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Montserrat"/>
      <p:regular r:id="rId37"/>
      <p:bold r:id="rId38"/>
      <p:italic r:id="rId39"/>
      <p:boldItalic r:id="rId40"/>
    </p:embeddedFont>
    <p:embeddedFont>
      <p:font typeface="Merriweather"/>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92085B2-D10A-4534-AFB1-574FF149C5FA}">
  <a:tblStyle styleId="{E92085B2-D10A-4534-AFB1-574FF149C5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4.xml"/><Relationship Id="rId42" Type="http://schemas.openxmlformats.org/officeDocument/2006/relationships/font" Target="fonts/Merriweather-bold.fntdata"/><Relationship Id="rId41" Type="http://schemas.openxmlformats.org/officeDocument/2006/relationships/font" Target="fonts/Merriweather-regular.fntdata"/><Relationship Id="rId22" Type="http://schemas.openxmlformats.org/officeDocument/2006/relationships/slide" Target="slides/slide16.xml"/><Relationship Id="rId44" Type="http://schemas.openxmlformats.org/officeDocument/2006/relationships/font" Target="fonts/Merriweather-boldItalic.fntdata"/><Relationship Id="rId21" Type="http://schemas.openxmlformats.org/officeDocument/2006/relationships/slide" Target="slides/slide15.xml"/><Relationship Id="rId43" Type="http://schemas.openxmlformats.org/officeDocument/2006/relationships/font" Target="fonts/Merriweather-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Montserrat-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Montserrat-italic.fntdata"/><Relationship Id="rId16" Type="http://schemas.openxmlformats.org/officeDocument/2006/relationships/slide" Target="slides/slide10.xml"/><Relationship Id="rId38" Type="http://schemas.openxmlformats.org/officeDocument/2006/relationships/font" Target="fonts/Montserra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4979fdc76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4979fdc76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4979fdc76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4979fdc76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4979fdc76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4979fdc76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4979fdc7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4979fdc7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4979fdc76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4979fdc76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4979fdc76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4979fdc7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4979fdc76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4979fdc76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4979fdc76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4979fdc76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4979fdc76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4979fdc76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4979fdc76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4979fdc76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4979fdc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4979fdc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4979fdc7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4979fdc7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4979fdc76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4979fdc76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4979fdc76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4979fdc76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1eb17369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1eb17369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84979fdc76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4979fdc76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1eb17369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1eb17369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4979fdc7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4979fdc7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4979fdc7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4979fdc7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4979fdc7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4979fdc7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4979fdc76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4979fdc76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4979fdc76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4979fdc76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4979fdc76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4979fdc76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4979fdc7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4979fdc7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1eb17369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1eb17369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1.jpg"/><Relationship Id="rId4" Type="http://schemas.openxmlformats.org/officeDocument/2006/relationships/image" Target="../media/image9.png"/><Relationship Id="rId5"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ww.ncdc.noaa.go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idx="4294967295" type="ctrTitle"/>
          </p:nvPr>
        </p:nvSpPr>
        <p:spPr>
          <a:xfrm>
            <a:off x="236675" y="525050"/>
            <a:ext cx="8520600" cy="17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FFFF"/>
                </a:solidFill>
                <a:latin typeface="Arial"/>
                <a:ea typeface="Arial"/>
                <a:cs typeface="Arial"/>
                <a:sym typeface="Arial"/>
              </a:rPr>
              <a:t>Gulf Coast Area Rainfall Prediction</a:t>
            </a:r>
            <a:endParaRPr b="1" sz="4900">
              <a:solidFill>
                <a:srgbClr val="FFFFFF"/>
              </a:solidFill>
              <a:latin typeface="Arial"/>
              <a:ea typeface="Arial"/>
              <a:cs typeface="Arial"/>
              <a:sym typeface="Arial"/>
            </a:endParaRPr>
          </a:p>
        </p:txBody>
      </p:sp>
      <p:sp>
        <p:nvSpPr>
          <p:cNvPr id="65" name="Google Shape;65;p13"/>
          <p:cNvSpPr txBox="1"/>
          <p:nvPr>
            <p:ph idx="4294967295" type="subTitle"/>
          </p:nvPr>
        </p:nvSpPr>
        <p:spPr>
          <a:xfrm>
            <a:off x="284425" y="1779150"/>
            <a:ext cx="17838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Jimmy Smart</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54575" y="128600"/>
            <a:ext cx="8520600" cy="11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Arial"/>
                <a:ea typeface="Arial"/>
                <a:cs typeface="Arial"/>
                <a:sym typeface="Arial"/>
              </a:rPr>
              <a:t>(left) Average monthly rainfalls varied by months for each of our cities. We can see that Tampa had the highest and lowest totals amongst our 5 cities.</a:t>
            </a:r>
            <a:endParaRPr sz="1300">
              <a:solidFill>
                <a:srgbClr val="FFFFFF"/>
              </a:solidFill>
              <a:latin typeface="Arial"/>
              <a:ea typeface="Arial"/>
              <a:cs typeface="Arial"/>
              <a:sym typeface="Arial"/>
            </a:endParaRPr>
          </a:p>
          <a:p>
            <a:pPr indent="0" lvl="0" marL="0" rtl="0" algn="l">
              <a:spcBef>
                <a:spcPts val="0"/>
              </a:spcBef>
              <a:spcAft>
                <a:spcPts val="0"/>
              </a:spcAft>
              <a:buNone/>
            </a:pPr>
            <a:r>
              <a:t/>
            </a:r>
            <a:endParaRPr sz="1300">
              <a:solidFill>
                <a:srgbClr val="FFFFFF"/>
              </a:solidFill>
              <a:latin typeface="Arial"/>
              <a:ea typeface="Arial"/>
              <a:cs typeface="Arial"/>
              <a:sym typeface="Arial"/>
            </a:endParaRPr>
          </a:p>
          <a:p>
            <a:pPr indent="0" lvl="0" marL="0" rtl="0" algn="l">
              <a:spcBef>
                <a:spcPts val="0"/>
              </a:spcBef>
              <a:spcAft>
                <a:spcPts val="0"/>
              </a:spcAft>
              <a:buNone/>
            </a:pPr>
            <a:r>
              <a:rPr lang="en" sz="1300">
                <a:solidFill>
                  <a:srgbClr val="FFFFFF"/>
                </a:solidFill>
                <a:latin typeface="Arial"/>
                <a:ea typeface="Arial"/>
                <a:cs typeface="Arial"/>
                <a:sym typeface="Arial"/>
              </a:rPr>
              <a:t>(right) yearly averages for rainfall amongst our cities tells a little bit of a different story than the monthly averages.</a:t>
            </a:r>
            <a:endParaRPr sz="1300">
              <a:solidFill>
                <a:srgbClr val="FFFFFF"/>
              </a:solidFill>
              <a:latin typeface="Arial"/>
              <a:ea typeface="Arial"/>
              <a:cs typeface="Arial"/>
              <a:sym typeface="Arial"/>
            </a:endParaRPr>
          </a:p>
        </p:txBody>
      </p:sp>
      <p:sp>
        <p:nvSpPr>
          <p:cNvPr id="125" name="Google Shape;125;p2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sz="1500"/>
          </a:p>
        </p:txBody>
      </p:sp>
      <p:pic>
        <p:nvPicPr>
          <p:cNvPr id="126" name="Google Shape;126;p22"/>
          <p:cNvPicPr preferRelativeResize="0"/>
          <p:nvPr/>
        </p:nvPicPr>
        <p:blipFill>
          <a:blip r:embed="rId3">
            <a:alphaModFix/>
          </a:blip>
          <a:stretch>
            <a:fillRect/>
          </a:stretch>
        </p:blipFill>
        <p:spPr>
          <a:xfrm>
            <a:off x="88125" y="1505700"/>
            <a:ext cx="4483875" cy="2684100"/>
          </a:xfrm>
          <a:prstGeom prst="rect">
            <a:avLst/>
          </a:prstGeom>
          <a:noFill/>
          <a:ln>
            <a:noFill/>
          </a:ln>
        </p:spPr>
      </p:pic>
      <p:pic>
        <p:nvPicPr>
          <p:cNvPr id="127" name="Google Shape;127;p22"/>
          <p:cNvPicPr preferRelativeResize="0"/>
          <p:nvPr/>
        </p:nvPicPr>
        <p:blipFill>
          <a:blip r:embed="rId4">
            <a:alphaModFix/>
          </a:blip>
          <a:stretch>
            <a:fillRect/>
          </a:stretch>
        </p:blipFill>
        <p:spPr>
          <a:xfrm>
            <a:off x="4572000" y="2445025"/>
            <a:ext cx="4303175" cy="246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id="132" name="Google Shape;132;p23"/>
          <p:cNvPicPr preferRelativeResize="0"/>
          <p:nvPr/>
        </p:nvPicPr>
        <p:blipFill>
          <a:blip r:embed="rId3">
            <a:alphaModFix/>
          </a:blip>
          <a:stretch>
            <a:fillRect/>
          </a:stretch>
        </p:blipFill>
        <p:spPr>
          <a:xfrm>
            <a:off x="152400" y="152400"/>
            <a:ext cx="4257675" cy="1962150"/>
          </a:xfrm>
          <a:prstGeom prst="rect">
            <a:avLst/>
          </a:prstGeom>
          <a:noFill/>
          <a:ln>
            <a:noFill/>
          </a:ln>
        </p:spPr>
      </p:pic>
      <p:pic>
        <p:nvPicPr>
          <p:cNvPr id="133" name="Google Shape;133;p23"/>
          <p:cNvPicPr preferRelativeResize="0"/>
          <p:nvPr/>
        </p:nvPicPr>
        <p:blipFill>
          <a:blip r:embed="rId4">
            <a:alphaModFix/>
          </a:blip>
          <a:stretch>
            <a:fillRect/>
          </a:stretch>
        </p:blipFill>
        <p:spPr>
          <a:xfrm>
            <a:off x="4620825" y="152400"/>
            <a:ext cx="4267200" cy="1962150"/>
          </a:xfrm>
          <a:prstGeom prst="rect">
            <a:avLst/>
          </a:prstGeom>
          <a:noFill/>
          <a:ln>
            <a:noFill/>
          </a:ln>
        </p:spPr>
      </p:pic>
      <p:pic>
        <p:nvPicPr>
          <p:cNvPr id="134" name="Google Shape;134;p23"/>
          <p:cNvPicPr preferRelativeResize="0"/>
          <p:nvPr/>
        </p:nvPicPr>
        <p:blipFill>
          <a:blip r:embed="rId5">
            <a:alphaModFix/>
          </a:blip>
          <a:stretch>
            <a:fillRect/>
          </a:stretch>
        </p:blipFill>
        <p:spPr>
          <a:xfrm>
            <a:off x="2188375" y="2288375"/>
            <a:ext cx="4248150" cy="1962150"/>
          </a:xfrm>
          <a:prstGeom prst="rect">
            <a:avLst/>
          </a:prstGeom>
          <a:noFill/>
          <a:ln>
            <a:noFill/>
          </a:ln>
        </p:spPr>
      </p:pic>
      <p:sp>
        <p:nvSpPr>
          <p:cNvPr id="135" name="Google Shape;135;p23"/>
          <p:cNvSpPr txBox="1"/>
          <p:nvPr/>
        </p:nvSpPr>
        <p:spPr>
          <a:xfrm>
            <a:off x="321475" y="4424350"/>
            <a:ext cx="8566500" cy="6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rPr>
              <a:t>(top left) As our Dewpoint temperatures rose, so did our average temperatures.  (top right) As our Humidity percentages rose our average temperatures decreased. (bottom center) As our rainfall increased so did our humidity percentages.</a:t>
            </a:r>
            <a:endParaRPr sz="12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idx="4294967295"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457200" lvl="0" marL="0" rtl="0" algn="l">
              <a:spcBef>
                <a:spcPts val="0"/>
              </a:spcBef>
              <a:spcAft>
                <a:spcPts val="0"/>
              </a:spcAft>
              <a:buNone/>
            </a:pPr>
            <a:r>
              <a:t/>
            </a:r>
            <a:endParaRPr sz="1100">
              <a:solidFill>
                <a:srgbClr val="000000"/>
              </a:solidFill>
              <a:latin typeface="Arial"/>
              <a:ea typeface="Arial"/>
              <a:cs typeface="Arial"/>
              <a:sym typeface="Arial"/>
            </a:endParaRPr>
          </a:p>
        </p:txBody>
      </p:sp>
      <p:pic>
        <p:nvPicPr>
          <p:cNvPr id="141" name="Google Shape;141;p24"/>
          <p:cNvPicPr preferRelativeResize="0"/>
          <p:nvPr/>
        </p:nvPicPr>
        <p:blipFill>
          <a:blip r:embed="rId3">
            <a:alphaModFix/>
          </a:blip>
          <a:stretch>
            <a:fillRect/>
          </a:stretch>
        </p:blipFill>
        <p:spPr>
          <a:xfrm>
            <a:off x="152400" y="152400"/>
            <a:ext cx="6147777" cy="4508900"/>
          </a:xfrm>
          <a:prstGeom prst="rect">
            <a:avLst/>
          </a:prstGeom>
          <a:noFill/>
          <a:ln>
            <a:noFill/>
          </a:ln>
        </p:spPr>
      </p:pic>
      <p:sp>
        <p:nvSpPr>
          <p:cNvPr id="142" name="Google Shape;142;p24"/>
          <p:cNvSpPr txBox="1"/>
          <p:nvPr/>
        </p:nvSpPr>
        <p:spPr>
          <a:xfrm>
            <a:off x="6407950" y="310750"/>
            <a:ext cx="2403000" cy="4098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created a new feature (Rain-1 or Not-0)</a:t>
            </a:r>
            <a:endParaRPr sz="1500"/>
          </a:p>
          <a:p>
            <a:pPr indent="-323850" lvl="0" marL="457200" rtl="0" algn="l">
              <a:spcBef>
                <a:spcPts val="1000"/>
              </a:spcBef>
              <a:spcAft>
                <a:spcPts val="0"/>
              </a:spcAft>
              <a:buSzPts val="1500"/>
              <a:buChar char="●"/>
            </a:pPr>
            <a:r>
              <a:rPr lang="en" sz="1500"/>
              <a:t>As we can see from the figure to the left, on days that we had rain, our average Dewpoint temperatures were higher than days without rain.</a:t>
            </a:r>
            <a:endParaRPr sz="1500"/>
          </a:p>
          <a:p>
            <a:pPr indent="-323850" lvl="0" marL="457200" rtl="0" algn="l">
              <a:spcBef>
                <a:spcPts val="1000"/>
              </a:spcBef>
              <a:spcAft>
                <a:spcPts val="1000"/>
              </a:spcAft>
              <a:buSzPts val="1500"/>
              <a:buChar char="●"/>
            </a:pPr>
            <a:r>
              <a:rPr lang="en" sz="1500"/>
              <a:t>Our non rainy days also showed lower falling outliers than on rainy days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311700" y="4521400"/>
            <a:ext cx="8625000" cy="4605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a:solidFill>
                  <a:srgbClr val="FFFFFF"/>
                </a:solidFill>
                <a:latin typeface="Arial"/>
                <a:ea typeface="Arial"/>
                <a:cs typeface="Arial"/>
                <a:sym typeface="Arial"/>
              </a:rPr>
              <a:t>Here we can see how our average temperatures have </a:t>
            </a:r>
            <a:r>
              <a:rPr lang="en">
                <a:solidFill>
                  <a:srgbClr val="FFFFFF"/>
                </a:solidFill>
                <a:latin typeface="Arial"/>
                <a:ea typeface="Arial"/>
                <a:cs typeface="Arial"/>
                <a:sym typeface="Arial"/>
              </a:rPr>
              <a:t>fared</a:t>
            </a:r>
            <a:r>
              <a:rPr lang="en">
                <a:solidFill>
                  <a:srgbClr val="FFFFFF"/>
                </a:solidFill>
                <a:latin typeface="Arial"/>
                <a:ea typeface="Arial"/>
                <a:cs typeface="Arial"/>
                <a:sym typeface="Arial"/>
              </a:rPr>
              <a:t> over the months of our dataset. Summer months are typically known to be hot in this area with a bit of a break from the heat in the other months of the year.</a:t>
            </a:r>
            <a:endParaRPr sz="1250">
              <a:solidFill>
                <a:srgbClr val="FFFFFF"/>
              </a:solidFill>
              <a:latin typeface="Arial"/>
              <a:ea typeface="Arial"/>
              <a:cs typeface="Arial"/>
              <a:sym typeface="Arial"/>
            </a:endParaRPr>
          </a:p>
        </p:txBody>
      </p:sp>
      <p:pic>
        <p:nvPicPr>
          <p:cNvPr id="148" name="Google Shape;148;p25"/>
          <p:cNvPicPr preferRelativeResize="0"/>
          <p:nvPr/>
        </p:nvPicPr>
        <p:blipFill>
          <a:blip r:embed="rId3">
            <a:alphaModFix/>
          </a:blip>
          <a:stretch>
            <a:fillRect/>
          </a:stretch>
        </p:blipFill>
        <p:spPr>
          <a:xfrm>
            <a:off x="192875" y="492925"/>
            <a:ext cx="5932799" cy="3225400"/>
          </a:xfrm>
          <a:prstGeom prst="rect">
            <a:avLst/>
          </a:prstGeom>
          <a:noFill/>
          <a:ln>
            <a:noFill/>
          </a:ln>
        </p:spPr>
      </p:pic>
      <p:sp>
        <p:nvSpPr>
          <p:cNvPr id="149" name="Google Shape;149;p25"/>
          <p:cNvSpPr txBox="1"/>
          <p:nvPr/>
        </p:nvSpPr>
        <p:spPr>
          <a:xfrm>
            <a:off x="6640025" y="902500"/>
            <a:ext cx="1803900" cy="29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202122"/>
                </a:solidFill>
                <a:highlight>
                  <a:srgbClr val="FFFFFF"/>
                </a:highlight>
              </a:rPr>
              <a:t>       Max_temp(°F): </a:t>
            </a:r>
            <a:endParaRPr b="1" sz="1350">
              <a:solidFill>
                <a:srgbClr val="202122"/>
              </a:solidFill>
              <a:highlight>
                <a:srgbClr val="FFFFFF"/>
              </a:highlight>
            </a:endParaRPr>
          </a:p>
          <a:p>
            <a:pPr indent="0" lvl="0" marL="0" rtl="0" algn="l">
              <a:spcBef>
                <a:spcPts val="0"/>
              </a:spcBef>
              <a:spcAft>
                <a:spcPts val="0"/>
              </a:spcAft>
              <a:buNone/>
            </a:pPr>
            <a:r>
              <a:rPr b="1" lang="en" sz="1350">
                <a:solidFill>
                  <a:srgbClr val="202122"/>
                </a:solidFill>
                <a:highlight>
                  <a:srgbClr val="FFFFFF"/>
                </a:highlight>
              </a:rPr>
              <a:t> Year</a:t>
            </a:r>
            <a:endParaRPr b="1" sz="1350">
              <a:solidFill>
                <a:srgbClr val="202122"/>
              </a:solidFill>
              <a:highlight>
                <a:srgbClr val="FFFFFF"/>
              </a:highlight>
            </a:endParaRPr>
          </a:p>
          <a:p>
            <a:pPr indent="0" lvl="0" marL="0" rtl="0" algn="l">
              <a:spcBef>
                <a:spcPts val="0"/>
              </a:spcBef>
              <a:spcAft>
                <a:spcPts val="0"/>
              </a:spcAft>
              <a:buNone/>
            </a:pPr>
            <a:r>
              <a:rPr b="1" lang="en" sz="1350">
                <a:solidFill>
                  <a:srgbClr val="202122"/>
                </a:solidFill>
                <a:highlight>
                  <a:srgbClr val="FFFFFF"/>
                </a:highlight>
              </a:rPr>
              <a:t>2010    78.081644</a:t>
            </a:r>
            <a:endParaRPr b="1" sz="1350">
              <a:solidFill>
                <a:srgbClr val="202122"/>
              </a:solidFill>
              <a:highlight>
                <a:srgbClr val="FFFFFF"/>
              </a:highlight>
            </a:endParaRPr>
          </a:p>
          <a:p>
            <a:pPr indent="0" lvl="0" marL="0" rtl="0" algn="l">
              <a:spcBef>
                <a:spcPts val="0"/>
              </a:spcBef>
              <a:spcAft>
                <a:spcPts val="0"/>
              </a:spcAft>
              <a:buNone/>
            </a:pPr>
            <a:r>
              <a:rPr b="1" lang="en" sz="1350">
                <a:solidFill>
                  <a:srgbClr val="202122"/>
                </a:solidFill>
                <a:highlight>
                  <a:srgbClr val="FFFFFF"/>
                </a:highlight>
              </a:rPr>
              <a:t>2011    80.559648</a:t>
            </a:r>
            <a:endParaRPr b="1" sz="1350">
              <a:solidFill>
                <a:srgbClr val="202122"/>
              </a:solidFill>
              <a:highlight>
                <a:srgbClr val="FFFFFF"/>
              </a:highlight>
            </a:endParaRPr>
          </a:p>
          <a:p>
            <a:pPr indent="0" lvl="0" marL="0" rtl="0" algn="l">
              <a:spcBef>
                <a:spcPts val="0"/>
              </a:spcBef>
              <a:spcAft>
                <a:spcPts val="0"/>
              </a:spcAft>
              <a:buNone/>
            </a:pPr>
            <a:r>
              <a:rPr b="1" lang="en" sz="1350">
                <a:solidFill>
                  <a:srgbClr val="202122"/>
                </a:solidFill>
                <a:highlight>
                  <a:srgbClr val="FFFFFF"/>
                </a:highlight>
              </a:rPr>
              <a:t>2012    80.828415</a:t>
            </a:r>
            <a:endParaRPr b="1" sz="1350">
              <a:solidFill>
                <a:srgbClr val="202122"/>
              </a:solidFill>
              <a:highlight>
                <a:srgbClr val="FFFFFF"/>
              </a:highlight>
            </a:endParaRPr>
          </a:p>
          <a:p>
            <a:pPr indent="0" lvl="0" marL="0" rtl="0" algn="l">
              <a:spcBef>
                <a:spcPts val="0"/>
              </a:spcBef>
              <a:spcAft>
                <a:spcPts val="0"/>
              </a:spcAft>
              <a:buNone/>
            </a:pPr>
            <a:r>
              <a:rPr b="1" lang="en" sz="1350">
                <a:solidFill>
                  <a:srgbClr val="202122"/>
                </a:solidFill>
                <a:highlight>
                  <a:srgbClr val="FFFFFF"/>
                </a:highlight>
              </a:rPr>
              <a:t>2013    78.713029</a:t>
            </a:r>
            <a:endParaRPr b="1" sz="1350">
              <a:solidFill>
                <a:srgbClr val="202122"/>
              </a:solidFill>
              <a:highlight>
                <a:srgbClr val="FFFFFF"/>
              </a:highlight>
            </a:endParaRPr>
          </a:p>
          <a:p>
            <a:pPr indent="0" lvl="0" marL="0" rtl="0" algn="l">
              <a:spcBef>
                <a:spcPts val="0"/>
              </a:spcBef>
              <a:spcAft>
                <a:spcPts val="0"/>
              </a:spcAft>
              <a:buNone/>
            </a:pPr>
            <a:r>
              <a:rPr b="1" lang="en" sz="1350">
                <a:solidFill>
                  <a:srgbClr val="202122"/>
                </a:solidFill>
                <a:highlight>
                  <a:srgbClr val="FFFFFF"/>
                </a:highlight>
              </a:rPr>
              <a:t>2014    78.003297</a:t>
            </a:r>
            <a:endParaRPr b="1" sz="1350">
              <a:solidFill>
                <a:srgbClr val="202122"/>
              </a:solidFill>
              <a:highlight>
                <a:srgbClr val="FFFFFF"/>
              </a:highlight>
            </a:endParaRPr>
          </a:p>
          <a:p>
            <a:pPr indent="0" lvl="0" marL="0" rtl="0" algn="l">
              <a:spcBef>
                <a:spcPts val="0"/>
              </a:spcBef>
              <a:spcAft>
                <a:spcPts val="0"/>
              </a:spcAft>
              <a:buNone/>
            </a:pPr>
            <a:r>
              <a:rPr b="1" lang="en" sz="1350">
                <a:solidFill>
                  <a:srgbClr val="202122"/>
                </a:solidFill>
                <a:highlight>
                  <a:srgbClr val="FFFFFF"/>
                </a:highlight>
              </a:rPr>
              <a:t>2015    80.202192</a:t>
            </a:r>
            <a:endParaRPr b="1" sz="1350">
              <a:solidFill>
                <a:srgbClr val="202122"/>
              </a:solidFill>
              <a:highlight>
                <a:srgbClr val="FFFFFF"/>
              </a:highlight>
            </a:endParaRPr>
          </a:p>
          <a:p>
            <a:pPr indent="0" lvl="0" marL="0" rtl="0" algn="l">
              <a:spcBef>
                <a:spcPts val="0"/>
              </a:spcBef>
              <a:spcAft>
                <a:spcPts val="0"/>
              </a:spcAft>
              <a:buNone/>
            </a:pPr>
            <a:r>
              <a:rPr b="1" lang="en" sz="1350">
                <a:solidFill>
                  <a:srgbClr val="202122"/>
                </a:solidFill>
                <a:highlight>
                  <a:srgbClr val="FFFFFF"/>
                </a:highlight>
              </a:rPr>
              <a:t>2016    80.704372</a:t>
            </a:r>
            <a:endParaRPr b="1" sz="1350">
              <a:solidFill>
                <a:srgbClr val="202122"/>
              </a:solidFill>
              <a:highlight>
                <a:srgbClr val="FFFFFF"/>
              </a:highlight>
            </a:endParaRPr>
          </a:p>
          <a:p>
            <a:pPr indent="0" lvl="0" marL="0" rtl="0" algn="l">
              <a:spcBef>
                <a:spcPts val="0"/>
              </a:spcBef>
              <a:spcAft>
                <a:spcPts val="0"/>
              </a:spcAft>
              <a:buNone/>
            </a:pPr>
            <a:r>
              <a:rPr b="1" lang="en" sz="1350">
                <a:solidFill>
                  <a:srgbClr val="202122"/>
                </a:solidFill>
                <a:highlight>
                  <a:srgbClr val="FFFFFF"/>
                </a:highlight>
              </a:rPr>
              <a:t>2017    80.885479</a:t>
            </a:r>
            <a:endParaRPr b="1" sz="1350">
              <a:solidFill>
                <a:srgbClr val="202122"/>
              </a:solidFill>
              <a:highlight>
                <a:srgbClr val="FFFFFF"/>
              </a:highlight>
            </a:endParaRPr>
          </a:p>
          <a:p>
            <a:pPr indent="0" lvl="0" marL="0" rtl="0" algn="l">
              <a:spcBef>
                <a:spcPts val="0"/>
              </a:spcBef>
              <a:spcAft>
                <a:spcPts val="0"/>
              </a:spcAft>
              <a:buNone/>
            </a:pPr>
            <a:r>
              <a:rPr b="1" lang="en" sz="1350">
                <a:solidFill>
                  <a:srgbClr val="202122"/>
                </a:solidFill>
                <a:highlight>
                  <a:srgbClr val="FFFFFF"/>
                </a:highlight>
              </a:rPr>
              <a:t>2018    80.456438</a:t>
            </a:r>
            <a:endParaRPr b="1" sz="1350">
              <a:solidFill>
                <a:srgbClr val="202122"/>
              </a:solidFill>
              <a:highlight>
                <a:srgbClr val="FFFFFF"/>
              </a:highlight>
            </a:endParaRPr>
          </a:p>
          <a:p>
            <a:pPr indent="0" lvl="0" marL="0" rtl="0" algn="l">
              <a:spcBef>
                <a:spcPts val="0"/>
              </a:spcBef>
              <a:spcAft>
                <a:spcPts val="0"/>
              </a:spcAft>
              <a:buNone/>
            </a:pPr>
            <a:r>
              <a:rPr b="1" lang="en" sz="1350">
                <a:solidFill>
                  <a:srgbClr val="202122"/>
                </a:solidFill>
                <a:highlight>
                  <a:srgbClr val="FFFFFF"/>
                </a:highlight>
              </a:rPr>
              <a:t>2019    81.356164</a:t>
            </a:r>
            <a:endParaRPr b="1" sz="1500">
              <a:solidFill>
                <a:srgbClr val="20212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22450" y="1133150"/>
            <a:ext cx="3706500" cy="25089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3100">
                <a:solidFill>
                  <a:srgbClr val="FFFFFF"/>
                </a:solidFill>
                <a:latin typeface="Arial"/>
                <a:ea typeface="Arial"/>
                <a:cs typeface="Arial"/>
                <a:sym typeface="Arial"/>
              </a:rPr>
              <a:t>Data Visualization </a:t>
            </a:r>
            <a:r>
              <a:rPr lang="en" sz="3100">
                <a:solidFill>
                  <a:srgbClr val="FFFFFF"/>
                </a:solidFill>
                <a:latin typeface="Arial"/>
                <a:ea typeface="Arial"/>
                <a:cs typeface="Arial"/>
                <a:sym typeface="Arial"/>
              </a:rPr>
              <a:t>Summary</a:t>
            </a:r>
            <a:endParaRPr sz="3800"/>
          </a:p>
        </p:txBody>
      </p:sp>
      <p:sp>
        <p:nvSpPr>
          <p:cNvPr id="155" name="Google Shape;155;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rgbClr val="0B5394"/>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We were able to see weather trends that can be useful to any clients looking to see how weather has been and may be in the future.</a:t>
            </a:r>
            <a:endParaRPr sz="1400">
              <a:solidFill>
                <a:srgbClr val="000000"/>
              </a:solidFill>
              <a:latin typeface="Arial"/>
              <a:ea typeface="Arial"/>
              <a:cs typeface="Arial"/>
              <a:sym typeface="Arial"/>
            </a:endParaRPr>
          </a:p>
          <a:p>
            <a:pPr indent="-317500" lvl="0" marL="457200" rtl="0" algn="l">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Rainfall amounts fluctuate during parts of the season but look to be holding steady overall</a:t>
            </a:r>
            <a:endParaRPr sz="1400">
              <a:solidFill>
                <a:srgbClr val="000000"/>
              </a:solidFill>
              <a:latin typeface="Arial"/>
              <a:ea typeface="Arial"/>
              <a:cs typeface="Arial"/>
              <a:sym typeface="Arial"/>
            </a:endParaRPr>
          </a:p>
          <a:p>
            <a:pPr indent="-317500" lvl="0" marL="457200" rtl="0" algn="l">
              <a:spcBef>
                <a:spcPts val="1000"/>
              </a:spcBef>
              <a:spcAft>
                <a:spcPts val="0"/>
              </a:spcAft>
              <a:buClr>
                <a:srgbClr val="000000"/>
              </a:buClr>
              <a:buSzPts val="1400"/>
              <a:buFont typeface="Arial"/>
              <a:buChar char="●"/>
            </a:pPr>
            <a:r>
              <a:rPr lang="en" sz="1400">
                <a:solidFill>
                  <a:srgbClr val="000000"/>
                </a:solidFill>
                <a:latin typeface="Arial"/>
                <a:ea typeface="Arial"/>
                <a:cs typeface="Arial"/>
                <a:sym typeface="Arial"/>
              </a:rPr>
              <a:t>When looking at temperatures over the past decade we were able to see that there has been an upward trend towards average temperatures rising each year.</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latin typeface="Arial"/>
                <a:ea typeface="Arial"/>
                <a:cs typeface="Arial"/>
                <a:sym typeface="Arial"/>
              </a:rPr>
              <a:t>Bootstrapping</a:t>
            </a:r>
            <a:endParaRPr sz="3300">
              <a:latin typeface="Arial"/>
              <a:ea typeface="Arial"/>
              <a:cs typeface="Arial"/>
              <a:sym typeface="Arial"/>
            </a:endParaRPr>
          </a:p>
        </p:txBody>
      </p:sp>
      <p:sp>
        <p:nvSpPr>
          <p:cNvPr id="161" name="Google Shape;161;p27"/>
          <p:cNvSpPr txBox="1"/>
          <p:nvPr>
            <p:ph idx="1" type="body"/>
          </p:nvPr>
        </p:nvSpPr>
        <p:spPr>
          <a:xfrm>
            <a:off x="246450" y="1505700"/>
            <a:ext cx="5132700" cy="33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latin typeface="Arial"/>
                <a:ea typeface="Arial"/>
                <a:cs typeface="Arial"/>
                <a:sym typeface="Arial"/>
              </a:rPr>
              <a:t>Bootstrap sampling to estimate a 95% confidence interval lower limit.</a:t>
            </a:r>
            <a:endParaRPr sz="1350">
              <a:solidFill>
                <a:srgbClr val="000000"/>
              </a:solidFill>
              <a:latin typeface="Arial"/>
              <a:ea typeface="Arial"/>
              <a:cs typeface="Arial"/>
              <a:sym typeface="Arial"/>
            </a:endParaRPr>
          </a:p>
          <a:p>
            <a:pPr indent="0" lvl="0" marL="0" rtl="0" algn="l">
              <a:spcBef>
                <a:spcPts val="0"/>
              </a:spcBef>
              <a:spcAft>
                <a:spcPts val="0"/>
              </a:spcAft>
              <a:buNone/>
            </a:pPr>
            <a:r>
              <a:t/>
            </a:r>
            <a:endParaRPr sz="1350">
              <a:solidFill>
                <a:srgbClr val="000000"/>
              </a:solidFill>
              <a:latin typeface="Arial"/>
              <a:ea typeface="Arial"/>
              <a:cs typeface="Arial"/>
              <a:sym typeface="Arial"/>
            </a:endParaRPr>
          </a:p>
          <a:p>
            <a:pPr indent="0" lvl="0" marL="0" rtl="0" algn="l">
              <a:spcBef>
                <a:spcPts val="1100"/>
              </a:spcBef>
              <a:spcAft>
                <a:spcPts val="0"/>
              </a:spcAft>
              <a:buNone/>
            </a:pPr>
            <a:r>
              <a:rPr b="1" i="1" lang="en" sz="1350">
                <a:solidFill>
                  <a:srgbClr val="000000"/>
                </a:solidFill>
                <a:latin typeface="Arial"/>
                <a:ea typeface="Arial"/>
                <a:cs typeface="Arial"/>
                <a:sym typeface="Arial"/>
              </a:rPr>
              <a:t>Null Hypothesis:</a:t>
            </a:r>
            <a:r>
              <a:rPr lang="en" sz="1350">
                <a:solidFill>
                  <a:srgbClr val="000000"/>
                </a:solidFill>
                <a:latin typeface="Arial"/>
                <a:ea typeface="Arial"/>
                <a:cs typeface="Arial"/>
                <a:sym typeface="Arial"/>
              </a:rPr>
              <a:t> Can we predict rain patterns for years to come based on past data from the Gulf Coast Area.</a:t>
            </a:r>
            <a:endParaRPr sz="1350">
              <a:solidFill>
                <a:srgbClr val="000000"/>
              </a:solidFill>
              <a:latin typeface="Arial"/>
              <a:ea typeface="Arial"/>
              <a:cs typeface="Arial"/>
              <a:sym typeface="Arial"/>
            </a:endParaRPr>
          </a:p>
          <a:p>
            <a:pPr indent="0" lvl="0" marL="0" rtl="0" algn="l">
              <a:spcBef>
                <a:spcPts val="1100"/>
              </a:spcBef>
              <a:spcAft>
                <a:spcPts val="0"/>
              </a:spcAft>
              <a:buNone/>
            </a:pPr>
            <a:r>
              <a:t/>
            </a:r>
            <a:endParaRPr b="1" i="1" sz="1350">
              <a:solidFill>
                <a:srgbClr val="000000"/>
              </a:solidFill>
              <a:latin typeface="Arial"/>
              <a:ea typeface="Arial"/>
              <a:cs typeface="Arial"/>
              <a:sym typeface="Arial"/>
            </a:endParaRPr>
          </a:p>
          <a:p>
            <a:pPr indent="0" lvl="0" marL="0" rtl="0" algn="l">
              <a:spcBef>
                <a:spcPts val="1100"/>
              </a:spcBef>
              <a:spcAft>
                <a:spcPts val="0"/>
              </a:spcAft>
              <a:buNone/>
            </a:pPr>
            <a:r>
              <a:rPr b="1" i="1" lang="en" sz="1350">
                <a:solidFill>
                  <a:srgbClr val="000000"/>
                </a:solidFill>
                <a:latin typeface="Arial"/>
                <a:ea typeface="Arial"/>
                <a:cs typeface="Arial"/>
                <a:sym typeface="Arial"/>
              </a:rPr>
              <a:t>Alternate Hypothesis:</a:t>
            </a:r>
            <a:r>
              <a:rPr lang="en" sz="1350">
                <a:solidFill>
                  <a:srgbClr val="000000"/>
                </a:solidFill>
                <a:latin typeface="Arial"/>
                <a:ea typeface="Arial"/>
                <a:cs typeface="Arial"/>
                <a:sym typeface="Arial"/>
              </a:rPr>
              <a:t> We will not be able to predict future rain patterns based off of past weather data for the Gulf Coast Area.</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
        <p:nvSpPr>
          <p:cNvPr id="162" name="Google Shape;162;p27"/>
          <p:cNvSpPr txBox="1"/>
          <p:nvPr>
            <p:ph idx="2" type="body"/>
          </p:nvPr>
        </p:nvSpPr>
        <p:spPr>
          <a:xfrm>
            <a:off x="5957900" y="1575200"/>
            <a:ext cx="2874300" cy="3006600"/>
          </a:xfrm>
          <a:prstGeom prst="rect">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000000"/>
                </a:solidFill>
                <a:highlight>
                  <a:srgbClr val="CFE2F3"/>
                </a:highlight>
                <a:latin typeface="Arial"/>
                <a:ea typeface="Arial"/>
                <a:cs typeface="Arial"/>
                <a:sym typeface="Arial"/>
              </a:rPr>
              <a:t>Difference of STD for rainfall and non rainfall days: </a:t>
            </a:r>
            <a:r>
              <a:rPr i="1" lang="en" sz="1250">
                <a:solidFill>
                  <a:srgbClr val="000000"/>
                </a:solidFill>
                <a:highlight>
                  <a:srgbClr val="CFE2F3"/>
                </a:highlight>
                <a:latin typeface="Arial"/>
                <a:ea typeface="Arial"/>
                <a:cs typeface="Arial"/>
                <a:sym typeface="Arial"/>
              </a:rPr>
              <a:t>0.834636440830481</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rPr lang="en" sz="1250">
                <a:solidFill>
                  <a:srgbClr val="000000"/>
                </a:solidFill>
                <a:highlight>
                  <a:srgbClr val="CFE2F3"/>
                </a:highlight>
                <a:latin typeface="Arial"/>
                <a:ea typeface="Arial"/>
                <a:cs typeface="Arial"/>
                <a:sym typeface="Arial"/>
              </a:rPr>
              <a:t>Difference of STD for bootstrap samples:  </a:t>
            </a:r>
            <a:r>
              <a:rPr i="1" lang="en" sz="1250">
                <a:solidFill>
                  <a:srgbClr val="000000"/>
                </a:solidFill>
                <a:highlight>
                  <a:srgbClr val="CFE2F3"/>
                </a:highlight>
                <a:latin typeface="Arial"/>
                <a:ea typeface="Arial"/>
                <a:cs typeface="Arial"/>
                <a:sym typeface="Arial"/>
              </a:rPr>
              <a:t>0.8332447469738007</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t/>
            </a:r>
            <a:endParaRPr i="1" sz="1250">
              <a:solidFill>
                <a:srgbClr val="000000"/>
              </a:solidFill>
              <a:highlight>
                <a:srgbClr val="CFE2F3"/>
              </a:highlight>
              <a:latin typeface="Arial"/>
              <a:ea typeface="Arial"/>
              <a:cs typeface="Arial"/>
              <a:sym typeface="Arial"/>
            </a:endParaRPr>
          </a:p>
          <a:p>
            <a:pPr indent="0" lvl="0" marL="0" rtl="0" algn="l">
              <a:spcBef>
                <a:spcPts val="0"/>
              </a:spcBef>
              <a:spcAft>
                <a:spcPts val="0"/>
              </a:spcAft>
              <a:buNone/>
            </a:pPr>
            <a:r>
              <a:rPr lang="en" sz="1250">
                <a:solidFill>
                  <a:srgbClr val="000000"/>
                </a:solidFill>
                <a:highlight>
                  <a:srgbClr val="CFE2F3"/>
                </a:highlight>
                <a:latin typeface="Arial"/>
                <a:ea typeface="Arial"/>
                <a:cs typeface="Arial"/>
                <a:sym typeface="Arial"/>
              </a:rPr>
              <a:t>The 95% confidence interval for the difference between the standard deviations of rainfall and non rainfall day is:  </a:t>
            </a:r>
            <a:r>
              <a:rPr i="1" lang="en" sz="1250">
                <a:solidFill>
                  <a:srgbClr val="000000"/>
                </a:solidFill>
                <a:highlight>
                  <a:srgbClr val="CFE2F3"/>
                </a:highlight>
                <a:latin typeface="Arial"/>
                <a:ea typeface="Arial"/>
                <a:cs typeface="Arial"/>
                <a:sym typeface="Arial"/>
              </a:rPr>
              <a:t>[0.76690786 &amp; 0.90884574]</a:t>
            </a:r>
            <a:endParaRPr sz="1250">
              <a:solidFill>
                <a:srgbClr val="000000"/>
              </a:solidFill>
              <a:highlight>
                <a:srgbClr val="CFE2F3"/>
              </a:highlight>
              <a:latin typeface="Arial"/>
              <a:ea typeface="Arial"/>
              <a:cs typeface="Arial"/>
              <a:sym typeface="Arial"/>
            </a:endParaRPr>
          </a:p>
          <a:p>
            <a:pPr indent="0" lvl="0" marL="0" rtl="0" algn="l">
              <a:spcBef>
                <a:spcPts val="0"/>
              </a:spcBef>
              <a:spcAft>
                <a:spcPts val="1600"/>
              </a:spcAft>
              <a:buNone/>
            </a:pPr>
            <a:r>
              <a:t/>
            </a:r>
            <a:endParaRPr/>
          </a:p>
        </p:txBody>
      </p:sp>
      <p:sp>
        <p:nvSpPr>
          <p:cNvPr id="163" name="Google Shape;163;p27"/>
          <p:cNvSpPr txBox="1"/>
          <p:nvPr/>
        </p:nvSpPr>
        <p:spPr>
          <a:xfrm>
            <a:off x="192875" y="107150"/>
            <a:ext cx="39756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rPr>
              <a:t>Statistical Analysis</a:t>
            </a:r>
            <a:endParaRPr sz="1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100">
              <a:solidFill>
                <a:srgbClr val="FFFFFF"/>
              </a:solidFill>
              <a:latin typeface="Arial"/>
              <a:ea typeface="Arial"/>
              <a:cs typeface="Arial"/>
              <a:sym typeface="Arial"/>
            </a:endParaRPr>
          </a:p>
          <a:p>
            <a:pPr indent="0" lvl="0" marL="0" rtl="0" algn="ctr">
              <a:lnSpc>
                <a:spcPct val="100000"/>
              </a:lnSpc>
              <a:spcBef>
                <a:spcPts val="0"/>
              </a:spcBef>
              <a:spcAft>
                <a:spcPts val="0"/>
              </a:spcAft>
              <a:buNone/>
            </a:pPr>
            <a:r>
              <a:rPr b="1" lang="en">
                <a:solidFill>
                  <a:srgbClr val="FFFFFF"/>
                </a:solidFill>
                <a:latin typeface="Arial"/>
                <a:ea typeface="Arial"/>
                <a:cs typeface="Arial"/>
                <a:sym typeface="Arial"/>
              </a:rPr>
              <a:t>With a p-value of 0.7383, I can reject the alternate hypothesis and accept the null hypothesis</a:t>
            </a:r>
            <a:endParaRPr b="1">
              <a:solidFill>
                <a:srgbClr val="FFFFFF"/>
              </a:solidFill>
              <a:latin typeface="Arial"/>
              <a:ea typeface="Arial"/>
              <a:cs typeface="Arial"/>
              <a:sym typeface="Arial"/>
            </a:endParaRPr>
          </a:p>
          <a:p>
            <a:pPr indent="0" lvl="0" marL="0" rtl="0" algn="ctr">
              <a:lnSpc>
                <a:spcPct val="115000"/>
              </a:lnSpc>
              <a:spcBef>
                <a:spcPts val="1100"/>
              </a:spcBef>
              <a:spcAft>
                <a:spcPts val="0"/>
              </a:spcAft>
              <a:buNone/>
            </a:pPr>
            <a:r>
              <a:t/>
            </a:r>
            <a:endParaRPr sz="1100">
              <a:solidFill>
                <a:srgbClr val="FFFFFF"/>
              </a:solidFill>
              <a:latin typeface="Arial"/>
              <a:ea typeface="Arial"/>
              <a:cs typeface="Arial"/>
              <a:sym typeface="Arial"/>
            </a:endParaRPr>
          </a:p>
        </p:txBody>
      </p:sp>
      <p:pic>
        <p:nvPicPr>
          <p:cNvPr id="169" name="Google Shape;169;p28"/>
          <p:cNvPicPr preferRelativeResize="0"/>
          <p:nvPr/>
        </p:nvPicPr>
        <p:blipFill>
          <a:blip r:embed="rId3">
            <a:alphaModFix/>
          </a:blip>
          <a:stretch>
            <a:fillRect/>
          </a:stretch>
        </p:blipFill>
        <p:spPr>
          <a:xfrm>
            <a:off x="66675" y="163100"/>
            <a:ext cx="5387574" cy="3217675"/>
          </a:xfrm>
          <a:prstGeom prst="rect">
            <a:avLst/>
          </a:prstGeom>
          <a:noFill/>
          <a:ln>
            <a:noFill/>
          </a:ln>
        </p:spPr>
      </p:pic>
      <p:sp>
        <p:nvSpPr>
          <p:cNvPr id="170" name="Google Shape;170;p28"/>
          <p:cNvSpPr txBox="1"/>
          <p:nvPr/>
        </p:nvSpPr>
        <p:spPr>
          <a:xfrm>
            <a:off x="482200" y="3380775"/>
            <a:ext cx="44685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Performed our test at 5% significance level to calculate p-value between rainfall days and non rainfall days</a:t>
            </a:r>
            <a:endParaRPr/>
          </a:p>
        </p:txBody>
      </p:sp>
      <p:sp>
        <p:nvSpPr>
          <p:cNvPr id="171" name="Google Shape;171;p28"/>
          <p:cNvSpPr txBox="1"/>
          <p:nvPr/>
        </p:nvSpPr>
        <p:spPr>
          <a:xfrm>
            <a:off x="5132775" y="417900"/>
            <a:ext cx="3718200" cy="36219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d</a:t>
            </a:r>
            <a:r>
              <a:rPr lang="en" sz="1000"/>
              <a:t>ef diff_of_me</a:t>
            </a:r>
            <a:r>
              <a:rPr lang="en" sz="1000"/>
              <a:t>ans(data_1, data_2):</a:t>
            </a:r>
            <a:endParaRPr sz="1000"/>
          </a:p>
          <a:p>
            <a:pPr indent="0" lvl="0" marL="0" rtl="0" algn="l">
              <a:spcBef>
                <a:spcPts val="0"/>
              </a:spcBef>
              <a:spcAft>
                <a:spcPts val="0"/>
              </a:spcAft>
              <a:buNone/>
            </a:pPr>
            <a:r>
              <a:rPr lang="en" sz="1000"/>
              <a:t>    diff = np.mean(data_1) - np.mean(data_2)</a:t>
            </a:r>
            <a:endParaRPr sz="1000"/>
          </a:p>
          <a:p>
            <a:pPr indent="0" lvl="0" marL="0" rtl="0" algn="l">
              <a:spcBef>
                <a:spcPts val="0"/>
              </a:spcBef>
              <a:spcAft>
                <a:spcPts val="0"/>
              </a:spcAft>
              <a:buNone/>
            </a:pPr>
            <a:r>
              <a:rPr lang="en" sz="1000"/>
              <a:t>    return diff</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Compute difference of mean rainfall and non rainfall: empirical_diff_means</a:t>
            </a:r>
            <a:endParaRPr sz="1000"/>
          </a:p>
          <a:p>
            <a:pPr indent="0" lvl="0" marL="0" rtl="0" algn="l">
              <a:spcBef>
                <a:spcPts val="0"/>
              </a:spcBef>
              <a:spcAft>
                <a:spcPts val="0"/>
              </a:spcAft>
              <a:buNone/>
            </a:pPr>
            <a:r>
              <a:rPr lang="en" sz="1000"/>
              <a:t>empirical_diff_means = diff_of_means(rainfall, no_rainfall)</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Draw 10,000 permutation replicates: perm_replicates</a:t>
            </a:r>
            <a:endParaRPr sz="1000"/>
          </a:p>
          <a:p>
            <a:pPr indent="0" lvl="0" marL="0" rtl="0" algn="l">
              <a:spcBef>
                <a:spcPts val="0"/>
              </a:spcBef>
              <a:spcAft>
                <a:spcPts val="0"/>
              </a:spcAft>
              <a:buNone/>
            </a:pPr>
            <a:r>
              <a:rPr lang="en" sz="1000"/>
              <a:t>perm_replicates = draw_perm_reps(rainfall, no_rainfall, diff_of_means, size=N_rep)</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 Compute permutation p-value: perm_p</a:t>
            </a:r>
            <a:endParaRPr sz="1000"/>
          </a:p>
          <a:p>
            <a:pPr indent="0" lvl="0" marL="0" rtl="0" algn="l">
              <a:spcBef>
                <a:spcPts val="0"/>
              </a:spcBef>
              <a:spcAft>
                <a:spcPts val="0"/>
              </a:spcAft>
              <a:buNone/>
            </a:pPr>
            <a:r>
              <a:rPr lang="en" sz="1000"/>
              <a:t>perm_p = np.sum(perm_replicates &gt;= empirical_diff_means) / len(perm_replicates)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#Compute p-value: p</a:t>
            </a:r>
            <a:endParaRPr sz="1000"/>
          </a:p>
          <a:p>
            <a:pPr indent="0" lvl="0" marL="0" rtl="0" algn="l">
              <a:spcBef>
                <a:spcPts val="0"/>
              </a:spcBef>
              <a:spcAft>
                <a:spcPts val="0"/>
              </a:spcAft>
              <a:buNone/>
            </a:pPr>
            <a:r>
              <a:rPr lang="en" sz="1000"/>
              <a:t>p = np.sum(bs_perm_rep &gt;= diff_means)/len(bs_perm_rep)</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ctr">
              <a:spcBef>
                <a:spcPts val="0"/>
              </a:spcBef>
              <a:spcAft>
                <a:spcPts val="0"/>
              </a:spcAft>
              <a:buNone/>
            </a:pPr>
            <a:r>
              <a:rPr b="1" i="1" lang="en" sz="1000"/>
              <a:t>Perm p-value =  0.0</a:t>
            </a:r>
            <a:endParaRPr b="1" i="1" sz="1000"/>
          </a:p>
          <a:p>
            <a:pPr indent="0" lvl="0" marL="0" rtl="0" algn="ctr">
              <a:spcBef>
                <a:spcPts val="0"/>
              </a:spcBef>
              <a:spcAft>
                <a:spcPts val="0"/>
              </a:spcAft>
              <a:buNone/>
            </a:pPr>
            <a:r>
              <a:rPr b="1" i="1" lang="en" sz="1000"/>
              <a:t>P-value=  0.7383</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sz="1550">
                <a:solidFill>
                  <a:srgbClr val="FFFFFF"/>
                </a:solidFill>
                <a:latin typeface="Arial"/>
                <a:ea typeface="Arial"/>
                <a:cs typeface="Arial"/>
                <a:sym typeface="Arial"/>
              </a:rPr>
              <a:t>             </a:t>
            </a:r>
            <a:r>
              <a:rPr b="1" lang="en" sz="1550">
                <a:solidFill>
                  <a:srgbClr val="FFFFFF"/>
                </a:solidFill>
                <a:latin typeface="Arial"/>
                <a:ea typeface="Arial"/>
                <a:cs typeface="Arial"/>
                <a:sym typeface="Arial"/>
              </a:rPr>
              <a:t>count           mean       std     min     </a:t>
            </a:r>
            <a:r>
              <a:rPr b="1" lang="en" sz="1350">
                <a:solidFill>
                  <a:srgbClr val="FFFFFF"/>
                </a:solidFill>
                <a:latin typeface="Arial"/>
                <a:ea typeface="Arial"/>
                <a:cs typeface="Arial"/>
                <a:sym typeface="Arial"/>
              </a:rPr>
              <a:t>25%     50%   75% </a:t>
            </a:r>
            <a:r>
              <a:rPr b="1" lang="en" sz="1550">
                <a:solidFill>
                  <a:srgbClr val="FFFFFF"/>
                </a:solidFill>
                <a:latin typeface="Arial"/>
                <a:ea typeface="Arial"/>
                <a:cs typeface="Arial"/>
                <a:sym typeface="Arial"/>
              </a:rPr>
              <a:t>   max</a:t>
            </a:r>
            <a:endParaRPr b="1" sz="1550">
              <a:solidFill>
                <a:srgbClr val="FFFFFF"/>
              </a:solidFill>
              <a:latin typeface="Arial"/>
              <a:ea typeface="Arial"/>
              <a:cs typeface="Arial"/>
              <a:sym typeface="Arial"/>
            </a:endParaRPr>
          </a:p>
          <a:p>
            <a:pPr indent="0" lvl="0" marL="0" rtl="0" algn="ctr">
              <a:spcBef>
                <a:spcPts val="0"/>
              </a:spcBef>
              <a:spcAft>
                <a:spcPts val="0"/>
              </a:spcAft>
              <a:buNone/>
            </a:pPr>
            <a:r>
              <a:rPr b="1" lang="en" sz="1550">
                <a:solidFill>
                  <a:srgbClr val="FFFFFF"/>
                </a:solidFill>
                <a:latin typeface="Arial"/>
                <a:ea typeface="Arial"/>
                <a:cs typeface="Arial"/>
                <a:sym typeface="Arial"/>
              </a:rPr>
              <a:t>Rainfall(in)</a:t>
            </a:r>
            <a:r>
              <a:rPr lang="en" sz="1550">
                <a:solidFill>
                  <a:srgbClr val="FFFFFF"/>
                </a:solidFill>
                <a:latin typeface="Arial"/>
                <a:ea typeface="Arial"/>
                <a:cs typeface="Arial"/>
                <a:sym typeface="Arial"/>
              </a:rPr>
              <a:t>  18243.0    0.159897    0.5233    0.0     0.0     0.0    0.03    16.07</a:t>
            </a:r>
            <a:endParaRPr sz="2300">
              <a:solidFill>
                <a:srgbClr val="FFFFFF"/>
              </a:solidFill>
              <a:latin typeface="Arial"/>
              <a:ea typeface="Arial"/>
              <a:cs typeface="Arial"/>
              <a:sym typeface="Arial"/>
            </a:endParaRPr>
          </a:p>
        </p:txBody>
      </p:sp>
      <p:pic>
        <p:nvPicPr>
          <p:cNvPr id="177" name="Google Shape;177;p29"/>
          <p:cNvPicPr preferRelativeResize="0"/>
          <p:nvPr/>
        </p:nvPicPr>
        <p:blipFill>
          <a:blip r:embed="rId3">
            <a:alphaModFix/>
          </a:blip>
          <a:stretch>
            <a:fillRect/>
          </a:stretch>
        </p:blipFill>
        <p:spPr>
          <a:xfrm>
            <a:off x="728675" y="375050"/>
            <a:ext cx="8775100" cy="3643300"/>
          </a:xfrm>
          <a:prstGeom prst="rect">
            <a:avLst/>
          </a:prstGeom>
          <a:noFill/>
          <a:ln>
            <a:noFill/>
          </a:ln>
        </p:spPr>
      </p:pic>
      <p:sp>
        <p:nvSpPr>
          <p:cNvPr id="178" name="Google Shape;178;p29"/>
          <p:cNvSpPr txBox="1"/>
          <p:nvPr/>
        </p:nvSpPr>
        <p:spPr>
          <a:xfrm>
            <a:off x="1746650" y="1778800"/>
            <a:ext cx="24753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t>Normal dist. (mu = 0.10 and sigma = 0.26)</a:t>
            </a:r>
            <a:endParaRPr b="1" sz="900"/>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30"/>
          <p:cNvSpPr txBox="1"/>
          <p:nvPr>
            <p:ph type="title"/>
          </p:nvPr>
        </p:nvSpPr>
        <p:spPr>
          <a:xfrm>
            <a:off x="193900" y="332175"/>
            <a:ext cx="6857100" cy="188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900">
                <a:latin typeface="Arial"/>
                <a:ea typeface="Arial"/>
                <a:cs typeface="Arial"/>
                <a:sym typeface="Arial"/>
              </a:rPr>
              <a:t>Model</a:t>
            </a:r>
            <a:endParaRPr sz="4900">
              <a:latin typeface="Arial"/>
              <a:ea typeface="Arial"/>
              <a:cs typeface="Arial"/>
              <a:sym typeface="Arial"/>
            </a:endParaRPr>
          </a:p>
          <a:p>
            <a:pPr indent="0" lvl="0" marL="0" rtl="0" algn="l">
              <a:spcBef>
                <a:spcPts val="0"/>
              </a:spcBef>
              <a:spcAft>
                <a:spcPts val="0"/>
              </a:spcAft>
              <a:buNone/>
            </a:pPr>
            <a:r>
              <a:rPr lang="en" sz="4900">
                <a:latin typeface="Arial"/>
                <a:ea typeface="Arial"/>
                <a:cs typeface="Arial"/>
                <a:sym typeface="Arial"/>
              </a:rPr>
              <a:t>Optimization</a:t>
            </a:r>
            <a:endParaRPr sz="4900">
              <a:latin typeface="Arial"/>
              <a:ea typeface="Arial"/>
              <a:cs typeface="Arial"/>
              <a:sym typeface="Arial"/>
            </a:endParaRPr>
          </a:p>
        </p:txBody>
      </p:sp>
      <p:sp>
        <p:nvSpPr>
          <p:cNvPr id="184" name="Google Shape;184;p30"/>
          <p:cNvSpPr txBox="1"/>
          <p:nvPr/>
        </p:nvSpPr>
        <p:spPr>
          <a:xfrm>
            <a:off x="5391150" y="403625"/>
            <a:ext cx="3332700" cy="3493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FB Prophet</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Linear Regression</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XGBoost</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Random Forest</a:t>
            </a:r>
            <a:endParaRPr sz="2000">
              <a:solidFill>
                <a:srgbClr val="FFFFFF"/>
              </a:solidFill>
            </a:endParaRPr>
          </a:p>
          <a:p>
            <a:pPr indent="0" lvl="0" marL="0" rtl="0" algn="l">
              <a:spcBef>
                <a:spcPts val="0"/>
              </a:spcBef>
              <a:spcAft>
                <a:spcPts val="0"/>
              </a:spcAft>
              <a:buNone/>
            </a:pPr>
            <a:r>
              <a:t/>
            </a:r>
            <a:endParaRPr sz="2000">
              <a:solidFill>
                <a:srgbClr val="FFFFFF"/>
              </a:solidFill>
            </a:endParaRPr>
          </a:p>
          <a:p>
            <a:pPr indent="0" lvl="0" marL="0" rtl="0" algn="l">
              <a:spcBef>
                <a:spcPts val="0"/>
              </a:spcBef>
              <a:spcAft>
                <a:spcPts val="0"/>
              </a:spcAft>
              <a:buNone/>
            </a:pPr>
            <a:r>
              <a:rPr lang="en" sz="2000">
                <a:solidFill>
                  <a:srgbClr val="FFFFFF"/>
                </a:solidFill>
              </a:rPr>
              <a:t>2 datasets: </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without Rainfall outliers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with Rainfall outliers</a:t>
            </a:r>
            <a:endParaRPr sz="20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65300" y="830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Arial"/>
                <a:ea typeface="Arial"/>
                <a:cs typeface="Arial"/>
                <a:sym typeface="Arial"/>
              </a:rPr>
              <a:t>Comparing Models</a:t>
            </a:r>
            <a:endParaRPr sz="3600">
              <a:latin typeface="Arial"/>
              <a:ea typeface="Arial"/>
              <a:cs typeface="Arial"/>
              <a:sym typeface="Arial"/>
            </a:endParaRPr>
          </a:p>
          <a:p>
            <a:pPr indent="0" lvl="0" marL="0" rtl="0" algn="ctr">
              <a:spcBef>
                <a:spcPts val="0"/>
              </a:spcBef>
              <a:spcAft>
                <a:spcPts val="0"/>
              </a:spcAft>
              <a:buNone/>
            </a:pPr>
            <a:r>
              <a:rPr lang="en" sz="2000">
                <a:latin typeface="Arial"/>
                <a:ea typeface="Arial"/>
                <a:cs typeface="Arial"/>
                <a:sym typeface="Arial"/>
              </a:rPr>
              <a:t>w</a:t>
            </a:r>
            <a:r>
              <a:rPr lang="en" sz="2000">
                <a:latin typeface="Arial"/>
                <a:ea typeface="Arial"/>
                <a:cs typeface="Arial"/>
                <a:sym typeface="Arial"/>
              </a:rPr>
              <a:t>ithout outliers</a:t>
            </a:r>
            <a:endParaRPr sz="2000">
              <a:latin typeface="Arial"/>
              <a:ea typeface="Arial"/>
              <a:cs typeface="Arial"/>
              <a:sym typeface="Arial"/>
            </a:endParaRPr>
          </a:p>
        </p:txBody>
      </p:sp>
      <p:graphicFrame>
        <p:nvGraphicFramePr>
          <p:cNvPr id="190" name="Google Shape;190;p31"/>
          <p:cNvGraphicFramePr/>
          <p:nvPr/>
        </p:nvGraphicFramePr>
        <p:xfrm>
          <a:off x="3759925" y="1409125"/>
          <a:ext cx="3000000" cy="3000000"/>
        </p:xfrm>
        <a:graphic>
          <a:graphicData uri="http://schemas.openxmlformats.org/drawingml/2006/table">
            <a:tbl>
              <a:tblPr>
                <a:noFill/>
                <a:tableStyleId>{E92085B2-D10A-4534-AFB1-574FF149C5FA}</a:tableStyleId>
              </a:tblPr>
              <a:tblGrid>
                <a:gridCol w="745325"/>
                <a:gridCol w="745325"/>
                <a:gridCol w="745325"/>
                <a:gridCol w="745325"/>
                <a:gridCol w="745325"/>
                <a:gridCol w="745325"/>
                <a:gridCol w="745325"/>
              </a:tblGrid>
              <a:tr h="595525">
                <a:tc>
                  <a:txBody>
                    <a:bodyPr/>
                    <a:lstStyle/>
                    <a:p>
                      <a:pPr indent="0" lvl="0" marL="0" rtl="0" algn="ctr">
                        <a:lnSpc>
                          <a:spcPct val="115000"/>
                        </a:lnSpc>
                        <a:spcBef>
                          <a:spcPts val="0"/>
                        </a:spcBef>
                        <a:spcAft>
                          <a:spcPts val="0"/>
                        </a:spcAft>
                        <a:buNone/>
                      </a:pPr>
                      <a:r>
                        <a:rPr lang="en" sz="1050"/>
                        <a:t>name</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R2 - Test</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R2 - Train</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MAE - Test</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MAE - Train</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RMSE - Test</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RSME - Train</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6025">
                <a:tc>
                  <a:txBody>
                    <a:bodyPr/>
                    <a:lstStyle/>
                    <a:p>
                      <a:pPr indent="0" lvl="0" marL="0" rtl="0" algn="l">
                        <a:lnSpc>
                          <a:spcPct val="115000"/>
                        </a:lnSpc>
                        <a:spcBef>
                          <a:spcPts val="0"/>
                        </a:spcBef>
                        <a:spcAft>
                          <a:spcPts val="0"/>
                        </a:spcAft>
                        <a:buNone/>
                      </a:pPr>
                      <a:r>
                        <a:rPr lang="en" sz="1050"/>
                        <a:t>FB Prophet</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-0.001</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NaN</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0.248</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NaN</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0.468</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NaN</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24675">
                <a:tc>
                  <a:txBody>
                    <a:bodyPr/>
                    <a:lstStyle/>
                    <a:p>
                      <a:pPr indent="0" lvl="0" marL="0" rtl="0" algn="l">
                        <a:lnSpc>
                          <a:spcPct val="115000"/>
                        </a:lnSpc>
                        <a:spcBef>
                          <a:spcPts val="0"/>
                        </a:spcBef>
                        <a:spcAft>
                          <a:spcPts val="0"/>
                        </a:spcAft>
                        <a:buNone/>
                      </a:pPr>
                      <a:r>
                        <a:rPr lang="en" sz="1050"/>
                        <a:t>Linear Regression(multiple)</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0.223</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-2.600</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0.214</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0.220</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0.396</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0.406</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6025">
                <a:tc>
                  <a:txBody>
                    <a:bodyPr/>
                    <a:lstStyle/>
                    <a:p>
                      <a:pPr indent="0" lvl="0" marL="0" rtl="0" algn="l">
                        <a:lnSpc>
                          <a:spcPct val="115000"/>
                        </a:lnSpc>
                        <a:spcBef>
                          <a:spcPts val="0"/>
                        </a:spcBef>
                        <a:spcAft>
                          <a:spcPts val="0"/>
                        </a:spcAft>
                        <a:buNone/>
                      </a:pPr>
                      <a:r>
                        <a:rPr lang="en" sz="1050"/>
                        <a:t>XGBoost</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0.255</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0.650</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0.161</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0.220</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0.373</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0.217</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6025">
                <a:tc>
                  <a:txBody>
                    <a:bodyPr/>
                    <a:lstStyle/>
                    <a:p>
                      <a:pPr indent="0" lvl="0" marL="0" rtl="0" algn="l">
                        <a:lnSpc>
                          <a:spcPct val="115000"/>
                        </a:lnSpc>
                        <a:spcBef>
                          <a:spcPts val="0"/>
                        </a:spcBef>
                        <a:spcAft>
                          <a:spcPts val="0"/>
                        </a:spcAft>
                        <a:buNone/>
                      </a:pPr>
                      <a:r>
                        <a:rPr lang="en" sz="1050"/>
                        <a:t>Random Forest</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0.292</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0.847</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0.167</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0.065</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0.382</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0.142</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91" name="Google Shape;191;p31"/>
          <p:cNvSpPr txBox="1"/>
          <p:nvPr/>
        </p:nvSpPr>
        <p:spPr>
          <a:xfrm>
            <a:off x="0" y="1409125"/>
            <a:ext cx="3676800" cy="2716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t>Our r2 percentages fluctuate and showed an issue of overfitting with our Training set especially for XGBoost and RF</a:t>
            </a:r>
            <a:endParaRPr/>
          </a:p>
          <a:p>
            <a:pPr indent="-317500" lvl="0" marL="457200" rtl="0" algn="l">
              <a:spcBef>
                <a:spcPts val="1000"/>
              </a:spcBef>
              <a:spcAft>
                <a:spcPts val="0"/>
              </a:spcAft>
              <a:buSzPts val="1400"/>
              <a:buChar char="●"/>
            </a:pPr>
            <a:r>
              <a:rPr lang="en"/>
              <a:t>Testing r2 relatively showed 20-30% relationship between your testing model and our dependent variable (Rainfall)</a:t>
            </a:r>
            <a:endParaRPr/>
          </a:p>
          <a:p>
            <a:pPr indent="-317500" lvl="0" marL="457200" rtl="0" algn="l">
              <a:spcBef>
                <a:spcPts val="1000"/>
              </a:spcBef>
              <a:spcAft>
                <a:spcPts val="0"/>
              </a:spcAft>
              <a:buSzPts val="1400"/>
              <a:buChar char="●"/>
            </a:pPr>
            <a:r>
              <a:rPr lang="en"/>
              <a:t>MAE results are good as the values aren’t too high which means we weren’t “punished” too much for huge errors.</a:t>
            </a:r>
            <a:endParaRPr/>
          </a:p>
          <a:p>
            <a:pPr indent="-317500" lvl="0" marL="457200" rtl="0" algn="l">
              <a:spcBef>
                <a:spcPts val="1000"/>
              </a:spcBef>
              <a:spcAft>
                <a:spcPts val="1000"/>
              </a:spcAft>
              <a:buSzPts val="1400"/>
              <a:buChar char="●"/>
            </a:pPr>
            <a:r>
              <a:rPr lang="en"/>
              <a:t>RMSE results are good too considering they stayed fairly low as well</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363600" cy="32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Outline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a:t>
            </a:r>
            <a:endParaRPr sz="1400"/>
          </a:p>
        </p:txBody>
      </p:sp>
      <p:sp>
        <p:nvSpPr>
          <p:cNvPr id="71" name="Google Shape;71;p14"/>
          <p:cNvSpPr txBox="1"/>
          <p:nvPr>
            <p:ph idx="1" type="body"/>
          </p:nvPr>
        </p:nvSpPr>
        <p:spPr>
          <a:xfrm>
            <a:off x="4704200" y="405675"/>
            <a:ext cx="4166400" cy="4460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Introduction</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Data Wrangling</a:t>
            </a:r>
            <a:endParaRPr sz="15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Dropping redundant variables</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Identify feature values</a:t>
            </a:r>
            <a:endParaRPr sz="13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Data Visualization</a:t>
            </a:r>
            <a:endParaRPr sz="15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Rainfall</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Temperatures</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Summary</a:t>
            </a:r>
            <a:endParaRPr sz="13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Statistical Analysis</a:t>
            </a:r>
            <a:endParaRPr sz="15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Frequentism</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Bootstrapping</a:t>
            </a:r>
            <a:endParaRPr sz="13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Model Optimization</a:t>
            </a:r>
            <a:endParaRPr sz="15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FB Prophet</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Linear Regression</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XGBoost</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Random Forest</a:t>
            </a:r>
            <a:endParaRPr sz="13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Comparing models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Conclusion</a:t>
            </a:r>
            <a:endParaRPr sz="1500">
              <a:solidFill>
                <a:srgbClr val="000000"/>
              </a:solidFill>
              <a:latin typeface="Arial"/>
              <a:ea typeface="Arial"/>
              <a:cs typeface="Arial"/>
              <a:sym typeface="Arial"/>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2"/>
          <p:cNvSpPr txBox="1"/>
          <p:nvPr>
            <p:ph idx="1" type="body"/>
          </p:nvPr>
        </p:nvSpPr>
        <p:spPr>
          <a:xfrm>
            <a:off x="387900" y="4371975"/>
            <a:ext cx="7979400" cy="7179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900">
                <a:solidFill>
                  <a:srgbClr val="FFFFFF"/>
                </a:solidFill>
                <a:latin typeface="Arial"/>
                <a:ea typeface="Arial"/>
                <a:cs typeface="Arial"/>
                <a:sym typeface="Arial"/>
              </a:rPr>
              <a:t>FB Prophet - trends</a:t>
            </a:r>
            <a:endParaRPr sz="2900">
              <a:solidFill>
                <a:srgbClr val="FFFFFF"/>
              </a:solidFill>
              <a:latin typeface="Arial"/>
              <a:ea typeface="Arial"/>
              <a:cs typeface="Arial"/>
              <a:sym typeface="Arial"/>
            </a:endParaRPr>
          </a:p>
        </p:txBody>
      </p:sp>
      <p:pic>
        <p:nvPicPr>
          <p:cNvPr id="197" name="Google Shape;197;p32"/>
          <p:cNvPicPr preferRelativeResize="0"/>
          <p:nvPr/>
        </p:nvPicPr>
        <p:blipFill>
          <a:blip r:embed="rId3">
            <a:alphaModFix/>
          </a:blip>
          <a:stretch>
            <a:fillRect/>
          </a:stretch>
        </p:blipFill>
        <p:spPr>
          <a:xfrm>
            <a:off x="152400" y="152400"/>
            <a:ext cx="3733800" cy="3733800"/>
          </a:xfrm>
          <a:prstGeom prst="rect">
            <a:avLst/>
          </a:prstGeom>
          <a:noFill/>
          <a:ln>
            <a:noFill/>
          </a:ln>
        </p:spPr>
      </p:pic>
      <p:pic>
        <p:nvPicPr>
          <p:cNvPr id="198" name="Google Shape;198;p32"/>
          <p:cNvPicPr preferRelativeResize="0"/>
          <p:nvPr/>
        </p:nvPicPr>
        <p:blipFill>
          <a:blip r:embed="rId4">
            <a:alphaModFix/>
          </a:blip>
          <a:stretch>
            <a:fillRect/>
          </a:stretch>
        </p:blipFill>
        <p:spPr>
          <a:xfrm>
            <a:off x="4799425" y="152400"/>
            <a:ext cx="3657600" cy="3662375"/>
          </a:xfrm>
          <a:prstGeom prst="rect">
            <a:avLst/>
          </a:prstGeom>
          <a:noFill/>
          <a:ln>
            <a:noFill/>
          </a:ln>
        </p:spPr>
      </p:pic>
      <p:sp>
        <p:nvSpPr>
          <p:cNvPr id="199" name="Google Shape;199;p32"/>
          <p:cNvSpPr txBox="1"/>
          <p:nvPr/>
        </p:nvSpPr>
        <p:spPr>
          <a:xfrm>
            <a:off x="889400" y="3921925"/>
            <a:ext cx="24111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Model without outliers</a:t>
            </a:r>
            <a:endParaRPr>
              <a:latin typeface="Roboto"/>
              <a:ea typeface="Roboto"/>
              <a:cs typeface="Roboto"/>
              <a:sym typeface="Roboto"/>
            </a:endParaRPr>
          </a:p>
        </p:txBody>
      </p:sp>
      <p:sp>
        <p:nvSpPr>
          <p:cNvPr id="200" name="Google Shape;200;p32"/>
          <p:cNvSpPr txBox="1"/>
          <p:nvPr/>
        </p:nvSpPr>
        <p:spPr>
          <a:xfrm>
            <a:off x="5256800" y="3886200"/>
            <a:ext cx="3000000" cy="4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Model with outliers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33"/>
          <p:cNvSpPr txBox="1"/>
          <p:nvPr>
            <p:ph idx="4294967295" type="ctrTitle"/>
          </p:nvPr>
        </p:nvSpPr>
        <p:spPr>
          <a:xfrm>
            <a:off x="311700" y="164650"/>
            <a:ext cx="8520600" cy="72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Arial"/>
                <a:ea typeface="Arial"/>
                <a:cs typeface="Arial"/>
                <a:sym typeface="Arial"/>
              </a:rPr>
              <a:t>Hurricane Season</a:t>
            </a:r>
            <a:endParaRPr sz="3000">
              <a:solidFill>
                <a:srgbClr val="FFFFFF"/>
              </a:solidFill>
              <a:latin typeface="Arial"/>
              <a:ea typeface="Arial"/>
              <a:cs typeface="Arial"/>
              <a:sym typeface="Arial"/>
            </a:endParaRPr>
          </a:p>
        </p:txBody>
      </p:sp>
      <p:sp>
        <p:nvSpPr>
          <p:cNvPr id="206" name="Google Shape;206;p33"/>
          <p:cNvSpPr txBox="1"/>
          <p:nvPr/>
        </p:nvSpPr>
        <p:spPr>
          <a:xfrm>
            <a:off x="471500" y="4747025"/>
            <a:ext cx="7822200" cy="33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a:solidFill>
                <a:srgbClr val="FFFFFF"/>
              </a:solidFill>
              <a:latin typeface="Roboto"/>
              <a:ea typeface="Roboto"/>
              <a:cs typeface="Roboto"/>
              <a:sym typeface="Roboto"/>
            </a:endParaRPr>
          </a:p>
        </p:txBody>
      </p:sp>
      <p:sp>
        <p:nvSpPr>
          <p:cNvPr id="207" name="Google Shape;207;p33"/>
          <p:cNvSpPr txBox="1"/>
          <p:nvPr/>
        </p:nvSpPr>
        <p:spPr>
          <a:xfrm>
            <a:off x="1200025" y="4447175"/>
            <a:ext cx="2078700" cy="460800"/>
          </a:xfrm>
          <a:prstGeom prst="rect">
            <a:avLst/>
          </a:prstGeom>
          <a:solidFill>
            <a:srgbClr val="6FA8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Model without outliers</a:t>
            </a:r>
            <a:endParaRPr/>
          </a:p>
        </p:txBody>
      </p:sp>
      <p:sp>
        <p:nvSpPr>
          <p:cNvPr id="208" name="Google Shape;208;p33"/>
          <p:cNvSpPr txBox="1"/>
          <p:nvPr/>
        </p:nvSpPr>
        <p:spPr>
          <a:xfrm>
            <a:off x="6045325" y="4447175"/>
            <a:ext cx="1971600" cy="460800"/>
          </a:xfrm>
          <a:prstGeom prst="rect">
            <a:avLst/>
          </a:prstGeom>
          <a:solidFill>
            <a:srgbClr val="6FA8D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odel with outliers</a:t>
            </a:r>
            <a:endParaRPr/>
          </a:p>
        </p:txBody>
      </p:sp>
      <p:pic>
        <p:nvPicPr>
          <p:cNvPr id="209" name="Google Shape;209;p33"/>
          <p:cNvPicPr preferRelativeResize="0"/>
          <p:nvPr/>
        </p:nvPicPr>
        <p:blipFill>
          <a:blip r:embed="rId4">
            <a:alphaModFix/>
          </a:blip>
          <a:stretch>
            <a:fillRect/>
          </a:stretch>
        </p:blipFill>
        <p:spPr>
          <a:xfrm>
            <a:off x="600075" y="803675"/>
            <a:ext cx="3354000" cy="3590976"/>
          </a:xfrm>
          <a:prstGeom prst="rect">
            <a:avLst/>
          </a:prstGeom>
          <a:noFill/>
          <a:ln>
            <a:noFill/>
          </a:ln>
        </p:spPr>
      </p:pic>
      <p:pic>
        <p:nvPicPr>
          <p:cNvPr id="210" name="Google Shape;210;p33"/>
          <p:cNvPicPr preferRelativeResize="0"/>
          <p:nvPr/>
        </p:nvPicPr>
        <p:blipFill>
          <a:blip r:embed="rId5">
            <a:alphaModFix/>
          </a:blip>
          <a:stretch>
            <a:fillRect/>
          </a:stretch>
        </p:blipFill>
        <p:spPr>
          <a:xfrm>
            <a:off x="5079587" y="803675"/>
            <a:ext cx="3774525" cy="35909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172425" y="2437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Arial"/>
                <a:ea typeface="Arial"/>
                <a:cs typeface="Arial"/>
                <a:sym typeface="Arial"/>
              </a:rPr>
              <a:t>Importance Features</a:t>
            </a:r>
            <a:endParaRPr sz="2500">
              <a:latin typeface="Arial"/>
              <a:ea typeface="Arial"/>
              <a:cs typeface="Arial"/>
              <a:sym typeface="Arial"/>
            </a:endParaRPr>
          </a:p>
          <a:p>
            <a:pPr indent="0" lvl="0" marL="0" rtl="0" algn="ctr">
              <a:spcBef>
                <a:spcPts val="0"/>
              </a:spcBef>
              <a:spcAft>
                <a:spcPts val="0"/>
              </a:spcAft>
              <a:buNone/>
            </a:pPr>
            <a:r>
              <a:rPr lang="en" sz="2500">
                <a:latin typeface="Arial"/>
                <a:ea typeface="Arial"/>
                <a:cs typeface="Arial"/>
                <a:sym typeface="Arial"/>
              </a:rPr>
              <a:t>(without outliers)</a:t>
            </a:r>
            <a:endParaRPr sz="2500">
              <a:latin typeface="Arial"/>
              <a:ea typeface="Arial"/>
              <a:cs typeface="Arial"/>
              <a:sym typeface="Arial"/>
            </a:endParaRPr>
          </a:p>
        </p:txBody>
      </p:sp>
      <p:graphicFrame>
        <p:nvGraphicFramePr>
          <p:cNvPr id="216" name="Google Shape;216;p34"/>
          <p:cNvGraphicFramePr/>
          <p:nvPr/>
        </p:nvGraphicFramePr>
        <p:xfrm>
          <a:off x="529225" y="1441850"/>
          <a:ext cx="3000000" cy="3000000"/>
        </p:xfrm>
        <a:graphic>
          <a:graphicData uri="http://schemas.openxmlformats.org/drawingml/2006/table">
            <a:tbl>
              <a:tblPr>
                <a:noFill/>
                <a:tableStyleId>{E92085B2-D10A-4534-AFB1-574FF149C5FA}</a:tableStyleId>
              </a:tblPr>
              <a:tblGrid>
                <a:gridCol w="1716050"/>
                <a:gridCol w="1480300"/>
                <a:gridCol w="1598175"/>
                <a:gridCol w="1598175"/>
                <a:gridCol w="1598175"/>
              </a:tblGrid>
              <a:tr h="381000">
                <a:tc>
                  <a:txBody>
                    <a:bodyPr/>
                    <a:lstStyle/>
                    <a:p>
                      <a:pPr indent="0" lvl="0" marL="0" rtl="0" algn="ctr">
                        <a:spcBef>
                          <a:spcPts val="0"/>
                        </a:spcBef>
                        <a:spcAft>
                          <a:spcPts val="0"/>
                        </a:spcAft>
                        <a:buNone/>
                      </a:pPr>
                      <a:r>
                        <a:rPr lang="en" sz="950">
                          <a:highlight>
                            <a:srgbClr val="FFFFFF"/>
                          </a:highlight>
                        </a:rPr>
                        <a:t>Features</a:t>
                      </a:r>
                      <a:endParaRPr sz="950">
                        <a:highlight>
                          <a:srgbClr val="FFFFFF"/>
                        </a:highlight>
                      </a:endParaRPr>
                    </a:p>
                  </a:txBody>
                  <a:tcPr marT="91425" marB="91425" marR="91425" marL="91425"/>
                </a:tc>
                <a:tc>
                  <a:txBody>
                    <a:bodyPr/>
                    <a:lstStyle/>
                    <a:p>
                      <a:pPr indent="0" lvl="0" marL="0" rtl="0" algn="l">
                        <a:spcBef>
                          <a:spcPts val="0"/>
                        </a:spcBef>
                        <a:spcAft>
                          <a:spcPts val="0"/>
                        </a:spcAft>
                        <a:buNone/>
                      </a:pPr>
                      <a:r>
                        <a:rPr b="1" lang="en" sz="1050">
                          <a:highlight>
                            <a:srgbClr val="FFFFFF"/>
                          </a:highlight>
                        </a:rPr>
                        <a:t>FB Prophet</a:t>
                      </a:r>
                      <a:endParaRPr b="1" sz="1050">
                        <a:highlight>
                          <a:srgbClr val="FFFFFF"/>
                        </a:highlight>
                      </a:endParaRPr>
                    </a:p>
                  </a:txBody>
                  <a:tcPr marT="91425" marB="91425" marR="91425" marL="91425"/>
                </a:tc>
                <a:tc>
                  <a:txBody>
                    <a:bodyPr/>
                    <a:lstStyle/>
                    <a:p>
                      <a:pPr indent="0" lvl="0" marL="0" rtl="0" algn="l">
                        <a:spcBef>
                          <a:spcPts val="0"/>
                        </a:spcBef>
                        <a:spcAft>
                          <a:spcPts val="0"/>
                        </a:spcAft>
                        <a:buNone/>
                      </a:pPr>
                      <a:r>
                        <a:rPr b="1" lang="en" sz="1050">
                          <a:highlight>
                            <a:srgbClr val="FFFFFF"/>
                          </a:highlight>
                        </a:rPr>
                        <a:t>LR (multiple)</a:t>
                      </a:r>
                      <a:endParaRPr b="1" sz="1050">
                        <a:highlight>
                          <a:srgbClr val="FFFFFF"/>
                        </a:highlight>
                      </a:endParaRPr>
                    </a:p>
                  </a:txBody>
                  <a:tcPr marT="91425" marB="91425" marR="91425" marL="91425"/>
                </a:tc>
                <a:tc>
                  <a:txBody>
                    <a:bodyPr/>
                    <a:lstStyle/>
                    <a:p>
                      <a:pPr indent="0" lvl="0" marL="0" rtl="0" algn="l">
                        <a:spcBef>
                          <a:spcPts val="0"/>
                        </a:spcBef>
                        <a:spcAft>
                          <a:spcPts val="0"/>
                        </a:spcAft>
                        <a:buNone/>
                      </a:pPr>
                      <a:r>
                        <a:rPr b="1" lang="en" sz="1050">
                          <a:highlight>
                            <a:srgbClr val="FFFFFF"/>
                          </a:highlight>
                        </a:rPr>
                        <a:t>XGBoost</a:t>
                      </a:r>
                      <a:endParaRPr b="1" sz="1050">
                        <a:highlight>
                          <a:srgbClr val="FFFFFF"/>
                        </a:highlight>
                      </a:endParaRPr>
                    </a:p>
                  </a:txBody>
                  <a:tcPr marT="91425" marB="91425" marR="91425" marL="91425"/>
                </a:tc>
                <a:tc>
                  <a:txBody>
                    <a:bodyPr/>
                    <a:lstStyle/>
                    <a:p>
                      <a:pPr indent="0" lvl="0" marL="0" rtl="0" algn="l">
                        <a:spcBef>
                          <a:spcPts val="0"/>
                        </a:spcBef>
                        <a:spcAft>
                          <a:spcPts val="0"/>
                        </a:spcAft>
                        <a:buNone/>
                      </a:pPr>
                      <a:r>
                        <a:rPr b="1" lang="en" sz="1050">
                          <a:highlight>
                            <a:srgbClr val="FFFFFF"/>
                          </a:highlight>
                        </a:rPr>
                        <a:t>Random Forest</a:t>
                      </a:r>
                      <a:endParaRPr sz="1050">
                        <a:highlight>
                          <a:srgbClr val="FFFFFF"/>
                        </a:highlight>
                      </a:endParaRPr>
                    </a:p>
                  </a:txBody>
                  <a:tcPr marT="91425" marB="91425" marR="91425" marL="91425"/>
                </a:tc>
              </a:tr>
              <a:tr h="375725">
                <a:tc>
                  <a:txBody>
                    <a:bodyPr/>
                    <a:lstStyle/>
                    <a:p>
                      <a:pPr indent="0" lvl="0" marL="0" rtl="0" algn="l">
                        <a:spcBef>
                          <a:spcPts val="0"/>
                        </a:spcBef>
                        <a:spcAft>
                          <a:spcPts val="0"/>
                        </a:spcAft>
                        <a:buNone/>
                      </a:pPr>
                      <a:r>
                        <a:rPr b="1" lang="en" sz="1050">
                          <a:highlight>
                            <a:srgbClr val="FFFFFF"/>
                          </a:highlight>
                        </a:rPr>
                        <a:t>Sealevel_pressure(Hg)</a:t>
                      </a:r>
                      <a:endParaRPr b="1"/>
                    </a:p>
                  </a:txBody>
                  <a:tcPr marT="91425" marB="91425" marR="91425" marL="91425"/>
                </a:tc>
                <a:tc>
                  <a:txBody>
                    <a:bodyPr/>
                    <a:lstStyle/>
                    <a:p>
                      <a:pPr indent="0" lvl="0" marL="0" rtl="0" algn="l">
                        <a:spcBef>
                          <a:spcPts val="0"/>
                        </a:spcBef>
                        <a:spcAft>
                          <a:spcPts val="0"/>
                        </a:spcAft>
                        <a:buNone/>
                      </a:pPr>
                      <a:r>
                        <a:rPr lang="en" sz="1050">
                          <a:highlight>
                            <a:srgbClr val="FFFFFF"/>
                          </a:highlight>
                        </a:rPr>
                        <a:t>-0.194383</a:t>
                      </a:r>
                      <a:endParaRPr sz="1050">
                        <a:highlight>
                          <a:srgbClr val="FFFFFF"/>
                        </a:highlight>
                      </a:endParaRPr>
                    </a:p>
                  </a:txBody>
                  <a:tcPr marT="91425" marB="91425" marR="91425" marL="91425"/>
                </a:tc>
                <a:tc>
                  <a:txBody>
                    <a:bodyPr/>
                    <a:lstStyle/>
                    <a:p>
                      <a:pPr indent="0" lvl="0" marL="0" rtl="0" algn="l">
                        <a:lnSpc>
                          <a:spcPct val="115000"/>
                        </a:lnSpc>
                        <a:spcBef>
                          <a:spcPts val="900"/>
                        </a:spcBef>
                        <a:spcAft>
                          <a:spcPts val="0"/>
                        </a:spcAft>
                        <a:buNone/>
                      </a:pPr>
                      <a:r>
                        <a:rPr lang="en" sz="1050">
                          <a:highlight>
                            <a:srgbClr val="FFFFFF"/>
                          </a:highlight>
                        </a:rPr>
                        <a:t>-0.212812</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0.104949</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0.149999</a:t>
                      </a:r>
                      <a:endParaRPr sz="1050">
                        <a:highlight>
                          <a:srgbClr val="FFFFFF"/>
                        </a:highlight>
                      </a:endParaRPr>
                    </a:p>
                  </a:txBody>
                  <a:tcPr marT="91425" marB="91425" marR="91425" marL="91425"/>
                </a:tc>
              </a:tr>
              <a:tr h="381000">
                <a:tc>
                  <a:txBody>
                    <a:bodyPr/>
                    <a:lstStyle/>
                    <a:p>
                      <a:pPr indent="0" lvl="0" marL="0" rtl="0" algn="l">
                        <a:spcBef>
                          <a:spcPts val="0"/>
                        </a:spcBef>
                        <a:spcAft>
                          <a:spcPts val="0"/>
                        </a:spcAft>
                        <a:buNone/>
                      </a:pPr>
                      <a:r>
                        <a:rPr b="1" lang="en" sz="1050">
                          <a:highlight>
                            <a:srgbClr val="FFFFFF"/>
                          </a:highlight>
                        </a:rPr>
                        <a:t>Max_temp(°F)</a:t>
                      </a:r>
                      <a:endParaRPr b="1"/>
                    </a:p>
                  </a:txBody>
                  <a:tcPr marT="91425" marB="91425" marR="91425" marL="91425"/>
                </a:tc>
                <a:tc>
                  <a:txBody>
                    <a:bodyPr/>
                    <a:lstStyle/>
                    <a:p>
                      <a:pPr indent="0" lvl="0" marL="0" rtl="0" algn="l">
                        <a:spcBef>
                          <a:spcPts val="0"/>
                        </a:spcBef>
                        <a:spcAft>
                          <a:spcPts val="0"/>
                        </a:spcAft>
                        <a:buNone/>
                      </a:pPr>
                      <a:r>
                        <a:rPr lang="en" sz="1050">
                          <a:highlight>
                            <a:srgbClr val="FFFFFF"/>
                          </a:highlight>
                        </a:rPr>
                        <a:t> 0.007984</a:t>
                      </a:r>
                      <a:endParaRPr sz="1050">
                        <a:highlight>
                          <a:srgbClr val="FFFFFF"/>
                        </a:highlight>
                      </a:endParaRPr>
                    </a:p>
                  </a:txBody>
                  <a:tcPr marT="91425" marB="91425" marR="91425" marL="91425"/>
                </a:tc>
                <a:tc>
                  <a:txBody>
                    <a:bodyPr/>
                    <a:lstStyle/>
                    <a:p>
                      <a:pPr indent="0" lvl="0" marL="0" rtl="0" algn="l">
                        <a:lnSpc>
                          <a:spcPct val="115000"/>
                        </a:lnSpc>
                        <a:spcBef>
                          <a:spcPts val="900"/>
                        </a:spcBef>
                        <a:spcAft>
                          <a:spcPts val="0"/>
                        </a:spcAft>
                        <a:buNone/>
                      </a:pPr>
                      <a:r>
                        <a:rPr lang="en" sz="1050">
                          <a:highlight>
                            <a:srgbClr val="FFFFFF"/>
                          </a:highlight>
                        </a:rPr>
                        <a:t>-0.002402</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0.102125</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0.096114</a:t>
                      </a:r>
                      <a:endParaRPr sz="1050">
                        <a:highlight>
                          <a:srgbClr val="FFFFFF"/>
                        </a:highlight>
                      </a:endParaRPr>
                    </a:p>
                  </a:txBody>
                  <a:tcPr marT="57150" marB="57150" marR="57150" marL="57150" anchor="ctr"/>
                </a:tc>
              </a:tr>
              <a:tr h="381000">
                <a:tc>
                  <a:txBody>
                    <a:bodyPr/>
                    <a:lstStyle/>
                    <a:p>
                      <a:pPr indent="0" lvl="0" marL="0" rtl="0" algn="l">
                        <a:spcBef>
                          <a:spcPts val="0"/>
                        </a:spcBef>
                        <a:spcAft>
                          <a:spcPts val="0"/>
                        </a:spcAft>
                        <a:buNone/>
                      </a:pPr>
                      <a:r>
                        <a:rPr b="1" lang="en" sz="1050">
                          <a:highlight>
                            <a:srgbClr val="FFFFFF"/>
                          </a:highlight>
                        </a:rPr>
                        <a:t>Average_temp(°F)</a:t>
                      </a:r>
                      <a:endParaRPr b="1"/>
                    </a:p>
                  </a:txBody>
                  <a:tcPr marT="91425" marB="91425" marR="91425" marL="91425"/>
                </a:tc>
                <a:tc>
                  <a:txBody>
                    <a:bodyPr/>
                    <a:lstStyle/>
                    <a:p>
                      <a:pPr indent="0" lvl="0" marL="0" rtl="0" algn="l">
                        <a:spcBef>
                          <a:spcPts val="0"/>
                        </a:spcBef>
                        <a:spcAft>
                          <a:spcPts val="0"/>
                        </a:spcAft>
                        <a:buNone/>
                      </a:pPr>
                      <a:r>
                        <a:rPr lang="en" sz="1050">
                          <a:highlight>
                            <a:srgbClr val="FFFFFF"/>
                          </a:highlight>
                        </a:rPr>
                        <a:t>0.064095</a:t>
                      </a:r>
                      <a:endParaRPr sz="1050">
                        <a:highlight>
                          <a:srgbClr val="FFFFFF"/>
                        </a:highlight>
                      </a:endParaRPr>
                    </a:p>
                  </a:txBody>
                  <a:tcPr marT="91425" marB="91425" marR="91425" marL="91425"/>
                </a:tc>
                <a:tc>
                  <a:txBody>
                    <a:bodyPr/>
                    <a:lstStyle/>
                    <a:p>
                      <a:pPr indent="0" lvl="0" marL="0" rtl="0" algn="l">
                        <a:lnSpc>
                          <a:spcPct val="115000"/>
                        </a:lnSpc>
                        <a:spcBef>
                          <a:spcPts val="900"/>
                        </a:spcBef>
                        <a:spcAft>
                          <a:spcPts val="0"/>
                        </a:spcAft>
                        <a:buNone/>
                      </a:pPr>
                      <a:r>
                        <a:rPr lang="en" sz="1050">
                          <a:highlight>
                            <a:srgbClr val="FFFFFF"/>
                          </a:highlight>
                        </a:rPr>
                        <a:t>0.009596</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0.102010</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0.062910</a:t>
                      </a:r>
                      <a:endParaRPr sz="1050">
                        <a:highlight>
                          <a:srgbClr val="FFFFFF"/>
                        </a:highlight>
                      </a:endParaRPr>
                    </a:p>
                  </a:txBody>
                  <a:tcPr marT="57150" marB="57150" marR="57150" marL="57150" anchor="ctr"/>
                </a:tc>
              </a:tr>
              <a:tr h="381000">
                <a:tc>
                  <a:txBody>
                    <a:bodyPr/>
                    <a:lstStyle/>
                    <a:p>
                      <a:pPr indent="0" lvl="0" marL="0" rtl="0" algn="l">
                        <a:spcBef>
                          <a:spcPts val="0"/>
                        </a:spcBef>
                        <a:spcAft>
                          <a:spcPts val="0"/>
                        </a:spcAft>
                        <a:buNone/>
                      </a:pPr>
                      <a:r>
                        <a:rPr b="1" lang="en" sz="1050">
                          <a:highlight>
                            <a:srgbClr val="FFFFFF"/>
                          </a:highlight>
                        </a:rPr>
                        <a:t>Min_temp(°F)</a:t>
                      </a:r>
                      <a:endParaRPr b="1"/>
                    </a:p>
                  </a:txBody>
                  <a:tcPr marT="91425" marB="91425" marR="91425" marL="91425"/>
                </a:tc>
                <a:tc>
                  <a:txBody>
                    <a:bodyPr/>
                    <a:lstStyle/>
                    <a:p>
                      <a:pPr indent="0" lvl="0" marL="0" rtl="0" algn="l">
                        <a:spcBef>
                          <a:spcPts val="0"/>
                        </a:spcBef>
                        <a:spcAft>
                          <a:spcPts val="0"/>
                        </a:spcAft>
                        <a:buNone/>
                      </a:pPr>
                      <a:r>
                        <a:rPr lang="en" sz="1050">
                          <a:highlight>
                            <a:srgbClr val="FFFFFF"/>
                          </a:highlight>
                        </a:rPr>
                        <a:t> 0.109440</a:t>
                      </a:r>
                      <a:endParaRPr sz="1050">
                        <a:highlight>
                          <a:srgbClr val="FFFFFF"/>
                        </a:highlight>
                      </a:endParaRPr>
                    </a:p>
                  </a:txBody>
                  <a:tcPr marT="91425" marB="91425" marR="91425" marL="91425"/>
                </a:tc>
                <a:tc>
                  <a:txBody>
                    <a:bodyPr/>
                    <a:lstStyle/>
                    <a:p>
                      <a:pPr indent="0" lvl="0" marL="0" rtl="0" algn="l">
                        <a:lnSpc>
                          <a:spcPct val="115000"/>
                        </a:lnSpc>
                        <a:spcBef>
                          <a:spcPts val="900"/>
                        </a:spcBef>
                        <a:spcAft>
                          <a:spcPts val="0"/>
                        </a:spcAft>
                        <a:buNone/>
                      </a:pPr>
                      <a:r>
                        <a:rPr lang="en" sz="1050">
                          <a:highlight>
                            <a:srgbClr val="FFFFFF"/>
                          </a:highlight>
                        </a:rPr>
                        <a:t> 0.007863</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0.138275</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0.088046</a:t>
                      </a:r>
                      <a:endParaRPr sz="1050">
                        <a:highlight>
                          <a:srgbClr val="FFFFFF"/>
                        </a:highlight>
                      </a:endParaRPr>
                    </a:p>
                  </a:txBody>
                  <a:tcPr marT="57150" marB="57150" marR="57150" marL="57150" anchor="ctr"/>
                </a:tc>
              </a:tr>
              <a:tr h="381000">
                <a:tc>
                  <a:txBody>
                    <a:bodyPr/>
                    <a:lstStyle/>
                    <a:p>
                      <a:pPr indent="0" lvl="0" marL="0" rtl="0" algn="l">
                        <a:spcBef>
                          <a:spcPts val="0"/>
                        </a:spcBef>
                        <a:spcAft>
                          <a:spcPts val="0"/>
                        </a:spcAft>
                        <a:buNone/>
                      </a:pPr>
                      <a:r>
                        <a:rPr b="1" lang="en" sz="1050">
                          <a:highlight>
                            <a:srgbClr val="FFFFFF"/>
                          </a:highlight>
                        </a:rPr>
                        <a:t>Dewpoint_temp(°F)</a:t>
                      </a:r>
                      <a:endParaRPr b="1"/>
                    </a:p>
                  </a:txBody>
                  <a:tcPr marT="91425" marB="91425" marR="91425" marL="91425"/>
                </a:tc>
                <a:tc>
                  <a:txBody>
                    <a:bodyPr/>
                    <a:lstStyle/>
                    <a:p>
                      <a:pPr indent="0" lvl="0" marL="0" rtl="0" algn="l">
                        <a:spcBef>
                          <a:spcPts val="0"/>
                        </a:spcBef>
                        <a:spcAft>
                          <a:spcPts val="0"/>
                        </a:spcAft>
                        <a:buNone/>
                      </a:pPr>
                      <a:r>
                        <a:rPr lang="en" sz="1050">
                          <a:highlight>
                            <a:srgbClr val="FFFFFF"/>
                          </a:highlight>
                        </a:rPr>
                        <a:t> 0.159427</a:t>
                      </a:r>
                      <a:endParaRPr sz="1050">
                        <a:highlight>
                          <a:srgbClr val="FFFFFF"/>
                        </a:highlight>
                      </a:endParaRPr>
                    </a:p>
                  </a:txBody>
                  <a:tcPr marT="91425" marB="91425" marR="91425" marL="91425"/>
                </a:tc>
                <a:tc>
                  <a:txBody>
                    <a:bodyPr/>
                    <a:lstStyle/>
                    <a:p>
                      <a:pPr indent="0" lvl="0" marL="0" rtl="0" algn="l">
                        <a:lnSpc>
                          <a:spcPct val="115000"/>
                        </a:lnSpc>
                        <a:spcBef>
                          <a:spcPts val="900"/>
                        </a:spcBef>
                        <a:spcAft>
                          <a:spcPts val="0"/>
                        </a:spcAft>
                        <a:buNone/>
                      </a:pPr>
                      <a:r>
                        <a:rPr lang="en" sz="1050">
                          <a:highlight>
                            <a:srgbClr val="FFFFFF"/>
                          </a:highlight>
                        </a:rPr>
                        <a:t>-0.017660</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0.071421</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0.103797</a:t>
                      </a:r>
                      <a:endParaRPr sz="1050">
                        <a:highlight>
                          <a:srgbClr val="FFFFFF"/>
                        </a:highlight>
                      </a:endParaRPr>
                    </a:p>
                  </a:txBody>
                  <a:tcPr marT="57150" marB="57150" marR="57150" marL="57150" anchor="ctr"/>
                </a:tc>
              </a:tr>
              <a:tr h="381000">
                <a:tc>
                  <a:txBody>
                    <a:bodyPr/>
                    <a:lstStyle/>
                    <a:p>
                      <a:pPr indent="0" lvl="0" marL="0" rtl="0" algn="l">
                        <a:spcBef>
                          <a:spcPts val="0"/>
                        </a:spcBef>
                        <a:spcAft>
                          <a:spcPts val="0"/>
                        </a:spcAft>
                        <a:buNone/>
                      </a:pPr>
                      <a:r>
                        <a:rPr b="1" lang="en" sz="1050">
                          <a:highlight>
                            <a:srgbClr val="FFFFFF"/>
                          </a:highlight>
                        </a:rPr>
                        <a:t>Wind_speed(mph)</a:t>
                      </a:r>
                      <a:endParaRPr b="1"/>
                    </a:p>
                  </a:txBody>
                  <a:tcPr marT="91425" marB="91425" marR="91425" marL="91425"/>
                </a:tc>
                <a:tc>
                  <a:txBody>
                    <a:bodyPr/>
                    <a:lstStyle/>
                    <a:p>
                      <a:pPr indent="0" lvl="0" marL="0" rtl="0" algn="l">
                        <a:spcBef>
                          <a:spcPts val="0"/>
                        </a:spcBef>
                        <a:spcAft>
                          <a:spcPts val="0"/>
                        </a:spcAft>
                        <a:buNone/>
                      </a:pPr>
                      <a:r>
                        <a:rPr lang="en" sz="1050">
                          <a:highlight>
                            <a:srgbClr val="FFFFFF"/>
                          </a:highlight>
                        </a:rPr>
                        <a:t>0.326622</a:t>
                      </a:r>
                      <a:endParaRPr sz="1050">
                        <a:highlight>
                          <a:srgbClr val="FFFFFF"/>
                        </a:highlight>
                      </a:endParaRPr>
                    </a:p>
                  </a:txBody>
                  <a:tcPr marT="91425" marB="91425" marR="91425" marL="91425"/>
                </a:tc>
                <a:tc>
                  <a:txBody>
                    <a:bodyPr/>
                    <a:lstStyle/>
                    <a:p>
                      <a:pPr indent="0" lvl="0" marL="0" rtl="0" algn="l">
                        <a:lnSpc>
                          <a:spcPct val="115000"/>
                        </a:lnSpc>
                        <a:spcBef>
                          <a:spcPts val="900"/>
                        </a:spcBef>
                        <a:spcAft>
                          <a:spcPts val="0"/>
                        </a:spcAft>
                        <a:buNone/>
                      </a:pPr>
                      <a:r>
                        <a:rPr lang="en" sz="1050">
                          <a:highlight>
                            <a:srgbClr val="FFFFFF"/>
                          </a:highlight>
                        </a:rPr>
                        <a:t>0.019038</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0.241180</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0.212961</a:t>
                      </a:r>
                      <a:endParaRPr sz="1050">
                        <a:highlight>
                          <a:srgbClr val="FFFFFF"/>
                        </a:highlight>
                      </a:endParaRPr>
                    </a:p>
                  </a:txBody>
                  <a:tcPr marT="57150" marB="57150" marR="57150" marL="57150" anchor="ctr"/>
                </a:tc>
              </a:tr>
              <a:tr h="381000">
                <a:tc>
                  <a:txBody>
                    <a:bodyPr/>
                    <a:lstStyle/>
                    <a:p>
                      <a:pPr indent="0" lvl="0" marL="0" rtl="0" algn="l">
                        <a:lnSpc>
                          <a:spcPct val="115000"/>
                        </a:lnSpc>
                        <a:spcBef>
                          <a:spcPts val="0"/>
                        </a:spcBef>
                        <a:spcAft>
                          <a:spcPts val="0"/>
                        </a:spcAft>
                        <a:buNone/>
                      </a:pPr>
                      <a:r>
                        <a:rPr b="1" lang="en" sz="1050">
                          <a:highlight>
                            <a:srgbClr val="FFFFFF"/>
                          </a:highlight>
                        </a:rPr>
                        <a:t>Humidity(%)</a:t>
                      </a:r>
                      <a:endParaRPr b="1"/>
                    </a:p>
                  </a:txBody>
                  <a:tcPr marT="91425" marB="91425" marR="91425" marL="91425"/>
                </a:tc>
                <a:tc>
                  <a:txBody>
                    <a:bodyPr/>
                    <a:lstStyle/>
                    <a:p>
                      <a:pPr indent="0" lvl="0" marL="0" rtl="0" algn="l">
                        <a:lnSpc>
                          <a:spcPct val="115000"/>
                        </a:lnSpc>
                        <a:spcBef>
                          <a:spcPts val="0"/>
                        </a:spcBef>
                        <a:spcAft>
                          <a:spcPts val="0"/>
                        </a:spcAft>
                        <a:buNone/>
                      </a:pPr>
                      <a:r>
                        <a:rPr lang="en" sz="1050">
                          <a:highlight>
                            <a:srgbClr val="FFFFFF"/>
                          </a:highlight>
                        </a:rPr>
                        <a:t> 0.331100</a:t>
                      </a:r>
                      <a:endParaRPr sz="1050">
                        <a:highlight>
                          <a:srgbClr val="FFFFFF"/>
                        </a:highlight>
                      </a:endParaRPr>
                    </a:p>
                  </a:txBody>
                  <a:tcPr marT="91425" marB="91425" marR="91425" marL="91425"/>
                </a:tc>
                <a:tc>
                  <a:txBody>
                    <a:bodyPr/>
                    <a:lstStyle/>
                    <a:p>
                      <a:pPr indent="0" lvl="0" marL="0" rtl="0" algn="l">
                        <a:lnSpc>
                          <a:spcPct val="115000"/>
                        </a:lnSpc>
                        <a:spcBef>
                          <a:spcPts val="900"/>
                        </a:spcBef>
                        <a:spcAft>
                          <a:spcPts val="0"/>
                        </a:spcAft>
                        <a:buNone/>
                      </a:pPr>
                      <a:r>
                        <a:rPr lang="en" sz="1050">
                          <a:highlight>
                            <a:srgbClr val="FFFFFF"/>
                          </a:highlight>
                        </a:rPr>
                        <a:t>0.018864</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0.240040</a:t>
                      </a:r>
                      <a:endParaRPr sz="105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1050">
                          <a:highlight>
                            <a:srgbClr val="FFFFFF"/>
                          </a:highlight>
                        </a:rPr>
                        <a:t>0.286172</a:t>
                      </a:r>
                      <a:endParaRPr sz="1050">
                        <a:highlight>
                          <a:srgbClr val="FFFFFF"/>
                        </a:highlight>
                      </a:endParaRPr>
                    </a:p>
                  </a:txBody>
                  <a:tcPr marT="57150" marB="57150" marR="57150" marL="57150" anchor="ct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172425" y="24375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Arial"/>
                <a:ea typeface="Arial"/>
                <a:cs typeface="Arial"/>
                <a:sym typeface="Arial"/>
              </a:rPr>
              <a:t>Importance Features</a:t>
            </a:r>
            <a:endParaRPr sz="2500">
              <a:latin typeface="Arial"/>
              <a:ea typeface="Arial"/>
              <a:cs typeface="Arial"/>
              <a:sym typeface="Arial"/>
            </a:endParaRPr>
          </a:p>
          <a:p>
            <a:pPr indent="0" lvl="0" marL="0" rtl="0" algn="ctr">
              <a:spcBef>
                <a:spcPts val="0"/>
              </a:spcBef>
              <a:spcAft>
                <a:spcPts val="0"/>
              </a:spcAft>
              <a:buNone/>
            </a:pPr>
            <a:r>
              <a:rPr lang="en" sz="2500">
                <a:latin typeface="Arial"/>
                <a:ea typeface="Arial"/>
                <a:cs typeface="Arial"/>
                <a:sym typeface="Arial"/>
              </a:rPr>
              <a:t>(with outliers)</a:t>
            </a:r>
            <a:endParaRPr sz="2500">
              <a:latin typeface="Arial"/>
              <a:ea typeface="Arial"/>
              <a:cs typeface="Arial"/>
              <a:sym typeface="Arial"/>
            </a:endParaRPr>
          </a:p>
        </p:txBody>
      </p:sp>
      <p:graphicFrame>
        <p:nvGraphicFramePr>
          <p:cNvPr id="222" name="Google Shape;222;p35"/>
          <p:cNvGraphicFramePr/>
          <p:nvPr/>
        </p:nvGraphicFramePr>
        <p:xfrm>
          <a:off x="529225" y="1441850"/>
          <a:ext cx="3000000" cy="3000000"/>
        </p:xfrm>
        <a:graphic>
          <a:graphicData uri="http://schemas.openxmlformats.org/drawingml/2006/table">
            <a:tbl>
              <a:tblPr>
                <a:noFill/>
                <a:tableStyleId>{E92085B2-D10A-4534-AFB1-574FF149C5FA}</a:tableStyleId>
              </a:tblPr>
              <a:tblGrid>
                <a:gridCol w="1716050"/>
                <a:gridCol w="1480300"/>
                <a:gridCol w="1598175"/>
                <a:gridCol w="1598175"/>
                <a:gridCol w="1598175"/>
              </a:tblGrid>
              <a:tr h="413875">
                <a:tc>
                  <a:txBody>
                    <a:bodyPr/>
                    <a:lstStyle/>
                    <a:p>
                      <a:pPr indent="0" lvl="0" marL="0" rtl="0" algn="ctr">
                        <a:spcBef>
                          <a:spcPts val="0"/>
                        </a:spcBef>
                        <a:spcAft>
                          <a:spcPts val="0"/>
                        </a:spcAft>
                        <a:buNone/>
                      </a:pPr>
                      <a:r>
                        <a:rPr lang="en" sz="950">
                          <a:highlight>
                            <a:srgbClr val="FFFFFF"/>
                          </a:highlight>
                        </a:rPr>
                        <a:t>Features</a:t>
                      </a:r>
                      <a:endParaRPr sz="950">
                        <a:highlight>
                          <a:srgbClr val="FFFFFF"/>
                        </a:highlight>
                      </a:endParaRPr>
                    </a:p>
                  </a:txBody>
                  <a:tcPr marT="91425" marB="91425" marR="91425" marL="91425"/>
                </a:tc>
                <a:tc>
                  <a:txBody>
                    <a:bodyPr/>
                    <a:lstStyle/>
                    <a:p>
                      <a:pPr indent="0" lvl="0" marL="0" rtl="0" algn="l">
                        <a:spcBef>
                          <a:spcPts val="0"/>
                        </a:spcBef>
                        <a:spcAft>
                          <a:spcPts val="0"/>
                        </a:spcAft>
                        <a:buNone/>
                      </a:pPr>
                      <a:r>
                        <a:rPr b="1" lang="en" sz="1050">
                          <a:highlight>
                            <a:srgbClr val="FFFFFF"/>
                          </a:highlight>
                        </a:rPr>
                        <a:t>FB Prophet</a:t>
                      </a:r>
                      <a:endParaRPr b="1" sz="1050">
                        <a:highlight>
                          <a:srgbClr val="FFFFFF"/>
                        </a:highlight>
                      </a:endParaRPr>
                    </a:p>
                  </a:txBody>
                  <a:tcPr marT="91425" marB="91425" marR="91425" marL="91425"/>
                </a:tc>
                <a:tc>
                  <a:txBody>
                    <a:bodyPr/>
                    <a:lstStyle/>
                    <a:p>
                      <a:pPr indent="0" lvl="0" marL="0" rtl="0" algn="l">
                        <a:spcBef>
                          <a:spcPts val="0"/>
                        </a:spcBef>
                        <a:spcAft>
                          <a:spcPts val="0"/>
                        </a:spcAft>
                        <a:buNone/>
                      </a:pPr>
                      <a:r>
                        <a:rPr b="1" lang="en" sz="1050">
                          <a:highlight>
                            <a:srgbClr val="FFFFFF"/>
                          </a:highlight>
                        </a:rPr>
                        <a:t>LR (multiple)</a:t>
                      </a:r>
                      <a:endParaRPr b="1" sz="1050">
                        <a:highlight>
                          <a:srgbClr val="FFFFFF"/>
                        </a:highlight>
                      </a:endParaRPr>
                    </a:p>
                  </a:txBody>
                  <a:tcPr marT="91425" marB="91425" marR="91425" marL="91425"/>
                </a:tc>
                <a:tc>
                  <a:txBody>
                    <a:bodyPr/>
                    <a:lstStyle/>
                    <a:p>
                      <a:pPr indent="0" lvl="0" marL="0" rtl="0" algn="l">
                        <a:spcBef>
                          <a:spcPts val="0"/>
                        </a:spcBef>
                        <a:spcAft>
                          <a:spcPts val="0"/>
                        </a:spcAft>
                        <a:buNone/>
                      </a:pPr>
                      <a:r>
                        <a:rPr b="1" lang="en" sz="1050">
                          <a:highlight>
                            <a:srgbClr val="FFFFFF"/>
                          </a:highlight>
                        </a:rPr>
                        <a:t>XGBoost</a:t>
                      </a:r>
                      <a:endParaRPr b="1" sz="1050">
                        <a:highlight>
                          <a:srgbClr val="FFFFFF"/>
                        </a:highlight>
                      </a:endParaRPr>
                    </a:p>
                  </a:txBody>
                  <a:tcPr marT="91425" marB="91425" marR="91425" marL="91425"/>
                </a:tc>
                <a:tc>
                  <a:txBody>
                    <a:bodyPr/>
                    <a:lstStyle/>
                    <a:p>
                      <a:pPr indent="0" lvl="0" marL="0" rtl="0" algn="l">
                        <a:spcBef>
                          <a:spcPts val="0"/>
                        </a:spcBef>
                        <a:spcAft>
                          <a:spcPts val="0"/>
                        </a:spcAft>
                        <a:buNone/>
                      </a:pPr>
                      <a:r>
                        <a:rPr b="1" lang="en" sz="1050">
                          <a:highlight>
                            <a:srgbClr val="FFFFFF"/>
                          </a:highlight>
                        </a:rPr>
                        <a:t>Random Forest</a:t>
                      </a:r>
                      <a:endParaRPr sz="1050">
                        <a:highlight>
                          <a:srgbClr val="FFFFFF"/>
                        </a:highlight>
                      </a:endParaRPr>
                    </a:p>
                  </a:txBody>
                  <a:tcPr marT="91425" marB="91425" marR="91425" marL="91425"/>
                </a:tc>
              </a:tr>
              <a:tr h="408150">
                <a:tc>
                  <a:txBody>
                    <a:bodyPr/>
                    <a:lstStyle/>
                    <a:p>
                      <a:pPr indent="0" lvl="0" marL="0" rtl="0" algn="l">
                        <a:spcBef>
                          <a:spcPts val="0"/>
                        </a:spcBef>
                        <a:spcAft>
                          <a:spcPts val="0"/>
                        </a:spcAft>
                        <a:buNone/>
                      </a:pPr>
                      <a:r>
                        <a:rPr b="1" lang="en" sz="1050">
                          <a:highlight>
                            <a:srgbClr val="FFFFFF"/>
                          </a:highlight>
                        </a:rPr>
                        <a:t>Sealevel_pressure(Hg)</a:t>
                      </a:r>
                      <a:endParaRPr b="1"/>
                    </a:p>
                  </a:txBody>
                  <a:tcPr marT="91425" marB="91425" marR="91425" marL="91425"/>
                </a:tc>
                <a:tc>
                  <a:txBody>
                    <a:bodyPr/>
                    <a:lstStyle/>
                    <a:p>
                      <a:pPr indent="0" lvl="0" marL="0" rtl="0" algn="l">
                        <a:spcBef>
                          <a:spcPts val="0"/>
                        </a:spcBef>
                        <a:spcAft>
                          <a:spcPts val="0"/>
                        </a:spcAft>
                        <a:buNone/>
                      </a:pPr>
                      <a:r>
                        <a:rPr lang="en" sz="1050">
                          <a:highlight>
                            <a:srgbClr val="FFFFFF"/>
                          </a:highlight>
                        </a:rPr>
                        <a:t>-0.194946</a:t>
                      </a:r>
                      <a:endParaRPr sz="1050">
                        <a:highlight>
                          <a:srgbClr val="FFFFFF"/>
                        </a:highlight>
                      </a:endParaRPr>
                    </a:p>
                  </a:txBody>
                  <a:tcPr marT="91425" marB="91425" marR="91425" marL="91425"/>
                </a:tc>
                <a:tc>
                  <a:txBody>
                    <a:bodyPr/>
                    <a:lstStyle/>
                    <a:p>
                      <a:pPr indent="0" lvl="0" marL="0" rtl="0" algn="l">
                        <a:spcBef>
                          <a:spcPts val="0"/>
                        </a:spcBef>
                        <a:spcAft>
                          <a:spcPts val="0"/>
                        </a:spcAft>
                        <a:buNone/>
                      </a:pPr>
                      <a:r>
                        <a:rPr lang="en" sz="1050">
                          <a:highlight>
                            <a:srgbClr val="FFFFFF"/>
                          </a:highlight>
                        </a:rPr>
                        <a:t>-0.228957</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0.106688</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0.150871</a:t>
                      </a:r>
                      <a:endParaRPr sz="1050">
                        <a:highlight>
                          <a:srgbClr val="FFFFFF"/>
                        </a:highlight>
                      </a:endParaRPr>
                    </a:p>
                  </a:txBody>
                  <a:tcPr marT="91425" marB="91425" marR="91425" marL="91425"/>
                </a:tc>
              </a:tr>
              <a:tr h="413875">
                <a:tc>
                  <a:txBody>
                    <a:bodyPr/>
                    <a:lstStyle/>
                    <a:p>
                      <a:pPr indent="0" lvl="0" marL="0" rtl="0" algn="l">
                        <a:spcBef>
                          <a:spcPts val="0"/>
                        </a:spcBef>
                        <a:spcAft>
                          <a:spcPts val="0"/>
                        </a:spcAft>
                        <a:buNone/>
                      </a:pPr>
                      <a:r>
                        <a:rPr b="1" lang="en" sz="1050">
                          <a:highlight>
                            <a:srgbClr val="FFFFFF"/>
                          </a:highlight>
                        </a:rPr>
                        <a:t>Max_temp(°F)</a:t>
                      </a:r>
                      <a:endParaRPr b="1"/>
                    </a:p>
                  </a:txBody>
                  <a:tcPr marT="91425" marB="91425" marR="91425" marL="91425"/>
                </a:tc>
                <a:tc>
                  <a:txBody>
                    <a:bodyPr/>
                    <a:lstStyle/>
                    <a:p>
                      <a:pPr indent="0" lvl="0" marL="0" rtl="0" algn="l">
                        <a:lnSpc>
                          <a:spcPct val="115000"/>
                        </a:lnSpc>
                        <a:spcBef>
                          <a:spcPts val="0"/>
                        </a:spcBef>
                        <a:spcAft>
                          <a:spcPts val="0"/>
                        </a:spcAft>
                        <a:buNone/>
                      </a:pPr>
                      <a:r>
                        <a:rPr lang="en" sz="1050">
                          <a:highlight>
                            <a:srgbClr val="FFFFFF"/>
                          </a:highlight>
                        </a:rPr>
                        <a:t>0.005526</a:t>
                      </a:r>
                      <a:endParaRPr sz="1050">
                        <a:highlight>
                          <a:srgbClr val="FFFFFF"/>
                        </a:highlight>
                      </a:endParaRPr>
                    </a:p>
                  </a:txBody>
                  <a:tcPr marT="91425" marB="91425" marR="91425" marL="91425"/>
                </a:tc>
                <a:tc>
                  <a:txBody>
                    <a:bodyPr/>
                    <a:lstStyle/>
                    <a:p>
                      <a:pPr indent="0" lvl="0" marL="0" rtl="0" algn="l">
                        <a:spcBef>
                          <a:spcPts val="0"/>
                        </a:spcBef>
                        <a:spcAft>
                          <a:spcPts val="0"/>
                        </a:spcAft>
                        <a:buNone/>
                      </a:pPr>
                      <a:r>
                        <a:rPr lang="en" sz="1050">
                          <a:highlight>
                            <a:srgbClr val="FFFFFF"/>
                          </a:highlight>
                        </a:rPr>
                        <a:t>0.006074</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0.130203</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0.098977</a:t>
                      </a:r>
                      <a:endParaRPr sz="1050">
                        <a:highlight>
                          <a:srgbClr val="FFFFFF"/>
                        </a:highlight>
                      </a:endParaRPr>
                    </a:p>
                  </a:txBody>
                  <a:tcPr marT="57150" marB="57150" marR="57150" marL="57150" anchor="ctr"/>
                </a:tc>
              </a:tr>
              <a:tr h="413875">
                <a:tc>
                  <a:txBody>
                    <a:bodyPr/>
                    <a:lstStyle/>
                    <a:p>
                      <a:pPr indent="0" lvl="0" marL="0" rtl="0" algn="l">
                        <a:spcBef>
                          <a:spcPts val="0"/>
                        </a:spcBef>
                        <a:spcAft>
                          <a:spcPts val="0"/>
                        </a:spcAft>
                        <a:buNone/>
                      </a:pPr>
                      <a:r>
                        <a:rPr b="1" lang="en" sz="1050">
                          <a:highlight>
                            <a:srgbClr val="FFFFFF"/>
                          </a:highlight>
                        </a:rPr>
                        <a:t>Average_temp(°F)</a:t>
                      </a:r>
                      <a:endParaRPr b="1"/>
                    </a:p>
                  </a:txBody>
                  <a:tcPr marT="91425" marB="91425" marR="91425" marL="91425"/>
                </a:tc>
                <a:tc>
                  <a:txBody>
                    <a:bodyPr/>
                    <a:lstStyle/>
                    <a:p>
                      <a:pPr indent="0" lvl="0" marL="0" rtl="0" algn="l">
                        <a:lnSpc>
                          <a:spcPct val="115000"/>
                        </a:lnSpc>
                        <a:spcBef>
                          <a:spcPts val="0"/>
                        </a:spcBef>
                        <a:spcAft>
                          <a:spcPts val="0"/>
                        </a:spcAft>
                        <a:buNone/>
                      </a:pPr>
                      <a:r>
                        <a:rPr lang="en" sz="1050">
                          <a:highlight>
                            <a:srgbClr val="FFFFFF"/>
                          </a:highlight>
                        </a:rPr>
                        <a:t>0.060142</a:t>
                      </a:r>
                      <a:endParaRPr sz="1050">
                        <a:highlight>
                          <a:srgbClr val="FFFFFF"/>
                        </a:highlight>
                      </a:endParaRPr>
                    </a:p>
                  </a:txBody>
                  <a:tcPr marT="91425" marB="91425" marR="91425" marL="91425"/>
                </a:tc>
                <a:tc>
                  <a:txBody>
                    <a:bodyPr/>
                    <a:lstStyle/>
                    <a:p>
                      <a:pPr indent="0" lvl="0" marL="0" rtl="0" algn="l">
                        <a:spcBef>
                          <a:spcPts val="0"/>
                        </a:spcBef>
                        <a:spcAft>
                          <a:spcPts val="0"/>
                        </a:spcAft>
                        <a:buNone/>
                      </a:pPr>
                      <a:r>
                        <a:rPr lang="en" sz="1050">
                          <a:highlight>
                            <a:srgbClr val="FFFFFF"/>
                          </a:highlight>
                        </a:rPr>
                        <a:t>-0.006568</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0.135132</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0.061892</a:t>
                      </a:r>
                      <a:endParaRPr sz="1050">
                        <a:highlight>
                          <a:srgbClr val="FFFFFF"/>
                        </a:highlight>
                      </a:endParaRPr>
                    </a:p>
                  </a:txBody>
                  <a:tcPr marT="57150" marB="57150" marR="57150" marL="57150" anchor="ctr"/>
                </a:tc>
              </a:tr>
              <a:tr h="413875">
                <a:tc>
                  <a:txBody>
                    <a:bodyPr/>
                    <a:lstStyle/>
                    <a:p>
                      <a:pPr indent="0" lvl="0" marL="0" rtl="0" algn="l">
                        <a:spcBef>
                          <a:spcPts val="0"/>
                        </a:spcBef>
                        <a:spcAft>
                          <a:spcPts val="0"/>
                        </a:spcAft>
                        <a:buNone/>
                      </a:pPr>
                      <a:r>
                        <a:rPr b="1" lang="en" sz="1050">
                          <a:highlight>
                            <a:srgbClr val="FFFFFF"/>
                          </a:highlight>
                        </a:rPr>
                        <a:t>Min_temp(°F)</a:t>
                      </a:r>
                      <a:endParaRPr b="1"/>
                    </a:p>
                  </a:txBody>
                  <a:tcPr marT="91425" marB="91425" marR="91425" marL="91425"/>
                </a:tc>
                <a:tc>
                  <a:txBody>
                    <a:bodyPr/>
                    <a:lstStyle/>
                    <a:p>
                      <a:pPr indent="0" lvl="0" marL="0" rtl="0" algn="l">
                        <a:lnSpc>
                          <a:spcPct val="115000"/>
                        </a:lnSpc>
                        <a:spcBef>
                          <a:spcPts val="0"/>
                        </a:spcBef>
                        <a:spcAft>
                          <a:spcPts val="0"/>
                        </a:spcAft>
                        <a:buNone/>
                      </a:pPr>
                      <a:r>
                        <a:rPr lang="en" sz="1050">
                          <a:highlight>
                            <a:srgbClr val="FFFFFF"/>
                          </a:highlight>
                        </a:rPr>
                        <a:t>0.104485</a:t>
                      </a:r>
                      <a:endParaRPr sz="1050">
                        <a:highlight>
                          <a:srgbClr val="FFFFFF"/>
                        </a:highlight>
                      </a:endParaRPr>
                    </a:p>
                  </a:txBody>
                  <a:tcPr marT="91425" marB="91425" marR="91425" marL="91425"/>
                </a:tc>
                <a:tc>
                  <a:txBody>
                    <a:bodyPr/>
                    <a:lstStyle/>
                    <a:p>
                      <a:pPr indent="0" lvl="0" marL="0" rtl="0" algn="l">
                        <a:spcBef>
                          <a:spcPts val="0"/>
                        </a:spcBef>
                        <a:spcAft>
                          <a:spcPts val="0"/>
                        </a:spcAft>
                        <a:buNone/>
                      </a:pPr>
                      <a:r>
                        <a:rPr lang="en" sz="1050">
                          <a:highlight>
                            <a:srgbClr val="FFFFFF"/>
                          </a:highlight>
                        </a:rPr>
                        <a:t>0.017008</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0.122700</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0.099537</a:t>
                      </a:r>
                      <a:endParaRPr sz="1050">
                        <a:highlight>
                          <a:srgbClr val="FFFFFF"/>
                        </a:highlight>
                      </a:endParaRPr>
                    </a:p>
                  </a:txBody>
                  <a:tcPr marT="57150" marB="57150" marR="57150" marL="57150" anchor="ctr"/>
                </a:tc>
              </a:tr>
              <a:tr h="413875">
                <a:tc>
                  <a:txBody>
                    <a:bodyPr/>
                    <a:lstStyle/>
                    <a:p>
                      <a:pPr indent="0" lvl="0" marL="0" rtl="0" algn="l">
                        <a:spcBef>
                          <a:spcPts val="0"/>
                        </a:spcBef>
                        <a:spcAft>
                          <a:spcPts val="0"/>
                        </a:spcAft>
                        <a:buNone/>
                      </a:pPr>
                      <a:r>
                        <a:rPr b="1" lang="en" sz="1050">
                          <a:highlight>
                            <a:srgbClr val="FFFFFF"/>
                          </a:highlight>
                        </a:rPr>
                        <a:t>Dewpoint_temp(°F)</a:t>
                      </a:r>
                      <a:endParaRPr b="1"/>
                    </a:p>
                  </a:txBody>
                  <a:tcPr marT="91425" marB="91425" marR="91425" marL="91425"/>
                </a:tc>
                <a:tc>
                  <a:txBody>
                    <a:bodyPr/>
                    <a:lstStyle/>
                    <a:p>
                      <a:pPr indent="0" lvl="0" marL="0" rtl="0" algn="l">
                        <a:lnSpc>
                          <a:spcPct val="115000"/>
                        </a:lnSpc>
                        <a:spcBef>
                          <a:spcPts val="0"/>
                        </a:spcBef>
                        <a:spcAft>
                          <a:spcPts val="0"/>
                        </a:spcAft>
                        <a:buNone/>
                      </a:pPr>
                      <a:r>
                        <a:rPr lang="en" sz="1050">
                          <a:highlight>
                            <a:srgbClr val="FFFFFF"/>
                          </a:highlight>
                        </a:rPr>
                        <a:t>0.150118</a:t>
                      </a:r>
                      <a:endParaRPr sz="1050">
                        <a:highlight>
                          <a:srgbClr val="FFFFFF"/>
                        </a:highlight>
                      </a:endParaRPr>
                    </a:p>
                  </a:txBody>
                  <a:tcPr marT="91425" marB="91425" marR="91425" marL="91425"/>
                </a:tc>
                <a:tc>
                  <a:txBody>
                    <a:bodyPr/>
                    <a:lstStyle/>
                    <a:p>
                      <a:pPr indent="0" lvl="0" marL="0" rtl="0" algn="l">
                        <a:spcBef>
                          <a:spcPts val="0"/>
                        </a:spcBef>
                        <a:spcAft>
                          <a:spcPts val="0"/>
                        </a:spcAft>
                        <a:buNone/>
                      </a:pPr>
                      <a:r>
                        <a:rPr lang="en" sz="1050">
                          <a:highlight>
                            <a:srgbClr val="FFFFFF"/>
                          </a:highlight>
                        </a:rPr>
                        <a:t>-0.019476</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0.096356</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0.104089</a:t>
                      </a:r>
                      <a:endParaRPr sz="1050">
                        <a:highlight>
                          <a:srgbClr val="FFFFFF"/>
                        </a:highlight>
                      </a:endParaRPr>
                    </a:p>
                  </a:txBody>
                  <a:tcPr marT="57150" marB="57150" marR="57150" marL="57150" anchor="ctr"/>
                </a:tc>
              </a:tr>
              <a:tr h="413875">
                <a:tc>
                  <a:txBody>
                    <a:bodyPr/>
                    <a:lstStyle/>
                    <a:p>
                      <a:pPr indent="0" lvl="0" marL="0" rtl="0" algn="l">
                        <a:spcBef>
                          <a:spcPts val="0"/>
                        </a:spcBef>
                        <a:spcAft>
                          <a:spcPts val="0"/>
                        </a:spcAft>
                        <a:buNone/>
                      </a:pPr>
                      <a:r>
                        <a:rPr b="1" lang="en" sz="1050">
                          <a:highlight>
                            <a:srgbClr val="FFFFFF"/>
                          </a:highlight>
                        </a:rPr>
                        <a:t>Wind_speed(mph)</a:t>
                      </a:r>
                      <a:endParaRPr b="1"/>
                    </a:p>
                  </a:txBody>
                  <a:tcPr marT="91425" marB="91425" marR="91425" marL="91425"/>
                </a:tc>
                <a:tc>
                  <a:txBody>
                    <a:bodyPr/>
                    <a:lstStyle/>
                    <a:p>
                      <a:pPr indent="0" lvl="0" marL="0" rtl="0" algn="l">
                        <a:lnSpc>
                          <a:spcPct val="115000"/>
                        </a:lnSpc>
                        <a:spcBef>
                          <a:spcPts val="0"/>
                        </a:spcBef>
                        <a:spcAft>
                          <a:spcPts val="0"/>
                        </a:spcAft>
                        <a:buNone/>
                      </a:pPr>
                      <a:r>
                        <a:rPr lang="en" sz="1050">
                          <a:highlight>
                            <a:srgbClr val="FFFFFF"/>
                          </a:highlight>
                        </a:rPr>
                        <a:t>0.311427</a:t>
                      </a:r>
                      <a:endParaRPr sz="1050">
                        <a:highlight>
                          <a:srgbClr val="FFFFFF"/>
                        </a:highlight>
                      </a:endParaRPr>
                    </a:p>
                  </a:txBody>
                  <a:tcPr marT="91425" marB="91425" marR="91425" marL="91425"/>
                </a:tc>
                <a:tc>
                  <a:txBody>
                    <a:bodyPr/>
                    <a:lstStyle/>
                    <a:p>
                      <a:pPr indent="0" lvl="0" marL="0" rtl="0" algn="l">
                        <a:spcBef>
                          <a:spcPts val="0"/>
                        </a:spcBef>
                        <a:spcAft>
                          <a:spcPts val="0"/>
                        </a:spcAft>
                        <a:buNone/>
                      </a:pPr>
                      <a:r>
                        <a:rPr lang="en" sz="1050">
                          <a:highlight>
                            <a:srgbClr val="FFFFFF"/>
                          </a:highlight>
                        </a:rPr>
                        <a:t>0.022094</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0.192597</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0.212199</a:t>
                      </a:r>
                      <a:endParaRPr sz="1050">
                        <a:highlight>
                          <a:srgbClr val="FFFFFF"/>
                        </a:highlight>
                      </a:endParaRPr>
                    </a:p>
                  </a:txBody>
                  <a:tcPr marT="57150" marB="57150" marR="57150" marL="57150" anchor="ctr"/>
                </a:tc>
              </a:tr>
              <a:tr h="413875">
                <a:tc>
                  <a:txBody>
                    <a:bodyPr/>
                    <a:lstStyle/>
                    <a:p>
                      <a:pPr indent="0" lvl="0" marL="0" rtl="0" algn="l">
                        <a:lnSpc>
                          <a:spcPct val="115000"/>
                        </a:lnSpc>
                        <a:spcBef>
                          <a:spcPts val="0"/>
                        </a:spcBef>
                        <a:spcAft>
                          <a:spcPts val="0"/>
                        </a:spcAft>
                        <a:buNone/>
                      </a:pPr>
                      <a:r>
                        <a:rPr b="1" lang="en" sz="1050">
                          <a:highlight>
                            <a:srgbClr val="FFFFFF"/>
                          </a:highlight>
                        </a:rPr>
                        <a:t>Humidity(%)</a:t>
                      </a:r>
                      <a:endParaRPr b="1"/>
                    </a:p>
                  </a:txBody>
                  <a:tcPr marT="91425" marB="91425" marR="91425" marL="91425"/>
                </a:tc>
                <a:tc>
                  <a:txBody>
                    <a:bodyPr/>
                    <a:lstStyle/>
                    <a:p>
                      <a:pPr indent="0" lvl="0" marL="0" rtl="0" algn="l">
                        <a:lnSpc>
                          <a:spcPct val="115000"/>
                        </a:lnSpc>
                        <a:spcBef>
                          <a:spcPts val="0"/>
                        </a:spcBef>
                        <a:spcAft>
                          <a:spcPts val="0"/>
                        </a:spcAft>
                        <a:buNone/>
                      </a:pPr>
                      <a:r>
                        <a:rPr lang="en" sz="1050">
                          <a:highlight>
                            <a:srgbClr val="FFFFFF"/>
                          </a:highlight>
                        </a:rPr>
                        <a:t>0.321254</a:t>
                      </a:r>
                      <a:endParaRPr sz="1050">
                        <a:highlight>
                          <a:srgbClr val="FFFFFF"/>
                        </a:highlight>
                      </a:endParaRPr>
                    </a:p>
                  </a:txBody>
                  <a:tcPr marT="91425" marB="91425" marR="91425" marL="91425"/>
                </a:tc>
                <a:tc>
                  <a:txBody>
                    <a:bodyPr/>
                    <a:lstStyle/>
                    <a:p>
                      <a:pPr indent="0" lvl="0" marL="0" rtl="0" algn="l">
                        <a:spcBef>
                          <a:spcPts val="0"/>
                        </a:spcBef>
                        <a:spcAft>
                          <a:spcPts val="0"/>
                        </a:spcAft>
                        <a:buNone/>
                      </a:pPr>
                      <a:r>
                        <a:rPr lang="en" sz="1050">
                          <a:highlight>
                            <a:srgbClr val="FFFFFF"/>
                          </a:highlight>
                        </a:rPr>
                        <a:t>0.020152</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0.216324</a:t>
                      </a:r>
                      <a:endParaRPr sz="105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050">
                          <a:highlight>
                            <a:srgbClr val="FFFFFF"/>
                          </a:highlight>
                        </a:rPr>
                        <a:t>0.272435</a:t>
                      </a:r>
                      <a:endParaRPr sz="1050">
                        <a:highlight>
                          <a:srgbClr val="FFFFFF"/>
                        </a:highlight>
                      </a:endParaRPr>
                    </a:p>
                  </a:txBody>
                  <a:tcPr marT="57150" marB="57150" marR="57150" marL="5715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6"/>
          <p:cNvSpPr txBox="1"/>
          <p:nvPr>
            <p:ph type="ctrTitle"/>
          </p:nvPr>
        </p:nvSpPr>
        <p:spPr>
          <a:xfrm>
            <a:off x="311700" y="111100"/>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Linear Regression Prediction</a:t>
            </a:r>
            <a:endParaRPr/>
          </a:p>
        </p:txBody>
      </p:sp>
      <p:sp>
        <p:nvSpPr>
          <p:cNvPr id="228" name="Google Shape;228;p36"/>
          <p:cNvSpPr txBox="1"/>
          <p:nvPr/>
        </p:nvSpPr>
        <p:spPr>
          <a:xfrm>
            <a:off x="953675" y="4104075"/>
            <a:ext cx="23574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FFFFFF"/>
                </a:solidFill>
              </a:rPr>
              <a:t>Without outliers</a:t>
            </a:r>
            <a:endParaRPr>
              <a:solidFill>
                <a:srgbClr val="FFFFFF"/>
              </a:solidFill>
            </a:endParaRPr>
          </a:p>
        </p:txBody>
      </p:sp>
      <p:sp>
        <p:nvSpPr>
          <p:cNvPr id="229" name="Google Shape;229;p36"/>
          <p:cNvSpPr txBox="1"/>
          <p:nvPr/>
        </p:nvSpPr>
        <p:spPr>
          <a:xfrm>
            <a:off x="5574525" y="4104075"/>
            <a:ext cx="24945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FFFFFF"/>
                </a:solidFill>
              </a:rPr>
              <a:t>With outliers</a:t>
            </a:r>
            <a:endParaRPr b="1" sz="1900">
              <a:solidFill>
                <a:srgbClr val="FFFFFF"/>
              </a:solidFill>
            </a:endParaRPr>
          </a:p>
        </p:txBody>
      </p:sp>
      <p:pic>
        <p:nvPicPr>
          <p:cNvPr id="230" name="Google Shape;230;p36"/>
          <p:cNvPicPr preferRelativeResize="0"/>
          <p:nvPr/>
        </p:nvPicPr>
        <p:blipFill>
          <a:blip r:embed="rId3">
            <a:alphaModFix/>
          </a:blip>
          <a:stretch>
            <a:fillRect/>
          </a:stretch>
        </p:blipFill>
        <p:spPr>
          <a:xfrm>
            <a:off x="382175" y="1284675"/>
            <a:ext cx="3989800" cy="2819400"/>
          </a:xfrm>
          <a:prstGeom prst="rect">
            <a:avLst/>
          </a:prstGeom>
          <a:noFill/>
          <a:ln>
            <a:noFill/>
          </a:ln>
        </p:spPr>
      </p:pic>
      <p:pic>
        <p:nvPicPr>
          <p:cNvPr id="231" name="Google Shape;231;p36"/>
          <p:cNvPicPr preferRelativeResize="0"/>
          <p:nvPr/>
        </p:nvPicPr>
        <p:blipFill>
          <a:blip r:embed="rId4">
            <a:alphaModFix/>
          </a:blip>
          <a:stretch>
            <a:fillRect/>
          </a:stretch>
        </p:blipFill>
        <p:spPr>
          <a:xfrm>
            <a:off x="4572000" y="1393600"/>
            <a:ext cx="4177226" cy="2710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65300" y="830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Arial"/>
                <a:ea typeface="Arial"/>
                <a:cs typeface="Arial"/>
                <a:sym typeface="Arial"/>
              </a:rPr>
              <a:t>Comparing Models</a:t>
            </a:r>
            <a:endParaRPr sz="3600">
              <a:latin typeface="Arial"/>
              <a:ea typeface="Arial"/>
              <a:cs typeface="Arial"/>
              <a:sym typeface="Arial"/>
            </a:endParaRPr>
          </a:p>
          <a:p>
            <a:pPr indent="0" lvl="0" marL="0" rtl="0" algn="ctr">
              <a:spcBef>
                <a:spcPts val="0"/>
              </a:spcBef>
              <a:spcAft>
                <a:spcPts val="0"/>
              </a:spcAft>
              <a:buNone/>
            </a:pPr>
            <a:r>
              <a:rPr lang="en" sz="2000">
                <a:latin typeface="Arial"/>
                <a:ea typeface="Arial"/>
                <a:cs typeface="Arial"/>
                <a:sym typeface="Arial"/>
              </a:rPr>
              <a:t>with outliers</a:t>
            </a:r>
            <a:endParaRPr sz="2000">
              <a:latin typeface="Arial"/>
              <a:ea typeface="Arial"/>
              <a:cs typeface="Arial"/>
              <a:sym typeface="Arial"/>
            </a:endParaRPr>
          </a:p>
        </p:txBody>
      </p:sp>
      <p:graphicFrame>
        <p:nvGraphicFramePr>
          <p:cNvPr id="237" name="Google Shape;237;p37"/>
          <p:cNvGraphicFramePr/>
          <p:nvPr/>
        </p:nvGraphicFramePr>
        <p:xfrm>
          <a:off x="3759900" y="1409125"/>
          <a:ext cx="3000000" cy="3000000"/>
        </p:xfrm>
        <a:graphic>
          <a:graphicData uri="http://schemas.openxmlformats.org/drawingml/2006/table">
            <a:tbl>
              <a:tblPr>
                <a:noFill/>
                <a:tableStyleId>{E92085B2-D10A-4534-AFB1-574FF149C5FA}</a:tableStyleId>
              </a:tblPr>
              <a:tblGrid>
                <a:gridCol w="863675"/>
                <a:gridCol w="627950"/>
                <a:gridCol w="745800"/>
                <a:gridCol w="745800"/>
                <a:gridCol w="745800"/>
                <a:gridCol w="745800"/>
                <a:gridCol w="745800"/>
              </a:tblGrid>
              <a:tr h="595525">
                <a:tc>
                  <a:txBody>
                    <a:bodyPr/>
                    <a:lstStyle/>
                    <a:p>
                      <a:pPr indent="0" lvl="0" marL="0" rtl="0" algn="ctr">
                        <a:lnSpc>
                          <a:spcPct val="115000"/>
                        </a:lnSpc>
                        <a:spcBef>
                          <a:spcPts val="0"/>
                        </a:spcBef>
                        <a:spcAft>
                          <a:spcPts val="0"/>
                        </a:spcAft>
                        <a:buNone/>
                      </a:pPr>
                      <a:r>
                        <a:rPr lang="en" sz="1050"/>
                        <a:t>name</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R2 - Test</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R2 - Train</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MAE - Test</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MAE - Train</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RMSE - Test</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50"/>
                        <a:t>RSME - Train</a:t>
                      </a:r>
                      <a:endParaRPr sz="1050">
                        <a:solidFill>
                          <a:srgbClr val="FFFFFF"/>
                        </a:solidFill>
                        <a:highlight>
                          <a:srgbClr val="9FC5E8"/>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6025">
                <a:tc>
                  <a:txBody>
                    <a:bodyPr/>
                    <a:lstStyle/>
                    <a:p>
                      <a:pPr indent="0" lvl="0" marL="0" rtl="0" algn="l">
                        <a:lnSpc>
                          <a:spcPct val="115000"/>
                        </a:lnSpc>
                        <a:spcBef>
                          <a:spcPts val="0"/>
                        </a:spcBef>
                        <a:spcAft>
                          <a:spcPts val="0"/>
                        </a:spcAft>
                        <a:buNone/>
                      </a:pPr>
                      <a:r>
                        <a:rPr lang="en" sz="1050"/>
                        <a:t>FB Prophet</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-0.003</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NaN</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0.261</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NaN</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0.544</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NaN</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24675">
                <a:tc>
                  <a:txBody>
                    <a:bodyPr/>
                    <a:lstStyle/>
                    <a:p>
                      <a:pPr indent="0" lvl="0" marL="0" rtl="0" algn="l">
                        <a:lnSpc>
                          <a:spcPct val="115000"/>
                        </a:lnSpc>
                        <a:spcBef>
                          <a:spcPts val="0"/>
                        </a:spcBef>
                        <a:spcAft>
                          <a:spcPts val="0"/>
                        </a:spcAft>
                        <a:buNone/>
                      </a:pPr>
                      <a:r>
                        <a:rPr lang="en" sz="1050"/>
                        <a:t>Linear Regression (multiple)</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0.174</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-2.726</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0.235</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0.233</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0.511</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0.456</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6025">
                <a:tc>
                  <a:txBody>
                    <a:bodyPr/>
                    <a:lstStyle/>
                    <a:p>
                      <a:pPr indent="0" lvl="0" marL="0" rtl="0" algn="l">
                        <a:lnSpc>
                          <a:spcPct val="115000"/>
                        </a:lnSpc>
                        <a:spcBef>
                          <a:spcPts val="0"/>
                        </a:spcBef>
                        <a:spcAft>
                          <a:spcPts val="0"/>
                        </a:spcAft>
                        <a:buNone/>
                      </a:pPr>
                      <a:r>
                        <a:rPr lang="en" sz="1050"/>
                        <a:t>XGBoost</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0.346</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0.277</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0.167</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0.233</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0.409</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0.318</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6025">
                <a:tc>
                  <a:txBody>
                    <a:bodyPr/>
                    <a:lstStyle/>
                    <a:p>
                      <a:pPr indent="0" lvl="0" marL="0" rtl="0" algn="l">
                        <a:lnSpc>
                          <a:spcPct val="115000"/>
                        </a:lnSpc>
                        <a:spcBef>
                          <a:spcPts val="0"/>
                        </a:spcBef>
                        <a:spcAft>
                          <a:spcPts val="0"/>
                        </a:spcAft>
                        <a:buNone/>
                      </a:pPr>
                      <a:r>
                        <a:rPr lang="en" sz="1050"/>
                        <a:t>Random Forest</a:t>
                      </a:r>
                      <a:endParaRPr sz="1050">
                        <a:solidFill>
                          <a:srgbClr val="FFFFFF"/>
                        </a:solidFill>
                        <a:highlight>
                          <a:srgbClr val="2E75B5"/>
                        </a:highlight>
                      </a:endParaRPr>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0.311</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0.851</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0.170</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0.065</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0.196</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t>0.026</a:t>
                      </a:r>
                      <a:endParaRPr sz="1050"/>
                    </a:p>
                  </a:txBody>
                  <a:tcPr marT="38100" marB="3810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38" name="Google Shape;238;p37"/>
          <p:cNvSpPr txBox="1"/>
          <p:nvPr/>
        </p:nvSpPr>
        <p:spPr>
          <a:xfrm>
            <a:off x="83050" y="1409125"/>
            <a:ext cx="3676800" cy="2716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lang="en" sz="1200"/>
              <a:t>We didn’t see anything too drastic between our 2 sets of models</a:t>
            </a:r>
            <a:endParaRPr sz="1200"/>
          </a:p>
          <a:p>
            <a:pPr indent="-304800" lvl="0" marL="457200" rtl="0" algn="l">
              <a:spcBef>
                <a:spcPts val="1000"/>
              </a:spcBef>
              <a:spcAft>
                <a:spcPts val="0"/>
              </a:spcAft>
              <a:buSzPts val="1200"/>
              <a:buFont typeface="Roboto"/>
              <a:buChar char="●"/>
            </a:pPr>
            <a:r>
              <a:rPr lang="en" sz="1200"/>
              <a:t>R2 scores stayed relatively near our models without outliers. XGBoost’s overfitting is still high but was able to come down some.</a:t>
            </a:r>
            <a:endParaRPr sz="1200"/>
          </a:p>
          <a:p>
            <a:pPr indent="-304800" lvl="0" marL="457200" rtl="0" algn="l">
              <a:spcBef>
                <a:spcPts val="1000"/>
              </a:spcBef>
              <a:spcAft>
                <a:spcPts val="0"/>
              </a:spcAft>
              <a:buSzPts val="1200"/>
              <a:buChar char="●"/>
            </a:pPr>
            <a:r>
              <a:rPr lang="en" sz="1200"/>
              <a:t>Again r2 relatively showed 20-30% relationship between your testing models and our dependent variable (Rainfall)</a:t>
            </a:r>
            <a:endParaRPr sz="1200"/>
          </a:p>
          <a:p>
            <a:pPr indent="-304800" lvl="0" marL="457200" rtl="0" algn="l">
              <a:spcBef>
                <a:spcPts val="1000"/>
              </a:spcBef>
              <a:spcAft>
                <a:spcPts val="0"/>
              </a:spcAft>
              <a:buSzPts val="1200"/>
              <a:buChar char="●"/>
            </a:pPr>
            <a:r>
              <a:rPr lang="en" sz="1200"/>
              <a:t>MAE results are good as the values aren’t too high which means we weren’t “punished” too much for huge errors.</a:t>
            </a:r>
            <a:endParaRPr sz="1200"/>
          </a:p>
          <a:p>
            <a:pPr indent="-304800" lvl="0" marL="457200" rtl="0" algn="l">
              <a:spcBef>
                <a:spcPts val="1000"/>
              </a:spcBef>
              <a:spcAft>
                <a:spcPts val="0"/>
              </a:spcAft>
              <a:buSzPts val="1200"/>
              <a:buChar char="●"/>
            </a:pPr>
            <a:r>
              <a:rPr lang="en" sz="1200"/>
              <a:t>RMSE results are good too considering they stayed fairly low as well</a:t>
            </a:r>
            <a:endParaRPr sz="1200"/>
          </a:p>
          <a:p>
            <a:pPr indent="-304800" lvl="0" marL="457200" rtl="0" algn="l">
              <a:spcBef>
                <a:spcPts val="1000"/>
              </a:spcBef>
              <a:spcAft>
                <a:spcPts val="1000"/>
              </a:spcAft>
              <a:buSzPts val="1200"/>
              <a:buChar char="●"/>
            </a:pPr>
            <a:r>
              <a:rPr lang="en" sz="1200"/>
              <a:t>FB Prophet showed the worst r2 score amongst our models</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522700" y="1626075"/>
            <a:ext cx="2923200" cy="14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rPr lang="en"/>
              <a:t>Results</a:t>
            </a:r>
            <a:endParaRPr/>
          </a:p>
        </p:txBody>
      </p:sp>
      <p:sp>
        <p:nvSpPr>
          <p:cNvPr id="244" name="Google Shape;244;p38"/>
          <p:cNvSpPr txBox="1"/>
          <p:nvPr>
            <p:ph idx="1" type="body"/>
          </p:nvPr>
        </p:nvSpPr>
        <p:spPr>
          <a:xfrm>
            <a:off x="4704950" y="90425"/>
            <a:ext cx="4166400" cy="48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Results:</a:t>
            </a:r>
            <a:endParaRPr b="1">
              <a:solidFill>
                <a:srgbClr val="000000"/>
              </a:solidFill>
              <a:latin typeface="Arial"/>
              <a:ea typeface="Arial"/>
              <a:cs typeface="Arial"/>
              <a:sym typeface="Arial"/>
            </a:endParaRPr>
          </a:p>
          <a:p>
            <a:pPr indent="-311150" lvl="0" marL="457200" rtl="0" algn="l">
              <a:spcBef>
                <a:spcPts val="1600"/>
              </a:spcBef>
              <a:spcAft>
                <a:spcPts val="0"/>
              </a:spcAft>
              <a:buClr>
                <a:srgbClr val="000000"/>
              </a:buClr>
              <a:buSzPts val="1300"/>
              <a:buFont typeface="Arial"/>
              <a:buChar char="●"/>
            </a:pPr>
            <a:r>
              <a:rPr lang="en">
                <a:solidFill>
                  <a:srgbClr val="000000"/>
                </a:solidFill>
                <a:latin typeface="Arial"/>
                <a:ea typeface="Arial"/>
                <a:cs typeface="Arial"/>
                <a:sym typeface="Arial"/>
              </a:rPr>
              <a:t>Our models did not score as high as we would have liked in regards to r2 but we were able to see some benefits from them</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We were able to find which features offered more importance</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More hypertuning could help raise our r2 scores.</a:t>
            </a:r>
            <a:endParaRPr>
              <a:solidFill>
                <a:srgbClr val="000000"/>
              </a:solidFill>
              <a:latin typeface="Arial"/>
              <a:ea typeface="Arial"/>
              <a:cs typeface="Arial"/>
              <a:sym typeface="Arial"/>
            </a:endParaRPr>
          </a:p>
          <a:p>
            <a:pPr indent="0" lvl="0" marL="0" rtl="0" algn="l">
              <a:spcBef>
                <a:spcPts val="1600"/>
              </a:spcBef>
              <a:spcAft>
                <a:spcPts val="0"/>
              </a:spcAft>
              <a:buNone/>
            </a:pPr>
            <a:r>
              <a:rPr b="1" lang="en">
                <a:solidFill>
                  <a:srgbClr val="000000"/>
                </a:solidFill>
                <a:latin typeface="Arial"/>
                <a:ea typeface="Arial"/>
                <a:cs typeface="Arial"/>
                <a:sym typeface="Arial"/>
              </a:rPr>
              <a:t>Next Steps</a:t>
            </a:r>
            <a:r>
              <a:rPr b="1" lang="en">
                <a:solidFill>
                  <a:srgbClr val="000000"/>
                </a:solidFill>
                <a:latin typeface="Arial"/>
                <a:ea typeface="Arial"/>
                <a:cs typeface="Arial"/>
                <a:sym typeface="Arial"/>
              </a:rPr>
              <a:t>:</a:t>
            </a:r>
            <a:endParaRPr b="1">
              <a:solidFill>
                <a:srgbClr val="000000"/>
              </a:solidFill>
              <a:latin typeface="Arial"/>
              <a:ea typeface="Arial"/>
              <a:cs typeface="Arial"/>
              <a:sym typeface="Arial"/>
            </a:endParaRPr>
          </a:p>
          <a:p>
            <a:pPr indent="-311150" lvl="0" marL="457200" rtl="0" algn="l">
              <a:spcBef>
                <a:spcPts val="1600"/>
              </a:spcBef>
              <a:spcAft>
                <a:spcPts val="0"/>
              </a:spcAft>
              <a:buClr>
                <a:srgbClr val="000000"/>
              </a:buClr>
              <a:buSzPts val="1300"/>
              <a:buFont typeface="Arial"/>
              <a:buChar char="●"/>
            </a:pPr>
            <a:r>
              <a:rPr lang="en">
                <a:solidFill>
                  <a:srgbClr val="000000"/>
                </a:solidFill>
                <a:latin typeface="Arial"/>
                <a:ea typeface="Arial"/>
                <a:cs typeface="Arial"/>
                <a:sym typeface="Arial"/>
              </a:rPr>
              <a:t>Predicting weather can be tricky as we’ve seen. To build a better model we might need to look at historical weather data from other parts of the country and world.</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The features we used didn’t have as big of an impact as we would have like. For future modeling we could bring in more features and find a better mixture of features that show more importance to our Rainfall variable</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304800" y="929550"/>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Introduction</a:t>
            </a:r>
            <a:endParaRPr>
              <a:latin typeface="Arial"/>
              <a:ea typeface="Arial"/>
              <a:cs typeface="Arial"/>
              <a:sym typeface="Arial"/>
            </a:endParaRPr>
          </a:p>
        </p:txBody>
      </p:sp>
      <p:sp>
        <p:nvSpPr>
          <p:cNvPr id="77" name="Google Shape;77;p15"/>
          <p:cNvSpPr txBox="1"/>
          <p:nvPr>
            <p:ph idx="1" type="subTitle"/>
          </p:nvPr>
        </p:nvSpPr>
        <p:spPr>
          <a:xfrm>
            <a:off x="304800" y="2250275"/>
            <a:ext cx="4056300" cy="13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Arial"/>
                <a:ea typeface="Arial"/>
                <a:cs typeface="Arial"/>
                <a:sym typeface="Arial"/>
              </a:rPr>
              <a:t>Q:</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Can we predict rainfall for the Gulf Coast Area?</a:t>
            </a:r>
            <a:endParaRPr sz="1700">
              <a:latin typeface="Arial"/>
              <a:ea typeface="Arial"/>
              <a:cs typeface="Arial"/>
              <a:sym typeface="Arial"/>
            </a:endParaRPr>
          </a:p>
        </p:txBody>
      </p:sp>
      <p:sp>
        <p:nvSpPr>
          <p:cNvPr id="78" name="Google Shape;78;p15"/>
          <p:cNvSpPr txBox="1"/>
          <p:nvPr>
            <p:ph idx="2" type="body"/>
          </p:nvPr>
        </p:nvSpPr>
        <p:spPr>
          <a:xfrm>
            <a:off x="4879025" y="500925"/>
            <a:ext cx="3954000" cy="439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Dataset contains historical weather data of five cities along the Gulf Coast shores. </a:t>
            </a:r>
            <a:endParaRPr sz="1500">
              <a:solidFill>
                <a:srgbClr val="000000"/>
              </a:solidFill>
              <a:latin typeface="Arial"/>
              <a:ea typeface="Arial"/>
              <a:cs typeface="Arial"/>
              <a:sym typeface="Arial"/>
            </a:endParaRPr>
          </a:p>
          <a:p>
            <a:pPr indent="-323850" lvl="0" marL="457200" rtl="0" algn="l">
              <a:spcBef>
                <a:spcPts val="1000"/>
              </a:spcBef>
              <a:spcAft>
                <a:spcPts val="0"/>
              </a:spcAft>
              <a:buClr>
                <a:srgbClr val="000000"/>
              </a:buClr>
              <a:buSzPts val="1500"/>
              <a:buFont typeface="Arial"/>
              <a:buChar char="●"/>
            </a:pPr>
            <a:r>
              <a:rPr lang="en" sz="1500">
                <a:solidFill>
                  <a:srgbClr val="000000"/>
                </a:solidFill>
                <a:latin typeface="Arial"/>
                <a:ea typeface="Arial"/>
                <a:cs typeface="Arial"/>
                <a:sym typeface="Arial"/>
              </a:rPr>
              <a:t>Our data is from </a:t>
            </a:r>
            <a:r>
              <a:rPr lang="en" sz="1500">
                <a:solidFill>
                  <a:srgbClr val="000000"/>
                </a:solidFill>
                <a:uFill>
                  <a:noFill/>
                </a:uFill>
                <a:latin typeface="Arial"/>
                <a:ea typeface="Arial"/>
                <a:cs typeface="Arial"/>
                <a:sym typeface="Arial"/>
                <a:hlinkClick r:id="rId3"/>
              </a:rPr>
              <a:t>https://ww.ncdc.noaa.gov/</a:t>
            </a:r>
            <a:endParaRPr sz="1500">
              <a:solidFill>
                <a:srgbClr val="000000"/>
              </a:solidFill>
              <a:latin typeface="Arial"/>
              <a:ea typeface="Arial"/>
              <a:cs typeface="Arial"/>
              <a:sym typeface="Arial"/>
            </a:endParaRPr>
          </a:p>
          <a:p>
            <a:pPr indent="-323850" lvl="0" marL="457200" rtl="0" algn="l">
              <a:spcBef>
                <a:spcPts val="1000"/>
              </a:spcBef>
              <a:spcAft>
                <a:spcPts val="0"/>
              </a:spcAft>
              <a:buClr>
                <a:srgbClr val="000000"/>
              </a:buClr>
              <a:buSzPts val="1500"/>
              <a:buFont typeface="Arial"/>
              <a:buChar char="●"/>
            </a:pPr>
            <a:r>
              <a:rPr lang="en" sz="1500">
                <a:solidFill>
                  <a:srgbClr val="000000"/>
                </a:solidFill>
                <a:latin typeface="Arial"/>
                <a:ea typeface="Arial"/>
                <a:cs typeface="Arial"/>
                <a:sym typeface="Arial"/>
              </a:rPr>
              <a:t>The original datasets for all 5 cities </a:t>
            </a:r>
            <a:r>
              <a:rPr i="1" lang="en" sz="1500">
                <a:solidFill>
                  <a:srgbClr val="000000"/>
                </a:solidFill>
                <a:latin typeface="Arial"/>
                <a:ea typeface="Arial"/>
                <a:cs typeface="Arial"/>
                <a:sym typeface="Arial"/>
              </a:rPr>
              <a:t>New_Orleans.csv</a:t>
            </a:r>
            <a:r>
              <a:rPr lang="en" sz="1500">
                <a:solidFill>
                  <a:srgbClr val="000000"/>
                </a:solidFill>
                <a:latin typeface="Arial"/>
                <a:ea typeface="Arial"/>
                <a:cs typeface="Arial"/>
                <a:sym typeface="Arial"/>
              </a:rPr>
              <a:t>, </a:t>
            </a:r>
            <a:r>
              <a:rPr i="1" lang="en" sz="1500">
                <a:solidFill>
                  <a:srgbClr val="000000"/>
                </a:solidFill>
                <a:latin typeface="Arial"/>
                <a:ea typeface="Arial"/>
                <a:cs typeface="Arial"/>
                <a:sym typeface="Arial"/>
              </a:rPr>
              <a:t>Houston.csv, Pascagoula.csv, Mobile.csv</a:t>
            </a:r>
            <a:r>
              <a:rPr lang="en" sz="1500">
                <a:solidFill>
                  <a:srgbClr val="000000"/>
                </a:solidFill>
                <a:latin typeface="Arial"/>
                <a:ea typeface="Arial"/>
                <a:cs typeface="Arial"/>
                <a:sym typeface="Arial"/>
              </a:rPr>
              <a:t> and </a:t>
            </a:r>
            <a:r>
              <a:rPr i="1" lang="en" sz="1500">
                <a:solidFill>
                  <a:srgbClr val="000000"/>
                </a:solidFill>
                <a:latin typeface="Arial"/>
                <a:ea typeface="Arial"/>
                <a:cs typeface="Arial"/>
                <a:sym typeface="Arial"/>
              </a:rPr>
              <a:t>Tampa.csv</a:t>
            </a:r>
            <a:r>
              <a:rPr lang="en" sz="1500">
                <a:solidFill>
                  <a:srgbClr val="000000"/>
                </a:solidFill>
                <a:latin typeface="Arial"/>
                <a:ea typeface="Arial"/>
                <a:cs typeface="Arial"/>
                <a:sym typeface="Arial"/>
              </a:rPr>
              <a:t> were loaded in and saved as 1 dataset into a Jupyter Notebook.</a:t>
            </a:r>
            <a:endParaRPr sz="1500">
              <a:solidFill>
                <a:srgbClr val="000000"/>
              </a:solidFill>
              <a:latin typeface="Arial"/>
              <a:ea typeface="Arial"/>
              <a:cs typeface="Arial"/>
              <a:sym typeface="Arial"/>
            </a:endParaRPr>
          </a:p>
          <a:p>
            <a:pPr indent="-323850" lvl="0" marL="457200" rtl="0" algn="l">
              <a:spcBef>
                <a:spcPts val="1000"/>
              </a:spcBef>
              <a:spcAft>
                <a:spcPts val="1000"/>
              </a:spcAft>
              <a:buClr>
                <a:srgbClr val="000000"/>
              </a:buClr>
              <a:buSzPts val="1500"/>
              <a:buFont typeface="Arial"/>
              <a:buChar char="●"/>
            </a:pPr>
            <a:r>
              <a:rPr lang="en" sz="1500">
                <a:solidFill>
                  <a:srgbClr val="000000"/>
                </a:solidFill>
                <a:latin typeface="Arial"/>
                <a:ea typeface="Arial"/>
                <a:cs typeface="Arial"/>
                <a:sym typeface="Arial"/>
              </a:rPr>
              <a:t>The goal of this project is to use the features, from the datasets listed above, to predict daily rainfall amounts based on past rainfall</a:t>
            </a:r>
            <a:endParaRPr sz="1400"/>
          </a:p>
        </p:txBody>
      </p:sp>
      <p:sp>
        <p:nvSpPr>
          <p:cNvPr id="79" name="Google Shape;79;p15"/>
          <p:cNvSpPr txBox="1"/>
          <p:nvPr/>
        </p:nvSpPr>
        <p:spPr>
          <a:xfrm>
            <a:off x="-728575" y="3553424"/>
            <a:ext cx="3018300" cy="123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ACACA"/>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11750" y="2738550"/>
            <a:ext cx="53349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500"/>
              <a:t>Data</a:t>
            </a:r>
            <a:endParaRPr sz="6500"/>
          </a:p>
          <a:p>
            <a:pPr indent="0" lvl="0" marL="0" rtl="0" algn="l">
              <a:spcBef>
                <a:spcPts val="0"/>
              </a:spcBef>
              <a:spcAft>
                <a:spcPts val="0"/>
              </a:spcAft>
              <a:buNone/>
            </a:pPr>
            <a:r>
              <a:rPr lang="en" sz="6500"/>
              <a:t>Wrangling</a:t>
            </a:r>
            <a:endParaRPr sz="6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59525" y="522450"/>
            <a:ext cx="3911100" cy="19278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rPr lang="en" sz="4000">
                <a:solidFill>
                  <a:srgbClr val="FFFFFF"/>
                </a:solidFill>
                <a:latin typeface="Calibri"/>
                <a:ea typeface="Calibri"/>
                <a:cs typeface="Calibri"/>
                <a:sym typeface="Calibri"/>
              </a:rPr>
              <a:t>Featured values from dataset</a:t>
            </a:r>
            <a:endParaRPr sz="4000">
              <a:solidFill>
                <a:srgbClr val="FFFFFF"/>
              </a:solidFill>
            </a:endParaRPr>
          </a:p>
        </p:txBody>
      </p:sp>
      <p:sp>
        <p:nvSpPr>
          <p:cNvPr id="90" name="Google Shape;90;p17"/>
          <p:cNvSpPr txBox="1"/>
          <p:nvPr>
            <p:ph idx="1" type="body"/>
          </p:nvPr>
        </p:nvSpPr>
        <p:spPr>
          <a:xfrm>
            <a:off x="4644675" y="522450"/>
            <a:ext cx="4166400" cy="4098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rgbClr val="202122"/>
                </a:solidFill>
                <a:highlight>
                  <a:srgbClr val="FFFFFF"/>
                </a:highlight>
                <a:latin typeface="Arial"/>
                <a:ea typeface="Arial"/>
                <a:cs typeface="Arial"/>
                <a:sym typeface="Arial"/>
              </a:rPr>
              <a:t>Our 5 datasets were given a quick cleaning within their original Excel format before being saved as CSV files and read into our notebook as one through glob. Concat was used to create one dataframe.</a:t>
            </a:r>
            <a:endParaRPr>
              <a:solidFill>
                <a:srgbClr val="000000"/>
              </a:solidFill>
              <a:latin typeface="Arial"/>
              <a:ea typeface="Arial"/>
              <a:cs typeface="Arial"/>
              <a:sym typeface="Arial"/>
            </a:endParaRPr>
          </a:p>
          <a:p>
            <a:pPr indent="0" lvl="0" marL="0" rtl="0" algn="l">
              <a:lnSpc>
                <a:spcPct val="100000"/>
              </a:lnSpc>
              <a:spcBef>
                <a:spcPts val="1000"/>
              </a:spcBef>
              <a:spcAft>
                <a:spcPts val="800"/>
              </a:spcAft>
              <a:buNone/>
            </a:pPr>
            <a:r>
              <a:rPr b="1" lang="en" sz="1200">
                <a:solidFill>
                  <a:srgbClr val="000000"/>
                </a:solidFill>
                <a:latin typeface="Arial"/>
                <a:ea typeface="Arial"/>
                <a:cs typeface="Arial"/>
                <a:sym typeface="Arial"/>
              </a:rPr>
              <a:t>Featured values:</a:t>
            </a:r>
            <a:endParaRPr sz="1200">
              <a:solidFill>
                <a:srgbClr val="000000"/>
              </a:solidFill>
              <a:latin typeface="Arial"/>
              <a:ea typeface="Arial"/>
              <a:cs typeface="Arial"/>
              <a:sym typeface="Arial"/>
            </a:endParaRPr>
          </a:p>
        </p:txBody>
      </p:sp>
      <p:graphicFrame>
        <p:nvGraphicFramePr>
          <p:cNvPr id="91" name="Google Shape;91;p17"/>
          <p:cNvGraphicFramePr/>
          <p:nvPr/>
        </p:nvGraphicFramePr>
        <p:xfrm>
          <a:off x="4644675" y="2065050"/>
          <a:ext cx="3000000" cy="3000000"/>
        </p:xfrm>
        <a:graphic>
          <a:graphicData uri="http://schemas.openxmlformats.org/drawingml/2006/table">
            <a:tbl>
              <a:tblPr>
                <a:noFill/>
                <a:tableStyleId>{E92085B2-D10A-4534-AFB1-574FF149C5FA}</a:tableStyleId>
              </a:tblPr>
              <a:tblGrid>
                <a:gridCol w="3777150"/>
              </a:tblGrid>
              <a:tr h="2430175">
                <a:tc>
                  <a:txBody>
                    <a:bodyPr/>
                    <a:lstStyle/>
                    <a:p>
                      <a:pPr indent="0" lvl="0" marL="914400" rtl="0" algn="l">
                        <a:spcBef>
                          <a:spcPts val="0"/>
                        </a:spcBef>
                        <a:spcAft>
                          <a:spcPts val="0"/>
                        </a:spcAft>
                        <a:buNone/>
                      </a:pPr>
                      <a:r>
                        <a:rPr lang="en" sz="1100"/>
                        <a:t>df = df[[</a:t>
                      </a:r>
                      <a:endParaRPr sz="1100"/>
                    </a:p>
                    <a:p>
                      <a:pPr indent="0" lvl="0" marL="914400" rtl="0" algn="l">
                        <a:spcBef>
                          <a:spcPts val="0"/>
                        </a:spcBef>
                        <a:spcAft>
                          <a:spcPts val="0"/>
                        </a:spcAft>
                        <a:buNone/>
                      </a:pPr>
                      <a:r>
                        <a:rPr lang="en" sz="1100"/>
                        <a:t>'STATION',</a:t>
                      </a:r>
                      <a:endParaRPr sz="1100"/>
                    </a:p>
                    <a:p>
                      <a:pPr indent="0" lvl="0" marL="914400" rtl="0" algn="l">
                        <a:spcBef>
                          <a:spcPts val="0"/>
                        </a:spcBef>
                        <a:spcAft>
                          <a:spcPts val="0"/>
                        </a:spcAft>
                        <a:buNone/>
                      </a:pPr>
                      <a:r>
                        <a:rPr lang="en" sz="1100"/>
                        <a:t>         'datetime',</a:t>
                      </a:r>
                      <a:endParaRPr sz="1100"/>
                    </a:p>
                    <a:p>
                      <a:pPr indent="0" lvl="0" marL="914400" rtl="0" algn="l">
                        <a:spcBef>
                          <a:spcPts val="0"/>
                        </a:spcBef>
                        <a:spcAft>
                          <a:spcPts val="0"/>
                        </a:spcAft>
                        <a:buNone/>
                      </a:pPr>
                      <a:r>
                        <a:rPr lang="en" sz="1100"/>
                        <a:t>         'REPORT_TYPE',</a:t>
                      </a:r>
                      <a:endParaRPr sz="1100"/>
                    </a:p>
                    <a:p>
                      <a:pPr indent="0" lvl="0" marL="914400" rtl="0" algn="l">
                        <a:spcBef>
                          <a:spcPts val="0"/>
                        </a:spcBef>
                        <a:spcAft>
                          <a:spcPts val="0"/>
                        </a:spcAft>
                        <a:buNone/>
                      </a:pPr>
                      <a:r>
                        <a:rPr lang="en" sz="1100"/>
                        <a:t>         'DailyDewPoint',</a:t>
                      </a:r>
                      <a:endParaRPr sz="1100"/>
                    </a:p>
                    <a:p>
                      <a:pPr indent="0" lvl="0" marL="914400" rtl="0" algn="l">
                        <a:spcBef>
                          <a:spcPts val="0"/>
                        </a:spcBef>
                        <a:spcAft>
                          <a:spcPts val="0"/>
                        </a:spcAft>
                        <a:buNone/>
                      </a:pPr>
                      <a:r>
                        <a:rPr lang="en" sz="1100"/>
                        <a:t>         'DailyRelativeHumidity',</a:t>
                      </a:r>
                      <a:endParaRPr sz="1100"/>
                    </a:p>
                    <a:p>
                      <a:pPr indent="0" lvl="0" marL="914400" rtl="0" algn="l">
                        <a:spcBef>
                          <a:spcPts val="0"/>
                        </a:spcBef>
                        <a:spcAft>
                          <a:spcPts val="0"/>
                        </a:spcAft>
                        <a:buNone/>
                      </a:pPr>
                      <a:r>
                        <a:rPr lang="en" sz="1100"/>
                        <a:t>         'DeailySeaLevelPressure',</a:t>
                      </a:r>
                      <a:endParaRPr sz="1100"/>
                    </a:p>
                    <a:p>
                      <a:pPr indent="0" lvl="0" marL="914400" rtl="0" algn="l">
                        <a:spcBef>
                          <a:spcPts val="0"/>
                        </a:spcBef>
                        <a:spcAft>
                          <a:spcPts val="0"/>
                        </a:spcAft>
                        <a:buNone/>
                      </a:pPr>
                      <a:r>
                        <a:rPr lang="en" sz="1100"/>
                        <a:t>         'DailyAverageDewPointTemperature',</a:t>
                      </a:r>
                      <a:endParaRPr sz="1100"/>
                    </a:p>
                    <a:p>
                      <a:pPr indent="0" lvl="0" marL="914400" rtl="0" algn="l">
                        <a:spcBef>
                          <a:spcPts val="0"/>
                        </a:spcBef>
                        <a:spcAft>
                          <a:spcPts val="0"/>
                        </a:spcAft>
                        <a:buNone/>
                      </a:pPr>
                      <a:r>
                        <a:rPr lang="en" sz="1100"/>
                        <a:t>         'DailyAverageRelativeHumidity',</a:t>
                      </a:r>
                      <a:endParaRPr sz="1100"/>
                    </a:p>
                    <a:p>
                      <a:pPr indent="0" lvl="0" marL="914400" rtl="0" algn="l">
                        <a:spcBef>
                          <a:spcPts val="0"/>
                        </a:spcBef>
                        <a:spcAft>
                          <a:spcPts val="0"/>
                        </a:spcAft>
                        <a:buNone/>
                      </a:pPr>
                      <a:r>
                        <a:rPr lang="en" sz="1100"/>
                        <a:t>         'DailyAverageSeaLevelPressure',</a:t>
                      </a:r>
                      <a:endParaRPr sz="1100"/>
                    </a:p>
                    <a:p>
                      <a:pPr indent="0" lvl="0" marL="914400" rtl="0" algn="l">
                        <a:spcBef>
                          <a:spcPts val="0"/>
                        </a:spcBef>
                        <a:spcAft>
                          <a:spcPts val="0"/>
                        </a:spcAft>
                        <a:buNone/>
                      </a:pPr>
                      <a:r>
                        <a:rPr lang="en" sz="1100"/>
                        <a:t>         'DailyMaximumDryBulbTemperature',</a:t>
                      </a:r>
                      <a:endParaRPr sz="1100"/>
                    </a:p>
                    <a:p>
                      <a:pPr indent="0" lvl="0" marL="914400" rtl="0" algn="l">
                        <a:spcBef>
                          <a:spcPts val="0"/>
                        </a:spcBef>
                        <a:spcAft>
                          <a:spcPts val="0"/>
                        </a:spcAft>
                        <a:buNone/>
                      </a:pPr>
                      <a:r>
                        <a:rPr lang="en" sz="1100"/>
                        <a:t>         'DailyMinimumDryBulbTemperature',</a:t>
                      </a:r>
                      <a:endParaRPr sz="1100"/>
                    </a:p>
                    <a:p>
                      <a:pPr indent="0" lvl="0" marL="914400" rtl="0" algn="l">
                        <a:spcBef>
                          <a:spcPts val="0"/>
                        </a:spcBef>
                        <a:spcAft>
                          <a:spcPts val="0"/>
                        </a:spcAft>
                        <a:buNone/>
                      </a:pPr>
                      <a:r>
                        <a:rPr lang="en" sz="1100"/>
                        <a:t>         'DailyAverageDryBulbTemperature',</a:t>
                      </a:r>
                      <a:endParaRPr sz="1100"/>
                    </a:p>
                    <a:p>
                      <a:pPr indent="0" lvl="0" marL="914400" rtl="0" algn="l">
                        <a:spcBef>
                          <a:spcPts val="0"/>
                        </a:spcBef>
                        <a:spcAft>
                          <a:spcPts val="0"/>
                        </a:spcAft>
                        <a:buNone/>
                      </a:pPr>
                      <a:r>
                        <a:rPr lang="en" sz="1100"/>
                        <a:t>         'DailyPeakWindSpeed',</a:t>
                      </a:r>
                      <a:endParaRPr sz="1100"/>
                    </a:p>
                    <a:p>
                      <a:pPr indent="0" lvl="0" marL="914400" rtl="0" algn="l">
                        <a:spcBef>
                          <a:spcPts val="0"/>
                        </a:spcBef>
                        <a:spcAft>
                          <a:spcPts val="0"/>
                        </a:spcAft>
                        <a:buNone/>
                      </a:pPr>
                      <a:r>
                        <a:rPr lang="en" sz="1100"/>
                        <a:t>         'DailyPrecipitation'</a:t>
                      </a:r>
                      <a:endParaRPr sz="1100"/>
                    </a:p>
                    <a:p>
                      <a:pPr indent="0" lvl="0" marL="914400" rtl="0" algn="l">
                        <a:spcBef>
                          <a:spcPts val="0"/>
                        </a:spcBef>
                        <a:spcAft>
                          <a:spcPts val="0"/>
                        </a:spcAft>
                        <a:buNone/>
                      </a:pPr>
                      <a:r>
                        <a:rPr lang="en" sz="1100"/>
                        <a:t>        ]]</a:t>
                      </a:r>
                      <a:endParaRPr sz="13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107150" y="500925"/>
            <a:ext cx="3911100" cy="3924600"/>
          </a:xfrm>
          <a:prstGeom prst="rect">
            <a:avLst/>
          </a:prstGeom>
        </p:spPr>
        <p:txBody>
          <a:bodyPr anchorCtr="0" anchor="t" bIns="91425" lIns="91425" spcFirstLastPara="1" rIns="91425" wrap="square" tIns="91425">
            <a:noAutofit/>
          </a:bodyPr>
          <a:lstStyle/>
          <a:p>
            <a:pPr indent="0" lvl="0" marL="457200" rtl="0" algn="l">
              <a:spcBef>
                <a:spcPts val="200"/>
              </a:spcBef>
              <a:spcAft>
                <a:spcPts val="0"/>
              </a:spcAft>
              <a:buNone/>
            </a:pPr>
            <a:r>
              <a:t/>
            </a:r>
            <a:endParaRPr sz="4000">
              <a:solidFill>
                <a:srgbClr val="FFFFFF"/>
              </a:solidFill>
            </a:endParaRPr>
          </a:p>
          <a:p>
            <a:pPr indent="0" lvl="0" marL="457200" rtl="0" algn="l">
              <a:spcBef>
                <a:spcPts val="200"/>
              </a:spcBef>
              <a:spcAft>
                <a:spcPts val="0"/>
              </a:spcAft>
              <a:buNone/>
            </a:pPr>
            <a:r>
              <a:rPr lang="en" sz="4000">
                <a:solidFill>
                  <a:srgbClr val="FFFFFF"/>
                </a:solidFill>
                <a:latin typeface="Times New Roman"/>
                <a:ea typeface="Times New Roman"/>
                <a:cs typeface="Times New Roman"/>
                <a:sym typeface="Times New Roman"/>
              </a:rPr>
              <a:t>Identifying missing data</a:t>
            </a:r>
            <a:endParaRPr sz="4000">
              <a:solidFill>
                <a:srgbClr val="FFFFFF"/>
              </a:solidFill>
            </a:endParaRPr>
          </a:p>
        </p:txBody>
      </p:sp>
      <p:sp>
        <p:nvSpPr>
          <p:cNvPr id="97" name="Google Shape;97;p18"/>
          <p:cNvSpPr txBox="1"/>
          <p:nvPr>
            <p:ph idx="1" type="body"/>
          </p:nvPr>
        </p:nvSpPr>
        <p:spPr>
          <a:xfrm>
            <a:off x="4644675" y="500925"/>
            <a:ext cx="4166400" cy="294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lnSpc>
                <a:spcPct val="100000"/>
              </a:lnSpc>
              <a:spcBef>
                <a:spcPts val="0"/>
              </a:spcBef>
              <a:spcAft>
                <a:spcPts val="800"/>
              </a:spcAft>
              <a:buNone/>
            </a:pPr>
            <a:r>
              <a:t/>
            </a:r>
            <a:endParaRPr sz="1100">
              <a:solidFill>
                <a:srgbClr val="000000"/>
              </a:solidFill>
              <a:latin typeface="Arial"/>
              <a:ea typeface="Arial"/>
              <a:cs typeface="Arial"/>
              <a:sym typeface="Arial"/>
            </a:endParaRPr>
          </a:p>
        </p:txBody>
      </p:sp>
      <p:pic>
        <p:nvPicPr>
          <p:cNvPr id="98" name="Google Shape;98;p18"/>
          <p:cNvPicPr preferRelativeResize="0"/>
          <p:nvPr/>
        </p:nvPicPr>
        <p:blipFill>
          <a:blip r:embed="rId3">
            <a:alphaModFix/>
          </a:blip>
          <a:stretch>
            <a:fillRect/>
          </a:stretch>
        </p:blipFill>
        <p:spPr>
          <a:xfrm>
            <a:off x="3699300" y="184575"/>
            <a:ext cx="5222800" cy="2901550"/>
          </a:xfrm>
          <a:prstGeom prst="rect">
            <a:avLst/>
          </a:prstGeom>
          <a:noFill/>
          <a:ln>
            <a:noFill/>
          </a:ln>
        </p:spPr>
      </p:pic>
      <p:sp>
        <p:nvSpPr>
          <p:cNvPr id="99" name="Google Shape;99;p18"/>
          <p:cNvSpPr txBox="1"/>
          <p:nvPr/>
        </p:nvSpPr>
        <p:spPr>
          <a:xfrm>
            <a:off x="4843475" y="3204075"/>
            <a:ext cx="3289800" cy="1392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000"/>
              </a:spcBef>
              <a:spcAft>
                <a:spcPts val="0"/>
              </a:spcAft>
              <a:buClr>
                <a:srgbClr val="202122"/>
              </a:buClr>
              <a:buSzPts val="1200"/>
              <a:buChar char="●"/>
            </a:pPr>
            <a:r>
              <a:rPr lang="en" sz="1200">
                <a:solidFill>
                  <a:srgbClr val="202122"/>
                </a:solidFill>
                <a:highlight>
                  <a:srgbClr val="FFFFFF"/>
                </a:highlight>
              </a:rPr>
              <a:t>Our featured values had a large percentage of null values due to the structure of the dataset having hourly, daily, monthly data. </a:t>
            </a:r>
            <a:endParaRPr sz="1200">
              <a:solidFill>
                <a:srgbClr val="202122"/>
              </a:solidFill>
              <a:highlight>
                <a:srgbClr val="FFFFFF"/>
              </a:highlight>
            </a:endParaRPr>
          </a:p>
          <a:p>
            <a:pPr indent="-304800" lvl="0" marL="457200" rtl="0" algn="l">
              <a:lnSpc>
                <a:spcPct val="115000"/>
              </a:lnSpc>
              <a:spcBef>
                <a:spcPts val="0"/>
              </a:spcBef>
              <a:spcAft>
                <a:spcPts val="0"/>
              </a:spcAft>
              <a:buClr>
                <a:srgbClr val="202122"/>
              </a:buClr>
              <a:buSzPts val="1200"/>
              <a:buChar char="●"/>
            </a:pPr>
            <a:r>
              <a:rPr lang="en" sz="1200">
                <a:solidFill>
                  <a:srgbClr val="202122"/>
                </a:solidFill>
                <a:highlight>
                  <a:srgbClr val="FFFFFF"/>
                </a:highlight>
              </a:rPr>
              <a:t>Focus only on the daily data figures by using .loc to pull out rows that only consisted of daily data.</a:t>
            </a:r>
            <a:endParaRPr b="1" sz="12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100">
                <a:latin typeface="Arial"/>
                <a:ea typeface="Arial"/>
                <a:cs typeface="Arial"/>
                <a:sym typeface="Arial"/>
              </a:rPr>
              <a:t>EDA Analysis</a:t>
            </a:r>
            <a:endParaRPr b="1" sz="3100">
              <a:latin typeface="Arial"/>
              <a:ea typeface="Arial"/>
              <a:cs typeface="Arial"/>
              <a:sym typeface="Arial"/>
            </a:endParaRPr>
          </a:p>
        </p:txBody>
      </p:sp>
      <p:graphicFrame>
        <p:nvGraphicFramePr>
          <p:cNvPr id="105" name="Google Shape;105;p19"/>
          <p:cNvGraphicFramePr/>
          <p:nvPr/>
        </p:nvGraphicFramePr>
        <p:xfrm>
          <a:off x="386675" y="53235"/>
          <a:ext cx="3000000" cy="3000000"/>
        </p:xfrm>
        <a:graphic>
          <a:graphicData uri="http://schemas.openxmlformats.org/drawingml/2006/table">
            <a:tbl>
              <a:tblPr>
                <a:noFill/>
                <a:tableStyleId>{E92085B2-D10A-4534-AFB1-574FF149C5FA}</a:tableStyleId>
              </a:tblPr>
              <a:tblGrid>
                <a:gridCol w="1066900"/>
                <a:gridCol w="820450"/>
                <a:gridCol w="820450"/>
                <a:gridCol w="634725"/>
                <a:gridCol w="1006150"/>
                <a:gridCol w="820450"/>
                <a:gridCol w="820450"/>
                <a:gridCol w="820450"/>
                <a:gridCol w="820450"/>
                <a:gridCol w="820450"/>
              </a:tblGrid>
              <a:tr h="245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r">
                        <a:lnSpc>
                          <a:spcPct val="115000"/>
                        </a:lnSpc>
                        <a:spcBef>
                          <a:spcPts val="900"/>
                        </a:spcBef>
                        <a:spcAft>
                          <a:spcPts val="0"/>
                        </a:spcAft>
                        <a:buNone/>
                      </a:pPr>
                      <a:r>
                        <a:rPr b="1" lang="en" sz="800">
                          <a:highlight>
                            <a:srgbClr val="FFFFFF"/>
                          </a:highlight>
                        </a:rPr>
                        <a:t>null_sum</a:t>
                      </a:r>
                      <a:endParaRPr b="1"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800">
                          <a:highlight>
                            <a:srgbClr val="FFFFFF"/>
                          </a:highlight>
                        </a:rPr>
                        <a:t>null_pct</a:t>
                      </a:r>
                      <a:endParaRPr b="1"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800">
                          <a:highlight>
                            <a:srgbClr val="FFFFFF"/>
                          </a:highlight>
                        </a:rPr>
                        <a:t>dtypes</a:t>
                      </a:r>
                      <a:endParaRPr b="1"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800">
                          <a:highlight>
                            <a:srgbClr val="FFFFFF"/>
                          </a:highlight>
                        </a:rPr>
                        <a:t>count</a:t>
                      </a:r>
                      <a:endParaRPr b="1"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800">
                          <a:highlight>
                            <a:srgbClr val="FFFFFF"/>
                          </a:highlight>
                        </a:rPr>
                        <a:t>mean</a:t>
                      </a:r>
                      <a:endParaRPr b="1"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800">
                          <a:highlight>
                            <a:srgbClr val="FFFFFF"/>
                          </a:highlight>
                        </a:rPr>
                        <a:t>median</a:t>
                      </a:r>
                      <a:endParaRPr b="1"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800">
                          <a:highlight>
                            <a:srgbClr val="FFFFFF"/>
                          </a:highlight>
                        </a:rPr>
                        <a:t>std</a:t>
                      </a:r>
                      <a:endParaRPr b="1"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800">
                          <a:highlight>
                            <a:srgbClr val="FFFFFF"/>
                          </a:highlight>
                        </a:rPr>
                        <a:t>min</a:t>
                      </a:r>
                      <a:endParaRPr b="1" sz="8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800">
                          <a:highlight>
                            <a:srgbClr val="FFFFFF"/>
                          </a:highlight>
                        </a:rPr>
                        <a:t>max</a:t>
                      </a:r>
                      <a:endParaRPr b="1" sz="800">
                        <a:highlight>
                          <a:srgbClr val="FFFFFF"/>
                        </a:highlight>
                      </a:endParaRPr>
                    </a:p>
                  </a:txBody>
                  <a:tcPr marT="57150" marB="57150" marR="57150" marL="57150" anchor="ctr"/>
                </a:tc>
              </a:tr>
              <a:tr h="229775">
                <a:tc>
                  <a:txBody>
                    <a:bodyPr/>
                    <a:lstStyle/>
                    <a:p>
                      <a:pPr indent="0" lvl="0" marL="0" rtl="0" algn="r">
                        <a:lnSpc>
                          <a:spcPct val="115000"/>
                        </a:lnSpc>
                        <a:spcBef>
                          <a:spcPts val="900"/>
                        </a:spcBef>
                        <a:spcAft>
                          <a:spcPts val="0"/>
                        </a:spcAft>
                        <a:buNone/>
                      </a:pPr>
                      <a:r>
                        <a:rPr b="1" lang="en" sz="800">
                          <a:highlight>
                            <a:srgbClr val="FFFFFF"/>
                          </a:highlight>
                        </a:rPr>
                        <a:t>Average_temp</a:t>
                      </a:r>
                      <a:endParaRPr b="1"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float64</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18243</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70.944581</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74.000000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12.746689</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26</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95</a:t>
                      </a:r>
                      <a:endParaRPr sz="800">
                        <a:highlight>
                          <a:srgbClr val="FFFFFF"/>
                        </a:highlight>
                      </a:endParaRPr>
                    </a:p>
                  </a:txBody>
                  <a:tcPr marT="57150" marB="57150" marR="57150" marL="57150" anchor="ctr"/>
                </a:tc>
              </a:tr>
              <a:tr h="229775">
                <a:tc>
                  <a:txBody>
                    <a:bodyPr/>
                    <a:lstStyle/>
                    <a:p>
                      <a:pPr indent="0" lvl="0" marL="0" rtl="0" algn="r">
                        <a:lnSpc>
                          <a:spcPct val="115000"/>
                        </a:lnSpc>
                        <a:spcBef>
                          <a:spcPts val="900"/>
                        </a:spcBef>
                        <a:spcAft>
                          <a:spcPts val="0"/>
                        </a:spcAft>
                        <a:buNone/>
                      </a:pPr>
                      <a:r>
                        <a:rPr b="1" lang="en" sz="800">
                          <a:highlight>
                            <a:srgbClr val="FFFFFF"/>
                          </a:highlight>
                        </a:rPr>
                        <a:t>City</a:t>
                      </a:r>
                      <a:endParaRPr b="1"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object</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18243</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NaN</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NaN</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NaN</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Houston</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Tampa</a:t>
                      </a:r>
                      <a:endParaRPr sz="800">
                        <a:highlight>
                          <a:srgbClr val="FFFFFF"/>
                        </a:highlight>
                      </a:endParaRPr>
                    </a:p>
                  </a:txBody>
                  <a:tcPr marT="57150" marB="57150" marR="57150" marL="57150" anchor="ctr"/>
                </a:tc>
              </a:tr>
              <a:tr h="229775">
                <a:tc>
                  <a:txBody>
                    <a:bodyPr/>
                    <a:lstStyle/>
                    <a:p>
                      <a:pPr indent="0" lvl="0" marL="0" rtl="0" algn="r">
                        <a:lnSpc>
                          <a:spcPct val="115000"/>
                        </a:lnSpc>
                        <a:spcBef>
                          <a:spcPts val="900"/>
                        </a:spcBef>
                        <a:spcAft>
                          <a:spcPts val="0"/>
                        </a:spcAft>
                        <a:buNone/>
                      </a:pPr>
                      <a:r>
                        <a:rPr b="1" lang="en" sz="800">
                          <a:highlight>
                            <a:srgbClr val="FFFFFF"/>
                          </a:highlight>
                        </a:rPr>
                        <a:t>Dewpoint</a:t>
                      </a:r>
                      <a:endParaRPr b="1"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float64</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18243</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60.499926</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64.500000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13.934829</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4.70833</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80</a:t>
                      </a:r>
                      <a:endParaRPr sz="800">
                        <a:highlight>
                          <a:srgbClr val="FFFFFF"/>
                        </a:highlight>
                      </a:endParaRPr>
                    </a:p>
                  </a:txBody>
                  <a:tcPr marT="57150" marB="57150" marR="57150" marL="57150" anchor="ctr"/>
                </a:tc>
              </a:tr>
              <a:tr h="229775">
                <a:tc>
                  <a:txBody>
                    <a:bodyPr/>
                    <a:lstStyle/>
                    <a:p>
                      <a:pPr indent="0" lvl="0" marL="0" rtl="0" algn="r">
                        <a:lnSpc>
                          <a:spcPct val="115000"/>
                        </a:lnSpc>
                        <a:spcBef>
                          <a:spcPts val="900"/>
                        </a:spcBef>
                        <a:spcAft>
                          <a:spcPts val="0"/>
                        </a:spcAft>
                        <a:buNone/>
                      </a:pPr>
                      <a:r>
                        <a:rPr b="1" lang="en" sz="800">
                          <a:highlight>
                            <a:srgbClr val="FFFFFF"/>
                          </a:highlight>
                        </a:rPr>
                        <a:t>Humidity</a:t>
                      </a:r>
                      <a:endParaRPr b="1"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float64</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18243</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73.628929</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75.000000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11.397478</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21</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100</a:t>
                      </a:r>
                      <a:endParaRPr sz="800">
                        <a:highlight>
                          <a:srgbClr val="FFFFFF"/>
                        </a:highlight>
                      </a:endParaRPr>
                    </a:p>
                  </a:txBody>
                  <a:tcPr marT="57150" marB="57150" marR="57150" marL="57150" anchor="ctr"/>
                </a:tc>
              </a:tr>
              <a:tr h="229775">
                <a:tc>
                  <a:txBody>
                    <a:bodyPr/>
                    <a:lstStyle/>
                    <a:p>
                      <a:pPr indent="0" lvl="0" marL="0" rtl="0" algn="r">
                        <a:lnSpc>
                          <a:spcPct val="115000"/>
                        </a:lnSpc>
                        <a:spcBef>
                          <a:spcPts val="900"/>
                        </a:spcBef>
                        <a:spcAft>
                          <a:spcPts val="0"/>
                        </a:spcAft>
                        <a:buNone/>
                      </a:pPr>
                      <a:r>
                        <a:rPr b="1" lang="en" sz="800">
                          <a:highlight>
                            <a:srgbClr val="FFFFFF"/>
                          </a:highlight>
                        </a:rPr>
                        <a:t>Max_temp</a:t>
                      </a:r>
                      <a:endParaRPr b="1"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float64</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18243</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79.980266</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82.000000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12.198700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31</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109</a:t>
                      </a:r>
                      <a:endParaRPr sz="800">
                        <a:highlight>
                          <a:srgbClr val="FFFFFF"/>
                        </a:highlight>
                      </a:endParaRPr>
                    </a:p>
                  </a:txBody>
                  <a:tcPr marT="57150" marB="57150" marR="57150" marL="57150" anchor="ctr"/>
                </a:tc>
              </a:tr>
              <a:tr h="229775">
                <a:tc>
                  <a:txBody>
                    <a:bodyPr/>
                    <a:lstStyle/>
                    <a:p>
                      <a:pPr indent="0" lvl="0" marL="0" rtl="0" algn="r">
                        <a:lnSpc>
                          <a:spcPct val="115000"/>
                        </a:lnSpc>
                        <a:spcBef>
                          <a:spcPts val="900"/>
                        </a:spcBef>
                        <a:spcAft>
                          <a:spcPts val="0"/>
                        </a:spcAft>
                        <a:buNone/>
                      </a:pPr>
                      <a:r>
                        <a:rPr b="1" lang="en" sz="800">
                          <a:highlight>
                            <a:srgbClr val="FFFFFF"/>
                          </a:highlight>
                        </a:rPr>
                        <a:t>Min_temp</a:t>
                      </a:r>
                      <a:endParaRPr b="1"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float64</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18243</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61.407170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65.000000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14.031359</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16</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85</a:t>
                      </a:r>
                      <a:endParaRPr sz="800">
                        <a:highlight>
                          <a:srgbClr val="FFFFFF"/>
                        </a:highlight>
                      </a:endParaRPr>
                    </a:p>
                  </a:txBody>
                  <a:tcPr marT="57150" marB="57150" marR="57150" marL="57150" anchor="ctr"/>
                </a:tc>
              </a:tr>
              <a:tr h="229775">
                <a:tc>
                  <a:txBody>
                    <a:bodyPr/>
                    <a:lstStyle/>
                    <a:p>
                      <a:pPr indent="0" lvl="0" marL="0" rtl="0" algn="r">
                        <a:lnSpc>
                          <a:spcPct val="115000"/>
                        </a:lnSpc>
                        <a:spcBef>
                          <a:spcPts val="900"/>
                        </a:spcBef>
                        <a:spcAft>
                          <a:spcPts val="0"/>
                        </a:spcAft>
                        <a:buNone/>
                      </a:pPr>
                      <a:r>
                        <a:rPr b="1" lang="en" sz="800">
                          <a:highlight>
                            <a:srgbClr val="FFFFFF"/>
                          </a:highlight>
                        </a:rPr>
                        <a:t>Rainfall(in)</a:t>
                      </a:r>
                      <a:endParaRPr b="1"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object</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18243</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0.159897</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0.000000</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0.523273</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0</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16.07</a:t>
                      </a:r>
                      <a:endParaRPr sz="900">
                        <a:highlight>
                          <a:srgbClr val="FFFFFF"/>
                        </a:highlight>
                      </a:endParaRPr>
                    </a:p>
                  </a:txBody>
                  <a:tcPr marT="57150" marB="57150" marR="57150" marL="57150" anchor="ctr"/>
                </a:tc>
              </a:tr>
              <a:tr h="318175">
                <a:tc>
                  <a:txBody>
                    <a:bodyPr/>
                    <a:lstStyle/>
                    <a:p>
                      <a:pPr indent="0" lvl="0" marL="0" rtl="0" algn="r">
                        <a:lnSpc>
                          <a:spcPct val="115000"/>
                        </a:lnSpc>
                        <a:spcBef>
                          <a:spcPts val="900"/>
                        </a:spcBef>
                        <a:spcAft>
                          <a:spcPts val="0"/>
                        </a:spcAft>
                        <a:buNone/>
                      </a:pPr>
                      <a:r>
                        <a:rPr b="1" lang="en" sz="800">
                          <a:highlight>
                            <a:srgbClr val="FFFFFF"/>
                          </a:highlight>
                        </a:rPr>
                        <a:t>Sealevel_press</a:t>
                      </a:r>
                      <a:endParaRPr b="1"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float64</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18243</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30.049150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30.035833</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0.140398</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29.44</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30.6954</a:t>
                      </a:r>
                      <a:endParaRPr sz="800">
                        <a:highlight>
                          <a:srgbClr val="FFFFFF"/>
                        </a:highlight>
                      </a:endParaRPr>
                    </a:p>
                  </a:txBody>
                  <a:tcPr marT="57150" marB="57150" marR="57150" marL="57150" anchor="ctr"/>
                </a:tc>
              </a:tr>
              <a:tr h="229775">
                <a:tc>
                  <a:txBody>
                    <a:bodyPr/>
                    <a:lstStyle/>
                    <a:p>
                      <a:pPr indent="0" lvl="0" marL="0" rtl="0" algn="r">
                        <a:lnSpc>
                          <a:spcPct val="115000"/>
                        </a:lnSpc>
                        <a:spcBef>
                          <a:spcPts val="900"/>
                        </a:spcBef>
                        <a:spcAft>
                          <a:spcPts val="0"/>
                        </a:spcAft>
                        <a:buNone/>
                      </a:pPr>
                      <a:r>
                        <a:rPr b="1" lang="en" sz="800">
                          <a:highlight>
                            <a:srgbClr val="FFFFFF"/>
                          </a:highlight>
                        </a:rPr>
                        <a:t>Wind_speed</a:t>
                      </a:r>
                      <a:endParaRPr b="1"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object</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18243</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23.381571</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22.000000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37.303786</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2237</a:t>
                      </a:r>
                      <a:endParaRPr sz="800">
                        <a:highlight>
                          <a:srgbClr val="FFFFFF"/>
                        </a:highlight>
                      </a:endParaRPr>
                    </a:p>
                  </a:txBody>
                  <a:tcPr marT="57150" marB="57150" marR="57150" marL="57150" anchor="ctr"/>
                </a:tc>
              </a:tr>
              <a:tr h="318175">
                <a:tc>
                  <a:txBody>
                    <a:bodyPr/>
                    <a:lstStyle/>
                    <a:p>
                      <a:pPr indent="0" lvl="0" marL="0" rtl="0" algn="r">
                        <a:lnSpc>
                          <a:spcPct val="115000"/>
                        </a:lnSpc>
                        <a:spcBef>
                          <a:spcPts val="900"/>
                        </a:spcBef>
                        <a:spcAft>
                          <a:spcPts val="0"/>
                        </a:spcAft>
                        <a:buNone/>
                      </a:pPr>
                      <a:r>
                        <a:rPr b="1" lang="en" sz="800">
                          <a:highlight>
                            <a:srgbClr val="FFFFFF"/>
                          </a:highlight>
                        </a:rPr>
                        <a:t>datetime</a:t>
                      </a:r>
                      <a:endParaRPr b="1"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0.0</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datetime64</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18243</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NaN</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NaN</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NaN</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2010-01-01</a:t>
                      </a:r>
                      <a:endParaRPr sz="8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800">
                          <a:highlight>
                            <a:srgbClr val="FFFFFF"/>
                          </a:highlight>
                        </a:rPr>
                        <a:t>2019-12-31</a:t>
                      </a:r>
                      <a:endParaRPr sz="800">
                        <a:highlight>
                          <a:srgbClr val="FFFFFF"/>
                        </a:highlight>
                      </a:endParaRPr>
                    </a:p>
                  </a:txBody>
                  <a:tcPr marT="57150" marB="57150" marR="57150" marL="5715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idx="4294967295" type="title"/>
          </p:nvPr>
        </p:nvSpPr>
        <p:spPr>
          <a:xfrm>
            <a:off x="-152625" y="4269700"/>
            <a:ext cx="8520600" cy="963900"/>
          </a:xfrm>
          <a:prstGeom prst="rect">
            <a:avLst/>
          </a:prstGeom>
        </p:spPr>
        <p:txBody>
          <a:bodyPr anchorCtr="0" anchor="t" bIns="91425" lIns="91425" spcFirstLastPara="1" rIns="91425" wrap="square" tIns="91425">
            <a:noAutofit/>
          </a:bodyPr>
          <a:lstStyle/>
          <a:p>
            <a:pPr indent="0" lvl="0" marL="457200" rtl="0" algn="ctr">
              <a:spcBef>
                <a:spcPts val="200"/>
              </a:spcBef>
              <a:spcAft>
                <a:spcPts val="0"/>
              </a:spcAft>
              <a:buNone/>
            </a:pPr>
            <a:r>
              <a:rPr lang="en" sz="3400">
                <a:solidFill>
                  <a:srgbClr val="FFFFFF"/>
                </a:solidFill>
                <a:latin typeface="Times New Roman"/>
                <a:ea typeface="Times New Roman"/>
                <a:cs typeface="Times New Roman"/>
                <a:sym typeface="Times New Roman"/>
              </a:rPr>
              <a:t>Data Visualization</a:t>
            </a:r>
            <a:endParaRPr sz="3400">
              <a:solidFill>
                <a:srgbClr val="FFFFFF"/>
              </a:solidFill>
            </a:endParaRPr>
          </a:p>
        </p:txBody>
      </p:sp>
      <p:sp>
        <p:nvSpPr>
          <p:cNvPr id="111" name="Google Shape;111;p20"/>
          <p:cNvSpPr txBox="1"/>
          <p:nvPr>
            <p:ph idx="4294967295" type="body"/>
          </p:nvPr>
        </p:nvSpPr>
        <p:spPr>
          <a:xfrm>
            <a:off x="5011000" y="588925"/>
            <a:ext cx="3999900" cy="3076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lang="en" sz="1400">
                <a:solidFill>
                  <a:srgbClr val="202122"/>
                </a:solidFill>
                <a:highlight>
                  <a:srgbClr val="FFFFFF"/>
                </a:highlight>
                <a:latin typeface="Arial"/>
                <a:ea typeface="Arial"/>
                <a:cs typeface="Arial"/>
                <a:sym typeface="Arial"/>
              </a:rPr>
              <a:t>From this heatmap we can see that Dewpoint and our max, min, average daily temperatures have a positive correlation. </a:t>
            </a:r>
            <a:endParaRPr sz="1400">
              <a:solidFill>
                <a:srgbClr val="202122"/>
              </a:solidFill>
              <a:highlight>
                <a:srgbClr val="FFFFFF"/>
              </a:highlight>
              <a:latin typeface="Arial"/>
              <a:ea typeface="Arial"/>
              <a:cs typeface="Arial"/>
              <a:sym typeface="Arial"/>
            </a:endParaRPr>
          </a:p>
          <a:p>
            <a:pPr indent="-323850" lvl="0" marL="457200" rtl="0" algn="l">
              <a:spcBef>
                <a:spcPts val="1000"/>
              </a:spcBef>
              <a:spcAft>
                <a:spcPts val="0"/>
              </a:spcAft>
              <a:buSzPts val="1500"/>
              <a:buFont typeface="Arial"/>
              <a:buChar char="●"/>
            </a:pPr>
            <a:r>
              <a:rPr lang="en" sz="1400">
                <a:solidFill>
                  <a:srgbClr val="202122"/>
                </a:solidFill>
                <a:highlight>
                  <a:srgbClr val="FFFFFF"/>
                </a:highlight>
                <a:latin typeface="Arial"/>
                <a:ea typeface="Arial"/>
                <a:cs typeface="Arial"/>
                <a:sym typeface="Arial"/>
              </a:rPr>
              <a:t>While Humidity has a negative correlation with our temperature variables.</a:t>
            </a:r>
            <a:endParaRPr sz="1400">
              <a:solidFill>
                <a:srgbClr val="202122"/>
              </a:solidFill>
              <a:highlight>
                <a:srgbClr val="FFFFFF"/>
              </a:highlight>
              <a:latin typeface="Arial"/>
              <a:ea typeface="Arial"/>
              <a:cs typeface="Arial"/>
              <a:sym typeface="Arial"/>
            </a:endParaRPr>
          </a:p>
          <a:p>
            <a:pPr indent="-323850" lvl="0" marL="457200" rtl="0" algn="l">
              <a:spcBef>
                <a:spcPts val="1100"/>
              </a:spcBef>
              <a:spcAft>
                <a:spcPts val="0"/>
              </a:spcAft>
              <a:buSzPts val="1500"/>
              <a:buFont typeface="Arial"/>
              <a:buChar char="●"/>
            </a:pPr>
            <a:r>
              <a:rPr lang="en" sz="1400">
                <a:solidFill>
                  <a:srgbClr val="202122"/>
                </a:solidFill>
                <a:highlight>
                  <a:srgbClr val="FFFFFF"/>
                </a:highlight>
                <a:latin typeface="Arial"/>
                <a:ea typeface="Arial"/>
                <a:cs typeface="Arial"/>
                <a:sym typeface="Arial"/>
              </a:rPr>
              <a:t>Rainfall has decent correlations with Humidity(0.31) and Sealevel Pressure (0.49) which makes sense because as a storm rolls in humidity usually rises as does sealevel pressures.</a:t>
            </a:r>
            <a:endParaRPr sz="1400">
              <a:solidFill>
                <a:srgbClr val="202122"/>
              </a:solidFill>
              <a:highlight>
                <a:srgbClr val="FFFFFF"/>
              </a:highlight>
              <a:latin typeface="Arial"/>
              <a:ea typeface="Arial"/>
              <a:cs typeface="Arial"/>
              <a:sym typeface="Arial"/>
            </a:endParaRPr>
          </a:p>
          <a:p>
            <a:pPr indent="0" lvl="0" marL="0" rtl="0" algn="l">
              <a:spcBef>
                <a:spcPts val="1000"/>
              </a:spcBef>
              <a:spcAft>
                <a:spcPts val="1600"/>
              </a:spcAft>
              <a:buNone/>
            </a:pPr>
            <a:r>
              <a:t/>
            </a:r>
            <a:endParaRPr/>
          </a:p>
        </p:txBody>
      </p:sp>
      <p:pic>
        <p:nvPicPr>
          <p:cNvPr id="112" name="Google Shape;112;p20"/>
          <p:cNvPicPr preferRelativeResize="0"/>
          <p:nvPr/>
        </p:nvPicPr>
        <p:blipFill>
          <a:blip r:embed="rId3">
            <a:alphaModFix/>
          </a:blip>
          <a:stretch>
            <a:fillRect/>
          </a:stretch>
        </p:blipFill>
        <p:spPr>
          <a:xfrm>
            <a:off x="85725" y="56850"/>
            <a:ext cx="4795850" cy="402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idx="4294967295" type="title"/>
          </p:nvPr>
        </p:nvSpPr>
        <p:spPr>
          <a:xfrm>
            <a:off x="404850" y="4439800"/>
            <a:ext cx="85206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Arial"/>
                <a:ea typeface="Arial"/>
                <a:cs typeface="Arial"/>
                <a:sym typeface="Arial"/>
              </a:rPr>
              <a:t>Rainfall</a:t>
            </a:r>
            <a:endParaRPr>
              <a:solidFill>
                <a:srgbClr val="FFFFFF"/>
              </a:solidFill>
              <a:latin typeface="Arial"/>
              <a:ea typeface="Arial"/>
              <a:cs typeface="Arial"/>
              <a:sym typeface="Arial"/>
            </a:endParaRPr>
          </a:p>
        </p:txBody>
      </p:sp>
      <p:graphicFrame>
        <p:nvGraphicFramePr>
          <p:cNvPr id="118" name="Google Shape;118;p21"/>
          <p:cNvGraphicFramePr/>
          <p:nvPr/>
        </p:nvGraphicFramePr>
        <p:xfrm>
          <a:off x="245200" y="188100"/>
          <a:ext cx="3000000" cy="3000000"/>
        </p:xfrm>
        <a:graphic>
          <a:graphicData uri="http://schemas.openxmlformats.org/drawingml/2006/table">
            <a:tbl>
              <a:tblPr>
                <a:noFill/>
                <a:tableStyleId>{E92085B2-D10A-4534-AFB1-574FF149C5FA}</a:tableStyleId>
              </a:tblPr>
              <a:tblGrid>
                <a:gridCol w="868025"/>
                <a:gridCol w="868025"/>
                <a:gridCol w="868025"/>
                <a:gridCol w="868025"/>
                <a:gridCol w="868025"/>
                <a:gridCol w="868025"/>
                <a:gridCol w="868025"/>
                <a:gridCol w="1114500"/>
                <a:gridCol w="758775"/>
                <a:gridCol w="730800"/>
              </a:tblGrid>
              <a:tr h="381000">
                <a:tc>
                  <a:txBody>
                    <a:bodyPr/>
                    <a:lstStyle/>
                    <a:p>
                      <a:pPr indent="0" lvl="0" marL="0" rtl="0" algn="r">
                        <a:lnSpc>
                          <a:spcPct val="115000"/>
                        </a:lnSpc>
                        <a:spcBef>
                          <a:spcPts val="900"/>
                        </a:spcBef>
                        <a:spcAft>
                          <a:spcPts val="0"/>
                        </a:spcAft>
                        <a:buNone/>
                      </a:pPr>
                      <a:r>
                        <a:rPr b="1" lang="en" sz="900"/>
                        <a:t>City</a:t>
                      </a:r>
                      <a:endParaRPr b="1" sz="900"/>
                    </a:p>
                  </a:txBody>
                  <a:tcPr marT="57150" marB="57150" marR="57150" marL="57150" anchor="ctr">
                    <a:lnR cap="flat" cmpd="sng" w="9525">
                      <a:solidFill>
                        <a:srgbClr val="9E9E9E"/>
                      </a:solidFill>
                      <a:prstDash val="solid"/>
                      <a:round/>
                      <a:headEnd len="sm" w="sm" type="none"/>
                      <a:tailEnd len="sm" w="sm" type="none"/>
                    </a:lnR>
                  </a:tcPr>
                </a:tc>
                <a:tc>
                  <a:txBody>
                    <a:bodyPr/>
                    <a:lstStyle/>
                    <a:p>
                      <a:pPr indent="0" lvl="0" marL="0" rtl="0" algn="r">
                        <a:lnSpc>
                          <a:spcPct val="115000"/>
                        </a:lnSpc>
                        <a:spcBef>
                          <a:spcPts val="900"/>
                        </a:spcBef>
                        <a:spcAft>
                          <a:spcPts val="0"/>
                        </a:spcAft>
                        <a:buNone/>
                      </a:pPr>
                      <a:r>
                        <a:rPr b="1" lang="en" sz="900"/>
                        <a:t>Dewpoint(°F)</a:t>
                      </a:r>
                      <a:endParaRPr b="1" sz="900"/>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b="1" lang="en" sz="900"/>
                        <a:t>Humidity(%)</a:t>
                      </a:r>
                      <a:endParaRPr b="1" sz="900"/>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b="1" lang="en" sz="900"/>
                        <a:t>Sealevel_pressure(Hg)</a:t>
                      </a:r>
                      <a:endParaRPr b="1" sz="900"/>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b="1" lang="en" sz="900"/>
                        <a:t>Max_temp(°F)</a:t>
                      </a:r>
                      <a:endParaRPr b="1" sz="900"/>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b="1" lang="en" sz="900"/>
                        <a:t>Min_temp(°F)</a:t>
                      </a:r>
                      <a:endParaRPr b="1" sz="900"/>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b="1" lang="en" sz="900"/>
                        <a:t>Avg_temp(°F)</a:t>
                      </a:r>
                      <a:endParaRPr b="1" sz="900"/>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b="1" lang="en" sz="900"/>
                        <a:t>Wind_speed(mph)</a:t>
                      </a:r>
                      <a:endParaRPr b="1" sz="900"/>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b="1" lang="en" sz="900"/>
                        <a:t>Rainfall(in)</a:t>
                      </a:r>
                      <a:endParaRPr b="1" sz="900"/>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900"/>
                        </a:spcBef>
                        <a:spcAft>
                          <a:spcPts val="0"/>
                        </a:spcAft>
                        <a:buNone/>
                      </a:pPr>
                      <a:r>
                        <a:rPr b="1" lang="en" sz="900"/>
                        <a:t>Rain_total</a:t>
                      </a:r>
                      <a:endParaRPr b="1" sz="900"/>
                    </a:p>
                  </a:txBody>
                  <a:tcPr marT="57150" marB="57150" marR="57150"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r">
                        <a:lnSpc>
                          <a:spcPct val="115000"/>
                        </a:lnSpc>
                        <a:spcBef>
                          <a:spcPts val="900"/>
                        </a:spcBef>
                        <a:spcAft>
                          <a:spcPts val="0"/>
                        </a:spcAft>
                        <a:buNone/>
                      </a:pPr>
                      <a:r>
                        <a:rPr b="1" lang="en" sz="900"/>
                        <a:t>Houston</a:t>
                      </a:r>
                      <a:endParaRPr b="1" sz="900"/>
                    </a:p>
                  </a:txBody>
                  <a:tcPr marT="57150" marB="57150" marR="57150" marL="57150" anchor="ctr"/>
                </a:tc>
                <a:tc>
                  <a:txBody>
                    <a:bodyPr/>
                    <a:lstStyle/>
                    <a:p>
                      <a:pPr indent="0" lvl="0" marL="0" rtl="0" algn="l">
                        <a:lnSpc>
                          <a:spcPct val="115000"/>
                        </a:lnSpc>
                        <a:spcBef>
                          <a:spcPts val="900"/>
                        </a:spcBef>
                        <a:spcAft>
                          <a:spcPts val="0"/>
                        </a:spcAft>
                        <a:buNone/>
                      </a:pPr>
                      <a:r>
                        <a:rPr lang="en" sz="900"/>
                        <a:t>59.784873</a:t>
                      </a:r>
                      <a:endParaRPr sz="900"/>
                    </a:p>
                  </a:txBody>
                  <a:tcPr marT="57150" marB="57150" marR="57150" marL="5715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900"/>
                        </a:spcBef>
                        <a:spcAft>
                          <a:spcPts val="0"/>
                        </a:spcAft>
                        <a:buNone/>
                      </a:pPr>
                      <a:r>
                        <a:rPr lang="en" sz="900"/>
                        <a:t>72.047958</a:t>
                      </a:r>
                      <a:endParaRPr sz="900"/>
                    </a:p>
                  </a:txBody>
                  <a:tcPr marT="57150" marB="57150" marR="57150" marL="5715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900"/>
                        </a:spcBef>
                        <a:spcAft>
                          <a:spcPts val="0"/>
                        </a:spcAft>
                        <a:buNone/>
                      </a:pPr>
                      <a:r>
                        <a:rPr lang="en" sz="900"/>
                        <a:t>30.021814</a:t>
                      </a:r>
                      <a:endParaRPr sz="900"/>
                    </a:p>
                  </a:txBody>
                  <a:tcPr marT="57150" marB="57150" marR="57150" marL="5715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900"/>
                        </a:spcBef>
                        <a:spcAft>
                          <a:spcPts val="0"/>
                        </a:spcAft>
                        <a:buNone/>
                      </a:pPr>
                      <a:r>
                        <a:rPr lang="en" sz="900"/>
                        <a:t>80.700192</a:t>
                      </a:r>
                      <a:endParaRPr sz="900"/>
                    </a:p>
                  </a:txBody>
                  <a:tcPr marT="57150" marB="57150" marR="57150" marL="5715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900"/>
                        </a:spcBef>
                        <a:spcAft>
                          <a:spcPts val="0"/>
                        </a:spcAft>
                        <a:buNone/>
                      </a:pPr>
                      <a:r>
                        <a:rPr lang="en" sz="900"/>
                        <a:t>60.899699</a:t>
                      </a:r>
                      <a:endParaRPr sz="900"/>
                    </a:p>
                  </a:txBody>
                  <a:tcPr marT="57150" marB="57150" marR="57150" marL="5715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900"/>
                        </a:spcBef>
                        <a:spcAft>
                          <a:spcPts val="0"/>
                        </a:spcAft>
                        <a:buNone/>
                      </a:pPr>
                      <a:r>
                        <a:rPr lang="en" sz="900"/>
                        <a:t>71.047136</a:t>
                      </a:r>
                      <a:endParaRPr sz="900"/>
                    </a:p>
                  </a:txBody>
                  <a:tcPr marT="57150" marB="57150" marR="57150" marL="5715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900"/>
                        </a:spcBef>
                        <a:spcAft>
                          <a:spcPts val="0"/>
                        </a:spcAft>
                        <a:buNone/>
                      </a:pPr>
                      <a:r>
                        <a:rPr lang="en" sz="900"/>
                        <a:t>24.181694</a:t>
                      </a:r>
                      <a:endParaRPr sz="900"/>
                    </a:p>
                  </a:txBody>
                  <a:tcPr marT="57150" marB="57150" marR="57150" marL="5715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900"/>
                        </a:spcBef>
                        <a:spcAft>
                          <a:spcPts val="0"/>
                        </a:spcAft>
                        <a:buNone/>
                      </a:pPr>
                      <a:r>
                        <a:rPr lang="en" sz="900"/>
                        <a:t>0.139984</a:t>
                      </a:r>
                      <a:endParaRPr sz="900"/>
                    </a:p>
                  </a:txBody>
                  <a:tcPr marT="57150" marB="57150" marR="57150" marL="5715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900"/>
                        </a:spcBef>
                        <a:spcAft>
                          <a:spcPts val="0"/>
                        </a:spcAft>
                        <a:buNone/>
                      </a:pPr>
                      <a:r>
                        <a:rPr lang="en" sz="900"/>
                        <a:t>510.80</a:t>
                      </a:r>
                      <a:endParaRPr sz="900"/>
                    </a:p>
                  </a:txBody>
                  <a:tcPr marT="57150" marB="57150" marR="57150" marL="57150" anchor="ctr">
                    <a:lnT cap="flat" cmpd="sng" w="9525">
                      <a:solidFill>
                        <a:srgbClr val="9E9E9E"/>
                      </a:solidFill>
                      <a:prstDash val="solid"/>
                      <a:round/>
                      <a:headEnd len="sm" w="sm" type="none"/>
                      <a:tailEnd len="sm" w="sm" type="none"/>
                    </a:lnT>
                  </a:tcPr>
                </a:tc>
              </a:tr>
              <a:tr h="381000">
                <a:tc>
                  <a:txBody>
                    <a:bodyPr/>
                    <a:lstStyle/>
                    <a:p>
                      <a:pPr indent="0" lvl="0" marL="0" rtl="0" algn="r">
                        <a:lnSpc>
                          <a:spcPct val="115000"/>
                        </a:lnSpc>
                        <a:spcBef>
                          <a:spcPts val="900"/>
                        </a:spcBef>
                        <a:spcAft>
                          <a:spcPts val="0"/>
                        </a:spcAft>
                        <a:buNone/>
                      </a:pPr>
                      <a:r>
                        <a:rPr b="1" lang="en" sz="900"/>
                        <a:t>Mobile</a:t>
                      </a:r>
                      <a:endParaRPr b="1" sz="900"/>
                    </a:p>
                  </a:txBody>
                  <a:tcPr marT="57150" marB="57150" marR="57150" marL="57150" anchor="ctr"/>
                </a:tc>
                <a:tc>
                  <a:txBody>
                    <a:bodyPr/>
                    <a:lstStyle/>
                    <a:p>
                      <a:pPr indent="0" lvl="0" marL="0" rtl="0" algn="l">
                        <a:lnSpc>
                          <a:spcPct val="115000"/>
                        </a:lnSpc>
                        <a:spcBef>
                          <a:spcPts val="900"/>
                        </a:spcBef>
                        <a:spcAft>
                          <a:spcPts val="0"/>
                        </a:spcAft>
                        <a:buNone/>
                      </a:pPr>
                      <a:r>
                        <a:rPr lang="en" sz="900"/>
                        <a:t>59.931493</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77.123816</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30.064963</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78.147244</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59.645736</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69.145873</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22.132712</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0.166597</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607.58</a:t>
                      </a:r>
                      <a:endParaRPr sz="900"/>
                    </a:p>
                  </a:txBody>
                  <a:tcPr marT="57150" marB="57150" marR="57150" marL="57150" anchor="ctr"/>
                </a:tc>
              </a:tr>
              <a:tr h="381000">
                <a:tc>
                  <a:txBody>
                    <a:bodyPr/>
                    <a:lstStyle/>
                    <a:p>
                      <a:pPr indent="0" lvl="0" marL="0" rtl="0" algn="r">
                        <a:lnSpc>
                          <a:spcPct val="115000"/>
                        </a:lnSpc>
                        <a:spcBef>
                          <a:spcPts val="900"/>
                        </a:spcBef>
                        <a:spcAft>
                          <a:spcPts val="0"/>
                        </a:spcAft>
                        <a:buNone/>
                      </a:pPr>
                      <a:r>
                        <a:rPr b="1" lang="en" sz="900"/>
                        <a:t>New Orleans</a:t>
                      </a:r>
                      <a:endParaRPr b="1" sz="900"/>
                    </a:p>
                  </a:txBody>
                  <a:tcPr marT="57150" marB="57150" marR="57150" marL="57150" anchor="ctr"/>
                </a:tc>
                <a:tc>
                  <a:txBody>
                    <a:bodyPr/>
                    <a:lstStyle/>
                    <a:p>
                      <a:pPr indent="0" lvl="0" marL="0" rtl="0" algn="l">
                        <a:lnSpc>
                          <a:spcPct val="115000"/>
                        </a:lnSpc>
                        <a:spcBef>
                          <a:spcPts val="900"/>
                        </a:spcBef>
                        <a:spcAft>
                          <a:spcPts val="0"/>
                        </a:spcAft>
                        <a:buNone/>
                      </a:pPr>
                      <a:r>
                        <a:rPr lang="en" sz="900"/>
                        <a:t>60.473006</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71.836942</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30.054149</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79.387229</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62.785969</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71.346396</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24.034804</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0.174412</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636.43</a:t>
                      </a:r>
                      <a:endParaRPr sz="900"/>
                    </a:p>
                  </a:txBody>
                  <a:tcPr marT="57150" marB="57150" marR="57150" marL="57150" anchor="ctr"/>
                </a:tc>
              </a:tr>
              <a:tr h="381000">
                <a:tc>
                  <a:txBody>
                    <a:bodyPr/>
                    <a:lstStyle/>
                    <a:p>
                      <a:pPr indent="0" lvl="0" marL="0" rtl="0" algn="r">
                        <a:lnSpc>
                          <a:spcPct val="115000"/>
                        </a:lnSpc>
                        <a:spcBef>
                          <a:spcPts val="900"/>
                        </a:spcBef>
                        <a:spcAft>
                          <a:spcPts val="0"/>
                        </a:spcAft>
                        <a:buNone/>
                      </a:pPr>
                      <a:r>
                        <a:rPr b="1" lang="en" sz="900"/>
                        <a:t>Pascagoula</a:t>
                      </a:r>
                      <a:endParaRPr b="1" sz="900"/>
                    </a:p>
                  </a:txBody>
                  <a:tcPr marT="57150" marB="57150" marR="57150" marL="57150" anchor="ctr"/>
                </a:tc>
                <a:tc>
                  <a:txBody>
                    <a:bodyPr/>
                    <a:lstStyle/>
                    <a:p>
                      <a:pPr indent="0" lvl="0" marL="0" rtl="0" algn="l">
                        <a:lnSpc>
                          <a:spcPct val="115000"/>
                        </a:lnSpc>
                        <a:spcBef>
                          <a:spcPts val="900"/>
                        </a:spcBef>
                        <a:spcAft>
                          <a:spcPts val="0"/>
                        </a:spcAft>
                        <a:buNone/>
                      </a:pPr>
                      <a:r>
                        <a:rPr lang="en" sz="900"/>
                        <a:t>59.076459</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76.829816</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30.054634</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78.810907</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56.954782</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68.133461</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20.773089</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0.169819</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619.67</a:t>
                      </a:r>
                      <a:endParaRPr sz="900"/>
                    </a:p>
                  </a:txBody>
                  <a:tcPr marT="57150" marB="57150" marR="57150" marL="57150" anchor="ctr"/>
                </a:tc>
              </a:tr>
              <a:tr h="381000">
                <a:tc>
                  <a:txBody>
                    <a:bodyPr/>
                    <a:lstStyle/>
                    <a:p>
                      <a:pPr indent="0" lvl="0" marL="0" rtl="0" algn="r">
                        <a:lnSpc>
                          <a:spcPct val="115000"/>
                        </a:lnSpc>
                        <a:spcBef>
                          <a:spcPts val="900"/>
                        </a:spcBef>
                        <a:spcAft>
                          <a:spcPts val="0"/>
                        </a:spcAft>
                        <a:buNone/>
                      </a:pPr>
                      <a:r>
                        <a:rPr b="1" lang="en" sz="900"/>
                        <a:t>Tampa</a:t>
                      </a:r>
                      <a:endParaRPr b="1" sz="900"/>
                    </a:p>
                  </a:txBody>
                  <a:tcPr marT="57150" marB="57150" marR="57150" marL="57150" anchor="ctr"/>
                </a:tc>
                <a:tc>
                  <a:txBody>
                    <a:bodyPr/>
                    <a:lstStyle/>
                    <a:p>
                      <a:pPr indent="0" lvl="0" marL="0" rtl="0" algn="l">
                        <a:lnSpc>
                          <a:spcPct val="115000"/>
                        </a:lnSpc>
                        <a:spcBef>
                          <a:spcPts val="900"/>
                        </a:spcBef>
                        <a:spcAft>
                          <a:spcPts val="0"/>
                        </a:spcAft>
                        <a:buNone/>
                      </a:pPr>
                      <a:r>
                        <a:rPr lang="en" sz="900"/>
                        <a:t>63.233489</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70.308030</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30.050197</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82.854755</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66.748698</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75.049055</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22.719649</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0.148676</a:t>
                      </a:r>
                      <a:endParaRPr sz="900"/>
                    </a:p>
                  </a:txBody>
                  <a:tcPr marT="57150" marB="57150" marR="57150" marL="57150" anchor="ctr"/>
                </a:tc>
                <a:tc>
                  <a:txBody>
                    <a:bodyPr/>
                    <a:lstStyle/>
                    <a:p>
                      <a:pPr indent="0" lvl="0" marL="0" rtl="0" algn="l">
                        <a:lnSpc>
                          <a:spcPct val="115000"/>
                        </a:lnSpc>
                        <a:spcBef>
                          <a:spcPts val="900"/>
                        </a:spcBef>
                        <a:spcAft>
                          <a:spcPts val="0"/>
                        </a:spcAft>
                        <a:buNone/>
                      </a:pPr>
                      <a:r>
                        <a:rPr lang="en" sz="900"/>
                        <a:t>542.52</a:t>
                      </a:r>
                      <a:endParaRPr sz="900"/>
                    </a:p>
                  </a:txBody>
                  <a:tcPr marT="57150" marB="57150" marR="57150" marL="57150" anchor="ctr"/>
                </a:tc>
              </a:tr>
            </a:tbl>
          </a:graphicData>
        </a:graphic>
      </p:graphicFrame>
      <p:sp>
        <p:nvSpPr>
          <p:cNvPr id="119" name="Google Shape;119;p21"/>
          <p:cNvSpPr txBox="1"/>
          <p:nvPr/>
        </p:nvSpPr>
        <p:spPr>
          <a:xfrm>
            <a:off x="664375" y="2951075"/>
            <a:ext cx="6418500" cy="96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Yearly averages of our features </a:t>
            </a:r>
            <a:r>
              <a:rPr lang="en">
                <a:latin typeface="Roboto"/>
                <a:ea typeface="Roboto"/>
                <a:cs typeface="Roboto"/>
                <a:sym typeface="Roboto"/>
              </a:rPr>
              <a:t>separated</a:t>
            </a:r>
            <a:r>
              <a:rPr lang="en">
                <a:latin typeface="Roboto"/>
                <a:ea typeface="Roboto"/>
                <a:cs typeface="Roboto"/>
                <a:sym typeface="Roboto"/>
              </a:rPr>
              <a:t> by our 5 cities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Total rainfall amounts for the past decade</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