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98" r:id="rId7"/>
    <p:sldId id="284" r:id="rId8"/>
    <p:sldId id="285" r:id="rId9"/>
    <p:sldId id="289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30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5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31859C"/>
    <a:srgbClr val="E46C0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145" d="100"/>
          <a:sy n="145" d="100"/>
        </p:scale>
        <p:origin x="57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5C2F-3901-4E1F-B5ED-EF5753AEB818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15AE-4FEB-4056-B599-19C230510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3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7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7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1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5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5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9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2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0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53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5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slow" advClick="0" advTm="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xpath/index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lement_comma.asp" TargetMode="External"/><Relationship Id="rId13" Type="http://schemas.openxmlformats.org/officeDocument/2006/relationships/hyperlink" Target="https://www.w3school.com.cn/cssref/selector_attribute_value.asp" TargetMode="External"/><Relationship Id="rId3" Type="http://schemas.openxmlformats.org/officeDocument/2006/relationships/hyperlink" Target="https://www.w3school.com.cn/css/css_positioning.asp" TargetMode="External"/><Relationship Id="rId7" Type="http://schemas.openxmlformats.org/officeDocument/2006/relationships/hyperlink" Target="https://www.w3school.com.cn/cssref/selector_element.asp" TargetMode="External"/><Relationship Id="rId12" Type="http://schemas.openxmlformats.org/officeDocument/2006/relationships/hyperlink" Target="https://www.w3school.com.cn/cssref/selector_attribut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.com.cn/cssref/selector_all.asp" TargetMode="External"/><Relationship Id="rId11" Type="http://schemas.openxmlformats.org/officeDocument/2006/relationships/hyperlink" Target="https://www.w3school.com.cn/cssref/selector_element_plus.asp" TargetMode="External"/><Relationship Id="rId5" Type="http://schemas.openxmlformats.org/officeDocument/2006/relationships/hyperlink" Target="https://www.w3school.com.cn/cssref/selector_id.asp" TargetMode="External"/><Relationship Id="rId15" Type="http://schemas.openxmlformats.org/officeDocument/2006/relationships/hyperlink" Target="https://www.w3school.com.cn/cssref/selector_attribute_value_start.asp" TargetMode="External"/><Relationship Id="rId10" Type="http://schemas.openxmlformats.org/officeDocument/2006/relationships/hyperlink" Target="https://www.w3school.com.cn/cssref/selector_element_gt.asp" TargetMode="External"/><Relationship Id="rId4" Type="http://schemas.openxmlformats.org/officeDocument/2006/relationships/hyperlink" Target="https://www.w3school.com.cn/cssref/selector_class.asp" TargetMode="External"/><Relationship Id="rId9" Type="http://schemas.openxmlformats.org/officeDocument/2006/relationships/hyperlink" Target="https://www.w3school.com.cn/cssref/selector_element_element.asp" TargetMode="External"/><Relationship Id="rId14" Type="http://schemas.openxmlformats.org/officeDocument/2006/relationships/hyperlink" Target="https://www.w3school.com.cn/cssref/selector_attribute_value_contai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#librar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767207" y="2347933"/>
            <a:ext cx="957051" cy="957051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199255" y="2218535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49572" y="3472980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49572" y="2558976"/>
            <a:ext cx="51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Robot Framework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912" y="170765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grpSp>
        <p:nvGrpSpPr>
          <p:cNvPr id="7" name="Group 60"/>
          <p:cNvGrpSpPr/>
          <p:nvPr/>
        </p:nvGrpSpPr>
        <p:grpSpPr>
          <a:xfrm>
            <a:off x="1130034" y="795041"/>
            <a:ext cx="4062836" cy="4062836"/>
            <a:chOff x="516576" y="1203931"/>
            <a:chExt cx="8915400" cy="8915400"/>
          </a:xfrm>
          <a:noFill/>
        </p:grpSpPr>
        <p:sp>
          <p:nvSpPr>
            <p:cNvPr id="9" name="Arc 10"/>
            <p:cNvSpPr>
              <a:spLocks noChangeAspect="1"/>
            </p:cNvSpPr>
            <p:nvPr/>
          </p:nvSpPr>
          <p:spPr>
            <a:xfrm flipH="1">
              <a:off x="1202376" y="1789204"/>
              <a:ext cx="7772400" cy="7772400"/>
            </a:xfrm>
            <a:prstGeom prst="arc">
              <a:avLst>
                <a:gd name="adj1" fmla="val 17991572"/>
                <a:gd name="adj2" fmla="val 27058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c 25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6514598"/>
                <a:gd name="adj2" fmla="val 18582211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Arc 29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970642"/>
                <a:gd name="adj2" fmla="val 297515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Arc 33"/>
            <p:cNvSpPr>
              <a:spLocks noChangeAspect="1"/>
            </p:cNvSpPr>
            <p:nvPr/>
          </p:nvSpPr>
          <p:spPr>
            <a:xfrm flipH="1">
              <a:off x="1088076" y="1661131"/>
              <a:ext cx="8001000" cy="8001000"/>
            </a:xfrm>
            <a:prstGeom prst="arc">
              <a:avLst>
                <a:gd name="adj1" fmla="val 16915085"/>
                <a:gd name="adj2" fmla="val 294689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Arc 35"/>
            <p:cNvSpPr>
              <a:spLocks noChangeAspect="1"/>
            </p:cNvSpPr>
            <p:nvPr/>
          </p:nvSpPr>
          <p:spPr>
            <a:xfrm flipH="1">
              <a:off x="745176" y="1345777"/>
              <a:ext cx="8686800" cy="8686800"/>
            </a:xfrm>
            <a:prstGeom prst="arc">
              <a:avLst>
                <a:gd name="adj1" fmla="val 16901077"/>
                <a:gd name="adj2" fmla="val 2438576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rc 42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8872499"/>
                <a:gd name="adj2" fmla="val 179920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rc 43"/>
            <p:cNvSpPr>
              <a:spLocks noChangeAspect="1"/>
            </p:cNvSpPr>
            <p:nvPr/>
          </p:nvSpPr>
          <p:spPr>
            <a:xfrm flipH="1">
              <a:off x="516576" y="1203931"/>
              <a:ext cx="8915400" cy="8915400"/>
            </a:xfrm>
            <a:prstGeom prst="arc">
              <a:avLst>
                <a:gd name="adj1" fmla="val 16125273"/>
                <a:gd name="adj2" fmla="val 775760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rc 4"/>
            <p:cNvSpPr>
              <a:spLocks noChangeAspect="1"/>
            </p:cNvSpPr>
            <p:nvPr/>
          </p:nvSpPr>
          <p:spPr>
            <a:xfrm flipH="1">
              <a:off x="3259776" y="3884704"/>
              <a:ext cx="3657600" cy="3657600"/>
            </a:xfrm>
            <a:prstGeom prst="arc">
              <a:avLst>
                <a:gd name="adj1" fmla="val 18862391"/>
                <a:gd name="adj2" fmla="val 272145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Arc 5"/>
            <p:cNvSpPr>
              <a:spLocks noChangeAspect="1"/>
            </p:cNvSpPr>
            <p:nvPr/>
          </p:nvSpPr>
          <p:spPr>
            <a:xfrm flipH="1">
              <a:off x="3031176" y="3656104"/>
              <a:ext cx="4114800" cy="4114800"/>
            </a:xfrm>
            <a:prstGeom prst="arc">
              <a:avLst>
                <a:gd name="adj1" fmla="val 17986230"/>
                <a:gd name="adj2" fmla="val 357423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Arc 6"/>
            <p:cNvSpPr>
              <a:spLocks noChangeAspect="1"/>
            </p:cNvSpPr>
            <p:nvPr/>
          </p:nvSpPr>
          <p:spPr>
            <a:xfrm flipH="1">
              <a:off x="2802576" y="3427504"/>
              <a:ext cx="4572000" cy="4572000"/>
            </a:xfrm>
            <a:prstGeom prst="arc">
              <a:avLst>
                <a:gd name="adj1" fmla="val 19867506"/>
                <a:gd name="adj2" fmla="val 358112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rc 7"/>
            <p:cNvSpPr>
              <a:spLocks noChangeAspect="1"/>
            </p:cNvSpPr>
            <p:nvPr/>
          </p:nvSpPr>
          <p:spPr>
            <a:xfrm flipH="1">
              <a:off x="2345376" y="2970304"/>
              <a:ext cx="5486400" cy="5486400"/>
            </a:xfrm>
            <a:prstGeom prst="arc">
              <a:avLst>
                <a:gd name="adj1" fmla="val 18879787"/>
                <a:gd name="adj2" fmla="val 179811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Arc 8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17371208"/>
                <a:gd name="adj2" fmla="val 20444976"/>
              </a:avLst>
            </a:prstGeom>
            <a:grpFill/>
            <a:ln w="1905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c 9"/>
            <p:cNvSpPr>
              <a:spLocks noChangeAspect="1"/>
            </p:cNvSpPr>
            <p:nvPr/>
          </p:nvSpPr>
          <p:spPr>
            <a:xfrm flipH="1">
              <a:off x="1659576" y="2246404"/>
              <a:ext cx="6858000" cy="6858000"/>
            </a:xfrm>
            <a:prstGeom prst="arc">
              <a:avLst>
                <a:gd name="adj1" fmla="val 17997244"/>
                <a:gd name="adj2" fmla="val 311071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Arc 11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200000"/>
                <a:gd name="adj2" fmla="val 2010304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Arc 12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32284"/>
                <a:gd name="adj2" fmla="val 592962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Straight Connector 13"/>
            <p:cNvCxnSpPr/>
            <p:nvPr/>
          </p:nvCxnSpPr>
          <p:spPr>
            <a:xfrm rot="1800000" flipH="1">
              <a:off x="3666480" y="5016275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rot="1800000" flipH="1">
              <a:off x="2863074" y="4551934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5"/>
            <p:cNvCxnSpPr/>
            <p:nvPr/>
          </p:nvCxnSpPr>
          <p:spPr>
            <a:xfrm rot="2700000" flipH="1">
              <a:off x="3028864" y="408015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/>
            <p:nvPr/>
          </p:nvCxnSpPr>
          <p:spPr>
            <a:xfrm rot="2700000" flipH="1">
              <a:off x="2132605" y="2941638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7"/>
            <p:cNvCxnSpPr/>
            <p:nvPr/>
          </p:nvCxnSpPr>
          <p:spPr>
            <a:xfrm rot="19800000" flipH="1">
              <a:off x="2282589" y="7194643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8"/>
            <p:cNvCxnSpPr/>
            <p:nvPr/>
          </p:nvCxnSpPr>
          <p:spPr>
            <a:xfrm rot="19800000" flipH="1">
              <a:off x="1491165" y="765660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9"/>
            <p:cNvCxnSpPr/>
            <p:nvPr/>
          </p:nvCxnSpPr>
          <p:spPr>
            <a:xfrm rot="18900000" flipH="1">
              <a:off x="2141612" y="7985543"/>
              <a:ext cx="13716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/>
            <p:cNvCxnSpPr/>
            <p:nvPr/>
          </p:nvCxnSpPr>
          <p:spPr>
            <a:xfrm rot="18900000" flipH="1">
              <a:off x="3767634" y="6930347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/>
            <p:nvPr/>
          </p:nvCxnSpPr>
          <p:spPr>
            <a:xfrm rot="18000000" flipH="1">
              <a:off x="3875443" y="7189881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"/>
            <p:cNvCxnSpPr/>
            <p:nvPr/>
          </p:nvCxnSpPr>
          <p:spPr>
            <a:xfrm rot="18000000" flipH="1">
              <a:off x="3416626" y="7989724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3"/>
            <p:cNvCxnSpPr/>
            <p:nvPr/>
          </p:nvCxnSpPr>
          <p:spPr>
            <a:xfrm rot="3600000" flipH="1">
              <a:off x="3384315" y="3526746"/>
              <a:ext cx="9144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3600000" flipH="1">
              <a:off x="3034188" y="254106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26"/>
            <p:cNvSpPr>
              <a:spLocks noChangeAspect="1"/>
            </p:cNvSpPr>
            <p:nvPr/>
          </p:nvSpPr>
          <p:spPr>
            <a:xfrm flipH="1">
              <a:off x="2116776" y="2739038"/>
              <a:ext cx="5943600" cy="5943600"/>
            </a:xfrm>
            <a:prstGeom prst="arc">
              <a:avLst>
                <a:gd name="adj1" fmla="val 17004000"/>
                <a:gd name="adj2" fmla="val 1767233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rc 27"/>
            <p:cNvSpPr>
              <a:spLocks noChangeAspect="1"/>
            </p:cNvSpPr>
            <p:nvPr/>
          </p:nvSpPr>
          <p:spPr>
            <a:xfrm flipH="1">
              <a:off x="2573976" y="3185131"/>
              <a:ext cx="5029200" cy="5029200"/>
            </a:xfrm>
            <a:prstGeom prst="arc">
              <a:avLst>
                <a:gd name="adj1" fmla="val 15923084"/>
                <a:gd name="adj2" fmla="val 177484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Arc 28"/>
            <p:cNvSpPr>
              <a:spLocks noChangeAspect="1"/>
            </p:cNvSpPr>
            <p:nvPr/>
          </p:nvSpPr>
          <p:spPr>
            <a:xfrm flipH="1">
              <a:off x="2802576" y="3441277"/>
              <a:ext cx="4572000" cy="4572000"/>
            </a:xfrm>
            <a:prstGeom prst="arc">
              <a:avLst>
                <a:gd name="adj1" fmla="val 15885943"/>
                <a:gd name="adj2" fmla="val 17663732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Straight Connector 30"/>
            <p:cNvCxnSpPr/>
            <p:nvPr/>
          </p:nvCxnSpPr>
          <p:spPr>
            <a:xfrm rot="1800000" flipH="1">
              <a:off x="1601361" y="409901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31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20920018"/>
                <a:gd name="adj2" fmla="val 2233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Connector 32"/>
            <p:cNvCxnSpPr/>
            <p:nvPr/>
          </p:nvCxnSpPr>
          <p:spPr>
            <a:xfrm rot="4500000" flipH="1">
              <a:off x="4002044" y="3052792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34"/>
            <p:cNvSpPr>
              <a:spLocks noChangeAspect="1"/>
            </p:cNvSpPr>
            <p:nvPr/>
          </p:nvSpPr>
          <p:spPr>
            <a:xfrm flipH="1">
              <a:off x="1773876" y="2365981"/>
              <a:ext cx="6629400" cy="6629400"/>
            </a:xfrm>
            <a:prstGeom prst="arc">
              <a:avLst>
                <a:gd name="adj1" fmla="val 16033188"/>
                <a:gd name="adj2" fmla="val 3440474"/>
              </a:avLst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Arc 36"/>
            <p:cNvSpPr>
              <a:spLocks noChangeAspect="1"/>
            </p:cNvSpPr>
            <p:nvPr/>
          </p:nvSpPr>
          <p:spPr>
            <a:xfrm flipH="1">
              <a:off x="3159824" y="3770404"/>
              <a:ext cx="3886200" cy="3886200"/>
            </a:xfrm>
            <a:prstGeom prst="arc">
              <a:avLst>
                <a:gd name="adj1" fmla="val 16285893"/>
                <a:gd name="adj2" fmla="val 435567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Arc 37"/>
            <p:cNvSpPr>
              <a:spLocks noChangeAspect="1"/>
            </p:cNvSpPr>
            <p:nvPr/>
          </p:nvSpPr>
          <p:spPr>
            <a:xfrm flipH="1">
              <a:off x="2459676" y="3081938"/>
              <a:ext cx="5257800" cy="5257800"/>
            </a:xfrm>
            <a:prstGeom prst="arc">
              <a:avLst>
                <a:gd name="adj1" fmla="val 16382061"/>
                <a:gd name="adj2" fmla="val 329136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rc 38"/>
            <p:cNvSpPr>
              <a:spLocks noChangeAspect="1"/>
            </p:cNvSpPr>
            <p:nvPr/>
          </p:nvSpPr>
          <p:spPr>
            <a:xfrm flipH="1">
              <a:off x="3488376" y="4113304"/>
              <a:ext cx="3200400" cy="3200400"/>
            </a:xfrm>
            <a:prstGeom prst="arc">
              <a:avLst>
                <a:gd name="adj1" fmla="val 19900007"/>
                <a:gd name="adj2" fmla="val 2698044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c 39"/>
            <p:cNvSpPr>
              <a:spLocks noChangeAspect="1"/>
            </p:cNvSpPr>
            <p:nvPr/>
          </p:nvSpPr>
          <p:spPr>
            <a:xfrm flipH="1">
              <a:off x="2573976" y="3198904"/>
              <a:ext cx="5029200" cy="5029200"/>
            </a:xfrm>
            <a:prstGeom prst="arc">
              <a:avLst>
                <a:gd name="adj1" fmla="val 19864520"/>
                <a:gd name="adj2" fmla="val 2707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Arc 40"/>
            <p:cNvSpPr>
              <a:spLocks noChangeAspect="1"/>
            </p:cNvSpPr>
            <p:nvPr/>
          </p:nvSpPr>
          <p:spPr>
            <a:xfrm flipH="1">
              <a:off x="2116776" y="2741704"/>
              <a:ext cx="5943600" cy="5943600"/>
            </a:xfrm>
            <a:prstGeom prst="arc">
              <a:avLst>
                <a:gd name="adj1" fmla="val 17982739"/>
                <a:gd name="adj2" fmla="val 358534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Arc 41"/>
            <p:cNvSpPr>
              <a:spLocks noChangeAspect="1"/>
            </p:cNvSpPr>
            <p:nvPr/>
          </p:nvSpPr>
          <p:spPr>
            <a:xfrm flipH="1">
              <a:off x="1430976" y="2017804"/>
              <a:ext cx="7315200" cy="7315200"/>
            </a:xfrm>
            <a:prstGeom prst="arc">
              <a:avLst>
                <a:gd name="adj1" fmla="val 18871031"/>
                <a:gd name="adj2" fmla="val 17952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876256" y="4659982"/>
            <a:ext cx="21602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zh-CN" altLang="en-US" sz="1600" kern="0" dirty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岳静</a:t>
            </a:r>
            <a:endParaRPr lang="en-US" altLang="zh-CN" sz="1600" kern="0" dirty="0" smtClean="0">
              <a:solidFill>
                <a:schemeClr val="bg1"/>
              </a:solidFill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1" y="2464587"/>
            <a:ext cx="763075" cy="6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8"/>
            <a:ext cx="4635944" cy="52354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54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Selenium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539552" y="1351144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+mn-ea"/>
              </a:rPr>
              <a:t>Selenium</a:t>
            </a:r>
            <a:r>
              <a:rPr lang="zh-CN" altLang="en-US" sz="1600" b="1" dirty="0" smtClean="0">
                <a:latin typeface="+mn-ea"/>
              </a:rPr>
              <a:t>的八种元素定位方法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70C0"/>
                </a:solidFill>
                <a:latin typeface="+mn-ea"/>
              </a:rPr>
              <a:t>find_element_by_id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(id=)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find_element_by_name</a:t>
            </a:r>
            <a:r>
              <a:rPr lang="en-US" altLang="zh-CN" sz="1400" dirty="0" smtClean="0">
                <a:latin typeface="+mn-ea"/>
              </a:rPr>
              <a:t>(name=)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find_element_by_class_name</a:t>
            </a:r>
            <a:r>
              <a:rPr lang="en-US" altLang="zh-CN" sz="1400" dirty="0" smtClean="0">
                <a:latin typeface="+mn-ea"/>
              </a:rPr>
              <a:t>(class=)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find_element_by_tag_name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(tag=)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find_element_by_css_selector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css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find_element_by_link_text</a:t>
            </a:r>
            <a:r>
              <a:rPr lang="en-US" altLang="zh-CN" sz="1400" dirty="0" smtClean="0">
                <a:latin typeface="+mn-ea"/>
              </a:rPr>
              <a:t>(link=)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find_element_by_partial_link_text</a:t>
            </a:r>
            <a:r>
              <a:rPr lang="en-US" altLang="zh-CN" sz="1400" dirty="0" smtClean="0">
                <a:latin typeface="+mn-ea"/>
              </a:rPr>
              <a:t>(partial </a:t>
            </a:r>
            <a:r>
              <a:rPr lang="en-US" altLang="zh-CN" sz="1400" dirty="0">
                <a:latin typeface="+mn-ea"/>
              </a:rPr>
              <a:t>link=)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4048" y="134761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ID</a:t>
            </a:r>
            <a:r>
              <a:rPr lang="zh-CN" altLang="en-US" sz="1400" dirty="0" smtClean="0">
                <a:latin typeface="+mn-ea"/>
              </a:rPr>
              <a:t>属性值来定位元素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name</a:t>
            </a:r>
            <a:r>
              <a:rPr lang="zh-CN" altLang="en-US" sz="1400" dirty="0" smtClean="0">
                <a:latin typeface="+mn-ea"/>
              </a:rPr>
              <a:t>属性</a:t>
            </a:r>
            <a:r>
              <a:rPr lang="zh-CN" altLang="en-US" sz="1400" dirty="0">
                <a:latin typeface="+mn-ea"/>
              </a:rPr>
              <a:t>值来定位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class</a:t>
            </a:r>
            <a:r>
              <a:rPr lang="zh-CN" altLang="en-US" sz="1400" dirty="0" smtClean="0">
                <a:latin typeface="+mn-ea"/>
              </a:rPr>
              <a:t>名来</a:t>
            </a:r>
            <a:r>
              <a:rPr lang="zh-CN" altLang="en-US" sz="1400" dirty="0">
                <a:latin typeface="+mn-ea"/>
              </a:rPr>
              <a:t>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元素的</a:t>
            </a:r>
            <a:r>
              <a:rPr lang="en-US" altLang="zh-CN" sz="1400" b="1" dirty="0" smtClean="0">
                <a:latin typeface="+mn-ea"/>
              </a:rPr>
              <a:t>tag name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err="1" smtClean="0">
                <a:latin typeface="+mn-ea"/>
              </a:rPr>
              <a:t>XPath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smtClean="0">
                <a:latin typeface="+mn-ea"/>
              </a:rPr>
              <a:t>CSS</a:t>
            </a:r>
            <a:r>
              <a:rPr lang="zh-CN" altLang="en-US" sz="1400" dirty="0" smtClean="0">
                <a:latin typeface="+mn-ea"/>
              </a:rPr>
              <a:t>选择</a:t>
            </a:r>
            <a:r>
              <a:rPr lang="zh-CN" altLang="en-US" sz="1400" dirty="0">
                <a:latin typeface="+mn-ea"/>
              </a:rPr>
              <a:t>器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 smtClean="0">
                <a:latin typeface="+mn-ea"/>
              </a:rPr>
              <a:t>文本信息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>
                <a:latin typeface="+mn-ea"/>
              </a:rPr>
              <a:t>部分文本</a:t>
            </a:r>
            <a:r>
              <a:rPr lang="zh-CN" altLang="en-US" sz="1400" b="1" dirty="0" smtClean="0">
                <a:latin typeface="+mn-ea"/>
              </a:rPr>
              <a:t>信息</a:t>
            </a:r>
            <a:r>
              <a:rPr lang="zh-CN" altLang="en-US" sz="1400" dirty="0">
                <a:latin typeface="+mn-ea"/>
              </a:rPr>
              <a:t>来</a:t>
            </a:r>
            <a:r>
              <a:rPr lang="zh-CN" altLang="en-US" sz="1400" dirty="0" smtClean="0">
                <a:latin typeface="+mn-ea"/>
              </a:rPr>
              <a:t>定位</a:t>
            </a:r>
            <a:r>
              <a:rPr lang="zh-CN" altLang="en-US" sz="1400" dirty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820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Xpath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131590"/>
            <a:ext cx="71287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err="1" smtClean="0">
                <a:hlinkClick r:id="rId3"/>
              </a:rPr>
              <a:t>XPath</a:t>
            </a:r>
            <a:r>
              <a:rPr lang="zh-CN" altLang="en-US" sz="1200" dirty="0"/>
              <a:t>即为</a:t>
            </a:r>
            <a:r>
              <a:rPr lang="en-US" altLang="zh-CN" sz="1200" dirty="0"/>
              <a:t>XML</a:t>
            </a:r>
            <a:r>
              <a:rPr lang="zh-CN" altLang="en-US" sz="1200" dirty="0"/>
              <a:t>路径</a:t>
            </a:r>
            <a:r>
              <a:rPr lang="zh-CN" altLang="en-US" sz="1200" dirty="0" smtClean="0"/>
              <a:t>语言</a:t>
            </a:r>
            <a:r>
              <a:rPr lang="en-US" altLang="zh-CN" sz="1200" dirty="0" smtClean="0"/>
              <a:t>(XML </a:t>
            </a:r>
            <a:r>
              <a:rPr lang="en-US" altLang="zh-CN" sz="1200" dirty="0"/>
              <a:t>Path </a:t>
            </a:r>
            <a:r>
              <a:rPr lang="en-US" altLang="zh-CN" sz="1200" dirty="0" smtClean="0"/>
              <a:t>Language)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它是一种用来确定</a:t>
            </a:r>
            <a:r>
              <a:rPr lang="en-US" altLang="zh-CN" sz="1200" dirty="0"/>
              <a:t>XML</a:t>
            </a:r>
            <a:r>
              <a:rPr lang="zh-CN" altLang="en-US" sz="1200" dirty="0"/>
              <a:t>文档中某部分位置的语言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15340"/>
              </p:ext>
            </p:extLst>
          </p:nvPr>
        </p:nvGraphicFramePr>
        <p:xfrm>
          <a:off x="1547663" y="1635646"/>
          <a:ext cx="5904657" cy="2593560"/>
        </p:xfrm>
        <a:graphic>
          <a:graphicData uri="http://schemas.openxmlformats.org/drawingml/2006/table">
            <a:tbl>
              <a:tblPr/>
              <a:tblGrid>
                <a:gridCol w="1180953"/>
                <a:gridCol w="4723704"/>
              </a:tblGrid>
              <a:tr h="37978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选取此节点的所有子节点。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从根节点选取。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145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选取当前节点的父节点。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@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选取属性。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9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971600" y="1133097"/>
            <a:ext cx="6624736" cy="51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hlinkClick r:id="rId3"/>
              </a:rPr>
              <a:t>CSS </a:t>
            </a:r>
            <a:r>
              <a:rPr lang="zh-CN" altLang="en-US" sz="1200" dirty="0" smtClean="0">
                <a:hlinkClick r:id="rId3"/>
              </a:rPr>
              <a:t>层叠</a:t>
            </a:r>
            <a:r>
              <a:rPr lang="zh-CN" altLang="en-US" sz="1200" dirty="0">
                <a:hlinkClick r:id="rId3"/>
              </a:rPr>
              <a:t>样式表 </a:t>
            </a:r>
            <a:r>
              <a:rPr lang="en-US" altLang="zh-CN" sz="1200" dirty="0">
                <a:hlinkClick r:id="rId3"/>
              </a:rPr>
              <a:t>(Cascading Style Sheets</a:t>
            </a:r>
            <a:r>
              <a:rPr lang="en-US" altLang="zh-CN" sz="1200" dirty="0" smtClean="0">
                <a:hlinkClick r:id="rId3"/>
              </a:rPr>
              <a:t>)</a:t>
            </a:r>
            <a:r>
              <a:rPr lang="zh-CN" altLang="en-US" sz="1200" dirty="0"/>
              <a:t> 是一种用于页面</a:t>
            </a:r>
            <a:r>
              <a:rPr lang="zh-CN" altLang="en-US" sz="1200" dirty="0" smtClean="0"/>
              <a:t>设计（</a:t>
            </a:r>
            <a:r>
              <a:rPr lang="en-US" altLang="zh-CN" sz="1200" dirty="0"/>
              <a:t>HTML</a:t>
            </a:r>
            <a:r>
              <a:rPr lang="zh-CN" altLang="en-US" sz="1200" dirty="0"/>
              <a:t>）与表现的文件样式</a:t>
            </a:r>
            <a:r>
              <a:rPr lang="zh-CN" altLang="en-US" sz="1200" dirty="0" smtClean="0"/>
              <a:t>，           是一</a:t>
            </a:r>
            <a:r>
              <a:rPr lang="zh-CN" altLang="en-US" sz="1200" dirty="0"/>
              <a:t>种计算机语言，能灵活地为页面提供各种样式风格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2350"/>
              </p:ext>
            </p:extLst>
          </p:nvPr>
        </p:nvGraphicFramePr>
        <p:xfrm>
          <a:off x="1403648" y="1707654"/>
          <a:ext cx="6192688" cy="2819078"/>
        </p:xfrm>
        <a:graphic>
          <a:graphicData uri="http://schemas.openxmlformats.org/drawingml/2006/table">
            <a:tbl>
              <a:tblPr/>
              <a:tblGrid>
                <a:gridCol w="1440160"/>
                <a:gridCol w="1296144"/>
                <a:gridCol w="3456384"/>
              </a:tblGrid>
              <a:tr h="21642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选择器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.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class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.intro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class="intro"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#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id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#firstname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id="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firstname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6" tooltip="CSS * 选择器"/>
                        </a:rPr>
                        <a:t>*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7" tooltip="CSS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,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div,p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元素和所有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 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div 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元素内部的所有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&gt;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div&gt;p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选择父元素为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+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div+p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选择紧接在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元素之后的所有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选择带有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[target=_blank]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target="_blank"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~=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[title~=flower]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属性包含单词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flower"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attribute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|=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value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]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[lang|=en]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 err="1">
                          <a:effectLst/>
                          <a:latin typeface="+mn-ea"/>
                          <a:ea typeface="+mn-ea"/>
                        </a:rPr>
                        <a:t>lang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属性值以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"en"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开头的所有元素。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16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258269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Selenium API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2951"/>
              </p:ext>
            </p:extLst>
          </p:nvPr>
        </p:nvGraphicFramePr>
        <p:xfrm>
          <a:off x="1187624" y="1271941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打开浏览器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Browser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https://www.baidu.com </a:t>
                      </a:r>
                      <a:r>
                        <a:rPr lang="en-US" altLang="zh-CN" sz="1000" dirty="0" smtClean="0">
                          <a:solidFill>
                            <a:srgbClr val="7F7F7F"/>
                          </a:solidFill>
                        </a:rPr>
                        <a:t>| </a:t>
                      </a:r>
                      <a:r>
                        <a:rPr lang="en-US" altLang="zh-CN" sz="1000" dirty="0" smtClean="0"/>
                        <a:t>chrome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smtClean="0">
                          <a:effectLst/>
                          <a:latin typeface="+mn-ea"/>
                          <a:ea typeface="+mn-ea"/>
                        </a:rPr>
                        <a:t>关闭浏览器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All Browsers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关闭所有浏览器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All Browsers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Maximize Browser Window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浏览器最大化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Browser Window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Window Size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设置浏览器宽、高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Window Size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800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 Text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文本输入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Element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点击元素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Element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Button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点击按钮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Button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注释说明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也可以用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Sleep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固定时间休眠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Title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获取浏览器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信息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${Title}  | Get Title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Log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打印日志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${Title} 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lang="en-US" sz="1000" baseline="0" dirty="0" smtClean="0">
                          <a:effectLst/>
                          <a:latin typeface="+mn-ea"/>
                          <a:ea typeface="+mn-ea"/>
                        </a:rPr>
                        <a:t> 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获取文本信息</a:t>
                      </a:r>
                      <a:endParaRPr lang="en-US" altLang="zh-CN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8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变量赋值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78933"/>
              </p:ext>
            </p:extLst>
          </p:nvPr>
        </p:nvGraphicFramePr>
        <p:xfrm>
          <a:off x="827584" y="1203598"/>
          <a:ext cx="7488831" cy="3002677"/>
        </p:xfrm>
        <a:graphic>
          <a:graphicData uri="http://schemas.openxmlformats.org/drawingml/2006/table">
            <a:tbl>
              <a:tblPr/>
              <a:tblGrid>
                <a:gridCol w="835836"/>
                <a:gridCol w="1184103"/>
                <a:gridCol w="5468892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Scalar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${Scalar1} | Set Variable | hello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${Scalar2}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Set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Variable If | "${Scalar1}"==“hello" | jimmy | wrong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${Scalar3} | Get Time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"${Scalar2}"==“jimmy"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You're smart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${Scalar1}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@{List}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@{list} | Create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List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j 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 | y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@{list}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@{list}[3]@{list}[4]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&amp;{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Dictionary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 | 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}[name]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4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特殊处理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768633"/>
              </p:ext>
            </p:extLst>
          </p:nvPr>
        </p:nvGraphicFramePr>
        <p:xfrm>
          <a:off x="1259632" y="1416521"/>
          <a:ext cx="6768752" cy="2667397"/>
        </p:xfrm>
        <a:graphic>
          <a:graphicData uri="http://schemas.openxmlformats.org/drawingml/2006/table">
            <a:tbl>
              <a:tblPr/>
              <a:tblGrid>
                <a:gridCol w="1296144"/>
                <a:gridCol w="1656184"/>
                <a:gridCol w="3816424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操作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表单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嵌套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iframe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进入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Frame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id=xubox_iframe1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退出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Frame 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窗口操作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获取窗口句柄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Window Handles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切换至对应窗口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Window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[0]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fontAlgn="t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下拉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&lt;select&gt;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Value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按下拉框的名称选择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Label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每页显示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Index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Index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确认弹出框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否定弹出框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action=DISMISS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&lt;li&gt;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5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断言验证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51521"/>
              </p:ext>
            </p:extLst>
          </p:nvPr>
        </p:nvGraphicFramePr>
        <p:xfrm>
          <a:off x="1331640" y="1131590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contain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contain x times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应该出现多少次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 x times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Empty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应该为空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Empty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Numbers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应该数字相等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numbers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Integers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应该整数相等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Strings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应该字符串相等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标题应该包含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Element Text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元素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name=test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Be True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应该为真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true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1=1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 Should Be Present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弹出框应该存在并点击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present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已经记录下您的使用偏好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Checkbox Should Be Selected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复选框应该被选上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 Should Be Selected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 Frame Should Contain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表单应该包含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Frame Should Contain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修改密码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17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分支与循环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93075"/>
              </p:ext>
            </p:extLst>
          </p:nvPr>
        </p:nvGraphicFramePr>
        <p:xfrm>
          <a:off x="1187625" y="1502805"/>
          <a:ext cx="6696743" cy="2509105"/>
        </p:xfrm>
        <a:graphic>
          <a:graphicData uri="http://schemas.openxmlformats.org/drawingml/2006/table">
            <a:tbl>
              <a:tblPr/>
              <a:tblGrid>
                <a:gridCol w="811726"/>
                <a:gridCol w="1149946"/>
                <a:gridCol w="4735071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分支语句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${a}| Set Variable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59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${a}&gt;=90 | log 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优秀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${a}&gt;=80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良好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${a}&gt;=70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${a}&gt;=60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及格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及格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FOR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循环语句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@{search} |	Create List | Robot | Framework | 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RobotFramework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: FOR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IN | @{search}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\ | log | ${Scalar}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33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 Selenium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分层设计</a:t>
            </a:r>
          </a:p>
        </p:txBody>
      </p:sp>
    </p:spTree>
    <p:extLst>
      <p:ext uri="{BB962C8B-B14F-4D97-AF65-F5344CB8AC3E}">
        <p14:creationId xmlns:p14="http://schemas.microsoft.com/office/powerpoint/2010/main" val="386754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自定义关键字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80589"/>
              </p:ext>
            </p:extLst>
          </p:nvPr>
        </p:nvGraphicFramePr>
        <p:xfrm>
          <a:off x="7668344" y="937643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包装程序外壳对象" showAsIcon="1" r:id="rId4" imgW="1244160" imgH="711360" progId="Package">
                  <p:embed/>
                </p:oleObj>
              </mc:Choice>
              <mc:Fallback>
                <p:oleObj name="包装程序外壳对象" showAsIcon="1" r:id="rId4" imgW="1244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8344" y="937643"/>
                        <a:ext cx="1244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7"/>
          <p:cNvSpPr txBox="1"/>
          <p:nvPr/>
        </p:nvSpPr>
        <p:spPr>
          <a:xfrm>
            <a:off x="827584" y="988544"/>
            <a:ext cx="69847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>
                <a:latin typeface="+mn-ea"/>
              </a:rPr>
              <a:t>RobotFramework</a:t>
            </a:r>
            <a:r>
              <a:rPr lang="zh-CN" altLang="en-US" sz="1400" dirty="0">
                <a:latin typeface="+mn-ea"/>
              </a:rPr>
              <a:t>支持扩展自定义库，封装</a:t>
            </a:r>
            <a:r>
              <a:rPr lang="zh-CN" altLang="en-US" sz="1400" dirty="0" smtClean="0">
                <a:latin typeface="+mn-ea"/>
              </a:rPr>
              <a:t>关键字并使用（右侧附件为封装的邮件方法）；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将自定义的库放在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相对路径（ </a:t>
            </a:r>
            <a:r>
              <a:rPr lang="en-US" altLang="zh-CN" sz="1400" dirty="0">
                <a:latin typeface="+mn-ea"/>
              </a:rPr>
              <a:t>..\Lib\site-packages </a:t>
            </a:r>
            <a:r>
              <a:rPr lang="zh-CN" altLang="en-US" sz="1400" dirty="0" smtClean="0">
                <a:latin typeface="+mn-ea"/>
              </a:rPr>
              <a:t>）下即</a:t>
            </a:r>
            <a:r>
              <a:rPr lang="zh-CN" altLang="en-US" sz="1400" dirty="0">
                <a:latin typeface="+mn-ea"/>
              </a:rPr>
              <a:t>可使用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1736598"/>
            <a:ext cx="4842958" cy="25518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2067694"/>
            <a:ext cx="3245084" cy="18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628" y="2578594"/>
            <a:ext cx="493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zh-CN" altLang="en-US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</a:t>
            </a:r>
            <a:r>
              <a:rPr lang="zh-CN" altLang="en-US" sz="3200" dirty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4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Page Objects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1115616" y="120359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分层设计：采用</a:t>
            </a:r>
            <a:r>
              <a:rPr lang="en-US" altLang="zh-CN" sz="2000" dirty="0" smtClean="0">
                <a:latin typeface="+mn-ea"/>
              </a:rPr>
              <a:t>Page Objects</a:t>
            </a:r>
            <a:r>
              <a:rPr lang="zh-CN" altLang="en-US" sz="2000" dirty="0" smtClean="0">
                <a:latin typeface="+mn-ea"/>
              </a:rPr>
              <a:t>，也就是页面对象设计模式，简称</a:t>
            </a:r>
            <a:r>
              <a:rPr lang="en-US" altLang="zh-CN" sz="2000" dirty="0" smtClean="0">
                <a:latin typeface="+mn-ea"/>
              </a:rPr>
              <a:t>PO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1187624" y="2211710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+mn-ea"/>
              </a:rPr>
              <a:t>PO</a:t>
            </a:r>
            <a:r>
              <a:rPr lang="zh-CN" altLang="en-US" sz="2000" b="1" dirty="0" smtClean="0">
                <a:latin typeface="+mn-ea"/>
              </a:rPr>
              <a:t>优点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创建可以跨多个测试用例共享的代码；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减少重复代码的数量；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更好的阅读性；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更加高效的维护代码。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18888"/>
              </p:ext>
            </p:extLst>
          </p:nvPr>
        </p:nvGraphicFramePr>
        <p:xfrm>
          <a:off x="6638155" y="2825606"/>
          <a:ext cx="1484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包装程序外壳对象" showAsIcon="1" r:id="rId4" imgW="1485000" imgH="711360" progId="Package">
                  <p:embed/>
                </p:oleObj>
              </mc:Choice>
              <mc:Fallback>
                <p:oleObj name="包装程序外壳对象" showAsIcon="1" r:id="rId4" imgW="1485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8155" y="2825606"/>
                        <a:ext cx="14843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65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347614"/>
            <a:ext cx="3816424" cy="1091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2859782"/>
            <a:ext cx="3816424" cy="1212815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9994" y="168703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测试项目下创建资源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5366998" y="325988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添加资源依赖的包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71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7908"/>
            <a:ext cx="4176464" cy="1197818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5292080" y="158307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资源下创建关键字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7" y="2819376"/>
            <a:ext cx="4247408" cy="1264542"/>
          </a:xfrm>
          <a:prstGeom prst="rect">
            <a:avLst/>
          </a:prstGeom>
        </p:spPr>
      </p:pic>
      <p:sp>
        <p:nvSpPr>
          <p:cNvPr id="10" name="TextBox 27"/>
          <p:cNvSpPr txBox="1"/>
          <p:nvPr/>
        </p:nvSpPr>
        <p:spPr>
          <a:xfrm>
            <a:off x="5292080" y="316724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配置关键字的变量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0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4354684" cy="2952328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4088" y="261747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编写关键字脚本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4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148064" y="1643164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创建测试套件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4176464" cy="1147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24227"/>
            <a:ext cx="4176464" cy="1123978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148064" y="323925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添加创建的关键字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08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5292080" y="251917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测试用例应用关键字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44352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822943" y="1275606"/>
            <a:ext cx="1152128" cy="1152128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0570" y="39497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 hangingPunct="0"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en-US" altLang="zh-CN" sz="1400" kern="0" dirty="0" smtClean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by Jimmy</a:t>
            </a:r>
            <a:endParaRPr lang="en-US" altLang="zh-CN" sz="1400" kern="0" dirty="0">
              <a:solidFill>
                <a:schemeClr val="bg1"/>
              </a:solidFill>
              <a:latin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11" y="1368908"/>
            <a:ext cx="942191" cy="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0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2563039"/>
            <a:ext cx="304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r>
              <a:rPr lang="en-US" altLang="zh-CN" sz="2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83568" y="987574"/>
            <a:ext cx="77768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latin typeface="+mn-ea"/>
              </a:rPr>
              <a:t>Robot Framework</a:t>
            </a:r>
            <a:r>
              <a:rPr lang="zh-CN" altLang="en-US" sz="1200" dirty="0">
                <a:latin typeface="+mn-ea"/>
              </a:rPr>
              <a:t>是一</a:t>
            </a:r>
            <a:r>
              <a:rPr lang="zh-CN" altLang="en-US" sz="1200" dirty="0" smtClean="0">
                <a:latin typeface="+mn-ea"/>
              </a:rPr>
              <a:t>款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编写的功能自动化测试框架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具备</a:t>
            </a:r>
            <a:r>
              <a:rPr lang="zh-CN" altLang="en-US" sz="1200" dirty="0">
                <a:latin typeface="+mn-ea"/>
              </a:rPr>
              <a:t>良好的可扩展性，支持关键字驱动，可以同时测试多种类型的客户端或者接口，可以进行分布式测试执行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主要</a:t>
            </a:r>
            <a:r>
              <a:rPr lang="zh-CN" altLang="en-US" sz="1200" dirty="0">
                <a:latin typeface="+mn-ea"/>
              </a:rPr>
              <a:t>用于轮次很多的验收测试和验收测试驱动开发（</a:t>
            </a:r>
            <a:r>
              <a:rPr lang="en-US" altLang="zh-CN" sz="1200" dirty="0">
                <a:latin typeface="+mn-ea"/>
              </a:rPr>
              <a:t>ATDD</a:t>
            </a:r>
            <a:r>
              <a:rPr lang="zh-CN" altLang="en-US" sz="1200" dirty="0" smtClean="0">
                <a:latin typeface="+mn-ea"/>
              </a:rPr>
              <a:t>）。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331640" y="1779662"/>
            <a:ext cx="6624736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为何选择</a:t>
            </a:r>
            <a:r>
              <a:rPr lang="en-US" altLang="zh-CN" sz="1100" b="1" dirty="0">
                <a:latin typeface="+mn-ea"/>
              </a:rPr>
              <a:t>Robot </a:t>
            </a:r>
            <a:r>
              <a:rPr lang="en-US" altLang="zh-CN" sz="1100" b="1" dirty="0" smtClean="0">
                <a:latin typeface="+mn-ea"/>
              </a:rPr>
              <a:t>Framework</a:t>
            </a:r>
            <a:r>
              <a:rPr lang="zh-CN" altLang="en-US" sz="1100" b="1" dirty="0" smtClean="0">
                <a:latin typeface="+mn-ea"/>
              </a:rPr>
              <a:t>？</a:t>
            </a:r>
            <a:endParaRPr lang="en-US" altLang="zh-CN" sz="11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启用易于使用的表格语法，以统一的方式创建测试用例。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提供从现有关键字创建可重复使用的更高级别关键字的功能。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提供易于阅读的结果报告和</a:t>
            </a:r>
            <a:r>
              <a:rPr lang="en-US" altLang="zh-CN" sz="1100" dirty="0">
                <a:latin typeface="+mn-ea"/>
              </a:rPr>
              <a:t>HTML</a:t>
            </a:r>
            <a:r>
              <a:rPr lang="zh-CN" altLang="en-US" sz="1100" dirty="0">
                <a:latin typeface="+mn-ea"/>
              </a:rPr>
              <a:t>格式的日志。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平台和应用程序是独立的。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提供一个简单的库</a:t>
            </a:r>
            <a:r>
              <a:rPr lang="en-US" altLang="zh-CN" sz="1100" dirty="0">
                <a:latin typeface="+mn-ea"/>
              </a:rPr>
              <a:t>API</a:t>
            </a:r>
            <a:r>
              <a:rPr lang="zh-CN" altLang="en-US" sz="1100" dirty="0">
                <a:latin typeface="+mn-ea"/>
              </a:rPr>
              <a:t>，用于创建自定义测试库，可以使用</a:t>
            </a:r>
            <a:r>
              <a:rPr lang="en-US" altLang="zh-CN" sz="1100" dirty="0">
                <a:latin typeface="+mn-ea"/>
              </a:rPr>
              <a:t>Python</a:t>
            </a:r>
            <a:r>
              <a:rPr lang="zh-CN" altLang="en-US" sz="1100" dirty="0">
                <a:latin typeface="+mn-ea"/>
              </a:rPr>
              <a:t>或</a:t>
            </a:r>
            <a:r>
              <a:rPr lang="en-US" altLang="zh-CN" sz="1100" dirty="0">
                <a:latin typeface="+mn-ea"/>
              </a:rPr>
              <a:t>Java</a:t>
            </a:r>
            <a:r>
              <a:rPr lang="zh-CN" altLang="en-US" sz="1100" dirty="0">
                <a:latin typeface="+mn-ea"/>
              </a:rPr>
              <a:t>本机实现。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提供命令行界面和基于</a:t>
            </a:r>
            <a:r>
              <a:rPr lang="en-US" altLang="zh-CN" sz="1100" dirty="0">
                <a:latin typeface="+mn-ea"/>
              </a:rPr>
              <a:t>XML</a:t>
            </a:r>
            <a:r>
              <a:rPr lang="zh-CN" altLang="en-US" sz="1100" dirty="0">
                <a:latin typeface="+mn-ea"/>
              </a:rPr>
              <a:t>的输出文件， 以便集成到现有构建基础架构（持续集成系统）中。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为</a:t>
            </a:r>
            <a:r>
              <a:rPr lang="en-US" altLang="zh-CN" sz="1100" dirty="0">
                <a:latin typeface="+mn-ea"/>
              </a:rPr>
              <a:t>Selenium</a:t>
            </a:r>
            <a:r>
              <a:rPr lang="zh-CN" altLang="en-US" sz="1100" dirty="0">
                <a:latin typeface="+mn-ea"/>
              </a:rPr>
              <a:t>提供</a:t>
            </a:r>
            <a:r>
              <a:rPr lang="en-US" altLang="zh-CN" sz="1100" dirty="0">
                <a:latin typeface="+mn-ea"/>
              </a:rPr>
              <a:t>Web</a:t>
            </a:r>
            <a:r>
              <a:rPr lang="zh-CN" altLang="en-US" sz="1100" dirty="0">
                <a:latin typeface="+mn-ea"/>
              </a:rPr>
              <a:t>测试，</a:t>
            </a:r>
            <a:r>
              <a:rPr lang="en-US" altLang="zh-CN" sz="1100" dirty="0">
                <a:latin typeface="+mn-ea"/>
              </a:rPr>
              <a:t>Java GUI</a:t>
            </a:r>
            <a:r>
              <a:rPr lang="zh-CN" altLang="en-US" sz="1100" dirty="0">
                <a:latin typeface="+mn-ea"/>
              </a:rPr>
              <a:t>测试，运行进程，</a:t>
            </a:r>
            <a:r>
              <a:rPr lang="en-US" altLang="zh-CN" sz="1100" dirty="0">
                <a:latin typeface="+mn-ea"/>
              </a:rPr>
              <a:t>Telnet</a:t>
            </a:r>
            <a:r>
              <a:rPr lang="zh-CN" altLang="en-US" sz="1100" dirty="0">
                <a:latin typeface="+mn-ea"/>
              </a:rPr>
              <a:t>，</a:t>
            </a:r>
            <a:r>
              <a:rPr lang="en-US" altLang="zh-CN" sz="1100" dirty="0">
                <a:latin typeface="+mn-ea"/>
              </a:rPr>
              <a:t>SSH</a:t>
            </a:r>
            <a:r>
              <a:rPr lang="zh-CN" altLang="en-US" sz="1100" dirty="0">
                <a:latin typeface="+mn-ea"/>
              </a:rPr>
              <a:t>等支持。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支持创建数据驱动的测试用例。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内置对变量的支持，特别适用于不同环境下的测试。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提供标记以分类和选择要执行的测试用例。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实现与源代码控制的轻松集成：测试套件只是可以使用生产代码进行版本控制的文件和目录。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提供测试用例和测试套件级别的设置和拆卸。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模块化架构支持创建测试，即使对于具有多种不同接口的应用程</a:t>
            </a:r>
          </a:p>
        </p:txBody>
      </p:sp>
    </p:spTree>
    <p:extLst>
      <p:ext uri="{BB962C8B-B14F-4D97-AF65-F5344CB8AC3E}">
        <p14:creationId xmlns:p14="http://schemas.microsoft.com/office/powerpoint/2010/main" val="2447371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248599" y="915566"/>
            <a:ext cx="6192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安装</a:t>
            </a:r>
            <a:r>
              <a:rPr lang="zh-CN" altLang="en-US" sz="1200" dirty="0" smtClean="0">
                <a:latin typeface="+mn-ea"/>
              </a:rPr>
              <a:t>：若已经安装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 smtClean="0">
                <a:latin typeface="+mn-ea"/>
              </a:rPr>
              <a:t>环境，可直接安装对应库即可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hlinkClick r:id="rId3"/>
              </a:rPr>
              <a:t>https://robotframework.org/#libraries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</a:t>
            </a:r>
            <a:r>
              <a:rPr lang="en-US" altLang="zh-CN" sz="1200" dirty="0" smtClean="0">
                <a:latin typeface="+mn-ea"/>
              </a:rPr>
              <a:t>ip </a:t>
            </a:r>
            <a:r>
              <a:rPr lang="en-US" altLang="zh-CN" sz="1200" dirty="0">
                <a:latin typeface="+mn-ea"/>
              </a:rPr>
              <a:t>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r>
              <a:rPr lang="en-US" altLang="zh-CN" sz="1200" dirty="0" smtClean="0">
                <a:latin typeface="+mn-ea"/>
              </a:rPr>
              <a:t>-ride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smtClean="0">
                <a:latin typeface="+mn-ea"/>
              </a:rPr>
              <a:t>robotframework-selenium2library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robotframework-databaselibrary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228313" y="2283718"/>
            <a:ext cx="6192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启动方式</a:t>
            </a:r>
            <a:r>
              <a:rPr lang="zh-CN" altLang="en-US" sz="1100" dirty="0" smtClean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 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1.robotframework</a:t>
            </a:r>
            <a:r>
              <a:rPr lang="zh-CN" altLang="en-US" sz="1100" dirty="0" smtClean="0">
                <a:latin typeface="+mn-ea"/>
              </a:rPr>
              <a:t>没有快捷方式，需执行指令启动，可通过</a:t>
            </a:r>
            <a:r>
              <a:rPr lang="zh-CN" altLang="en-US" sz="1100" dirty="0">
                <a:latin typeface="+mn-ea"/>
              </a:rPr>
              <a:t>创建</a:t>
            </a:r>
            <a:r>
              <a:rPr lang="en-US" altLang="zh-CN" sz="1100" dirty="0">
                <a:latin typeface="+mn-ea"/>
              </a:rPr>
              <a:t>bat</a:t>
            </a:r>
            <a:r>
              <a:rPr lang="zh-CN" altLang="en-US" sz="1100" dirty="0">
                <a:latin typeface="+mn-ea"/>
              </a:rPr>
              <a:t>文件进行快捷</a:t>
            </a:r>
            <a:r>
              <a:rPr lang="zh-CN" altLang="en-US" sz="1100" dirty="0" smtClean="0">
                <a:latin typeface="+mn-ea"/>
              </a:rPr>
              <a:t>启动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python C:\</a:t>
            </a:r>
            <a:r>
              <a:rPr lang="en-US" altLang="zh-CN" sz="1100" dirty="0" smtClean="0">
                <a:latin typeface="+mn-ea"/>
              </a:rPr>
              <a:t>ProgramData\Anaconda3\Scripts\ride.py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2.Cmd</a:t>
            </a:r>
            <a:r>
              <a:rPr lang="zh-CN" altLang="en-US" sz="1100" dirty="0" smtClean="0">
                <a:latin typeface="+mn-ea"/>
              </a:rPr>
              <a:t>终端输入</a:t>
            </a:r>
            <a:r>
              <a:rPr lang="en-US" altLang="zh-CN" sz="1100" dirty="0" smtClean="0">
                <a:latin typeface="+mn-ea"/>
              </a:rPr>
              <a:t>ride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99" y="3196362"/>
            <a:ext cx="6257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1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快捷键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78603"/>
              </p:ext>
            </p:extLst>
          </p:nvPr>
        </p:nvGraphicFramePr>
        <p:xfrm>
          <a:off x="1691680" y="1022818"/>
          <a:ext cx="4896544" cy="3498476"/>
        </p:xfrm>
        <a:graphic>
          <a:graphicData uri="http://schemas.openxmlformats.org/drawingml/2006/table">
            <a:tbl>
              <a:tblPr/>
              <a:tblGrid>
                <a:gridCol w="1656184"/>
                <a:gridCol w="3240360"/>
              </a:tblGrid>
              <a:tr h="216429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快捷键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功能说明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重命名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F5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查看关键字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F8</a:t>
                      </a:r>
                      <a:endParaRPr lang="zh-CN" alt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执行用例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C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复制代码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V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粘贴代码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删除行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插入行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+ 3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+ 4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R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L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LOG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M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鼠标放在关键字可查看说明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shift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空格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关键字输入部分后，可自动补全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↑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向上移动选中行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↓</a:t>
                      </a:r>
                      <a:endParaRPr lang="en-US" altLang="zh-CN" sz="1000" u="none" strike="noStrike" kern="1200" dirty="0" smtClean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向下移动选中行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063113"/>
            <a:ext cx="6192688" cy="28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1.</a:t>
            </a:r>
            <a:r>
              <a:rPr lang="zh-CN" altLang="en-US" sz="1200" b="1" dirty="0" smtClean="0">
                <a:latin typeface="+mn-ea"/>
              </a:rPr>
              <a:t>新建项目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latin typeface="+mn-ea"/>
              </a:rPr>
              <a:t>File -&gt; New Project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44094"/>
            <a:ext cx="5366284" cy="1265464"/>
          </a:xfrm>
          <a:prstGeom prst="rect">
            <a:avLst/>
          </a:prstGeom>
        </p:spPr>
      </p:pic>
      <p:sp>
        <p:nvSpPr>
          <p:cNvPr id="6" name="TextBox 27"/>
          <p:cNvSpPr txBox="1"/>
          <p:nvPr/>
        </p:nvSpPr>
        <p:spPr>
          <a:xfrm>
            <a:off x="899592" y="3003798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2.</a:t>
            </a:r>
            <a:r>
              <a:rPr lang="zh-CN" altLang="en-US" sz="1200" b="1" dirty="0" smtClean="0">
                <a:latin typeface="+mn-ea"/>
              </a:rPr>
              <a:t>新建</a:t>
            </a:r>
            <a:r>
              <a:rPr lang="zh-CN" altLang="en-US" sz="1200" b="1" dirty="0">
                <a:latin typeface="+mn-ea"/>
              </a:rPr>
              <a:t>用例</a:t>
            </a:r>
            <a:r>
              <a:rPr lang="zh-CN" altLang="en-US" sz="1200" dirty="0" smtClean="0">
                <a:latin typeface="+mn-ea"/>
              </a:rPr>
              <a:t>：右键项目名称</a:t>
            </a:r>
            <a:r>
              <a:rPr lang="en-US" altLang="zh-CN" sz="1200" dirty="0" smtClean="0">
                <a:latin typeface="+mn-ea"/>
              </a:rPr>
              <a:t> -&gt; New Test Case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400402"/>
            <a:ext cx="5366284" cy="971548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9772"/>
              </p:ext>
            </p:extLst>
          </p:nvPr>
        </p:nvGraphicFramePr>
        <p:xfrm>
          <a:off x="7102992" y="2355726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包装程序外壳对象" showAsIcon="1" r:id="rId6" imgW="1218600" imgH="711360" progId="Package">
                  <p:embed/>
                </p:oleObj>
              </mc:Choice>
              <mc:Fallback>
                <p:oleObj name="包装程序外壳对象" showAsIcon="1" r:id="rId6" imgW="1218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2992" y="2355726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7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3.</a:t>
            </a:r>
            <a:r>
              <a:rPr lang="zh-CN" altLang="en-US" sz="1200" b="1" dirty="0" smtClean="0">
                <a:latin typeface="+mn-ea"/>
              </a:rPr>
              <a:t>添加库</a:t>
            </a:r>
            <a:r>
              <a:rPr lang="zh-CN" altLang="en-US" sz="1200" dirty="0" smtClean="0">
                <a:latin typeface="+mn-ea"/>
              </a:rPr>
              <a:t>：点击项目</a:t>
            </a:r>
            <a:r>
              <a:rPr lang="en-US" altLang="zh-CN" sz="1200" dirty="0" smtClean="0">
                <a:latin typeface="+mn-ea"/>
              </a:rPr>
              <a:t> -&gt; </a:t>
            </a:r>
            <a:r>
              <a:rPr lang="zh-CN" altLang="en-US" sz="1200" dirty="0" smtClean="0">
                <a:latin typeface="+mn-ea"/>
              </a:rPr>
              <a:t>点击右侧 </a:t>
            </a:r>
            <a:r>
              <a:rPr lang="en-US" altLang="zh-CN" sz="1200" dirty="0" smtClean="0">
                <a:latin typeface="+mn-ea"/>
              </a:rPr>
              <a:t>Library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4.</a:t>
            </a:r>
            <a:r>
              <a:rPr lang="zh-CN" altLang="en-US" sz="1200" b="1" dirty="0" smtClean="0">
                <a:latin typeface="+mn-ea"/>
              </a:rPr>
              <a:t>编写用例</a:t>
            </a:r>
            <a:r>
              <a:rPr lang="zh-CN" altLang="en-US" sz="1200" dirty="0" smtClean="0">
                <a:latin typeface="+mn-ea"/>
              </a:rPr>
              <a:t>：点击用例名称进行用例编辑，</a:t>
            </a:r>
            <a:r>
              <a:rPr lang="en-US" altLang="zh-CN" sz="1200" dirty="0" smtClean="0">
                <a:latin typeface="+mn-ea"/>
              </a:rPr>
              <a:t>F5</a:t>
            </a:r>
            <a:r>
              <a:rPr lang="zh-CN" altLang="en-US" sz="1200" dirty="0" smtClean="0">
                <a:latin typeface="+mn-ea"/>
              </a:rPr>
              <a:t>可以查看关键字</a:t>
            </a:r>
            <a:endParaRPr lang="en-US" altLang="zh-CN" sz="1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30747"/>
            <a:ext cx="3618236" cy="129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003798"/>
            <a:ext cx="282860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5.</a:t>
            </a:r>
            <a:r>
              <a:rPr lang="zh-CN" altLang="en-US" sz="1200" b="1" dirty="0">
                <a:latin typeface="+mn-ea"/>
              </a:rPr>
              <a:t>执行</a:t>
            </a:r>
            <a:r>
              <a:rPr lang="zh-CN" altLang="en-US" sz="1200" b="1" dirty="0" smtClean="0">
                <a:latin typeface="+mn-ea"/>
              </a:rPr>
              <a:t>用例：</a:t>
            </a:r>
            <a:r>
              <a:rPr lang="zh-CN" altLang="en-US" sz="1200" dirty="0" smtClean="0">
                <a:latin typeface="+mn-ea"/>
              </a:rPr>
              <a:t>勾选当前用例，点击</a:t>
            </a:r>
            <a:r>
              <a:rPr lang="en-US" altLang="zh-CN" sz="1200" dirty="0" smtClean="0">
                <a:latin typeface="+mn-ea"/>
              </a:rPr>
              <a:t>F8</a:t>
            </a:r>
            <a:r>
              <a:rPr lang="zh-CN" altLang="en-US" sz="1200" dirty="0" smtClean="0">
                <a:latin typeface="+mn-ea"/>
              </a:rPr>
              <a:t>或者</a:t>
            </a:r>
            <a:r>
              <a:rPr lang="en-US" altLang="zh-CN" sz="1200" dirty="0" smtClean="0">
                <a:latin typeface="+mn-ea"/>
              </a:rPr>
              <a:t>Run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6.</a:t>
            </a:r>
            <a:r>
              <a:rPr lang="zh-CN" altLang="en-US" sz="1200" b="1" dirty="0" smtClean="0">
                <a:latin typeface="+mn-ea"/>
              </a:rPr>
              <a:t>运行结果：</a:t>
            </a:r>
            <a:r>
              <a:rPr lang="zh-CN" altLang="en-US" sz="1200" dirty="0">
                <a:latin typeface="+mn-ea"/>
              </a:rPr>
              <a:t>生成三个</a:t>
            </a:r>
            <a:r>
              <a:rPr lang="zh-CN" altLang="en-US" sz="1200" dirty="0" smtClean="0">
                <a:latin typeface="+mn-ea"/>
              </a:rPr>
              <a:t>文件</a:t>
            </a:r>
            <a:r>
              <a:rPr lang="en-US" altLang="zh-CN" sz="1200" dirty="0" smtClean="0">
                <a:latin typeface="+mn-ea"/>
              </a:rPr>
              <a:t>report.html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log.html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output.xml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7614"/>
            <a:ext cx="7362332" cy="1159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2397035" cy="1503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3" y="3075591"/>
            <a:ext cx="1852117" cy="1503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788" y="3075591"/>
            <a:ext cx="2920684" cy="1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1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IOS170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8871</TotalTime>
  <Words>1862</Words>
  <Application>Microsoft Office PowerPoint</Application>
  <PresentationFormat>全屏显示(16:9)</PresentationFormat>
  <Paragraphs>378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Kozuka Mincho Pr6N H</vt:lpstr>
      <vt:lpstr>맑은 고딕</vt:lpstr>
      <vt:lpstr>等线</vt:lpstr>
      <vt:lpstr>黑体</vt:lpstr>
      <vt:lpstr>宋体</vt:lpstr>
      <vt:lpstr>微软雅黑</vt:lpstr>
      <vt:lpstr>Arial</vt:lpstr>
      <vt:lpstr>Calibri</vt:lpstr>
      <vt:lpstr>Office 主题</vt:lpstr>
      <vt:lpstr>程序包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岳静</cp:lastModifiedBy>
  <cp:revision>257</cp:revision>
  <dcterms:modified xsi:type="dcterms:W3CDTF">2019-11-25T10:02:33Z</dcterms:modified>
</cp:coreProperties>
</file>