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94" r:id="rId2"/>
    <p:sldId id="415" r:id="rId3"/>
    <p:sldId id="396" r:id="rId4"/>
    <p:sldId id="416" r:id="rId5"/>
    <p:sldId id="417" r:id="rId6"/>
    <p:sldId id="418" r:id="rId7"/>
    <p:sldId id="420" r:id="rId8"/>
    <p:sldId id="427" r:id="rId9"/>
    <p:sldId id="421" r:id="rId10"/>
    <p:sldId id="425" r:id="rId11"/>
    <p:sldId id="426" r:id="rId12"/>
    <p:sldId id="428" r:id="rId13"/>
    <p:sldId id="422" r:id="rId14"/>
    <p:sldId id="429" r:id="rId15"/>
    <p:sldId id="430" r:id="rId16"/>
    <p:sldId id="431" r:id="rId17"/>
    <p:sldId id="432" r:id="rId18"/>
    <p:sldId id="41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E5D"/>
    <a:srgbClr val="FC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p:cViewPr varScale="1">
        <p:scale>
          <a:sx n="110" d="100"/>
          <a:sy n="110" d="100"/>
        </p:scale>
        <p:origin x="540" y="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F42A3-064E-4DF6-88EE-C1D8BD4AE50E}" type="datetimeFigureOut">
              <a:rPr lang="zh-CN" altLang="en-US" smtClean="0"/>
              <a:pPr/>
              <a:t>2019/9/19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666D4-257C-42C7-B82D-BB4B3864EDD6}" type="slidenum">
              <a:rPr lang="zh-CN" altLang="en-US" smtClean="0"/>
              <a:pPr/>
              <a:t>‹#›</a:t>
            </a:fld>
            <a:endParaRPr lang="zh-CN" altLang="en-US"/>
          </a:p>
        </p:txBody>
      </p:sp>
    </p:spTree>
    <p:extLst>
      <p:ext uri="{BB962C8B-B14F-4D97-AF65-F5344CB8AC3E}">
        <p14:creationId xmlns:p14="http://schemas.microsoft.com/office/powerpoint/2010/main" val="1196670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1</a:t>
            </a:fld>
            <a:endParaRPr lang="zh-CN" altLang="en-US"/>
          </a:p>
        </p:txBody>
      </p:sp>
    </p:spTree>
    <p:extLst>
      <p:ext uri="{BB962C8B-B14F-4D97-AF65-F5344CB8AC3E}">
        <p14:creationId xmlns:p14="http://schemas.microsoft.com/office/powerpoint/2010/main" val="697972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10</a:t>
            </a:fld>
            <a:endParaRPr lang="zh-CN" altLang="en-US"/>
          </a:p>
        </p:txBody>
      </p:sp>
    </p:spTree>
    <p:extLst>
      <p:ext uri="{BB962C8B-B14F-4D97-AF65-F5344CB8AC3E}">
        <p14:creationId xmlns:p14="http://schemas.microsoft.com/office/powerpoint/2010/main" val="1747954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11</a:t>
            </a:fld>
            <a:endParaRPr lang="zh-CN" altLang="en-US"/>
          </a:p>
        </p:txBody>
      </p:sp>
    </p:spTree>
    <p:extLst>
      <p:ext uri="{BB962C8B-B14F-4D97-AF65-F5344CB8AC3E}">
        <p14:creationId xmlns:p14="http://schemas.microsoft.com/office/powerpoint/2010/main" val="787186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12</a:t>
            </a:fld>
            <a:endParaRPr lang="zh-CN" altLang="en-US"/>
          </a:p>
        </p:txBody>
      </p:sp>
    </p:spTree>
    <p:extLst>
      <p:ext uri="{BB962C8B-B14F-4D97-AF65-F5344CB8AC3E}">
        <p14:creationId xmlns:p14="http://schemas.microsoft.com/office/powerpoint/2010/main" val="3292398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13</a:t>
            </a:fld>
            <a:endParaRPr lang="zh-CN" altLang="en-US"/>
          </a:p>
        </p:txBody>
      </p:sp>
    </p:spTree>
    <p:extLst>
      <p:ext uri="{BB962C8B-B14F-4D97-AF65-F5344CB8AC3E}">
        <p14:creationId xmlns:p14="http://schemas.microsoft.com/office/powerpoint/2010/main" val="3292398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14</a:t>
            </a:fld>
            <a:endParaRPr lang="zh-CN" altLang="en-US"/>
          </a:p>
        </p:txBody>
      </p:sp>
    </p:spTree>
    <p:extLst>
      <p:ext uri="{BB962C8B-B14F-4D97-AF65-F5344CB8AC3E}">
        <p14:creationId xmlns:p14="http://schemas.microsoft.com/office/powerpoint/2010/main" val="3292398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15</a:t>
            </a:fld>
            <a:endParaRPr lang="zh-CN" altLang="en-US"/>
          </a:p>
        </p:txBody>
      </p:sp>
    </p:spTree>
    <p:extLst>
      <p:ext uri="{BB962C8B-B14F-4D97-AF65-F5344CB8AC3E}">
        <p14:creationId xmlns:p14="http://schemas.microsoft.com/office/powerpoint/2010/main" val="3292398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16</a:t>
            </a:fld>
            <a:endParaRPr lang="zh-CN" altLang="en-US"/>
          </a:p>
        </p:txBody>
      </p:sp>
    </p:spTree>
    <p:extLst>
      <p:ext uri="{BB962C8B-B14F-4D97-AF65-F5344CB8AC3E}">
        <p14:creationId xmlns:p14="http://schemas.microsoft.com/office/powerpoint/2010/main" val="1486716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17</a:t>
            </a:fld>
            <a:endParaRPr lang="zh-CN" altLang="en-US"/>
          </a:p>
        </p:txBody>
      </p:sp>
    </p:spTree>
    <p:extLst>
      <p:ext uri="{BB962C8B-B14F-4D97-AF65-F5344CB8AC3E}">
        <p14:creationId xmlns:p14="http://schemas.microsoft.com/office/powerpoint/2010/main" val="1486716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18</a:t>
            </a:fld>
            <a:endParaRPr lang="zh-CN" altLang="en-US"/>
          </a:p>
        </p:txBody>
      </p:sp>
    </p:spTree>
    <p:extLst>
      <p:ext uri="{BB962C8B-B14F-4D97-AF65-F5344CB8AC3E}">
        <p14:creationId xmlns:p14="http://schemas.microsoft.com/office/powerpoint/2010/main" val="3635593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2</a:t>
            </a:fld>
            <a:endParaRPr lang="zh-CN" altLang="en-US"/>
          </a:p>
        </p:txBody>
      </p:sp>
    </p:spTree>
    <p:extLst>
      <p:ext uri="{BB962C8B-B14F-4D97-AF65-F5344CB8AC3E}">
        <p14:creationId xmlns:p14="http://schemas.microsoft.com/office/powerpoint/2010/main" val="18290920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3</a:t>
            </a:fld>
            <a:endParaRPr lang="zh-CN" altLang="en-US"/>
          </a:p>
        </p:txBody>
      </p:sp>
    </p:spTree>
    <p:extLst>
      <p:ext uri="{BB962C8B-B14F-4D97-AF65-F5344CB8AC3E}">
        <p14:creationId xmlns:p14="http://schemas.microsoft.com/office/powerpoint/2010/main" val="3292398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4</a:t>
            </a:fld>
            <a:endParaRPr lang="zh-CN" altLang="en-US"/>
          </a:p>
        </p:txBody>
      </p:sp>
    </p:spTree>
    <p:extLst>
      <p:ext uri="{BB962C8B-B14F-4D97-AF65-F5344CB8AC3E}">
        <p14:creationId xmlns:p14="http://schemas.microsoft.com/office/powerpoint/2010/main" val="3292398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5</a:t>
            </a:fld>
            <a:endParaRPr lang="zh-CN" altLang="en-US"/>
          </a:p>
        </p:txBody>
      </p:sp>
    </p:spTree>
    <p:extLst>
      <p:ext uri="{BB962C8B-B14F-4D97-AF65-F5344CB8AC3E}">
        <p14:creationId xmlns:p14="http://schemas.microsoft.com/office/powerpoint/2010/main" val="3292398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6</a:t>
            </a:fld>
            <a:endParaRPr lang="zh-CN" altLang="en-US"/>
          </a:p>
        </p:txBody>
      </p:sp>
    </p:spTree>
    <p:extLst>
      <p:ext uri="{BB962C8B-B14F-4D97-AF65-F5344CB8AC3E}">
        <p14:creationId xmlns:p14="http://schemas.microsoft.com/office/powerpoint/2010/main" val="3292398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7</a:t>
            </a:fld>
            <a:endParaRPr lang="zh-CN" altLang="en-US"/>
          </a:p>
        </p:txBody>
      </p:sp>
    </p:spTree>
    <p:extLst>
      <p:ext uri="{BB962C8B-B14F-4D97-AF65-F5344CB8AC3E}">
        <p14:creationId xmlns:p14="http://schemas.microsoft.com/office/powerpoint/2010/main" val="3292398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8</a:t>
            </a:fld>
            <a:endParaRPr lang="zh-CN" altLang="en-US"/>
          </a:p>
        </p:txBody>
      </p:sp>
    </p:spTree>
    <p:extLst>
      <p:ext uri="{BB962C8B-B14F-4D97-AF65-F5344CB8AC3E}">
        <p14:creationId xmlns:p14="http://schemas.microsoft.com/office/powerpoint/2010/main" val="792063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6666D4-257C-42C7-B82D-BB4B3864EDD6}" type="slidenum">
              <a:rPr lang="zh-CN" altLang="en-US" smtClean="0"/>
              <a:pPr/>
              <a:t>9</a:t>
            </a:fld>
            <a:endParaRPr lang="zh-CN" altLang="en-US"/>
          </a:p>
        </p:txBody>
      </p:sp>
    </p:spTree>
    <p:extLst>
      <p:ext uri="{BB962C8B-B14F-4D97-AF65-F5344CB8AC3E}">
        <p14:creationId xmlns:p14="http://schemas.microsoft.com/office/powerpoint/2010/main" val="3292398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2DE7259-EE2A-47BB-8BB1-9527E857F59B}" type="datetimeFigureOut">
              <a:rPr lang="zh-CN" altLang="en-US" smtClean="0">
                <a:solidFill>
                  <a:prstClr val="black"/>
                </a:solidFill>
              </a:rPr>
              <a:pPr/>
              <a:t>2019/9/19</a:t>
            </a:fld>
            <a:endParaRPr lang="zh-CN" altLang="en-US">
              <a:solidFill>
                <a:prstClr val="black"/>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9729762-299E-41BD-BB15-7131BB768A4E}" type="slidenum">
              <a:rPr lang="zh-CN" altLang="en-US" smtClean="0">
                <a:solidFill>
                  <a:prstClr val="black"/>
                </a:solidFill>
              </a:rPr>
              <a:pPr/>
              <a:t>‹#›</a:t>
            </a:fld>
            <a:endParaRPr lang="zh-CN" altLang="en-US">
              <a:solidFill>
                <a:prstClr val="black"/>
              </a:solidFill>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92DE7259-EE2A-47BB-8BB1-9527E857F59B}" type="datetimeFigureOut">
              <a:rPr lang="zh-CN" altLang="en-US" smtClean="0">
                <a:solidFill>
                  <a:prstClr val="black"/>
                </a:solidFill>
              </a:rPr>
              <a:pPr/>
              <a:t>2019/9/19</a:t>
            </a:fld>
            <a:endParaRPr lang="zh-CN" altLang="en-US">
              <a:solidFill>
                <a:prstClr val="black"/>
              </a:solidFill>
            </a:endParaRPr>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9729762-299E-41BD-BB15-7131BB768A4E}" type="slidenum">
              <a:rPr lang="zh-CN" altLang="en-US" smtClean="0">
                <a:solidFill>
                  <a:prstClr val="black"/>
                </a:solidFill>
              </a:rPr>
              <a:pPr/>
              <a:t>‹#›</a:t>
            </a:fld>
            <a:endParaRPr lang="zh-CN" altLang="en-US">
              <a:solidFill>
                <a:prstClr val="black"/>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2DE7259-EE2A-47BB-8BB1-9527E857F59B}" type="datetimeFigureOut">
              <a:rPr lang="zh-CN" altLang="en-US" smtClean="0">
                <a:solidFill>
                  <a:prstClr val="black"/>
                </a:solidFill>
              </a:rPr>
              <a:pPr/>
              <a:t>2019/9/19</a:t>
            </a:fld>
            <a:endParaRPr lang="zh-CN" altLang="en-US">
              <a:solidFill>
                <a:prstClr val="black"/>
              </a:solidFill>
            </a:endParaRPr>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solidFill>
                <a:prstClr val="black"/>
              </a:solidFill>
            </a:endParaRPr>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9729762-299E-41BD-BB15-7131BB768A4E}" type="slidenum">
              <a:rPr lang="zh-CN" altLang="en-US" smtClean="0">
                <a:solidFill>
                  <a:prstClr val="black"/>
                </a:solidFill>
              </a:rPr>
              <a:pPr/>
              <a:t>‹#›</a:t>
            </a:fld>
            <a:endParaRPr lang="zh-CN" altLang="en-US">
              <a:solidFill>
                <a:prstClr val="black"/>
              </a:solidFill>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7440" y="15010"/>
            <a:ext cx="12165315" cy="684299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segmentfault.com/a/1190000016315201?utm_source=tag-newes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7.wmf"/><Relationship Id="rId3" Type="http://schemas.openxmlformats.org/officeDocument/2006/relationships/notesSlide" Target="../notesSlides/notesSlide12.xml"/><Relationship Id="rId7" Type="http://schemas.openxmlformats.org/officeDocument/2006/relationships/image" Target="../media/image10.png"/><Relationship Id="rId12"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9.png"/><Relationship Id="rId11" Type="http://schemas.openxmlformats.org/officeDocument/2006/relationships/image" Target="../media/image6.wmf"/><Relationship Id="rId5" Type="http://schemas.openxmlformats.org/officeDocument/2006/relationships/image" Target="../media/image8.png"/><Relationship Id="rId10" Type="http://schemas.openxmlformats.org/officeDocument/2006/relationships/package" Target="../embeddings/Microsoft_Word___1.docx"/><Relationship Id="rId4" Type="http://schemas.openxmlformats.org/officeDocument/2006/relationships/image" Target="../media/image4.pn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hyperlink" Target="https://www.cnblogs.com/fnng/p/7426928.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5.xml"/><Relationship Id="rId7" Type="http://schemas.openxmlformats.org/officeDocument/2006/relationships/image" Target="../media/image15.wmf"/><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16.wmf"/></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segmentfault.com/a/1190000012016234"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文本框 85"/>
          <p:cNvSpPr txBox="1"/>
          <p:nvPr/>
        </p:nvSpPr>
        <p:spPr>
          <a:xfrm>
            <a:off x="3431704" y="5292499"/>
            <a:ext cx="5256584" cy="584773"/>
          </a:xfrm>
          <a:prstGeom prst="rect">
            <a:avLst/>
          </a:prstGeom>
          <a:noFill/>
          <a:ln w="12700" cap="flat">
            <a:noFill/>
            <a:miter lim="400000"/>
          </a:ln>
          <a:effectLst/>
        </p:spPr>
        <p:txBody>
          <a:bodyPr rot="0" spcFirstLastPara="1" vertOverflow="overflow" horzOverflow="overflow" vert="horz" wrap="square" lIns="45719" tIns="45719" rIns="45719" bIns="45719" numCol="1" spcCol="38100" rtlCol="0" anchor="t">
            <a:spAutoFit/>
          </a:bodyPr>
          <a:lstStyle/>
          <a:p>
            <a:pPr marL="0" marR="0" lvl="0" indent="0" algn="ctr" defTabSz="914400" eaLnBrk="1" fontAlgn="auto" latinLnBrk="1" hangingPunct="0">
              <a:lnSpc>
                <a:spcPct val="100000"/>
              </a:lnSpc>
              <a:spcBef>
                <a:spcPts val="0"/>
              </a:spcBef>
              <a:spcAft>
                <a:spcPts val="0"/>
              </a:spcAft>
              <a:buClrTx/>
              <a:buSzTx/>
              <a:buFontTx/>
              <a:buNone/>
              <a:defRPr/>
            </a:pPr>
            <a:r>
              <a:rPr lang="zh-CN" altLang="en-US" sz="3200" b="1" kern="0" dirty="0" smtClean="0">
                <a:solidFill>
                  <a:schemeClr val="bg1"/>
                </a:solidFill>
                <a:latin typeface="+mj-ea"/>
                <a:ea typeface="+mj-ea"/>
                <a:cs typeface="Calibri" panose="020F0502020204030204"/>
                <a:sym typeface="Calibri" panose="020F0502020204030204"/>
              </a:rPr>
              <a:t>基于</a:t>
            </a:r>
            <a:r>
              <a:rPr lang="en-US" altLang="zh-CN" sz="3200" b="1" kern="0" dirty="0" smtClean="0">
                <a:solidFill>
                  <a:schemeClr val="bg1"/>
                </a:solidFill>
                <a:latin typeface="+mj-ea"/>
                <a:ea typeface="+mj-ea"/>
                <a:cs typeface="Calibri" panose="020F0502020204030204"/>
                <a:sym typeface="Calibri" panose="020F0502020204030204"/>
              </a:rPr>
              <a:t>python</a:t>
            </a:r>
            <a:r>
              <a:rPr lang="zh-CN" altLang="en-US" sz="3200" b="1" kern="0" dirty="0" smtClean="0">
                <a:solidFill>
                  <a:schemeClr val="bg1"/>
                </a:solidFill>
                <a:latin typeface="+mj-ea"/>
                <a:ea typeface="+mj-ea"/>
                <a:cs typeface="Calibri" panose="020F0502020204030204"/>
                <a:sym typeface="Calibri" panose="020F0502020204030204"/>
              </a:rPr>
              <a:t>的自动化测试</a:t>
            </a:r>
            <a:endParaRPr lang="en-US" altLang="zh-CN" sz="3200" b="1" kern="0" dirty="0" smtClean="0">
              <a:solidFill>
                <a:schemeClr val="bg1"/>
              </a:solidFill>
              <a:latin typeface="+mj-ea"/>
              <a:ea typeface="+mj-ea"/>
              <a:cs typeface="Calibri" panose="020F0502020204030204"/>
              <a:sym typeface="Calibri" panose="020F0502020204030204"/>
            </a:endParaRPr>
          </a:p>
        </p:txBody>
      </p:sp>
      <p:pic>
        <p:nvPicPr>
          <p:cNvPr id="17" name="图片 16" descr="0eb30f2442a7d9331abfc6f3ad4bd11373f0011e.jpg"/>
          <p:cNvPicPr>
            <a:picLocks noChangeAspect="1"/>
          </p:cNvPicPr>
          <p:nvPr/>
        </p:nvPicPr>
        <p:blipFill>
          <a:blip r:embed="rId3" cstate="print"/>
          <a:stretch>
            <a:fillRect/>
          </a:stretch>
        </p:blipFill>
        <p:spPr>
          <a:xfrm>
            <a:off x="3647728" y="0"/>
            <a:ext cx="4824536" cy="6140318"/>
          </a:xfrm>
          <a:prstGeom prst="rect">
            <a:avLst/>
          </a:prstGeom>
        </p:spPr>
      </p:pic>
      <p:sp>
        <p:nvSpPr>
          <p:cNvPr id="4" name="文本框 3"/>
          <p:cNvSpPr txBox="1"/>
          <p:nvPr/>
        </p:nvSpPr>
        <p:spPr>
          <a:xfrm>
            <a:off x="8832304" y="6140318"/>
            <a:ext cx="3341298" cy="523218"/>
          </a:xfrm>
          <a:prstGeom prst="rect">
            <a:avLst/>
          </a:prstGeom>
          <a:noFill/>
          <a:ln w="12700" cap="flat">
            <a:noFill/>
            <a:miter lim="400000"/>
          </a:ln>
          <a:effectLst/>
        </p:spPr>
        <p:txBody>
          <a:bodyPr rot="0" spcFirstLastPara="1" vertOverflow="overflow" horzOverflow="overflow" vert="horz" wrap="square" lIns="45719" tIns="45719" rIns="45719" bIns="45719" numCol="1" spcCol="38100" rtlCol="0" anchor="t">
            <a:spAutoFit/>
          </a:bodyPr>
          <a:lstStyle/>
          <a:p>
            <a:pPr marL="0" marR="0" lvl="0" indent="0" algn="ctr" defTabSz="914400" eaLnBrk="1" fontAlgn="auto" latinLnBrk="1" hangingPunct="0">
              <a:lnSpc>
                <a:spcPct val="100000"/>
              </a:lnSpc>
              <a:spcBef>
                <a:spcPts val="0"/>
              </a:spcBef>
              <a:spcAft>
                <a:spcPts val="0"/>
              </a:spcAft>
              <a:buClrTx/>
              <a:buSzTx/>
              <a:buFontTx/>
              <a:buNone/>
              <a:defRPr/>
            </a:pPr>
            <a:r>
              <a:rPr lang="en-US" altLang="zh-CN" sz="2800" kern="0" dirty="0" smtClean="0">
                <a:solidFill>
                  <a:schemeClr val="bg1"/>
                </a:solidFill>
                <a:latin typeface="+mj-ea"/>
                <a:ea typeface="+mj-ea"/>
                <a:cs typeface="Calibri" panose="020F0502020204030204"/>
                <a:sym typeface="Calibri" panose="020F0502020204030204"/>
              </a:rPr>
              <a:t>2019</a:t>
            </a:r>
            <a:r>
              <a:rPr lang="zh-CN" altLang="en-US" sz="2800" kern="0" dirty="0" smtClean="0">
                <a:solidFill>
                  <a:schemeClr val="bg1"/>
                </a:solidFill>
                <a:latin typeface="+mj-ea"/>
                <a:ea typeface="+mj-ea"/>
                <a:cs typeface="Calibri" panose="020F0502020204030204"/>
                <a:sym typeface="Calibri" panose="020F0502020204030204"/>
              </a:rPr>
              <a:t>年</a:t>
            </a:r>
            <a:r>
              <a:rPr lang="en-US" altLang="zh-CN" sz="2800" kern="0" dirty="0" smtClean="0">
                <a:solidFill>
                  <a:schemeClr val="bg1"/>
                </a:solidFill>
                <a:latin typeface="+mj-ea"/>
                <a:ea typeface="+mj-ea"/>
                <a:cs typeface="Calibri" panose="020F0502020204030204"/>
                <a:sym typeface="Calibri" panose="020F0502020204030204"/>
              </a:rPr>
              <a:t>7</a:t>
            </a:r>
            <a:r>
              <a:rPr lang="zh-CN" altLang="en-US" sz="2800" kern="0" dirty="0" smtClean="0">
                <a:solidFill>
                  <a:schemeClr val="bg1"/>
                </a:solidFill>
                <a:latin typeface="+mj-ea"/>
                <a:ea typeface="+mj-ea"/>
                <a:cs typeface="Calibri" panose="020F0502020204030204"/>
                <a:sym typeface="Calibri" panose="020F0502020204030204"/>
              </a:rPr>
              <a:t>月 </a:t>
            </a:r>
            <a:r>
              <a:rPr lang="zh-CN" altLang="en-US" sz="2800" kern="0" dirty="0">
                <a:solidFill>
                  <a:schemeClr val="bg1"/>
                </a:solidFill>
                <a:latin typeface="+mj-ea"/>
                <a:ea typeface="+mj-ea"/>
                <a:cs typeface="Calibri" panose="020F0502020204030204"/>
                <a:sym typeface="Calibri" panose="020F0502020204030204"/>
              </a:rPr>
              <a:t>岳静</a:t>
            </a:r>
            <a:endParaRPr lang="en-US" altLang="zh-CN" sz="2800" kern="0" dirty="0" smtClean="0">
              <a:solidFill>
                <a:schemeClr val="bg1"/>
              </a:solidFill>
              <a:latin typeface="+mj-ea"/>
              <a:ea typeface="+mj-ea"/>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arn(inVertical)">
                                      <p:cBhvr>
                                        <p:cTn id="7" dur="500"/>
                                        <p:tgtEl>
                                          <p:spTgt spid="8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4" y="227129"/>
            <a:ext cx="12196734" cy="902201"/>
          </a:xfrm>
          <a:prstGeom prst="rect">
            <a:avLst/>
          </a:prstGeom>
          <a:solidFill>
            <a:schemeClr val="bg1">
              <a:lumMod val="9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66"/>
          <p:cNvGrpSpPr/>
          <p:nvPr/>
        </p:nvGrpSpPr>
        <p:grpSpPr>
          <a:xfrm>
            <a:off x="-4734" y="213461"/>
            <a:ext cx="994281" cy="929540"/>
            <a:chOff x="-4734" y="1927960"/>
            <a:chExt cx="3412211" cy="3190031"/>
          </a:xfrm>
        </p:grpSpPr>
        <p:sp>
          <p:nvSpPr>
            <p:cNvPr id="265" name="等腰三角形 264"/>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6" name="等腰三角形 265"/>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32" name="图片 31"/>
          <p:cNvPicPr>
            <a:picLocks noChangeAspect="1"/>
          </p:cNvPicPr>
          <p:nvPr/>
        </p:nvPicPr>
        <p:blipFill>
          <a:blip r:embed="rId3" cstate="print"/>
          <a:stretch>
            <a:fillRect/>
          </a:stretch>
        </p:blipFill>
        <p:spPr>
          <a:xfrm>
            <a:off x="470501" y="352289"/>
            <a:ext cx="653399" cy="651880"/>
          </a:xfrm>
          <a:prstGeom prst="rect">
            <a:avLst/>
          </a:prstGeom>
        </p:spPr>
      </p:pic>
      <p:sp>
        <p:nvSpPr>
          <p:cNvPr id="33" name="燕尾形 32"/>
          <p:cNvSpPr/>
          <p:nvPr/>
        </p:nvSpPr>
        <p:spPr>
          <a:xfrm rot="98182">
            <a:off x="11563334" y="563221"/>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4" name="燕尾形 33"/>
          <p:cNvSpPr/>
          <p:nvPr/>
        </p:nvSpPr>
        <p:spPr>
          <a:xfrm rot="98182">
            <a:off x="11383967" y="563220"/>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nvGrpSpPr>
          <p:cNvPr id="58" name="组合 59"/>
          <p:cNvGrpSpPr/>
          <p:nvPr/>
        </p:nvGrpSpPr>
        <p:grpSpPr>
          <a:xfrm>
            <a:off x="1232496" y="1695249"/>
            <a:ext cx="3423344" cy="437607"/>
            <a:chOff x="7151002" y="2252455"/>
            <a:chExt cx="3423344" cy="437607"/>
          </a:xfrm>
        </p:grpSpPr>
        <p:sp>
          <p:nvSpPr>
            <p:cNvPr id="59" name="椭圆 58"/>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solidFill>
                    <a:srgbClr val="0F2232"/>
                  </a:solidFill>
                  <a:latin typeface="微软雅黑" panose="020B0503020204020204" pitchFamily="34" charset="-122"/>
                  <a:ea typeface="微软雅黑" panose="020B0503020204020204" pitchFamily="34" charset="-122"/>
                </a:rPr>
                <a:t>6</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60" name="文本框 57"/>
            <p:cNvSpPr txBox="1"/>
            <p:nvPr/>
          </p:nvSpPr>
          <p:spPr>
            <a:xfrm>
              <a:off x="7588609" y="2286592"/>
              <a:ext cx="2985737" cy="400110"/>
            </a:xfrm>
            <a:prstGeom prst="rect">
              <a:avLst/>
            </a:prstGeom>
            <a:noFill/>
          </p:spPr>
          <p:txBody>
            <a:bodyPr wrap="square" rtlCol="0">
              <a:spAutoFit/>
            </a:bodyPr>
            <a:lstStyle/>
            <a:p>
              <a:r>
                <a:rPr lang="en-US" altLang="zh-CN" sz="2000" dirty="0" smtClean="0">
                  <a:solidFill>
                    <a:schemeClr val="lt1"/>
                  </a:solidFill>
                </a:rPr>
                <a:t>  </a:t>
              </a:r>
              <a:r>
                <a:rPr lang="zh-CN" altLang="en-US" sz="2000" dirty="0" smtClean="0">
                  <a:solidFill>
                    <a:schemeClr val="lt1"/>
                  </a:solidFill>
                </a:rPr>
                <a:t>自动化测试框架</a:t>
              </a:r>
              <a:r>
                <a:rPr lang="en-US" altLang="zh-CN" sz="2000" dirty="0" err="1" smtClean="0">
                  <a:solidFill>
                    <a:schemeClr val="lt1"/>
                  </a:solidFill>
                </a:rPr>
                <a:t>Uinttest</a:t>
              </a:r>
              <a:endParaRPr lang="en-US" altLang="zh-CN" sz="2000" b="1" dirty="0">
                <a:solidFill>
                  <a:schemeClr val="lt1"/>
                </a:solidFill>
              </a:endParaRPr>
            </a:p>
          </p:txBody>
        </p:sp>
      </p:grpSp>
      <p:sp>
        <p:nvSpPr>
          <p:cNvPr id="64" name="文本框 63"/>
          <p:cNvSpPr txBox="1"/>
          <p:nvPr/>
        </p:nvSpPr>
        <p:spPr>
          <a:xfrm>
            <a:off x="1078876" y="416619"/>
            <a:ext cx="4225036" cy="523220"/>
          </a:xfrm>
          <a:prstGeom prst="rect">
            <a:avLst/>
          </a:prstGeom>
          <a:noFill/>
        </p:spPr>
        <p:txBody>
          <a:bodyPr wrap="square" rtlCol="0">
            <a:spAutoFit/>
          </a:bodyPr>
          <a:lstStyle/>
          <a:p>
            <a:r>
              <a:rPr lang="en-US" altLang="zh-CN" sz="2800" dirty="0" smtClean="0">
                <a:solidFill>
                  <a:prstClr val="white"/>
                </a:solidFill>
                <a:latin typeface="Segoe UI" panose="020B0502040204020203"/>
              </a:rPr>
              <a:t> </a:t>
            </a:r>
            <a:r>
              <a:rPr lang="zh-CN" altLang="en-US" sz="2800" dirty="0" smtClean="0">
                <a:solidFill>
                  <a:prstClr val="white"/>
                </a:solidFill>
                <a:latin typeface="Segoe UI" panose="020B0502040204020203"/>
              </a:rPr>
              <a:t>二、自动化测试简介</a:t>
            </a:r>
            <a:endParaRPr lang="zh-CN" altLang="en-US" sz="2800" dirty="0">
              <a:solidFill>
                <a:prstClr val="white"/>
              </a:solidFill>
              <a:latin typeface="Segoe UI" panose="020B0502040204020203"/>
            </a:endParaRPr>
          </a:p>
        </p:txBody>
      </p:sp>
      <p:sp>
        <p:nvSpPr>
          <p:cNvPr id="65" name="Lorem Ipsum"/>
          <p:cNvSpPr/>
          <p:nvPr/>
        </p:nvSpPr>
        <p:spPr bwMode="auto">
          <a:xfrm>
            <a:off x="1199456" y="2552897"/>
            <a:ext cx="9649072" cy="311652"/>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dirty="0">
                <a:hlinkClick r:id="rId4"/>
              </a:rPr>
              <a:t>https://segmentfault.com/a/1190000016315201?utm_source=tag-newest</a:t>
            </a:r>
            <a:endParaRPr lang="en-US" altLang="zh-CN" sz="1600" dirty="0" smtClean="0"/>
          </a:p>
        </p:txBody>
      </p:sp>
      <p:sp>
        <p:nvSpPr>
          <p:cNvPr id="66" name="Lorem Ipsum"/>
          <p:cNvSpPr/>
          <p:nvPr/>
        </p:nvSpPr>
        <p:spPr bwMode="auto">
          <a:xfrm>
            <a:off x="1055839" y="3290358"/>
            <a:ext cx="9649072" cy="2527643"/>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Font typeface="+mj-lt"/>
              <a:buAutoNum type="arabicPeriod"/>
            </a:pPr>
            <a:r>
              <a:rPr lang="en-US" altLang="zh-CN" sz="1600" b="1" dirty="0"/>
              <a:t>T</a:t>
            </a:r>
            <a:r>
              <a:rPr lang="en-US" altLang="zh-CN" sz="1600" b="1" dirty="0" smtClean="0"/>
              <a:t>est fixture</a:t>
            </a:r>
            <a:r>
              <a:rPr lang="en-US" altLang="zh-CN" sz="1600" dirty="0" smtClean="0"/>
              <a:t/>
            </a:r>
            <a:br>
              <a:rPr lang="en-US" altLang="zh-CN" sz="1600" dirty="0" smtClean="0"/>
            </a:br>
            <a:r>
              <a:rPr lang="zh-CN" altLang="en-US" sz="1600" dirty="0" smtClean="0"/>
              <a:t>用于初始化、清理等动作。在 </a:t>
            </a:r>
            <a:r>
              <a:rPr lang="en-US" altLang="zh-CN" sz="1600" dirty="0" smtClean="0"/>
              <a:t>selenium </a:t>
            </a:r>
            <a:r>
              <a:rPr lang="zh-CN" altLang="en-US" sz="1600" dirty="0" smtClean="0"/>
              <a:t>测试中，我们可以用来做 </a:t>
            </a:r>
            <a:r>
              <a:rPr lang="en-US" altLang="zh-CN" sz="1600" dirty="0" err="1" smtClean="0"/>
              <a:t>webdriver</a:t>
            </a:r>
            <a:r>
              <a:rPr lang="zh-CN" altLang="en-US" sz="1600" dirty="0" smtClean="0"/>
              <a:t>的初始化等等</a:t>
            </a:r>
            <a:endParaRPr lang="en-US" altLang="zh-CN" sz="1600" dirty="0" smtClean="0"/>
          </a:p>
          <a:p>
            <a:pPr marL="342900" indent="-342900">
              <a:buFont typeface="+mj-lt"/>
              <a:buAutoNum type="arabicPeriod"/>
            </a:pPr>
            <a:r>
              <a:rPr lang="en-US" altLang="zh-CN" sz="1600" dirty="0" smtClean="0"/>
              <a:t> </a:t>
            </a:r>
            <a:r>
              <a:rPr lang="en-US" altLang="zh-CN" sz="1600" b="1" dirty="0" err="1"/>
              <a:t>T</a:t>
            </a:r>
            <a:r>
              <a:rPr lang="en-US" altLang="zh-CN" sz="1600" b="1" dirty="0" err="1" smtClean="0"/>
              <a:t>estcase</a:t>
            </a:r>
            <a:r>
              <a:rPr lang="en-US" altLang="zh-CN" sz="1600" dirty="0" smtClean="0"/>
              <a:t/>
            </a:r>
            <a:br>
              <a:rPr lang="en-US" altLang="zh-CN" sz="1600" dirty="0" smtClean="0"/>
            </a:br>
            <a:r>
              <a:rPr lang="zh-CN" altLang="en-US" sz="1600" dirty="0" smtClean="0"/>
              <a:t>测试用例，</a:t>
            </a:r>
            <a:r>
              <a:rPr lang="en-US" altLang="zh-CN" sz="1600" dirty="0" err="1" smtClean="0"/>
              <a:t>unittest</a:t>
            </a:r>
            <a:r>
              <a:rPr lang="en-US" altLang="zh-CN" sz="1600" dirty="0" smtClean="0"/>
              <a:t> </a:t>
            </a:r>
            <a:r>
              <a:rPr lang="zh-CN" altLang="en-US" sz="1600" dirty="0" smtClean="0"/>
              <a:t>的最小单元。用以对指定输入的返回结果进行检测。在</a:t>
            </a:r>
            <a:r>
              <a:rPr lang="en-US" altLang="zh-CN" sz="1600" dirty="0" err="1" smtClean="0"/>
              <a:t>unittest</a:t>
            </a:r>
            <a:r>
              <a:rPr lang="en-US" altLang="zh-CN" sz="1600" dirty="0" smtClean="0"/>
              <a:t> </a:t>
            </a:r>
            <a:r>
              <a:rPr lang="zh-CN" altLang="en-US" sz="1600" dirty="0" smtClean="0"/>
              <a:t>中提供 了</a:t>
            </a:r>
            <a:r>
              <a:rPr lang="en-US" altLang="zh-CN" sz="1600" dirty="0" err="1" smtClean="0"/>
              <a:t>TestCase</a:t>
            </a:r>
            <a:r>
              <a:rPr lang="en-US" altLang="zh-CN" sz="1600" dirty="0" smtClean="0"/>
              <a:t> </a:t>
            </a:r>
            <a:r>
              <a:rPr lang="zh-CN" altLang="en-US" sz="1600" dirty="0" smtClean="0"/>
              <a:t>基类，用来创建新的测试用例类。</a:t>
            </a:r>
            <a:endParaRPr lang="en-US" altLang="zh-CN" sz="1600" dirty="0" smtClean="0"/>
          </a:p>
          <a:p>
            <a:pPr marL="342900" indent="-342900">
              <a:buFont typeface="+mj-lt"/>
              <a:buAutoNum type="arabicPeriod"/>
            </a:pPr>
            <a:r>
              <a:rPr lang="en-US" altLang="zh-CN" sz="1600" dirty="0" smtClean="0"/>
              <a:t> </a:t>
            </a:r>
            <a:r>
              <a:rPr lang="en-US" altLang="zh-CN" sz="1600" b="1" dirty="0" smtClean="0"/>
              <a:t>Test suite</a:t>
            </a:r>
            <a:r>
              <a:rPr lang="en-US" altLang="zh-CN" sz="1600" dirty="0" smtClean="0"/>
              <a:t/>
            </a:r>
            <a:br>
              <a:rPr lang="en-US" altLang="zh-CN" sz="1600" dirty="0" smtClean="0"/>
            </a:br>
            <a:r>
              <a:rPr lang="zh-CN" altLang="en-US" sz="1600" dirty="0" smtClean="0"/>
              <a:t>测试套件，一系列测试用例或测试套件的集合。在 </a:t>
            </a:r>
            <a:r>
              <a:rPr lang="en-US" altLang="zh-CN" sz="1600" dirty="0" err="1" smtClean="0"/>
              <a:t>unittest</a:t>
            </a:r>
            <a:r>
              <a:rPr lang="en-US" altLang="zh-CN" sz="1600" dirty="0" smtClean="0"/>
              <a:t> </a:t>
            </a:r>
            <a:r>
              <a:rPr lang="zh-CN" altLang="en-US" sz="1600" dirty="0" smtClean="0"/>
              <a:t>中由 </a:t>
            </a:r>
            <a:r>
              <a:rPr lang="en-US" altLang="zh-CN" sz="1600" dirty="0" err="1" smtClean="0"/>
              <a:t>TestSuite</a:t>
            </a:r>
            <a:r>
              <a:rPr lang="en-US" altLang="zh-CN" sz="1600" dirty="0" smtClean="0"/>
              <a:t> </a:t>
            </a:r>
            <a:r>
              <a:rPr lang="zh-CN" altLang="en-US" sz="1600" dirty="0" smtClean="0"/>
              <a:t>类实现。</a:t>
            </a:r>
            <a:endParaRPr lang="en-US" altLang="zh-CN" sz="1600" dirty="0" smtClean="0"/>
          </a:p>
          <a:p>
            <a:pPr marL="342900" indent="-342900">
              <a:buFont typeface="+mj-lt"/>
              <a:buAutoNum type="arabicPeriod"/>
            </a:pPr>
            <a:r>
              <a:rPr lang="en-US" altLang="zh-CN" sz="1600" dirty="0" smtClean="0"/>
              <a:t> </a:t>
            </a:r>
            <a:r>
              <a:rPr lang="en-US" altLang="zh-CN" sz="1600" b="1" dirty="0" smtClean="0"/>
              <a:t>Test runner</a:t>
            </a:r>
            <a:r>
              <a:rPr lang="en-US" altLang="zh-CN" sz="1600" dirty="0" smtClean="0"/>
              <a:t/>
            </a:r>
            <a:br>
              <a:rPr lang="en-US" altLang="zh-CN" sz="1600" dirty="0" smtClean="0"/>
            </a:br>
            <a:r>
              <a:rPr lang="zh-CN" altLang="en-US" sz="1600" dirty="0" smtClean="0"/>
              <a:t>测试执行器，负责用例执行并生成测试报告，在 </a:t>
            </a:r>
            <a:r>
              <a:rPr lang="en-US" altLang="zh-CN" sz="1600" dirty="0" err="1" smtClean="0"/>
              <a:t>unittest</a:t>
            </a:r>
            <a:r>
              <a:rPr lang="en-US" altLang="zh-CN" sz="1600" dirty="0" smtClean="0"/>
              <a:t> </a:t>
            </a:r>
            <a:r>
              <a:rPr lang="zh-CN" altLang="en-US" sz="1600" dirty="0" smtClean="0"/>
              <a:t>中提供了命令行模式和 </a:t>
            </a:r>
            <a:r>
              <a:rPr lang="en-US" altLang="zh-CN" sz="1600" dirty="0" smtClean="0"/>
              <a:t>GUI </a:t>
            </a:r>
            <a:r>
              <a:rPr lang="zh-CN" altLang="en-US" sz="1600" dirty="0" smtClean="0"/>
              <a:t>模式来执行。 </a:t>
            </a:r>
            <a:br>
              <a:rPr lang="zh-CN" altLang="en-US" sz="1600" dirty="0" smtClean="0"/>
            </a:br>
            <a:endParaRPr lang="en-US" altLang="zh-CN" sz="1600" dirty="0" smtClean="0"/>
          </a:p>
        </p:txBody>
      </p:sp>
    </p:spTree>
    <p:extLst>
      <p:ext uri="{BB962C8B-B14F-4D97-AF65-F5344CB8AC3E}">
        <p14:creationId xmlns:p14="http://schemas.microsoft.com/office/powerpoint/2010/main" val="22136567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additive="base">
                                        <p:cTn id="7" dur="500" fill="hold"/>
                                        <p:tgtEl>
                                          <p:spTgt spid="58"/>
                                        </p:tgtEl>
                                        <p:attrNameLst>
                                          <p:attrName>ppt_x</p:attrName>
                                        </p:attrNameLst>
                                      </p:cBhvr>
                                      <p:tavLst>
                                        <p:tav tm="0">
                                          <p:val>
                                            <p:strVal val="0-#ppt_w/2"/>
                                          </p:val>
                                        </p:tav>
                                        <p:tav tm="100000">
                                          <p:val>
                                            <p:strVal val="#ppt_x"/>
                                          </p:val>
                                        </p:tav>
                                      </p:tavLst>
                                    </p:anim>
                                    <p:anim calcmode="lin" valueType="num">
                                      <p:cBhvr additive="base">
                                        <p:cTn id="8" dur="500" fill="hold"/>
                                        <p:tgtEl>
                                          <p:spTgt spid="58"/>
                                        </p:tgtEl>
                                        <p:attrNameLst>
                                          <p:attrName>ppt_y</p:attrName>
                                        </p:attrNameLst>
                                      </p:cBhvr>
                                      <p:tavLst>
                                        <p:tav tm="0">
                                          <p:val>
                                            <p:strVal val="#ppt_y"/>
                                          </p:val>
                                        </p:tav>
                                        <p:tav tm="100000">
                                          <p:val>
                                            <p:strVal val="#ppt_y"/>
                                          </p:val>
                                        </p:tav>
                                      </p:tavLst>
                                    </p:anim>
                                  </p:childTnLst>
                                </p:cTn>
                              </p:par>
                              <p:par>
                                <p:cTn id="9" presetID="4" presetClass="entr" presetSubtype="16"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box(in)">
                                      <p:cBhvr>
                                        <p:cTn id="11" dur="500"/>
                                        <p:tgtEl>
                                          <p:spTgt spid="65"/>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66"/>
                                        </p:tgtEl>
                                        <p:attrNameLst>
                                          <p:attrName>style.visibility</p:attrName>
                                        </p:attrNameLst>
                                      </p:cBhvr>
                                      <p:to>
                                        <p:strVal val="visible"/>
                                      </p:to>
                                    </p:set>
                                    <p:animEffect transition="in" filter="blinds(horizontal)">
                                      <p:cBhvr>
                                        <p:cTn id="14"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4" y="227129"/>
            <a:ext cx="12196734" cy="902201"/>
          </a:xfrm>
          <a:prstGeom prst="rect">
            <a:avLst/>
          </a:prstGeom>
          <a:solidFill>
            <a:schemeClr val="bg1">
              <a:lumMod val="9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66"/>
          <p:cNvGrpSpPr/>
          <p:nvPr/>
        </p:nvGrpSpPr>
        <p:grpSpPr>
          <a:xfrm>
            <a:off x="-4734" y="213461"/>
            <a:ext cx="994281" cy="929540"/>
            <a:chOff x="-4734" y="1927960"/>
            <a:chExt cx="3412211" cy="3190031"/>
          </a:xfrm>
        </p:grpSpPr>
        <p:sp>
          <p:nvSpPr>
            <p:cNvPr id="265" name="等腰三角形 264"/>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6" name="等腰三角形 265"/>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32" name="图片 31"/>
          <p:cNvPicPr>
            <a:picLocks noChangeAspect="1"/>
          </p:cNvPicPr>
          <p:nvPr/>
        </p:nvPicPr>
        <p:blipFill>
          <a:blip r:embed="rId3" cstate="print"/>
          <a:stretch>
            <a:fillRect/>
          </a:stretch>
        </p:blipFill>
        <p:spPr>
          <a:xfrm>
            <a:off x="470501" y="352289"/>
            <a:ext cx="653399" cy="651880"/>
          </a:xfrm>
          <a:prstGeom prst="rect">
            <a:avLst/>
          </a:prstGeom>
        </p:spPr>
      </p:pic>
      <p:sp>
        <p:nvSpPr>
          <p:cNvPr id="33" name="燕尾形 32"/>
          <p:cNvSpPr/>
          <p:nvPr/>
        </p:nvSpPr>
        <p:spPr>
          <a:xfrm rot="98182">
            <a:off x="11563334" y="563221"/>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4" name="燕尾形 33"/>
          <p:cNvSpPr/>
          <p:nvPr/>
        </p:nvSpPr>
        <p:spPr>
          <a:xfrm rot="98182">
            <a:off x="11383967" y="563220"/>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nvGrpSpPr>
          <p:cNvPr id="11" name="组合 59"/>
          <p:cNvGrpSpPr/>
          <p:nvPr/>
        </p:nvGrpSpPr>
        <p:grpSpPr>
          <a:xfrm>
            <a:off x="1232496" y="1695249"/>
            <a:ext cx="4359448" cy="437607"/>
            <a:chOff x="7151002" y="2252455"/>
            <a:chExt cx="4359448" cy="437607"/>
          </a:xfrm>
        </p:grpSpPr>
        <p:sp>
          <p:nvSpPr>
            <p:cNvPr id="12" name="椭圆 11"/>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solidFill>
                    <a:srgbClr val="0F2232"/>
                  </a:solidFill>
                  <a:latin typeface="微软雅黑" panose="020B0503020204020204" pitchFamily="34" charset="-122"/>
                  <a:ea typeface="微软雅黑" panose="020B0503020204020204" pitchFamily="34" charset="-122"/>
                </a:rPr>
                <a:t>7</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13" name="文本框 57"/>
            <p:cNvSpPr txBox="1"/>
            <p:nvPr/>
          </p:nvSpPr>
          <p:spPr>
            <a:xfrm>
              <a:off x="7588609" y="2286592"/>
              <a:ext cx="3921841" cy="400110"/>
            </a:xfrm>
            <a:prstGeom prst="rect">
              <a:avLst/>
            </a:prstGeom>
            <a:noFill/>
          </p:spPr>
          <p:txBody>
            <a:bodyPr wrap="square" rtlCol="0">
              <a:spAutoFit/>
            </a:bodyPr>
            <a:lstStyle/>
            <a:p>
              <a:r>
                <a:rPr lang="en-US" altLang="zh-CN" sz="2000" dirty="0" smtClean="0">
                  <a:solidFill>
                    <a:schemeClr val="lt1"/>
                  </a:solidFill>
                </a:rPr>
                <a:t>  </a:t>
              </a:r>
              <a:r>
                <a:rPr lang="zh-CN" altLang="en-US" sz="2000" dirty="0" smtClean="0">
                  <a:solidFill>
                    <a:schemeClr val="lt1"/>
                  </a:solidFill>
                </a:rPr>
                <a:t>自动化测试报告</a:t>
              </a:r>
              <a:r>
                <a:rPr lang="en-US" altLang="zh-CN" sz="2000" dirty="0" err="1">
                  <a:solidFill>
                    <a:schemeClr val="lt1"/>
                  </a:solidFill>
                </a:rPr>
                <a:t>HTMLTestRunner</a:t>
              </a:r>
              <a:endParaRPr lang="en-US" altLang="zh-CN" sz="2000" b="1" dirty="0" smtClean="0">
                <a:solidFill>
                  <a:schemeClr val="lt1"/>
                </a:solidFill>
              </a:endParaRPr>
            </a:p>
          </p:txBody>
        </p:sp>
      </p:grpSp>
      <p:sp>
        <p:nvSpPr>
          <p:cNvPr id="14" name="文本框 13"/>
          <p:cNvSpPr txBox="1"/>
          <p:nvPr/>
        </p:nvSpPr>
        <p:spPr>
          <a:xfrm>
            <a:off x="1078876" y="416619"/>
            <a:ext cx="4225036" cy="523220"/>
          </a:xfrm>
          <a:prstGeom prst="rect">
            <a:avLst/>
          </a:prstGeom>
          <a:noFill/>
        </p:spPr>
        <p:txBody>
          <a:bodyPr wrap="square" rtlCol="0">
            <a:spAutoFit/>
          </a:bodyPr>
          <a:lstStyle/>
          <a:p>
            <a:r>
              <a:rPr lang="en-US" altLang="zh-CN" sz="2800" dirty="0" smtClean="0">
                <a:solidFill>
                  <a:prstClr val="white"/>
                </a:solidFill>
                <a:latin typeface="Segoe UI" panose="020B0502040204020203"/>
              </a:rPr>
              <a:t> </a:t>
            </a:r>
            <a:r>
              <a:rPr lang="zh-CN" altLang="en-US" sz="2800" dirty="0" smtClean="0">
                <a:solidFill>
                  <a:prstClr val="white"/>
                </a:solidFill>
                <a:latin typeface="Segoe UI" panose="020B0502040204020203"/>
              </a:rPr>
              <a:t>二、自动化测试简介</a:t>
            </a:r>
            <a:endParaRPr lang="zh-CN" altLang="en-US" sz="2800" dirty="0">
              <a:solidFill>
                <a:prstClr val="white"/>
              </a:solidFill>
              <a:latin typeface="Segoe UI" panose="020B0502040204020203"/>
            </a:endParaRPr>
          </a:p>
        </p:txBody>
      </p:sp>
      <p:pic>
        <p:nvPicPr>
          <p:cNvPr id="1026" name="Picture 2"/>
          <p:cNvPicPr>
            <a:picLocks noChangeAspect="1" noChangeArrowheads="1"/>
          </p:cNvPicPr>
          <p:nvPr/>
        </p:nvPicPr>
        <p:blipFill>
          <a:blip r:embed="rId4" cstate="print"/>
          <a:srcRect/>
          <a:stretch>
            <a:fillRect/>
          </a:stretch>
        </p:blipFill>
        <p:spPr bwMode="auto">
          <a:xfrm>
            <a:off x="1127448" y="2276871"/>
            <a:ext cx="9505056" cy="4408411"/>
          </a:xfrm>
          <a:prstGeom prst="rect">
            <a:avLst/>
          </a:prstGeom>
          <a:noFill/>
          <a:ln w="9525">
            <a:noFill/>
            <a:miter lim="800000"/>
            <a:headEnd/>
            <a:tailEnd/>
          </a:ln>
        </p:spPr>
      </p:pic>
    </p:spTree>
    <p:extLst>
      <p:ext uri="{BB962C8B-B14F-4D97-AF65-F5344CB8AC3E}">
        <p14:creationId xmlns:p14="http://schemas.microsoft.com/office/powerpoint/2010/main" val="375152628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4" y="227129"/>
            <a:ext cx="12196734" cy="902201"/>
          </a:xfrm>
          <a:prstGeom prst="rect">
            <a:avLst/>
          </a:prstGeom>
          <a:solidFill>
            <a:schemeClr val="bg1">
              <a:lumMod val="9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66"/>
          <p:cNvGrpSpPr/>
          <p:nvPr/>
        </p:nvGrpSpPr>
        <p:grpSpPr>
          <a:xfrm>
            <a:off x="-4734" y="213461"/>
            <a:ext cx="994281" cy="929540"/>
            <a:chOff x="-4734" y="1927960"/>
            <a:chExt cx="3412211" cy="3190031"/>
          </a:xfrm>
        </p:grpSpPr>
        <p:sp>
          <p:nvSpPr>
            <p:cNvPr id="265" name="等腰三角形 264"/>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6" name="等腰三角形 265"/>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32" name="图片 31"/>
          <p:cNvPicPr>
            <a:picLocks noChangeAspect="1"/>
          </p:cNvPicPr>
          <p:nvPr/>
        </p:nvPicPr>
        <p:blipFill>
          <a:blip r:embed="rId4" cstate="print"/>
          <a:stretch>
            <a:fillRect/>
          </a:stretch>
        </p:blipFill>
        <p:spPr>
          <a:xfrm>
            <a:off x="470501" y="352289"/>
            <a:ext cx="653399" cy="651880"/>
          </a:xfrm>
          <a:prstGeom prst="rect">
            <a:avLst/>
          </a:prstGeom>
        </p:spPr>
      </p:pic>
      <p:sp>
        <p:nvSpPr>
          <p:cNvPr id="33" name="燕尾形 32"/>
          <p:cNvSpPr/>
          <p:nvPr/>
        </p:nvSpPr>
        <p:spPr>
          <a:xfrm rot="98182">
            <a:off x="11563334" y="563221"/>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4" name="燕尾形 33"/>
          <p:cNvSpPr/>
          <p:nvPr/>
        </p:nvSpPr>
        <p:spPr>
          <a:xfrm rot="98182">
            <a:off x="11383967" y="563220"/>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nvGrpSpPr>
          <p:cNvPr id="4" name="组合 59"/>
          <p:cNvGrpSpPr/>
          <p:nvPr/>
        </p:nvGrpSpPr>
        <p:grpSpPr>
          <a:xfrm>
            <a:off x="1127448" y="1628800"/>
            <a:ext cx="3423344" cy="437607"/>
            <a:chOff x="7151002" y="2252455"/>
            <a:chExt cx="3423344" cy="437607"/>
          </a:xfrm>
        </p:grpSpPr>
        <p:sp>
          <p:nvSpPr>
            <p:cNvPr id="61" name="椭圆 60"/>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solidFill>
                    <a:srgbClr val="0F2232"/>
                  </a:solidFill>
                  <a:latin typeface="微软雅黑" panose="020B0503020204020204" pitchFamily="34" charset="-122"/>
                  <a:ea typeface="微软雅黑" panose="020B0503020204020204" pitchFamily="34" charset="-122"/>
                </a:rPr>
                <a:t>1</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62" name="文本框 57"/>
            <p:cNvSpPr txBox="1"/>
            <p:nvPr/>
          </p:nvSpPr>
          <p:spPr>
            <a:xfrm>
              <a:off x="7588609" y="2286592"/>
              <a:ext cx="2985737" cy="400110"/>
            </a:xfrm>
            <a:prstGeom prst="rect">
              <a:avLst/>
            </a:prstGeom>
            <a:noFill/>
          </p:spPr>
          <p:txBody>
            <a:bodyPr wrap="square" rtlCol="0">
              <a:spAutoFit/>
            </a:bodyPr>
            <a:lstStyle/>
            <a:p>
              <a:r>
                <a:rPr lang="en-US" altLang="zh-CN" sz="2000" dirty="0" smtClean="0">
                  <a:solidFill>
                    <a:schemeClr val="lt1"/>
                  </a:solidFill>
                </a:rPr>
                <a:t>  </a:t>
              </a:r>
              <a:r>
                <a:rPr lang="zh-CN" altLang="en-US" sz="2000" b="1" dirty="0" smtClean="0">
                  <a:solidFill>
                    <a:schemeClr val="lt1"/>
                  </a:solidFill>
                </a:rPr>
                <a:t>自动化测试框架</a:t>
              </a:r>
              <a:endParaRPr lang="en-US" altLang="zh-CN" sz="2000" b="1" dirty="0" smtClean="0">
                <a:solidFill>
                  <a:schemeClr val="lt1"/>
                </a:solidFill>
              </a:endParaRPr>
            </a:p>
          </p:txBody>
        </p:sp>
      </p:grpSp>
      <p:sp>
        <p:nvSpPr>
          <p:cNvPr id="19" name="文本框 18"/>
          <p:cNvSpPr txBox="1"/>
          <p:nvPr/>
        </p:nvSpPr>
        <p:spPr>
          <a:xfrm>
            <a:off x="1078876" y="416619"/>
            <a:ext cx="4225036" cy="523220"/>
          </a:xfrm>
          <a:prstGeom prst="rect">
            <a:avLst/>
          </a:prstGeom>
          <a:noFill/>
        </p:spPr>
        <p:txBody>
          <a:bodyPr wrap="square" rtlCol="0">
            <a:spAutoFit/>
          </a:bodyPr>
          <a:lstStyle/>
          <a:p>
            <a:r>
              <a:rPr lang="en-US" altLang="zh-CN" sz="2800" dirty="0" smtClean="0">
                <a:solidFill>
                  <a:prstClr val="white"/>
                </a:solidFill>
                <a:latin typeface="Segoe UI" panose="020B0502040204020203"/>
              </a:rPr>
              <a:t> </a:t>
            </a:r>
            <a:r>
              <a:rPr lang="zh-CN" altLang="en-US" sz="2800" dirty="0" smtClean="0">
                <a:solidFill>
                  <a:prstClr val="white"/>
                </a:solidFill>
                <a:latin typeface="Segoe UI" panose="020B0502040204020203"/>
              </a:rPr>
              <a:t>三、自动化测试应用</a:t>
            </a:r>
            <a:endParaRPr lang="zh-CN" altLang="en-US" sz="2800" dirty="0">
              <a:solidFill>
                <a:prstClr val="white"/>
              </a:solidFill>
              <a:latin typeface="Segoe UI" panose="020B0502040204020203"/>
            </a:endParaRPr>
          </a:p>
        </p:txBody>
      </p:sp>
      <p:pic>
        <p:nvPicPr>
          <p:cNvPr id="10" name="图片 9"/>
          <p:cNvPicPr>
            <a:picLocks noChangeAspect="1"/>
          </p:cNvPicPr>
          <p:nvPr/>
        </p:nvPicPr>
        <p:blipFill>
          <a:blip r:embed="rId5"/>
          <a:stretch>
            <a:fillRect/>
          </a:stretch>
        </p:blipFill>
        <p:spPr>
          <a:xfrm>
            <a:off x="2423592" y="2837328"/>
            <a:ext cx="1667299" cy="1800200"/>
          </a:xfrm>
          <a:prstGeom prst="rect">
            <a:avLst/>
          </a:prstGeom>
        </p:spPr>
      </p:pic>
      <p:pic>
        <p:nvPicPr>
          <p:cNvPr id="11" name="图片 10"/>
          <p:cNvPicPr>
            <a:picLocks noChangeAspect="1"/>
          </p:cNvPicPr>
          <p:nvPr/>
        </p:nvPicPr>
        <p:blipFill>
          <a:blip r:embed="rId6"/>
          <a:stretch>
            <a:fillRect/>
          </a:stretch>
        </p:blipFill>
        <p:spPr>
          <a:xfrm>
            <a:off x="6867301" y="2636912"/>
            <a:ext cx="1524000" cy="1638300"/>
          </a:xfrm>
          <a:prstGeom prst="rect">
            <a:avLst/>
          </a:prstGeom>
        </p:spPr>
      </p:pic>
      <p:pic>
        <p:nvPicPr>
          <p:cNvPr id="13" name="图片 12"/>
          <p:cNvPicPr>
            <a:picLocks noChangeAspect="1"/>
          </p:cNvPicPr>
          <p:nvPr/>
        </p:nvPicPr>
        <p:blipFill>
          <a:blip r:embed="rId7"/>
          <a:stretch>
            <a:fillRect/>
          </a:stretch>
        </p:blipFill>
        <p:spPr>
          <a:xfrm>
            <a:off x="6865880" y="4474167"/>
            <a:ext cx="1143000" cy="342900"/>
          </a:xfrm>
          <a:prstGeom prst="rect">
            <a:avLst/>
          </a:prstGeom>
        </p:spPr>
      </p:pic>
      <p:pic>
        <p:nvPicPr>
          <p:cNvPr id="14" name="图片 13"/>
          <p:cNvPicPr>
            <a:picLocks noChangeAspect="1"/>
          </p:cNvPicPr>
          <p:nvPr/>
        </p:nvPicPr>
        <p:blipFill>
          <a:blip r:embed="rId8"/>
          <a:stretch>
            <a:fillRect/>
          </a:stretch>
        </p:blipFill>
        <p:spPr>
          <a:xfrm>
            <a:off x="6865880" y="5016022"/>
            <a:ext cx="1685925" cy="1495425"/>
          </a:xfrm>
          <a:prstGeom prst="rect">
            <a:avLst/>
          </a:prstGeom>
        </p:spPr>
      </p:pic>
      <p:pic>
        <p:nvPicPr>
          <p:cNvPr id="15" name="图片 14"/>
          <p:cNvPicPr>
            <a:picLocks noChangeAspect="1"/>
          </p:cNvPicPr>
          <p:nvPr/>
        </p:nvPicPr>
        <p:blipFill>
          <a:blip r:embed="rId9"/>
          <a:stretch>
            <a:fillRect/>
          </a:stretch>
        </p:blipFill>
        <p:spPr>
          <a:xfrm>
            <a:off x="2430783" y="5256262"/>
            <a:ext cx="1285875" cy="1238250"/>
          </a:xfrm>
          <a:prstGeom prst="rect">
            <a:avLst/>
          </a:prstGeom>
        </p:spPr>
      </p:pic>
      <p:cxnSp>
        <p:nvCxnSpPr>
          <p:cNvPr id="24" name="直接箭头连接符 23"/>
          <p:cNvCxnSpPr/>
          <p:nvPr/>
        </p:nvCxnSpPr>
        <p:spPr>
          <a:xfrm>
            <a:off x="3575720" y="2924944"/>
            <a:ext cx="31683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肘形连接符 25"/>
          <p:cNvCxnSpPr/>
          <p:nvPr/>
        </p:nvCxnSpPr>
        <p:spPr>
          <a:xfrm>
            <a:off x="3791744" y="3212976"/>
            <a:ext cx="2952328" cy="1424552"/>
          </a:xfrm>
          <a:prstGeom prst="bentConnector3">
            <a:avLst>
              <a:gd name="adj1" fmla="val 8184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29"/>
          <p:cNvCxnSpPr/>
          <p:nvPr/>
        </p:nvCxnSpPr>
        <p:spPr>
          <a:xfrm>
            <a:off x="3287688" y="3456062"/>
            <a:ext cx="3456384" cy="2307672"/>
          </a:xfrm>
          <a:prstGeom prst="bentConnector3">
            <a:avLst>
              <a:gd name="adj1" fmla="val 7770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a:off x="1919536" y="3925252"/>
            <a:ext cx="5040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1919536" y="3925252"/>
            <a:ext cx="0" cy="19501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endCxn id="15" idx="1"/>
          </p:cNvCxnSpPr>
          <p:nvPr/>
        </p:nvCxnSpPr>
        <p:spPr>
          <a:xfrm>
            <a:off x="1919536" y="5875387"/>
            <a:ext cx="51124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550792" y="2636912"/>
            <a:ext cx="1261884" cy="276999"/>
          </a:xfrm>
          <a:prstGeom prst="rect">
            <a:avLst/>
          </a:prstGeom>
          <a:noFill/>
        </p:spPr>
        <p:txBody>
          <a:bodyPr wrap="none" rtlCol="0">
            <a:spAutoFit/>
          </a:bodyPr>
          <a:lstStyle/>
          <a:p>
            <a:r>
              <a:rPr lang="zh-CN" altLang="en-US" sz="1200" dirty="0" smtClean="0"/>
              <a:t>封装的共用方法</a:t>
            </a:r>
            <a:endParaRPr lang="zh-CN" altLang="en-US" sz="1200" dirty="0"/>
          </a:p>
        </p:txBody>
      </p:sp>
      <p:sp>
        <p:nvSpPr>
          <p:cNvPr id="49" name="文本框 48"/>
          <p:cNvSpPr txBox="1"/>
          <p:nvPr/>
        </p:nvSpPr>
        <p:spPr>
          <a:xfrm>
            <a:off x="4550792" y="2949261"/>
            <a:ext cx="1107996" cy="276999"/>
          </a:xfrm>
          <a:prstGeom prst="rect">
            <a:avLst/>
          </a:prstGeom>
          <a:noFill/>
        </p:spPr>
        <p:txBody>
          <a:bodyPr wrap="none" rtlCol="0">
            <a:spAutoFit/>
          </a:bodyPr>
          <a:lstStyle/>
          <a:p>
            <a:r>
              <a:rPr lang="zh-CN" altLang="en-US" sz="1200" dirty="0" smtClean="0"/>
              <a:t>接口测试用例</a:t>
            </a:r>
            <a:endParaRPr lang="zh-CN" altLang="en-US" sz="1200" dirty="0"/>
          </a:p>
        </p:txBody>
      </p:sp>
      <p:sp>
        <p:nvSpPr>
          <p:cNvPr id="50" name="文本框 49"/>
          <p:cNvSpPr txBox="1"/>
          <p:nvPr/>
        </p:nvSpPr>
        <p:spPr>
          <a:xfrm>
            <a:off x="4550792" y="3211048"/>
            <a:ext cx="1399742" cy="276999"/>
          </a:xfrm>
          <a:prstGeom prst="rect">
            <a:avLst/>
          </a:prstGeom>
          <a:noFill/>
        </p:spPr>
        <p:txBody>
          <a:bodyPr wrap="none" rtlCol="0">
            <a:spAutoFit/>
          </a:bodyPr>
          <a:lstStyle/>
          <a:p>
            <a:r>
              <a:rPr lang="zh-CN" altLang="en-US" sz="1200" dirty="0" smtClean="0"/>
              <a:t>接口、</a:t>
            </a:r>
            <a:r>
              <a:rPr lang="en-US" altLang="zh-CN" sz="1200" dirty="0" smtClean="0"/>
              <a:t>UI</a:t>
            </a:r>
            <a:r>
              <a:rPr lang="zh-CN" altLang="en-US" sz="1200" dirty="0" smtClean="0"/>
              <a:t>测试报告</a:t>
            </a:r>
            <a:endParaRPr lang="zh-CN" altLang="en-US" sz="1200" dirty="0"/>
          </a:p>
        </p:txBody>
      </p:sp>
      <p:sp>
        <p:nvSpPr>
          <p:cNvPr id="44" name="文本框 43"/>
          <p:cNvSpPr txBox="1"/>
          <p:nvPr/>
        </p:nvSpPr>
        <p:spPr>
          <a:xfrm>
            <a:off x="1931031" y="4520826"/>
            <a:ext cx="369332" cy="845744"/>
          </a:xfrm>
          <a:prstGeom prst="rect">
            <a:avLst/>
          </a:prstGeom>
          <a:noFill/>
        </p:spPr>
        <p:txBody>
          <a:bodyPr vert="eaVert" wrap="none" rtlCol="0">
            <a:spAutoFit/>
          </a:bodyPr>
          <a:lstStyle/>
          <a:p>
            <a:r>
              <a:rPr lang="en-US" altLang="zh-CN" sz="1200" dirty="0"/>
              <a:t>UI</a:t>
            </a:r>
            <a:r>
              <a:rPr lang="zh-CN" altLang="en-US" sz="1200" dirty="0"/>
              <a:t>测试用例</a:t>
            </a:r>
          </a:p>
        </p:txBody>
      </p:sp>
      <p:sp>
        <p:nvSpPr>
          <p:cNvPr id="52" name="文本框 51"/>
          <p:cNvSpPr txBox="1"/>
          <p:nvPr/>
        </p:nvSpPr>
        <p:spPr>
          <a:xfrm>
            <a:off x="8337930" y="2592540"/>
            <a:ext cx="748923" cy="261610"/>
          </a:xfrm>
          <a:prstGeom prst="rect">
            <a:avLst/>
          </a:prstGeom>
          <a:noFill/>
        </p:spPr>
        <p:txBody>
          <a:bodyPr wrap="none" rtlCol="0">
            <a:spAutoFit/>
          </a:bodyPr>
          <a:lstStyle/>
          <a:p>
            <a:r>
              <a:rPr lang="zh-CN" altLang="en-US" sz="1100" dirty="0" smtClean="0"/>
              <a:t>配置文件</a:t>
            </a:r>
            <a:endParaRPr lang="zh-CN" altLang="en-US" sz="1100" dirty="0"/>
          </a:p>
        </p:txBody>
      </p:sp>
      <p:sp>
        <p:nvSpPr>
          <p:cNvPr id="53" name="文本框 52"/>
          <p:cNvSpPr txBox="1"/>
          <p:nvPr/>
        </p:nvSpPr>
        <p:spPr>
          <a:xfrm>
            <a:off x="8333814" y="2809075"/>
            <a:ext cx="748923" cy="261610"/>
          </a:xfrm>
          <a:prstGeom prst="rect">
            <a:avLst/>
          </a:prstGeom>
          <a:noFill/>
        </p:spPr>
        <p:txBody>
          <a:bodyPr wrap="none" rtlCol="0">
            <a:spAutoFit/>
          </a:bodyPr>
          <a:lstStyle/>
          <a:p>
            <a:r>
              <a:rPr lang="zh-CN" altLang="en-US" sz="1100" dirty="0" smtClean="0"/>
              <a:t>邮件发送</a:t>
            </a:r>
            <a:endParaRPr lang="zh-CN" altLang="en-US" sz="1100" dirty="0"/>
          </a:p>
        </p:txBody>
      </p:sp>
      <p:sp>
        <p:nvSpPr>
          <p:cNvPr id="54" name="文本框 53"/>
          <p:cNvSpPr txBox="1"/>
          <p:nvPr/>
        </p:nvSpPr>
        <p:spPr>
          <a:xfrm>
            <a:off x="8341090" y="3007718"/>
            <a:ext cx="748923" cy="261610"/>
          </a:xfrm>
          <a:prstGeom prst="rect">
            <a:avLst/>
          </a:prstGeom>
          <a:noFill/>
        </p:spPr>
        <p:txBody>
          <a:bodyPr wrap="none" rtlCol="0">
            <a:spAutoFit/>
          </a:bodyPr>
          <a:lstStyle/>
          <a:p>
            <a:r>
              <a:rPr lang="zh-CN" altLang="en-US" sz="1100" dirty="0" smtClean="0"/>
              <a:t>文件操作</a:t>
            </a:r>
            <a:endParaRPr lang="zh-CN" altLang="en-US" sz="1100" dirty="0"/>
          </a:p>
        </p:txBody>
      </p:sp>
      <p:sp>
        <p:nvSpPr>
          <p:cNvPr id="55" name="文本框 54"/>
          <p:cNvSpPr txBox="1"/>
          <p:nvPr/>
        </p:nvSpPr>
        <p:spPr>
          <a:xfrm>
            <a:off x="8333814" y="3220166"/>
            <a:ext cx="748923" cy="261610"/>
          </a:xfrm>
          <a:prstGeom prst="rect">
            <a:avLst/>
          </a:prstGeom>
          <a:noFill/>
        </p:spPr>
        <p:txBody>
          <a:bodyPr wrap="none" rtlCol="0">
            <a:spAutoFit/>
          </a:bodyPr>
          <a:lstStyle/>
          <a:p>
            <a:r>
              <a:rPr lang="zh-CN" altLang="en-US" sz="1100" dirty="0" smtClean="0"/>
              <a:t>测试报告</a:t>
            </a:r>
            <a:endParaRPr lang="zh-CN" altLang="en-US" sz="1100" dirty="0"/>
          </a:p>
        </p:txBody>
      </p:sp>
      <p:sp>
        <p:nvSpPr>
          <p:cNvPr id="56" name="文本框 55"/>
          <p:cNvSpPr txBox="1"/>
          <p:nvPr/>
        </p:nvSpPr>
        <p:spPr>
          <a:xfrm>
            <a:off x="8348366" y="3427351"/>
            <a:ext cx="889987" cy="261610"/>
          </a:xfrm>
          <a:prstGeom prst="rect">
            <a:avLst/>
          </a:prstGeom>
          <a:noFill/>
        </p:spPr>
        <p:txBody>
          <a:bodyPr wrap="none" rtlCol="0">
            <a:spAutoFit/>
          </a:bodyPr>
          <a:lstStyle/>
          <a:p>
            <a:r>
              <a:rPr lang="zh-CN" altLang="en-US" sz="1100" dirty="0" smtClean="0"/>
              <a:t>数据库操作</a:t>
            </a:r>
            <a:endParaRPr lang="zh-CN" altLang="en-US" sz="1100" dirty="0"/>
          </a:p>
        </p:txBody>
      </p:sp>
      <p:sp>
        <p:nvSpPr>
          <p:cNvPr id="57" name="文本框 56"/>
          <p:cNvSpPr txBox="1"/>
          <p:nvPr/>
        </p:nvSpPr>
        <p:spPr>
          <a:xfrm>
            <a:off x="8348366" y="3633774"/>
            <a:ext cx="1031051" cy="261610"/>
          </a:xfrm>
          <a:prstGeom prst="rect">
            <a:avLst/>
          </a:prstGeom>
          <a:noFill/>
        </p:spPr>
        <p:txBody>
          <a:bodyPr wrap="none" rtlCol="0">
            <a:spAutoFit/>
          </a:bodyPr>
          <a:lstStyle/>
          <a:p>
            <a:r>
              <a:rPr lang="zh-CN" altLang="en-US" sz="1100" dirty="0" smtClean="0"/>
              <a:t>读取配置文件</a:t>
            </a:r>
            <a:endParaRPr lang="zh-CN" altLang="en-US" sz="1100" dirty="0"/>
          </a:p>
        </p:txBody>
      </p:sp>
      <p:sp>
        <p:nvSpPr>
          <p:cNvPr id="58" name="文本框 57"/>
          <p:cNvSpPr txBox="1"/>
          <p:nvPr/>
        </p:nvSpPr>
        <p:spPr>
          <a:xfrm>
            <a:off x="8333814" y="3840959"/>
            <a:ext cx="1031051" cy="261610"/>
          </a:xfrm>
          <a:prstGeom prst="rect">
            <a:avLst/>
          </a:prstGeom>
          <a:noFill/>
        </p:spPr>
        <p:txBody>
          <a:bodyPr wrap="none" rtlCol="0">
            <a:spAutoFit/>
          </a:bodyPr>
          <a:lstStyle/>
          <a:p>
            <a:r>
              <a:rPr lang="zh-CN" altLang="en-US" sz="1100" dirty="0" smtClean="0"/>
              <a:t>接口方法封装</a:t>
            </a:r>
            <a:endParaRPr lang="zh-CN" altLang="en-US" sz="1100" dirty="0"/>
          </a:p>
        </p:txBody>
      </p:sp>
      <p:sp>
        <p:nvSpPr>
          <p:cNvPr id="59" name="文本框 58"/>
          <p:cNvSpPr txBox="1"/>
          <p:nvPr/>
        </p:nvSpPr>
        <p:spPr>
          <a:xfrm>
            <a:off x="8333814" y="4043578"/>
            <a:ext cx="873957" cy="261610"/>
          </a:xfrm>
          <a:prstGeom prst="rect">
            <a:avLst/>
          </a:prstGeom>
          <a:noFill/>
        </p:spPr>
        <p:txBody>
          <a:bodyPr wrap="none" rtlCol="0">
            <a:spAutoFit/>
          </a:bodyPr>
          <a:lstStyle/>
          <a:p>
            <a:r>
              <a:rPr lang="en-US" altLang="zh-CN" sz="1100" dirty="0" smtClean="0"/>
              <a:t>UI</a:t>
            </a:r>
            <a:r>
              <a:rPr lang="zh-CN" altLang="en-US" sz="1100" dirty="0" smtClean="0"/>
              <a:t>方法封装</a:t>
            </a:r>
            <a:endParaRPr lang="zh-CN" altLang="en-US" sz="1100" dirty="0"/>
          </a:p>
        </p:txBody>
      </p:sp>
      <p:sp>
        <p:nvSpPr>
          <p:cNvPr id="60" name="文本框 59"/>
          <p:cNvSpPr txBox="1"/>
          <p:nvPr/>
        </p:nvSpPr>
        <p:spPr>
          <a:xfrm>
            <a:off x="7989934" y="4514984"/>
            <a:ext cx="1377300" cy="261610"/>
          </a:xfrm>
          <a:prstGeom prst="rect">
            <a:avLst/>
          </a:prstGeom>
          <a:noFill/>
        </p:spPr>
        <p:txBody>
          <a:bodyPr wrap="none" rtlCol="0">
            <a:spAutoFit/>
          </a:bodyPr>
          <a:lstStyle/>
          <a:p>
            <a:r>
              <a:rPr lang="en-US" altLang="zh-CN" sz="1100" dirty="0" smtClean="0"/>
              <a:t>EXCEL</a:t>
            </a:r>
            <a:r>
              <a:rPr lang="zh-CN" altLang="en-US" sz="1100" dirty="0" smtClean="0"/>
              <a:t>管理接口用例</a:t>
            </a:r>
            <a:endParaRPr lang="zh-CN" altLang="en-US" sz="1100" dirty="0"/>
          </a:p>
        </p:txBody>
      </p:sp>
      <p:sp>
        <p:nvSpPr>
          <p:cNvPr id="63" name="文本框 62"/>
          <p:cNvSpPr txBox="1"/>
          <p:nvPr/>
        </p:nvSpPr>
        <p:spPr>
          <a:xfrm>
            <a:off x="8519122" y="5590401"/>
            <a:ext cx="1033262" cy="430887"/>
          </a:xfrm>
          <a:prstGeom prst="rect">
            <a:avLst/>
          </a:prstGeom>
          <a:noFill/>
        </p:spPr>
        <p:txBody>
          <a:bodyPr wrap="square" rtlCol="0">
            <a:spAutoFit/>
          </a:bodyPr>
          <a:lstStyle/>
          <a:p>
            <a:r>
              <a:rPr lang="zh-CN" altLang="en-US" sz="1100" dirty="0" smtClean="0"/>
              <a:t>接口、</a:t>
            </a:r>
            <a:r>
              <a:rPr lang="en-US" altLang="zh-CN" sz="1100" dirty="0" smtClean="0"/>
              <a:t>UI</a:t>
            </a:r>
            <a:r>
              <a:rPr lang="zh-CN" altLang="en-US" sz="1100" dirty="0" smtClean="0"/>
              <a:t>自动化测试报告</a:t>
            </a:r>
            <a:endParaRPr lang="zh-CN" altLang="en-US" sz="1100" dirty="0"/>
          </a:p>
        </p:txBody>
      </p:sp>
      <p:sp>
        <p:nvSpPr>
          <p:cNvPr id="64" name="文本框 63"/>
          <p:cNvSpPr txBox="1"/>
          <p:nvPr/>
        </p:nvSpPr>
        <p:spPr>
          <a:xfrm>
            <a:off x="4068095" y="4131523"/>
            <a:ext cx="1454244" cy="261610"/>
          </a:xfrm>
          <a:prstGeom prst="rect">
            <a:avLst/>
          </a:prstGeom>
          <a:noFill/>
        </p:spPr>
        <p:txBody>
          <a:bodyPr wrap="none" rtlCol="0">
            <a:spAutoFit/>
          </a:bodyPr>
          <a:lstStyle/>
          <a:p>
            <a:r>
              <a:rPr lang="zh-CN" altLang="en-US" sz="1100" dirty="0" smtClean="0"/>
              <a:t>执行自动化接口测试</a:t>
            </a:r>
            <a:endParaRPr lang="zh-CN" altLang="en-US" sz="1100" dirty="0"/>
          </a:p>
        </p:txBody>
      </p:sp>
      <p:sp>
        <p:nvSpPr>
          <p:cNvPr id="65" name="文本框 64"/>
          <p:cNvSpPr txBox="1"/>
          <p:nvPr/>
        </p:nvSpPr>
        <p:spPr>
          <a:xfrm>
            <a:off x="4068095" y="4367311"/>
            <a:ext cx="1297150" cy="261610"/>
          </a:xfrm>
          <a:prstGeom prst="rect">
            <a:avLst/>
          </a:prstGeom>
          <a:noFill/>
        </p:spPr>
        <p:txBody>
          <a:bodyPr wrap="none" rtlCol="0">
            <a:spAutoFit/>
          </a:bodyPr>
          <a:lstStyle/>
          <a:p>
            <a:r>
              <a:rPr lang="zh-CN" altLang="en-US" sz="1100" dirty="0" smtClean="0"/>
              <a:t>执行自动化</a:t>
            </a:r>
            <a:r>
              <a:rPr lang="en-US" altLang="zh-CN" sz="1100" dirty="0" smtClean="0"/>
              <a:t>UI</a:t>
            </a:r>
            <a:r>
              <a:rPr lang="zh-CN" altLang="en-US" sz="1100" dirty="0" smtClean="0"/>
              <a:t>测试</a:t>
            </a:r>
            <a:endParaRPr lang="zh-CN" altLang="en-US" sz="1100" dirty="0"/>
          </a:p>
        </p:txBody>
      </p:sp>
      <p:sp>
        <p:nvSpPr>
          <p:cNvPr id="66" name="文本框 65"/>
          <p:cNvSpPr txBox="1"/>
          <p:nvPr/>
        </p:nvSpPr>
        <p:spPr>
          <a:xfrm>
            <a:off x="3718730" y="5734417"/>
            <a:ext cx="1534394" cy="430887"/>
          </a:xfrm>
          <a:prstGeom prst="rect">
            <a:avLst/>
          </a:prstGeom>
          <a:noFill/>
        </p:spPr>
        <p:txBody>
          <a:bodyPr wrap="none" rtlCol="0">
            <a:spAutoFit/>
          </a:bodyPr>
          <a:lstStyle/>
          <a:p>
            <a:r>
              <a:rPr lang="en-US" altLang="zh-CN" sz="1100" dirty="0" smtClean="0"/>
              <a:t>UI</a:t>
            </a:r>
            <a:r>
              <a:rPr lang="zh-CN" altLang="en-US" sz="1100" dirty="0" smtClean="0"/>
              <a:t>用例可通过</a:t>
            </a:r>
            <a:r>
              <a:rPr lang="en-US" altLang="zh-CN" sz="1100" dirty="0" smtClean="0"/>
              <a:t>UiRun.py</a:t>
            </a:r>
          </a:p>
          <a:p>
            <a:r>
              <a:rPr lang="zh-CN" altLang="en-US" sz="1100" dirty="0" smtClean="0"/>
              <a:t>选择性执行</a:t>
            </a:r>
            <a:endParaRPr lang="zh-CN" altLang="en-US" sz="1100" dirty="0"/>
          </a:p>
        </p:txBody>
      </p:sp>
      <p:graphicFrame>
        <p:nvGraphicFramePr>
          <p:cNvPr id="7" name="对象 6"/>
          <p:cNvGraphicFramePr>
            <a:graphicFrameLocks noChangeAspect="1"/>
          </p:cNvGraphicFramePr>
          <p:nvPr>
            <p:extLst>
              <p:ext uri="{D42A27DB-BD31-4B8C-83A1-F6EECF244321}">
                <p14:modId xmlns:p14="http://schemas.microsoft.com/office/powerpoint/2010/main" val="3437447850"/>
              </p:ext>
            </p:extLst>
          </p:nvPr>
        </p:nvGraphicFramePr>
        <p:xfrm>
          <a:off x="10039997" y="3092279"/>
          <a:ext cx="1340696" cy="1215006"/>
        </p:xfrm>
        <a:graphic>
          <a:graphicData uri="http://schemas.openxmlformats.org/presentationml/2006/ole">
            <mc:AlternateContent xmlns:mc="http://schemas.openxmlformats.org/markup-compatibility/2006">
              <mc:Choice xmlns:v="urn:schemas-microsoft-com:vml" Requires="v">
                <p:oleObj spid="_x0000_s10284" name="文档" showAsIcon="1" r:id="rId10" imgW="914400" imgH="828720" progId="Word.Document.12">
                  <p:embed/>
                </p:oleObj>
              </mc:Choice>
              <mc:Fallback>
                <p:oleObj name="文档" showAsIcon="1" r:id="rId10" imgW="914400" imgH="828720" progId="Word.Document.12">
                  <p:embed/>
                  <p:pic>
                    <p:nvPicPr>
                      <p:cNvPr id="0" name=""/>
                      <p:cNvPicPr/>
                      <p:nvPr/>
                    </p:nvPicPr>
                    <p:blipFill>
                      <a:blip r:embed="rId11"/>
                      <a:stretch>
                        <a:fillRect/>
                      </a:stretch>
                    </p:blipFill>
                    <p:spPr>
                      <a:xfrm>
                        <a:off x="10039997" y="3092279"/>
                        <a:ext cx="1340696" cy="121500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780099457"/>
              </p:ext>
            </p:extLst>
          </p:nvPr>
        </p:nvGraphicFramePr>
        <p:xfrm>
          <a:off x="10039997" y="4776593"/>
          <a:ext cx="1340696" cy="834211"/>
        </p:xfrm>
        <a:graphic>
          <a:graphicData uri="http://schemas.openxmlformats.org/presentationml/2006/ole">
            <mc:AlternateContent xmlns:mc="http://schemas.openxmlformats.org/markup-compatibility/2006">
              <mc:Choice xmlns:v="urn:schemas-microsoft-com:vml" Requires="v">
                <p:oleObj spid="_x0000_s10285" name="包装程序外壳对象" showAsIcon="1" r:id="rId12" imgW="1142280" imgH="711360" progId="Package">
                  <p:embed/>
                </p:oleObj>
              </mc:Choice>
              <mc:Fallback>
                <p:oleObj name="包装程序外壳对象" showAsIcon="1" r:id="rId12" imgW="1142280" imgH="711360" progId="Package">
                  <p:embed/>
                  <p:pic>
                    <p:nvPicPr>
                      <p:cNvPr id="0" name=""/>
                      <p:cNvPicPr/>
                      <p:nvPr/>
                    </p:nvPicPr>
                    <p:blipFill>
                      <a:blip r:embed="rId13"/>
                      <a:stretch>
                        <a:fillRect/>
                      </a:stretch>
                    </p:blipFill>
                    <p:spPr>
                      <a:xfrm>
                        <a:off x="10039997" y="4776593"/>
                        <a:ext cx="1340696" cy="834211"/>
                      </a:xfrm>
                      <a:prstGeom prst="rect">
                        <a:avLst/>
                      </a:prstGeom>
                    </p:spPr>
                  </p:pic>
                </p:oleObj>
              </mc:Fallback>
            </mc:AlternateContent>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4" y="227129"/>
            <a:ext cx="12196734" cy="902201"/>
          </a:xfrm>
          <a:prstGeom prst="rect">
            <a:avLst/>
          </a:prstGeom>
          <a:solidFill>
            <a:schemeClr val="bg1">
              <a:lumMod val="9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66"/>
          <p:cNvGrpSpPr/>
          <p:nvPr/>
        </p:nvGrpSpPr>
        <p:grpSpPr>
          <a:xfrm>
            <a:off x="-4734" y="213461"/>
            <a:ext cx="994281" cy="929540"/>
            <a:chOff x="-4734" y="1927960"/>
            <a:chExt cx="3412211" cy="3190031"/>
          </a:xfrm>
        </p:grpSpPr>
        <p:sp>
          <p:nvSpPr>
            <p:cNvPr id="265" name="等腰三角形 264"/>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6" name="等腰三角形 265"/>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32" name="图片 31"/>
          <p:cNvPicPr>
            <a:picLocks noChangeAspect="1"/>
          </p:cNvPicPr>
          <p:nvPr/>
        </p:nvPicPr>
        <p:blipFill>
          <a:blip r:embed="rId3" cstate="print"/>
          <a:stretch>
            <a:fillRect/>
          </a:stretch>
        </p:blipFill>
        <p:spPr>
          <a:xfrm>
            <a:off x="470501" y="352289"/>
            <a:ext cx="653399" cy="651880"/>
          </a:xfrm>
          <a:prstGeom prst="rect">
            <a:avLst/>
          </a:prstGeom>
        </p:spPr>
      </p:pic>
      <p:sp>
        <p:nvSpPr>
          <p:cNvPr id="33" name="燕尾形 32"/>
          <p:cNvSpPr/>
          <p:nvPr/>
        </p:nvSpPr>
        <p:spPr>
          <a:xfrm rot="98182">
            <a:off x="11563334" y="563221"/>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4" name="燕尾形 33"/>
          <p:cNvSpPr/>
          <p:nvPr/>
        </p:nvSpPr>
        <p:spPr>
          <a:xfrm rot="98182">
            <a:off x="11383967" y="563220"/>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4" name="Lorem Ipsum"/>
          <p:cNvSpPr/>
          <p:nvPr/>
        </p:nvSpPr>
        <p:spPr bwMode="auto">
          <a:xfrm>
            <a:off x="1199456" y="2348880"/>
            <a:ext cx="9649072" cy="129653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dirty="0" smtClean="0"/>
              <a:t>Selenium</a:t>
            </a:r>
            <a:r>
              <a:rPr lang="zh-CN" altLang="en-US" sz="1600" dirty="0" smtClean="0"/>
              <a:t>是一个浏览器自动化操作框架。</a:t>
            </a:r>
            <a:r>
              <a:rPr lang="en-US" altLang="zh-CN" sz="1600" dirty="0" smtClean="0"/>
              <a:t>Selenium</a:t>
            </a:r>
            <a:r>
              <a:rPr lang="zh-CN" altLang="en-US" sz="1600" dirty="0" smtClean="0"/>
              <a:t>主要由三种工具组成。</a:t>
            </a:r>
            <a:endParaRPr lang="en-US" altLang="zh-CN" sz="1600" dirty="0" smtClean="0"/>
          </a:p>
          <a:p>
            <a:pPr marL="342900" indent="-342900">
              <a:buFont typeface="+mj-lt"/>
              <a:buAutoNum type="arabicPeriod"/>
            </a:pPr>
            <a:r>
              <a:rPr lang="en-US" altLang="zh-CN" sz="1600" dirty="0" err="1" smtClean="0"/>
              <a:t>SeleniumIDE</a:t>
            </a:r>
            <a:r>
              <a:rPr lang="en-US" altLang="zh-CN" sz="1600" dirty="0" smtClean="0"/>
              <a:t>,</a:t>
            </a:r>
            <a:r>
              <a:rPr lang="zh-CN" altLang="en-US" sz="1600" dirty="0" smtClean="0"/>
              <a:t>是</a:t>
            </a:r>
            <a:r>
              <a:rPr lang="en-US" altLang="zh-CN" sz="1600" dirty="0" smtClean="0"/>
              <a:t>Firefox</a:t>
            </a:r>
            <a:r>
              <a:rPr lang="zh-CN" altLang="en-US" sz="1600" dirty="0" smtClean="0"/>
              <a:t>的扩展插件，支持用户录制和回访测试</a:t>
            </a:r>
            <a:endParaRPr lang="en-US" altLang="zh-CN" sz="1600" dirty="0" smtClean="0"/>
          </a:p>
          <a:p>
            <a:pPr marL="342900" indent="-342900">
              <a:buFont typeface="+mj-lt"/>
              <a:buAutoNum type="arabicPeriod"/>
            </a:pPr>
            <a:r>
              <a:rPr lang="en-US" altLang="zh-CN" sz="1600" dirty="0" smtClean="0"/>
              <a:t>Selenium Grid,</a:t>
            </a:r>
            <a:r>
              <a:rPr lang="zh-CN" altLang="en-US" sz="1600" dirty="0" smtClean="0"/>
              <a:t> 控制分布在一系列机器上的浏览器实例，支持并发运行更多测试</a:t>
            </a:r>
            <a:endParaRPr lang="en-US" altLang="zh-CN" sz="1600" dirty="0" smtClean="0"/>
          </a:p>
          <a:p>
            <a:pPr marL="342900" indent="-342900">
              <a:buFont typeface="+mj-lt"/>
              <a:buAutoNum type="arabicPeriod"/>
            </a:pPr>
            <a:r>
              <a:rPr lang="en-US" altLang="zh-CN" sz="1600" dirty="0" err="1"/>
              <a:t>WebDriver</a:t>
            </a:r>
            <a:r>
              <a:rPr lang="en-US" altLang="zh-CN" sz="1600" dirty="0"/>
              <a:t>,</a:t>
            </a:r>
            <a:r>
              <a:rPr lang="zh-CN" altLang="en-US" sz="1600" dirty="0" smtClean="0"/>
              <a:t>提供了各种语言环境的</a:t>
            </a:r>
            <a:r>
              <a:rPr lang="en-US" altLang="zh-CN" sz="1600" dirty="0" smtClean="0"/>
              <a:t>API</a:t>
            </a:r>
            <a:r>
              <a:rPr lang="zh-CN" altLang="en-US" sz="1600" dirty="0" smtClean="0"/>
              <a:t>来支持更多控制权和编写符合标准软件开发实践的应用程序</a:t>
            </a:r>
            <a:endParaRPr lang="en-US" altLang="zh-CN" sz="1600" dirty="0" smtClean="0"/>
          </a:p>
          <a:p>
            <a:pPr marL="342900" indent="-342900"/>
            <a:r>
              <a:rPr lang="en-US" altLang="zh-CN" sz="1600" dirty="0" smtClean="0">
                <a:hlinkClick r:id="rId4"/>
              </a:rPr>
              <a:t>https://www.cnblogs.com/fnng/p/7426928.html</a:t>
            </a:r>
            <a:endParaRPr lang="en-US" altLang="zh-CN" sz="1600" dirty="0" smtClean="0"/>
          </a:p>
        </p:txBody>
      </p:sp>
      <p:grpSp>
        <p:nvGrpSpPr>
          <p:cNvPr id="4" name="组合 59"/>
          <p:cNvGrpSpPr/>
          <p:nvPr/>
        </p:nvGrpSpPr>
        <p:grpSpPr>
          <a:xfrm>
            <a:off x="1127448" y="1628800"/>
            <a:ext cx="4104456" cy="437607"/>
            <a:chOff x="7151002" y="2252455"/>
            <a:chExt cx="4104456" cy="437607"/>
          </a:xfrm>
        </p:grpSpPr>
        <p:sp>
          <p:nvSpPr>
            <p:cNvPr id="61" name="椭圆 60"/>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solidFill>
                    <a:srgbClr val="0F2232"/>
                  </a:solidFill>
                  <a:latin typeface="微软雅黑" panose="020B0503020204020204" pitchFamily="34" charset="-122"/>
                  <a:ea typeface="微软雅黑" panose="020B0503020204020204" pitchFamily="34" charset="-122"/>
                </a:rPr>
                <a:t>2</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62" name="文本框 57"/>
            <p:cNvSpPr txBox="1"/>
            <p:nvPr/>
          </p:nvSpPr>
          <p:spPr>
            <a:xfrm>
              <a:off x="7588609" y="2286592"/>
              <a:ext cx="3666849" cy="400110"/>
            </a:xfrm>
            <a:prstGeom prst="rect">
              <a:avLst/>
            </a:prstGeom>
            <a:noFill/>
          </p:spPr>
          <p:txBody>
            <a:bodyPr wrap="square" rtlCol="0">
              <a:spAutoFit/>
            </a:bodyPr>
            <a:lstStyle/>
            <a:p>
              <a:r>
                <a:rPr lang="en-US" altLang="zh-CN" sz="2000" dirty="0" smtClean="0">
                  <a:solidFill>
                    <a:schemeClr val="lt1"/>
                  </a:solidFill>
                </a:rPr>
                <a:t>  UI</a:t>
              </a:r>
              <a:r>
                <a:rPr lang="zh-CN" altLang="en-US" sz="2000" dirty="0" smtClean="0">
                  <a:solidFill>
                    <a:schemeClr val="lt1"/>
                  </a:solidFill>
                </a:rPr>
                <a:t>自动化</a:t>
              </a:r>
              <a:r>
                <a:rPr lang="en-US" altLang="zh-CN" sz="2000" dirty="0" smtClean="0">
                  <a:solidFill>
                    <a:schemeClr val="lt1"/>
                  </a:solidFill>
                </a:rPr>
                <a:t>-</a:t>
              </a:r>
              <a:r>
                <a:rPr lang="zh-CN" altLang="en-US" sz="2000" b="1" dirty="0" smtClean="0">
                  <a:solidFill>
                    <a:schemeClr val="lt1"/>
                  </a:solidFill>
                </a:rPr>
                <a:t>什么是</a:t>
              </a:r>
              <a:r>
                <a:rPr lang="en-US" altLang="zh-CN" sz="2000" b="1" dirty="0" smtClean="0">
                  <a:solidFill>
                    <a:schemeClr val="lt1"/>
                  </a:solidFill>
                </a:rPr>
                <a:t>Selenium</a:t>
              </a:r>
            </a:p>
          </p:txBody>
        </p:sp>
      </p:grpSp>
      <p:sp>
        <p:nvSpPr>
          <p:cNvPr id="19" name="文本框 18"/>
          <p:cNvSpPr txBox="1"/>
          <p:nvPr/>
        </p:nvSpPr>
        <p:spPr>
          <a:xfrm>
            <a:off x="1078876" y="416619"/>
            <a:ext cx="4225036" cy="523220"/>
          </a:xfrm>
          <a:prstGeom prst="rect">
            <a:avLst/>
          </a:prstGeom>
          <a:noFill/>
        </p:spPr>
        <p:txBody>
          <a:bodyPr wrap="square" rtlCol="0">
            <a:spAutoFit/>
          </a:bodyPr>
          <a:lstStyle/>
          <a:p>
            <a:r>
              <a:rPr lang="en-US" altLang="zh-CN" sz="2800" dirty="0" smtClean="0">
                <a:solidFill>
                  <a:prstClr val="white"/>
                </a:solidFill>
                <a:latin typeface="Segoe UI" panose="020B0502040204020203"/>
              </a:rPr>
              <a:t> </a:t>
            </a:r>
            <a:r>
              <a:rPr lang="zh-CN" altLang="en-US" sz="2800" dirty="0" smtClean="0">
                <a:solidFill>
                  <a:prstClr val="white"/>
                </a:solidFill>
                <a:latin typeface="Segoe UI" panose="020B0502040204020203"/>
              </a:rPr>
              <a:t>三、自动化测试应用</a:t>
            </a:r>
            <a:endParaRPr lang="zh-CN" altLang="en-US" sz="2800" dirty="0">
              <a:solidFill>
                <a:prstClr val="white"/>
              </a:solidFill>
              <a:latin typeface="Segoe UI" panose="020B0502040204020203"/>
            </a:endParaRPr>
          </a:p>
        </p:txBody>
      </p:sp>
      <p:pic>
        <p:nvPicPr>
          <p:cNvPr id="7" name="图片 6"/>
          <p:cNvPicPr>
            <a:picLocks noChangeAspect="1"/>
          </p:cNvPicPr>
          <p:nvPr/>
        </p:nvPicPr>
        <p:blipFill>
          <a:blip r:embed="rId5"/>
          <a:stretch>
            <a:fillRect/>
          </a:stretch>
        </p:blipFill>
        <p:spPr>
          <a:xfrm>
            <a:off x="2999656" y="3717032"/>
            <a:ext cx="5629570" cy="298373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blinds(horizontal)">
                                      <p:cBhvr>
                                        <p:cTn id="1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4" y="227129"/>
            <a:ext cx="12196734" cy="902201"/>
          </a:xfrm>
          <a:prstGeom prst="rect">
            <a:avLst/>
          </a:prstGeom>
          <a:solidFill>
            <a:schemeClr val="bg1">
              <a:lumMod val="9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66"/>
          <p:cNvGrpSpPr/>
          <p:nvPr/>
        </p:nvGrpSpPr>
        <p:grpSpPr>
          <a:xfrm>
            <a:off x="-4734" y="213461"/>
            <a:ext cx="994281" cy="929540"/>
            <a:chOff x="-4734" y="1927960"/>
            <a:chExt cx="3412211" cy="3190031"/>
          </a:xfrm>
        </p:grpSpPr>
        <p:sp>
          <p:nvSpPr>
            <p:cNvPr id="265" name="等腰三角形 264"/>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6" name="等腰三角形 265"/>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32" name="图片 31"/>
          <p:cNvPicPr>
            <a:picLocks noChangeAspect="1"/>
          </p:cNvPicPr>
          <p:nvPr/>
        </p:nvPicPr>
        <p:blipFill>
          <a:blip r:embed="rId3" cstate="print"/>
          <a:stretch>
            <a:fillRect/>
          </a:stretch>
        </p:blipFill>
        <p:spPr>
          <a:xfrm>
            <a:off x="470501" y="352289"/>
            <a:ext cx="653399" cy="651880"/>
          </a:xfrm>
          <a:prstGeom prst="rect">
            <a:avLst/>
          </a:prstGeom>
        </p:spPr>
      </p:pic>
      <p:sp>
        <p:nvSpPr>
          <p:cNvPr id="33" name="燕尾形 32"/>
          <p:cNvSpPr/>
          <p:nvPr/>
        </p:nvSpPr>
        <p:spPr>
          <a:xfrm rot="98182">
            <a:off x="11563334" y="563221"/>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4" name="燕尾形 33"/>
          <p:cNvSpPr/>
          <p:nvPr/>
        </p:nvSpPr>
        <p:spPr>
          <a:xfrm rot="98182">
            <a:off x="11383967" y="563220"/>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nvGrpSpPr>
          <p:cNvPr id="4" name="组合 59"/>
          <p:cNvGrpSpPr/>
          <p:nvPr/>
        </p:nvGrpSpPr>
        <p:grpSpPr>
          <a:xfrm>
            <a:off x="1127448" y="1628800"/>
            <a:ext cx="3423344" cy="437607"/>
            <a:chOff x="7151002" y="2252455"/>
            <a:chExt cx="3423344" cy="437607"/>
          </a:xfrm>
        </p:grpSpPr>
        <p:sp>
          <p:nvSpPr>
            <p:cNvPr id="61" name="椭圆 60"/>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solidFill>
                    <a:srgbClr val="0F2232"/>
                  </a:solidFill>
                  <a:latin typeface="微软雅黑" panose="020B0503020204020204" pitchFamily="34" charset="-122"/>
                  <a:ea typeface="微软雅黑" panose="020B0503020204020204" pitchFamily="34" charset="-122"/>
                </a:rPr>
                <a:t>3</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62" name="文本框 57"/>
            <p:cNvSpPr txBox="1"/>
            <p:nvPr/>
          </p:nvSpPr>
          <p:spPr>
            <a:xfrm>
              <a:off x="7588609" y="2286592"/>
              <a:ext cx="2985737" cy="400110"/>
            </a:xfrm>
            <a:prstGeom prst="rect">
              <a:avLst/>
            </a:prstGeom>
            <a:noFill/>
          </p:spPr>
          <p:txBody>
            <a:bodyPr wrap="square" rtlCol="0">
              <a:spAutoFit/>
            </a:bodyPr>
            <a:lstStyle/>
            <a:p>
              <a:r>
                <a:rPr lang="en-US" altLang="zh-CN" sz="2000" dirty="0" smtClean="0">
                  <a:solidFill>
                    <a:schemeClr val="lt1"/>
                  </a:solidFill>
                </a:rPr>
                <a:t> </a:t>
              </a:r>
              <a:r>
                <a:rPr lang="en-US" altLang="zh-CN" sz="2000" dirty="0">
                  <a:solidFill>
                    <a:schemeClr val="lt1"/>
                  </a:solidFill>
                </a:rPr>
                <a:t>UI</a:t>
              </a:r>
              <a:r>
                <a:rPr lang="zh-CN" altLang="en-US" sz="2000" dirty="0">
                  <a:solidFill>
                    <a:schemeClr val="lt1"/>
                  </a:solidFill>
                </a:rPr>
                <a:t>自动化</a:t>
              </a:r>
              <a:r>
                <a:rPr lang="en-US" altLang="zh-CN" sz="2000" dirty="0">
                  <a:solidFill>
                    <a:schemeClr val="lt1"/>
                  </a:solidFill>
                </a:rPr>
                <a:t>- </a:t>
              </a:r>
              <a:r>
                <a:rPr lang="en-US" altLang="zh-CN" sz="2000" b="1" dirty="0" smtClean="0">
                  <a:solidFill>
                    <a:schemeClr val="lt1"/>
                  </a:solidFill>
                </a:rPr>
                <a:t>UIRun.py</a:t>
              </a:r>
            </a:p>
          </p:txBody>
        </p:sp>
      </p:grpSp>
      <p:sp>
        <p:nvSpPr>
          <p:cNvPr id="19" name="文本框 18"/>
          <p:cNvSpPr txBox="1"/>
          <p:nvPr/>
        </p:nvSpPr>
        <p:spPr>
          <a:xfrm>
            <a:off x="1078876" y="416619"/>
            <a:ext cx="4225036" cy="523220"/>
          </a:xfrm>
          <a:prstGeom prst="rect">
            <a:avLst/>
          </a:prstGeom>
          <a:noFill/>
        </p:spPr>
        <p:txBody>
          <a:bodyPr wrap="square" rtlCol="0">
            <a:spAutoFit/>
          </a:bodyPr>
          <a:lstStyle/>
          <a:p>
            <a:r>
              <a:rPr lang="en-US" altLang="zh-CN" sz="2800" dirty="0" smtClean="0">
                <a:solidFill>
                  <a:prstClr val="white"/>
                </a:solidFill>
                <a:latin typeface="Segoe UI" panose="020B0502040204020203"/>
              </a:rPr>
              <a:t> </a:t>
            </a:r>
            <a:r>
              <a:rPr lang="zh-CN" altLang="en-US" sz="2800" dirty="0" smtClean="0">
                <a:solidFill>
                  <a:prstClr val="white"/>
                </a:solidFill>
                <a:latin typeface="Segoe UI" panose="020B0502040204020203"/>
              </a:rPr>
              <a:t>三、自动化测试应用</a:t>
            </a:r>
            <a:endParaRPr lang="zh-CN" altLang="en-US" sz="2800" dirty="0">
              <a:solidFill>
                <a:prstClr val="white"/>
              </a:solidFill>
              <a:latin typeface="Segoe UI" panose="020B0502040204020203"/>
            </a:endParaRPr>
          </a:p>
        </p:txBody>
      </p:sp>
      <p:pic>
        <p:nvPicPr>
          <p:cNvPr id="4098" name="Picture 2"/>
          <p:cNvPicPr>
            <a:picLocks noChangeAspect="1" noChangeArrowheads="1"/>
          </p:cNvPicPr>
          <p:nvPr/>
        </p:nvPicPr>
        <p:blipFill>
          <a:blip r:embed="rId4" cstate="print"/>
          <a:srcRect/>
          <a:stretch>
            <a:fillRect/>
          </a:stretch>
        </p:blipFill>
        <p:spPr bwMode="auto">
          <a:xfrm>
            <a:off x="2495600" y="2128104"/>
            <a:ext cx="6984776" cy="4527698"/>
          </a:xfrm>
          <a:prstGeom prst="rect">
            <a:avLst/>
          </a:prstGeom>
          <a:noFill/>
          <a:ln w="9525">
            <a:noFill/>
            <a:miter lim="800000"/>
            <a:headEnd/>
            <a:tailEnd/>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4" y="227129"/>
            <a:ext cx="12196734" cy="902201"/>
          </a:xfrm>
          <a:prstGeom prst="rect">
            <a:avLst/>
          </a:prstGeom>
          <a:solidFill>
            <a:schemeClr val="bg1">
              <a:lumMod val="9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66"/>
          <p:cNvGrpSpPr/>
          <p:nvPr/>
        </p:nvGrpSpPr>
        <p:grpSpPr>
          <a:xfrm>
            <a:off x="-4734" y="213461"/>
            <a:ext cx="994281" cy="929540"/>
            <a:chOff x="-4734" y="1927960"/>
            <a:chExt cx="3412211" cy="3190031"/>
          </a:xfrm>
        </p:grpSpPr>
        <p:sp>
          <p:nvSpPr>
            <p:cNvPr id="265" name="等腰三角形 264"/>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6" name="等腰三角形 265"/>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32" name="图片 31"/>
          <p:cNvPicPr>
            <a:picLocks noChangeAspect="1"/>
          </p:cNvPicPr>
          <p:nvPr/>
        </p:nvPicPr>
        <p:blipFill>
          <a:blip r:embed="rId4" cstate="print"/>
          <a:stretch>
            <a:fillRect/>
          </a:stretch>
        </p:blipFill>
        <p:spPr>
          <a:xfrm>
            <a:off x="470501" y="352289"/>
            <a:ext cx="653399" cy="651880"/>
          </a:xfrm>
          <a:prstGeom prst="rect">
            <a:avLst/>
          </a:prstGeom>
        </p:spPr>
      </p:pic>
      <p:sp>
        <p:nvSpPr>
          <p:cNvPr id="33" name="燕尾形 32"/>
          <p:cNvSpPr/>
          <p:nvPr/>
        </p:nvSpPr>
        <p:spPr>
          <a:xfrm rot="98182">
            <a:off x="11563334" y="563221"/>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4" name="燕尾形 33"/>
          <p:cNvSpPr/>
          <p:nvPr/>
        </p:nvSpPr>
        <p:spPr>
          <a:xfrm rot="98182">
            <a:off x="11383967" y="563220"/>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nvGrpSpPr>
          <p:cNvPr id="4" name="组合 59"/>
          <p:cNvGrpSpPr/>
          <p:nvPr/>
        </p:nvGrpSpPr>
        <p:grpSpPr>
          <a:xfrm>
            <a:off x="1127448" y="1628800"/>
            <a:ext cx="3423344" cy="437607"/>
            <a:chOff x="7151002" y="2252455"/>
            <a:chExt cx="3423344" cy="437607"/>
          </a:xfrm>
        </p:grpSpPr>
        <p:sp>
          <p:nvSpPr>
            <p:cNvPr id="61" name="椭圆 60"/>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solidFill>
                    <a:srgbClr val="0F2232"/>
                  </a:solidFill>
                  <a:latin typeface="微软雅黑" panose="020B0503020204020204" pitchFamily="34" charset="-122"/>
                  <a:ea typeface="微软雅黑" panose="020B0503020204020204" pitchFamily="34" charset="-122"/>
                </a:rPr>
                <a:t>4</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62" name="文本框 57"/>
            <p:cNvSpPr txBox="1"/>
            <p:nvPr/>
          </p:nvSpPr>
          <p:spPr>
            <a:xfrm>
              <a:off x="7588609" y="2286592"/>
              <a:ext cx="2985737" cy="400110"/>
            </a:xfrm>
            <a:prstGeom prst="rect">
              <a:avLst/>
            </a:prstGeom>
            <a:noFill/>
          </p:spPr>
          <p:txBody>
            <a:bodyPr wrap="square" rtlCol="0">
              <a:spAutoFit/>
            </a:bodyPr>
            <a:lstStyle/>
            <a:p>
              <a:r>
                <a:rPr lang="en-US" altLang="zh-CN" sz="2000" dirty="0">
                  <a:solidFill>
                    <a:schemeClr val="lt1"/>
                  </a:solidFill>
                </a:rPr>
                <a:t>UI</a:t>
              </a:r>
              <a:r>
                <a:rPr lang="zh-CN" altLang="en-US" sz="2000" dirty="0">
                  <a:solidFill>
                    <a:schemeClr val="lt1"/>
                  </a:solidFill>
                </a:rPr>
                <a:t>自动化</a:t>
              </a:r>
              <a:r>
                <a:rPr lang="en-US" altLang="zh-CN" sz="2000" dirty="0">
                  <a:solidFill>
                    <a:schemeClr val="lt1"/>
                  </a:solidFill>
                </a:rPr>
                <a:t>- RF</a:t>
              </a:r>
              <a:r>
                <a:rPr lang="zh-CN" altLang="en-US" sz="2000" dirty="0" smtClean="0">
                  <a:solidFill>
                    <a:schemeClr val="lt1"/>
                  </a:solidFill>
                </a:rPr>
                <a:t>自动化应用</a:t>
              </a:r>
              <a:endParaRPr lang="en-US" altLang="zh-CN" sz="2000" b="1" dirty="0" smtClean="0">
                <a:solidFill>
                  <a:schemeClr val="lt1"/>
                </a:solidFill>
              </a:endParaRPr>
            </a:p>
          </p:txBody>
        </p:sp>
      </p:grpSp>
      <p:sp>
        <p:nvSpPr>
          <p:cNvPr id="19" name="文本框 18"/>
          <p:cNvSpPr txBox="1"/>
          <p:nvPr/>
        </p:nvSpPr>
        <p:spPr>
          <a:xfrm>
            <a:off x="1078876" y="416619"/>
            <a:ext cx="4225036" cy="523220"/>
          </a:xfrm>
          <a:prstGeom prst="rect">
            <a:avLst/>
          </a:prstGeom>
          <a:noFill/>
        </p:spPr>
        <p:txBody>
          <a:bodyPr wrap="square" rtlCol="0">
            <a:spAutoFit/>
          </a:bodyPr>
          <a:lstStyle/>
          <a:p>
            <a:r>
              <a:rPr lang="en-US" altLang="zh-CN" sz="2800" dirty="0" smtClean="0">
                <a:solidFill>
                  <a:prstClr val="white"/>
                </a:solidFill>
                <a:latin typeface="Segoe UI" panose="020B0502040204020203"/>
              </a:rPr>
              <a:t> </a:t>
            </a:r>
            <a:r>
              <a:rPr lang="zh-CN" altLang="en-US" sz="2800" dirty="0" smtClean="0">
                <a:solidFill>
                  <a:prstClr val="white"/>
                </a:solidFill>
                <a:latin typeface="Segoe UI" panose="020B0502040204020203"/>
              </a:rPr>
              <a:t>三、自动化测试应用</a:t>
            </a:r>
            <a:endParaRPr lang="zh-CN" altLang="en-US" sz="2800" dirty="0">
              <a:solidFill>
                <a:prstClr val="white"/>
              </a:solidFill>
              <a:latin typeface="Segoe UI" panose="020B0502040204020203"/>
            </a:endParaRPr>
          </a:p>
        </p:txBody>
      </p:sp>
      <p:pic>
        <p:nvPicPr>
          <p:cNvPr id="5122" name="Picture 2"/>
          <p:cNvPicPr>
            <a:picLocks noChangeAspect="1" noChangeArrowheads="1"/>
          </p:cNvPicPr>
          <p:nvPr/>
        </p:nvPicPr>
        <p:blipFill>
          <a:blip r:embed="rId5" cstate="print"/>
          <a:srcRect/>
          <a:stretch>
            <a:fillRect/>
          </a:stretch>
        </p:blipFill>
        <p:spPr bwMode="auto">
          <a:xfrm>
            <a:off x="2279576" y="2063047"/>
            <a:ext cx="6552728" cy="4618114"/>
          </a:xfrm>
          <a:prstGeom prst="rect">
            <a:avLst/>
          </a:prstGeom>
          <a:noFill/>
          <a:ln w="9525">
            <a:noFill/>
            <a:miter lim="800000"/>
            <a:headEnd/>
            <a:tailEnd/>
          </a:ln>
        </p:spPr>
      </p:pic>
      <p:sp>
        <p:nvSpPr>
          <p:cNvPr id="6" name="文本框 5"/>
          <p:cNvSpPr txBox="1"/>
          <p:nvPr/>
        </p:nvSpPr>
        <p:spPr>
          <a:xfrm>
            <a:off x="9375044" y="5461910"/>
            <a:ext cx="2031325" cy="646331"/>
          </a:xfrm>
          <a:prstGeom prst="rect">
            <a:avLst/>
          </a:prstGeom>
          <a:noFill/>
        </p:spPr>
        <p:txBody>
          <a:bodyPr wrap="none" rtlCol="0">
            <a:spAutoFit/>
          </a:bodyPr>
          <a:lstStyle/>
          <a:p>
            <a:r>
              <a:rPr lang="zh-CN" altLang="en-US" dirty="0" smtClean="0">
                <a:solidFill>
                  <a:srgbClr val="0070C0"/>
                </a:solidFill>
              </a:rPr>
              <a:t>自定义关键字应用</a:t>
            </a:r>
            <a:endParaRPr lang="en-US" altLang="zh-CN" dirty="0" smtClean="0">
              <a:solidFill>
                <a:srgbClr val="0070C0"/>
              </a:solidFill>
            </a:endParaRPr>
          </a:p>
          <a:p>
            <a:r>
              <a:rPr lang="en-US" altLang="zh-CN" dirty="0" smtClean="0">
                <a:solidFill>
                  <a:srgbClr val="0070C0"/>
                </a:solidFill>
              </a:rPr>
              <a:t>..\</a:t>
            </a:r>
            <a:r>
              <a:rPr lang="en-US" altLang="zh-CN" dirty="0">
                <a:solidFill>
                  <a:srgbClr val="0070C0"/>
                </a:solidFill>
              </a:rPr>
              <a:t>Lib\site-packages</a:t>
            </a:r>
            <a:endParaRPr lang="zh-CN" altLang="en-US" dirty="0">
              <a:solidFill>
                <a:srgbClr val="0070C0"/>
              </a:solidFill>
            </a:endParaRPr>
          </a:p>
        </p:txBody>
      </p:sp>
      <p:sp>
        <p:nvSpPr>
          <p:cNvPr id="17" name="文本框 16"/>
          <p:cNvSpPr txBox="1"/>
          <p:nvPr/>
        </p:nvSpPr>
        <p:spPr>
          <a:xfrm>
            <a:off x="9768407" y="3396164"/>
            <a:ext cx="1107996" cy="369332"/>
          </a:xfrm>
          <a:prstGeom prst="rect">
            <a:avLst/>
          </a:prstGeom>
          <a:noFill/>
        </p:spPr>
        <p:txBody>
          <a:bodyPr wrap="none" rtlCol="0">
            <a:spAutoFit/>
          </a:bodyPr>
          <a:lstStyle/>
          <a:p>
            <a:r>
              <a:rPr lang="zh-CN" altLang="en-US" dirty="0" smtClean="0">
                <a:solidFill>
                  <a:srgbClr val="0070C0"/>
                </a:solidFill>
              </a:rPr>
              <a:t>示例脚本</a:t>
            </a:r>
            <a:endParaRPr lang="zh-CN" altLang="en-US" dirty="0">
              <a:solidFill>
                <a:srgbClr val="0070C0"/>
              </a:solidFill>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70966827"/>
              </p:ext>
            </p:extLst>
          </p:nvPr>
        </p:nvGraphicFramePr>
        <p:xfrm>
          <a:off x="9890605" y="2584420"/>
          <a:ext cx="863600" cy="711200"/>
        </p:xfrm>
        <a:graphic>
          <a:graphicData uri="http://schemas.openxmlformats.org/presentationml/2006/ole">
            <mc:AlternateContent xmlns:mc="http://schemas.openxmlformats.org/markup-compatibility/2006">
              <mc:Choice xmlns:v="urn:schemas-microsoft-com:vml" Requires="v">
                <p:oleObj spid="_x0000_s11290" name="包装程序外壳对象" showAsIcon="1" r:id="rId6" imgW="863280" imgH="711360" progId="Package">
                  <p:embed/>
                </p:oleObj>
              </mc:Choice>
              <mc:Fallback>
                <p:oleObj name="包装程序外壳对象" showAsIcon="1" r:id="rId6" imgW="863280" imgH="711360" progId="Package">
                  <p:embed/>
                  <p:pic>
                    <p:nvPicPr>
                      <p:cNvPr id="0" name=""/>
                      <p:cNvPicPr/>
                      <p:nvPr/>
                    </p:nvPicPr>
                    <p:blipFill>
                      <a:blip r:embed="rId7"/>
                      <a:stretch>
                        <a:fillRect/>
                      </a:stretch>
                    </p:blipFill>
                    <p:spPr>
                      <a:xfrm>
                        <a:off x="9890605" y="2584420"/>
                        <a:ext cx="863600" cy="7112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640186529"/>
              </p:ext>
            </p:extLst>
          </p:nvPr>
        </p:nvGraphicFramePr>
        <p:xfrm>
          <a:off x="9700105" y="4758297"/>
          <a:ext cx="1244600" cy="711200"/>
        </p:xfrm>
        <a:graphic>
          <a:graphicData uri="http://schemas.openxmlformats.org/presentationml/2006/ole">
            <mc:AlternateContent xmlns:mc="http://schemas.openxmlformats.org/markup-compatibility/2006">
              <mc:Choice xmlns:v="urn:schemas-microsoft-com:vml" Requires="v">
                <p:oleObj spid="_x0000_s11291" name="包装程序外壳对象" showAsIcon="1" r:id="rId8" imgW="1244160" imgH="711360" progId="Package">
                  <p:embed/>
                </p:oleObj>
              </mc:Choice>
              <mc:Fallback>
                <p:oleObj name="包装程序外壳对象" showAsIcon="1" r:id="rId8" imgW="1244160" imgH="711360" progId="Package">
                  <p:embed/>
                  <p:pic>
                    <p:nvPicPr>
                      <p:cNvPr id="0" name=""/>
                      <p:cNvPicPr/>
                      <p:nvPr/>
                    </p:nvPicPr>
                    <p:blipFill>
                      <a:blip r:embed="rId9"/>
                      <a:stretch>
                        <a:fillRect/>
                      </a:stretch>
                    </p:blipFill>
                    <p:spPr>
                      <a:xfrm>
                        <a:off x="9700105" y="4758297"/>
                        <a:ext cx="1244600" cy="711200"/>
                      </a:xfrm>
                      <a:prstGeom prst="rect">
                        <a:avLst/>
                      </a:prstGeom>
                    </p:spPr>
                  </p:pic>
                </p:oleObj>
              </mc:Fallback>
            </mc:AlternateContent>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4" y="227129"/>
            <a:ext cx="12196734" cy="902201"/>
          </a:xfrm>
          <a:prstGeom prst="rect">
            <a:avLst/>
          </a:prstGeom>
          <a:solidFill>
            <a:schemeClr val="bg1">
              <a:lumMod val="9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66"/>
          <p:cNvGrpSpPr/>
          <p:nvPr/>
        </p:nvGrpSpPr>
        <p:grpSpPr>
          <a:xfrm>
            <a:off x="-4734" y="213461"/>
            <a:ext cx="994281" cy="929540"/>
            <a:chOff x="-4734" y="1927960"/>
            <a:chExt cx="3412211" cy="3190031"/>
          </a:xfrm>
        </p:grpSpPr>
        <p:sp>
          <p:nvSpPr>
            <p:cNvPr id="265" name="等腰三角形 264"/>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6" name="等腰三角形 265"/>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32" name="图片 31"/>
          <p:cNvPicPr>
            <a:picLocks noChangeAspect="1"/>
          </p:cNvPicPr>
          <p:nvPr/>
        </p:nvPicPr>
        <p:blipFill>
          <a:blip r:embed="rId3" cstate="print"/>
          <a:stretch>
            <a:fillRect/>
          </a:stretch>
        </p:blipFill>
        <p:spPr>
          <a:xfrm>
            <a:off x="470501" y="352289"/>
            <a:ext cx="653399" cy="651880"/>
          </a:xfrm>
          <a:prstGeom prst="rect">
            <a:avLst/>
          </a:prstGeom>
        </p:spPr>
      </p:pic>
      <p:sp>
        <p:nvSpPr>
          <p:cNvPr id="33" name="燕尾形 32"/>
          <p:cNvSpPr/>
          <p:nvPr/>
        </p:nvSpPr>
        <p:spPr>
          <a:xfrm rot="98182">
            <a:off x="11563334" y="563221"/>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4" name="燕尾形 33"/>
          <p:cNvSpPr/>
          <p:nvPr/>
        </p:nvSpPr>
        <p:spPr>
          <a:xfrm rot="98182">
            <a:off x="11383967" y="563220"/>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nvGrpSpPr>
          <p:cNvPr id="4" name="组合 59"/>
          <p:cNvGrpSpPr/>
          <p:nvPr/>
        </p:nvGrpSpPr>
        <p:grpSpPr>
          <a:xfrm>
            <a:off x="1127448" y="1628800"/>
            <a:ext cx="5832648" cy="437607"/>
            <a:chOff x="7151002" y="2252455"/>
            <a:chExt cx="5832648" cy="437607"/>
          </a:xfrm>
        </p:grpSpPr>
        <p:sp>
          <p:nvSpPr>
            <p:cNvPr id="61" name="椭圆 60"/>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solidFill>
                    <a:srgbClr val="0F2232"/>
                  </a:solidFill>
                  <a:latin typeface="微软雅黑" panose="020B0503020204020204" pitchFamily="34" charset="-122"/>
                  <a:ea typeface="微软雅黑" panose="020B0503020204020204" pitchFamily="34" charset="-122"/>
                </a:rPr>
                <a:t>5</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62" name="文本框 57"/>
            <p:cNvSpPr txBox="1"/>
            <p:nvPr/>
          </p:nvSpPr>
          <p:spPr>
            <a:xfrm>
              <a:off x="7588609" y="2286592"/>
              <a:ext cx="5395041" cy="400110"/>
            </a:xfrm>
            <a:prstGeom prst="rect">
              <a:avLst/>
            </a:prstGeom>
            <a:noFill/>
          </p:spPr>
          <p:txBody>
            <a:bodyPr wrap="square" rtlCol="0">
              <a:spAutoFit/>
            </a:bodyPr>
            <a:lstStyle/>
            <a:p>
              <a:r>
                <a:rPr lang="zh-CN" altLang="en-US" sz="2000" dirty="0">
                  <a:solidFill>
                    <a:schemeClr val="lt1"/>
                  </a:solidFill>
                </a:rPr>
                <a:t>接口</a:t>
              </a:r>
              <a:r>
                <a:rPr lang="zh-CN" altLang="en-US" sz="2000" dirty="0" smtClean="0">
                  <a:solidFill>
                    <a:schemeClr val="lt1"/>
                  </a:solidFill>
                </a:rPr>
                <a:t>自动化</a:t>
              </a:r>
              <a:r>
                <a:rPr lang="en-US" altLang="zh-CN" sz="2000" dirty="0">
                  <a:solidFill>
                    <a:schemeClr val="lt1"/>
                  </a:solidFill>
                </a:rPr>
                <a:t>- </a:t>
              </a:r>
              <a:r>
                <a:rPr lang="en-US" altLang="zh-CN" sz="2000" b="1" dirty="0" smtClean="0">
                  <a:solidFill>
                    <a:schemeClr val="lt1"/>
                  </a:solidFill>
                </a:rPr>
                <a:t>Excel</a:t>
              </a:r>
              <a:r>
                <a:rPr lang="zh-CN" altLang="en-US" sz="2000" b="1" dirty="0" smtClean="0">
                  <a:solidFill>
                    <a:schemeClr val="lt1"/>
                  </a:solidFill>
                </a:rPr>
                <a:t>管理用例</a:t>
              </a:r>
              <a:endParaRPr lang="en-US" altLang="zh-CN" sz="2000" b="1" dirty="0" smtClean="0">
                <a:solidFill>
                  <a:schemeClr val="lt1"/>
                </a:solidFill>
              </a:endParaRPr>
            </a:p>
          </p:txBody>
        </p:sp>
      </p:grpSp>
      <p:sp>
        <p:nvSpPr>
          <p:cNvPr id="24" name="文本框 23"/>
          <p:cNvSpPr txBox="1"/>
          <p:nvPr/>
        </p:nvSpPr>
        <p:spPr>
          <a:xfrm>
            <a:off x="1078876" y="416619"/>
            <a:ext cx="4225036" cy="523220"/>
          </a:xfrm>
          <a:prstGeom prst="rect">
            <a:avLst/>
          </a:prstGeom>
          <a:noFill/>
        </p:spPr>
        <p:txBody>
          <a:bodyPr wrap="square" rtlCol="0">
            <a:spAutoFit/>
          </a:bodyPr>
          <a:lstStyle/>
          <a:p>
            <a:r>
              <a:rPr lang="en-US" altLang="zh-CN" sz="2800" dirty="0" smtClean="0">
                <a:solidFill>
                  <a:prstClr val="white"/>
                </a:solidFill>
                <a:latin typeface="Segoe UI" panose="020B0502040204020203"/>
              </a:rPr>
              <a:t> </a:t>
            </a:r>
            <a:r>
              <a:rPr lang="zh-CN" altLang="en-US" sz="2800" dirty="0">
                <a:solidFill>
                  <a:prstClr val="white"/>
                </a:solidFill>
                <a:latin typeface="Segoe UI" panose="020B0502040204020203"/>
              </a:rPr>
              <a:t>三</a:t>
            </a:r>
            <a:r>
              <a:rPr lang="zh-CN" altLang="en-US" sz="2800" dirty="0" smtClean="0">
                <a:solidFill>
                  <a:prstClr val="white"/>
                </a:solidFill>
                <a:latin typeface="Segoe UI" panose="020B0502040204020203"/>
              </a:rPr>
              <a:t>、自动化测试应用</a:t>
            </a:r>
            <a:endParaRPr lang="zh-CN" altLang="en-US" sz="2800" dirty="0">
              <a:solidFill>
                <a:prstClr val="white"/>
              </a:solidFill>
              <a:latin typeface="Segoe UI" panose="020B0502040204020203"/>
            </a:endParaRPr>
          </a:p>
        </p:txBody>
      </p:sp>
      <p:pic>
        <p:nvPicPr>
          <p:cNvPr id="7170" name="Picture 2"/>
          <p:cNvPicPr>
            <a:picLocks noChangeAspect="1" noChangeArrowheads="1"/>
          </p:cNvPicPr>
          <p:nvPr/>
        </p:nvPicPr>
        <p:blipFill>
          <a:blip r:embed="rId4" cstate="print"/>
          <a:srcRect/>
          <a:stretch>
            <a:fillRect/>
          </a:stretch>
        </p:blipFill>
        <p:spPr bwMode="auto">
          <a:xfrm>
            <a:off x="695400" y="2204864"/>
            <a:ext cx="10930826" cy="4464496"/>
          </a:xfrm>
          <a:prstGeom prst="rect">
            <a:avLst/>
          </a:prstGeom>
          <a:noFill/>
          <a:ln w="9525">
            <a:noFill/>
            <a:miter lim="800000"/>
            <a:headEnd/>
            <a:tailEnd/>
          </a:ln>
        </p:spPr>
      </p:pic>
    </p:spTree>
    <p:extLst>
      <p:ext uri="{BB962C8B-B14F-4D97-AF65-F5344CB8AC3E}">
        <p14:creationId xmlns:p14="http://schemas.microsoft.com/office/powerpoint/2010/main" val="522951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4" y="227129"/>
            <a:ext cx="12196734" cy="902201"/>
          </a:xfrm>
          <a:prstGeom prst="rect">
            <a:avLst/>
          </a:prstGeom>
          <a:solidFill>
            <a:schemeClr val="bg1">
              <a:lumMod val="9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66"/>
          <p:cNvGrpSpPr/>
          <p:nvPr/>
        </p:nvGrpSpPr>
        <p:grpSpPr>
          <a:xfrm>
            <a:off x="-4734" y="213461"/>
            <a:ext cx="994281" cy="929540"/>
            <a:chOff x="-4734" y="1927960"/>
            <a:chExt cx="3412211" cy="3190031"/>
          </a:xfrm>
        </p:grpSpPr>
        <p:sp>
          <p:nvSpPr>
            <p:cNvPr id="265" name="等腰三角形 264"/>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6" name="等腰三角形 265"/>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32" name="图片 31"/>
          <p:cNvPicPr>
            <a:picLocks noChangeAspect="1"/>
          </p:cNvPicPr>
          <p:nvPr/>
        </p:nvPicPr>
        <p:blipFill>
          <a:blip r:embed="rId3" cstate="print"/>
          <a:stretch>
            <a:fillRect/>
          </a:stretch>
        </p:blipFill>
        <p:spPr>
          <a:xfrm>
            <a:off x="470501" y="352289"/>
            <a:ext cx="653399" cy="651880"/>
          </a:xfrm>
          <a:prstGeom prst="rect">
            <a:avLst/>
          </a:prstGeom>
        </p:spPr>
      </p:pic>
      <p:sp>
        <p:nvSpPr>
          <p:cNvPr id="33" name="燕尾形 32"/>
          <p:cNvSpPr/>
          <p:nvPr/>
        </p:nvSpPr>
        <p:spPr>
          <a:xfrm rot="98182">
            <a:off x="11563334" y="563221"/>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4" name="燕尾形 33"/>
          <p:cNvSpPr/>
          <p:nvPr/>
        </p:nvSpPr>
        <p:spPr>
          <a:xfrm rot="98182">
            <a:off x="11383967" y="563220"/>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nvGrpSpPr>
          <p:cNvPr id="4" name="组合 59"/>
          <p:cNvGrpSpPr/>
          <p:nvPr/>
        </p:nvGrpSpPr>
        <p:grpSpPr>
          <a:xfrm>
            <a:off x="1127448" y="1628800"/>
            <a:ext cx="5832648" cy="437607"/>
            <a:chOff x="7151002" y="2252455"/>
            <a:chExt cx="5832648" cy="437607"/>
          </a:xfrm>
        </p:grpSpPr>
        <p:sp>
          <p:nvSpPr>
            <p:cNvPr id="61" name="椭圆 60"/>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solidFill>
                    <a:srgbClr val="0F2232"/>
                  </a:solidFill>
                  <a:latin typeface="微软雅黑" panose="020B0503020204020204" pitchFamily="34" charset="-122"/>
                  <a:ea typeface="微软雅黑" panose="020B0503020204020204" pitchFamily="34" charset="-122"/>
                </a:rPr>
                <a:t>6</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62" name="文本框 57"/>
            <p:cNvSpPr txBox="1"/>
            <p:nvPr/>
          </p:nvSpPr>
          <p:spPr>
            <a:xfrm>
              <a:off x="7588609" y="2286592"/>
              <a:ext cx="5395041" cy="400110"/>
            </a:xfrm>
            <a:prstGeom prst="rect">
              <a:avLst/>
            </a:prstGeom>
            <a:noFill/>
          </p:spPr>
          <p:txBody>
            <a:bodyPr wrap="square" rtlCol="0">
              <a:spAutoFit/>
            </a:bodyPr>
            <a:lstStyle/>
            <a:p>
              <a:r>
                <a:rPr lang="zh-CN" altLang="en-US" sz="2000" dirty="0">
                  <a:solidFill>
                    <a:schemeClr val="lt1"/>
                  </a:solidFill>
                </a:rPr>
                <a:t>接口自动化</a:t>
              </a:r>
              <a:r>
                <a:rPr lang="en-US" altLang="zh-CN" sz="2000" dirty="0">
                  <a:solidFill>
                    <a:schemeClr val="lt1"/>
                  </a:solidFill>
                </a:rPr>
                <a:t>- </a:t>
              </a:r>
              <a:r>
                <a:rPr lang="en-US" altLang="zh-CN" sz="2000" b="1" dirty="0" smtClean="0">
                  <a:solidFill>
                    <a:schemeClr val="lt1"/>
                  </a:solidFill>
                </a:rPr>
                <a:t>InterfaceRun.py</a:t>
              </a:r>
            </a:p>
          </p:txBody>
        </p:sp>
      </p:grpSp>
      <p:sp>
        <p:nvSpPr>
          <p:cNvPr id="24" name="文本框 23"/>
          <p:cNvSpPr txBox="1"/>
          <p:nvPr/>
        </p:nvSpPr>
        <p:spPr>
          <a:xfrm>
            <a:off x="1078876" y="416619"/>
            <a:ext cx="4225036" cy="523220"/>
          </a:xfrm>
          <a:prstGeom prst="rect">
            <a:avLst/>
          </a:prstGeom>
          <a:noFill/>
        </p:spPr>
        <p:txBody>
          <a:bodyPr wrap="square" rtlCol="0">
            <a:spAutoFit/>
          </a:bodyPr>
          <a:lstStyle/>
          <a:p>
            <a:r>
              <a:rPr lang="en-US" altLang="zh-CN" sz="2800" dirty="0" smtClean="0">
                <a:solidFill>
                  <a:prstClr val="white"/>
                </a:solidFill>
                <a:latin typeface="Segoe UI" panose="020B0502040204020203"/>
              </a:rPr>
              <a:t> </a:t>
            </a:r>
            <a:r>
              <a:rPr lang="zh-CN" altLang="en-US" sz="2800" dirty="0">
                <a:solidFill>
                  <a:prstClr val="white"/>
                </a:solidFill>
                <a:latin typeface="Segoe UI" panose="020B0502040204020203"/>
              </a:rPr>
              <a:t>三</a:t>
            </a:r>
            <a:r>
              <a:rPr lang="zh-CN" altLang="en-US" sz="2800" dirty="0" smtClean="0">
                <a:solidFill>
                  <a:prstClr val="white"/>
                </a:solidFill>
                <a:latin typeface="Segoe UI" panose="020B0502040204020203"/>
              </a:rPr>
              <a:t>、自动化测试应用</a:t>
            </a:r>
            <a:endParaRPr lang="zh-CN" altLang="en-US" sz="2800" dirty="0">
              <a:solidFill>
                <a:prstClr val="white"/>
              </a:solidFill>
              <a:latin typeface="Segoe UI" panose="020B0502040204020203"/>
            </a:endParaRPr>
          </a:p>
        </p:txBody>
      </p:sp>
      <p:pic>
        <p:nvPicPr>
          <p:cNvPr id="8194" name="Picture 2"/>
          <p:cNvPicPr>
            <a:picLocks noChangeAspect="1" noChangeArrowheads="1"/>
          </p:cNvPicPr>
          <p:nvPr/>
        </p:nvPicPr>
        <p:blipFill>
          <a:blip r:embed="rId4" cstate="print"/>
          <a:srcRect/>
          <a:stretch>
            <a:fillRect/>
          </a:stretch>
        </p:blipFill>
        <p:spPr bwMode="auto">
          <a:xfrm>
            <a:off x="2493233" y="2097184"/>
            <a:ext cx="7200800" cy="4577568"/>
          </a:xfrm>
          <a:prstGeom prst="rect">
            <a:avLst/>
          </a:prstGeom>
          <a:noFill/>
          <a:ln w="9525">
            <a:noFill/>
            <a:miter lim="800000"/>
            <a:headEnd/>
            <a:tailEnd/>
          </a:ln>
        </p:spPr>
      </p:pic>
    </p:spTree>
    <p:extLst>
      <p:ext uri="{BB962C8B-B14F-4D97-AF65-F5344CB8AC3E}">
        <p14:creationId xmlns:p14="http://schemas.microsoft.com/office/powerpoint/2010/main" val="522951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文本框 71"/>
          <p:cNvSpPr txBox="1"/>
          <p:nvPr/>
        </p:nvSpPr>
        <p:spPr>
          <a:xfrm>
            <a:off x="4439816" y="2780928"/>
            <a:ext cx="3952685" cy="923330"/>
          </a:xfrm>
          <a:prstGeom prst="rect">
            <a:avLst/>
          </a:prstGeom>
          <a:noFill/>
        </p:spPr>
        <p:txBody>
          <a:bodyPr wrap="none" rtlCol="0" anchor="ctr">
            <a:spAutoFit/>
          </a:bodyPr>
          <a:lstStyle/>
          <a:p>
            <a:pPr algn="ctr"/>
            <a:r>
              <a:rPr lang="en-US" altLang="zh-CN" sz="5400" b="1" dirty="0" smtClean="0">
                <a:solidFill>
                  <a:prstClr val="white"/>
                </a:solidFill>
              </a:rPr>
              <a:t>THANKS YOU</a:t>
            </a:r>
            <a:endParaRPr lang="zh-CN" altLang="en-US" sz="5400" b="1" dirty="0">
              <a:solidFill>
                <a:prstClr val="white"/>
              </a:solidFill>
            </a:endParaRPr>
          </a:p>
        </p:txBody>
      </p:sp>
      <p:sp>
        <p:nvSpPr>
          <p:cNvPr id="2" name="矩形 1"/>
          <p:cNvSpPr/>
          <p:nvPr/>
        </p:nvSpPr>
        <p:spPr>
          <a:xfrm>
            <a:off x="9120336" y="6381328"/>
            <a:ext cx="309880" cy="368300"/>
          </a:xfrm>
          <a:prstGeom prst="rect">
            <a:avLst/>
          </a:prstGeom>
        </p:spPr>
        <p:txBody>
          <a:bodyPr wrap="none">
            <a:spAutoFit/>
          </a:bodyPr>
          <a:lstStyle/>
          <a:p>
            <a:endParaRPr lang="zh-CN" alt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66"/>
          <p:cNvGrpSpPr/>
          <p:nvPr/>
        </p:nvGrpSpPr>
        <p:grpSpPr>
          <a:xfrm>
            <a:off x="-4734" y="1927960"/>
            <a:ext cx="3412211" cy="3190031"/>
            <a:chOff x="-4734" y="1927960"/>
            <a:chExt cx="3412211" cy="3190031"/>
          </a:xfrm>
        </p:grpSpPr>
        <p:sp>
          <p:nvSpPr>
            <p:cNvPr id="265" name="等腰三角形 264"/>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6" name="等腰三角形 265"/>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120" name="图片 119"/>
          <p:cNvPicPr>
            <a:picLocks noChangeAspect="1"/>
          </p:cNvPicPr>
          <p:nvPr/>
        </p:nvPicPr>
        <p:blipFill>
          <a:blip r:embed="rId3" cstate="print"/>
          <a:stretch>
            <a:fillRect/>
          </a:stretch>
        </p:blipFill>
        <p:spPr>
          <a:xfrm>
            <a:off x="908701" y="1701909"/>
            <a:ext cx="3424044" cy="3416082"/>
          </a:xfrm>
          <a:prstGeom prst="rect">
            <a:avLst/>
          </a:prstGeom>
        </p:spPr>
      </p:pic>
      <p:sp>
        <p:nvSpPr>
          <p:cNvPr id="63" name="文本框 62"/>
          <p:cNvSpPr txBox="1"/>
          <p:nvPr/>
        </p:nvSpPr>
        <p:spPr>
          <a:xfrm>
            <a:off x="1927107" y="2968829"/>
            <a:ext cx="1415772" cy="830997"/>
          </a:xfrm>
          <a:prstGeom prst="rect">
            <a:avLst/>
          </a:prstGeom>
          <a:noFill/>
        </p:spPr>
        <p:txBody>
          <a:bodyPr wrap="none" rtlCol="0">
            <a:spAutoFit/>
          </a:bodyPr>
          <a:lstStyle/>
          <a:p>
            <a:r>
              <a:rPr lang="zh-CN" altLang="en-US" sz="4800" b="1" dirty="0" smtClean="0">
                <a:solidFill>
                  <a:prstClr val="white"/>
                </a:solidFill>
                <a:latin typeface="微软雅黑" panose="020B0503020204020204" pitchFamily="34" charset="-122"/>
                <a:ea typeface="微软雅黑" panose="020B0503020204020204" pitchFamily="34" charset="-122"/>
              </a:rPr>
              <a:t>目录</a:t>
            </a:r>
            <a:endParaRPr lang="zh-CN" altLang="en-US" sz="4800" b="1" dirty="0">
              <a:solidFill>
                <a:prstClr val="white"/>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5228633" y="1373867"/>
            <a:ext cx="3017796" cy="830997"/>
            <a:chOff x="4855259" y="2175247"/>
            <a:chExt cx="2905942" cy="830997"/>
          </a:xfrm>
        </p:grpSpPr>
        <p:sp>
          <p:nvSpPr>
            <p:cNvPr id="147" name="文本框 146"/>
            <p:cNvSpPr txBox="1"/>
            <p:nvPr/>
          </p:nvSpPr>
          <p:spPr>
            <a:xfrm>
              <a:off x="5336546" y="2175247"/>
              <a:ext cx="2424655" cy="830997"/>
            </a:xfrm>
            <a:prstGeom prst="rect">
              <a:avLst/>
            </a:prstGeom>
            <a:noFill/>
          </p:spPr>
          <p:txBody>
            <a:bodyPr wrap="square" rtlCol="0">
              <a:spAutoFit/>
            </a:bodyPr>
            <a:lstStyle/>
            <a:p>
              <a:r>
                <a:rPr lang="zh-CN" altLang="en-US" sz="2400" b="1" dirty="0" smtClean="0">
                  <a:solidFill>
                    <a:prstClr val="white"/>
                  </a:solidFill>
                  <a:latin typeface="Segoe UI" panose="020B0502040204020203"/>
                </a:rPr>
                <a:t>一、</a:t>
              </a:r>
              <a:r>
                <a:rPr lang="en-US" altLang="zh-CN" sz="2400" b="1" dirty="0" smtClean="0">
                  <a:solidFill>
                    <a:prstClr val="white"/>
                  </a:solidFill>
                  <a:latin typeface="Segoe UI" panose="020B0502040204020203"/>
                </a:rPr>
                <a:t>Python</a:t>
              </a:r>
              <a:r>
                <a:rPr lang="zh-CN" altLang="en-US" sz="2400" b="1" dirty="0" smtClean="0">
                  <a:solidFill>
                    <a:prstClr val="white"/>
                  </a:solidFill>
                  <a:latin typeface="Segoe UI" panose="020B0502040204020203"/>
                </a:rPr>
                <a:t>简介</a:t>
              </a:r>
            </a:p>
          </p:txBody>
        </p:sp>
        <p:sp>
          <p:nvSpPr>
            <p:cNvPr id="231" name="燕尾形 230"/>
            <p:cNvSpPr/>
            <p:nvPr/>
          </p:nvSpPr>
          <p:spPr>
            <a:xfrm rot="98182">
              <a:off x="5034626" y="2285425"/>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236" name="燕尾形 235"/>
            <p:cNvSpPr/>
            <p:nvPr/>
          </p:nvSpPr>
          <p:spPr>
            <a:xfrm rot="98182">
              <a:off x="4855259" y="2285424"/>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6" name="组合 4"/>
          <p:cNvGrpSpPr/>
          <p:nvPr/>
        </p:nvGrpSpPr>
        <p:grpSpPr>
          <a:xfrm>
            <a:off x="6600056" y="3179117"/>
            <a:ext cx="3747686" cy="461665"/>
            <a:chOff x="8257206" y="2175248"/>
            <a:chExt cx="3409998" cy="461665"/>
          </a:xfrm>
        </p:grpSpPr>
        <p:sp>
          <p:nvSpPr>
            <p:cNvPr id="242" name="文本框 241"/>
            <p:cNvSpPr txBox="1"/>
            <p:nvPr/>
          </p:nvSpPr>
          <p:spPr>
            <a:xfrm>
              <a:off x="8672156" y="2175248"/>
              <a:ext cx="2995048" cy="461665"/>
            </a:xfrm>
            <a:prstGeom prst="rect">
              <a:avLst/>
            </a:prstGeom>
            <a:noFill/>
          </p:spPr>
          <p:txBody>
            <a:bodyPr wrap="square" rtlCol="0">
              <a:spAutoFit/>
            </a:bodyPr>
            <a:lstStyle/>
            <a:p>
              <a:r>
                <a:rPr lang="zh-CN" altLang="en-US" sz="2400" b="1" dirty="0" smtClean="0">
                  <a:solidFill>
                    <a:prstClr val="white"/>
                  </a:solidFill>
                  <a:latin typeface="Segoe UI" panose="020B0502040204020203"/>
                </a:rPr>
                <a:t>二、自动化测试</a:t>
              </a:r>
              <a:r>
                <a:rPr lang="zh-CN" altLang="en-US" sz="2400" b="1" dirty="0">
                  <a:solidFill>
                    <a:prstClr val="white"/>
                  </a:solidFill>
                  <a:latin typeface="Segoe UI" panose="020B0502040204020203"/>
                </a:rPr>
                <a:t>简介</a:t>
              </a:r>
            </a:p>
          </p:txBody>
        </p:sp>
        <p:sp>
          <p:nvSpPr>
            <p:cNvPr id="240" name="燕尾形 239"/>
            <p:cNvSpPr/>
            <p:nvPr/>
          </p:nvSpPr>
          <p:spPr>
            <a:xfrm rot="98182">
              <a:off x="8436573" y="2285425"/>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241" name="燕尾形 240"/>
            <p:cNvSpPr/>
            <p:nvPr/>
          </p:nvSpPr>
          <p:spPr>
            <a:xfrm rot="98182">
              <a:off x="8257206" y="2285424"/>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8" name="组合 5"/>
          <p:cNvGrpSpPr/>
          <p:nvPr/>
        </p:nvGrpSpPr>
        <p:grpSpPr>
          <a:xfrm>
            <a:off x="5231904" y="4839543"/>
            <a:ext cx="3888432" cy="461665"/>
            <a:chOff x="4855259" y="4263479"/>
            <a:chExt cx="3617005" cy="461665"/>
          </a:xfrm>
        </p:grpSpPr>
        <p:sp>
          <p:nvSpPr>
            <p:cNvPr id="253" name="文本框 252"/>
            <p:cNvSpPr txBox="1"/>
            <p:nvPr/>
          </p:nvSpPr>
          <p:spPr>
            <a:xfrm>
              <a:off x="5336483" y="4263479"/>
              <a:ext cx="3135781" cy="461665"/>
            </a:xfrm>
            <a:prstGeom prst="rect">
              <a:avLst/>
            </a:prstGeom>
            <a:noFill/>
          </p:spPr>
          <p:txBody>
            <a:bodyPr wrap="square" rtlCol="0">
              <a:spAutoFit/>
            </a:bodyPr>
            <a:lstStyle/>
            <a:p>
              <a:r>
                <a:rPr lang="zh-CN" altLang="en-US" sz="2400" b="1" dirty="0" smtClean="0">
                  <a:solidFill>
                    <a:prstClr val="white"/>
                  </a:solidFill>
                  <a:latin typeface="Segoe UI" panose="020B0502040204020203"/>
                </a:rPr>
                <a:t>三、自动化测试应用</a:t>
              </a:r>
              <a:endParaRPr lang="en-US" altLang="zh-CN" sz="2400" b="1" dirty="0" smtClean="0">
                <a:solidFill>
                  <a:prstClr val="white"/>
                </a:solidFill>
                <a:latin typeface="Segoe UI" panose="020B0502040204020203"/>
              </a:endParaRPr>
            </a:p>
          </p:txBody>
        </p:sp>
        <p:sp>
          <p:nvSpPr>
            <p:cNvPr id="256" name="燕尾形 255"/>
            <p:cNvSpPr/>
            <p:nvPr/>
          </p:nvSpPr>
          <p:spPr>
            <a:xfrm rot="98182">
              <a:off x="5034626" y="4378068"/>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257" name="燕尾形 256"/>
            <p:cNvSpPr/>
            <p:nvPr/>
          </p:nvSpPr>
          <p:spPr>
            <a:xfrm rot="98182">
              <a:off x="4855259" y="4378067"/>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grpSp>
        <p:nvGrpSpPr>
          <p:cNvPr id="12" name="组合 2"/>
          <p:cNvGrpSpPr/>
          <p:nvPr/>
        </p:nvGrpSpPr>
        <p:grpSpPr>
          <a:xfrm>
            <a:off x="-2367" y="6468"/>
            <a:ext cx="12196734" cy="6873176"/>
            <a:chOff x="-4734" y="6468"/>
            <a:chExt cx="12196734" cy="6873176"/>
          </a:xfrm>
        </p:grpSpPr>
        <p:sp>
          <p:nvSpPr>
            <p:cNvPr id="2" name="矩形 1"/>
            <p:cNvSpPr/>
            <p:nvPr/>
          </p:nvSpPr>
          <p:spPr>
            <a:xfrm>
              <a:off x="-4734" y="6468"/>
              <a:ext cx="12196734" cy="308327"/>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矩形 31"/>
            <p:cNvSpPr/>
            <p:nvPr/>
          </p:nvSpPr>
          <p:spPr>
            <a:xfrm>
              <a:off x="-4734" y="6530275"/>
              <a:ext cx="12196734" cy="349369"/>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120"/>
                                        </p:tgtEl>
                                        <p:attrNameLst>
                                          <p:attrName>style.visibility</p:attrName>
                                        </p:attrNameLst>
                                      </p:cBhvr>
                                      <p:to>
                                        <p:strVal val="visible"/>
                                      </p:to>
                                    </p:set>
                                    <p:animEffect transition="in" filter="fade">
                                      <p:cBhvr>
                                        <p:cTn id="12" dur="500"/>
                                        <p:tgtEl>
                                          <p:spTgt spid="12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par>
                                <p:cTn id="16" presetID="8" presetClass="emph" presetSubtype="0" repeatCount="indefinite" fill="hold" nodeType="withEffect">
                                  <p:stCondLst>
                                    <p:cond delay="0"/>
                                  </p:stCondLst>
                                  <p:childTnLst>
                                    <p:animRot by="21600000">
                                      <p:cBhvr>
                                        <p:cTn id="17" dur="5000" fill="hold"/>
                                        <p:tgtEl>
                                          <p:spTgt spid="120"/>
                                        </p:tgtEl>
                                        <p:attrNameLst>
                                          <p:attrName>r</p:attrName>
                                        </p:attrNameLst>
                                      </p:cBhvr>
                                    </p:animRot>
                                  </p:childTnLst>
                                </p:cTn>
                              </p:par>
                              <p:par>
                                <p:cTn id="18" presetID="2" presetClass="entr" presetSubtype="2" decel="10000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750" fill="hold"/>
                                        <p:tgtEl>
                                          <p:spTgt spid="4"/>
                                        </p:tgtEl>
                                        <p:attrNameLst>
                                          <p:attrName>ppt_x</p:attrName>
                                        </p:attrNameLst>
                                      </p:cBhvr>
                                      <p:tavLst>
                                        <p:tav tm="0">
                                          <p:val>
                                            <p:strVal val="1+#ppt_w/2"/>
                                          </p:val>
                                        </p:tav>
                                        <p:tav tm="100000">
                                          <p:val>
                                            <p:strVal val="#ppt_x"/>
                                          </p:val>
                                        </p:tav>
                                      </p:tavLst>
                                    </p:anim>
                                    <p:anim calcmode="lin" valueType="num">
                                      <p:cBhvr additive="base">
                                        <p:cTn id="21" dur="750" fill="hold"/>
                                        <p:tgtEl>
                                          <p:spTgt spid="4"/>
                                        </p:tgtEl>
                                        <p:attrNameLst>
                                          <p:attrName>ppt_y</p:attrName>
                                        </p:attrNameLst>
                                      </p:cBhvr>
                                      <p:tavLst>
                                        <p:tav tm="0">
                                          <p:val>
                                            <p:strVal val="#ppt_y"/>
                                          </p:val>
                                        </p:tav>
                                        <p:tav tm="100000">
                                          <p:val>
                                            <p:strVal val="#ppt_y"/>
                                          </p:val>
                                        </p:tav>
                                      </p:tavLst>
                                    </p:anim>
                                  </p:childTnLst>
                                </p:cTn>
                              </p:par>
                              <p:par>
                                <p:cTn id="22" presetID="2" presetClass="entr" presetSubtype="2" decel="100000" fill="hold" nodeType="withEffect">
                                  <p:stCondLst>
                                    <p:cond delay="10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750" fill="hold"/>
                                        <p:tgtEl>
                                          <p:spTgt spid="6"/>
                                        </p:tgtEl>
                                        <p:attrNameLst>
                                          <p:attrName>ppt_x</p:attrName>
                                        </p:attrNameLst>
                                      </p:cBhvr>
                                      <p:tavLst>
                                        <p:tav tm="0">
                                          <p:val>
                                            <p:strVal val="1+#ppt_w/2"/>
                                          </p:val>
                                        </p:tav>
                                        <p:tav tm="100000">
                                          <p:val>
                                            <p:strVal val="#ppt_x"/>
                                          </p:val>
                                        </p:tav>
                                      </p:tavLst>
                                    </p:anim>
                                    <p:anim calcmode="lin" valueType="num">
                                      <p:cBhvr additive="base">
                                        <p:cTn id="25" dur="750" fill="hold"/>
                                        <p:tgtEl>
                                          <p:spTgt spid="6"/>
                                        </p:tgtEl>
                                        <p:attrNameLst>
                                          <p:attrName>ppt_y</p:attrName>
                                        </p:attrNameLst>
                                      </p:cBhvr>
                                      <p:tavLst>
                                        <p:tav tm="0">
                                          <p:val>
                                            <p:strVal val="#ppt_y"/>
                                          </p:val>
                                        </p:tav>
                                        <p:tav tm="100000">
                                          <p:val>
                                            <p:strVal val="#ppt_y"/>
                                          </p:val>
                                        </p:tav>
                                      </p:tavLst>
                                    </p:anim>
                                  </p:childTnLst>
                                </p:cTn>
                              </p:par>
                              <p:par>
                                <p:cTn id="26" presetID="2" presetClass="entr" presetSubtype="2" decel="100000" fill="hold" nodeType="withEffect">
                                  <p:stCondLst>
                                    <p:cond delay="2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750" fill="hold"/>
                                        <p:tgtEl>
                                          <p:spTgt spid="8"/>
                                        </p:tgtEl>
                                        <p:attrNameLst>
                                          <p:attrName>ppt_x</p:attrName>
                                        </p:attrNameLst>
                                      </p:cBhvr>
                                      <p:tavLst>
                                        <p:tav tm="0">
                                          <p:val>
                                            <p:strVal val="1+#ppt_w/2"/>
                                          </p:val>
                                        </p:tav>
                                        <p:tav tm="100000">
                                          <p:val>
                                            <p:strVal val="#ppt_x"/>
                                          </p:val>
                                        </p:tav>
                                      </p:tavLst>
                                    </p:anim>
                                    <p:anim calcmode="lin" valueType="num">
                                      <p:cBhvr additive="base">
                                        <p:cTn id="29" dur="7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9" presetClass="emph" presetSubtype="0" nodeType="clickEffect">
                                  <p:stCondLst>
                                    <p:cond delay="0"/>
                                  </p:stCondLst>
                                  <p:childTnLst>
                                    <p:set>
                                      <p:cBhvr rctx="PPT">
                                        <p:cTn id="33" dur="indefinite"/>
                                        <p:tgtEl>
                                          <p:spTgt spid="6"/>
                                        </p:tgtEl>
                                        <p:attrNameLst>
                                          <p:attrName>style.opacity</p:attrName>
                                        </p:attrNameLst>
                                      </p:cBhvr>
                                      <p:to>
                                        <p:strVal val="0.25"/>
                                      </p:to>
                                    </p:set>
                                    <p:animEffect filter="image" prLst="opacity: 0.25">
                                      <p:cBhvr rctx="IE">
                                        <p:cTn id="34" dur="indefinite"/>
                                        <p:tgtEl>
                                          <p:spTgt spid="6"/>
                                        </p:tgtEl>
                                      </p:cBhvr>
                                    </p:animEffect>
                                  </p:childTnLst>
                                </p:cTn>
                              </p:par>
                              <p:par>
                                <p:cTn id="35" presetID="9" presetClass="emph" presetSubtype="0" nodeType="withEffect">
                                  <p:stCondLst>
                                    <p:cond delay="0"/>
                                  </p:stCondLst>
                                  <p:childTnLst>
                                    <p:set>
                                      <p:cBhvr rctx="PPT">
                                        <p:cTn id="36" dur="indefinite"/>
                                        <p:tgtEl>
                                          <p:spTgt spid="8"/>
                                        </p:tgtEl>
                                        <p:attrNameLst>
                                          <p:attrName>style.opacity</p:attrName>
                                        </p:attrNameLst>
                                      </p:cBhvr>
                                      <p:to>
                                        <p:strVal val="0.25"/>
                                      </p:to>
                                    </p:set>
                                    <p:animEffect filter="image" prLst="opacity: 0.25">
                                      <p:cBhvr rctx="IE">
                                        <p:cTn id="37" dur="indefinite"/>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4" y="227129"/>
            <a:ext cx="12196734" cy="902201"/>
          </a:xfrm>
          <a:prstGeom prst="rect">
            <a:avLst/>
          </a:prstGeom>
          <a:solidFill>
            <a:schemeClr val="bg1">
              <a:lumMod val="9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67" name="组合 266"/>
          <p:cNvGrpSpPr/>
          <p:nvPr/>
        </p:nvGrpSpPr>
        <p:grpSpPr>
          <a:xfrm>
            <a:off x="-4734" y="213461"/>
            <a:ext cx="994281" cy="929540"/>
            <a:chOff x="-4734" y="1927960"/>
            <a:chExt cx="3412211" cy="3190031"/>
          </a:xfrm>
        </p:grpSpPr>
        <p:sp>
          <p:nvSpPr>
            <p:cNvPr id="265" name="等腰三角形 264"/>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6" name="等腰三角形 265"/>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31" name="文本框 30"/>
          <p:cNvSpPr txBox="1"/>
          <p:nvPr/>
        </p:nvSpPr>
        <p:spPr>
          <a:xfrm>
            <a:off x="1078876" y="416619"/>
            <a:ext cx="3144916" cy="523220"/>
          </a:xfrm>
          <a:prstGeom prst="rect">
            <a:avLst/>
          </a:prstGeom>
          <a:noFill/>
        </p:spPr>
        <p:txBody>
          <a:bodyPr wrap="square" rtlCol="0">
            <a:spAutoFit/>
          </a:bodyPr>
          <a:lstStyle/>
          <a:p>
            <a:r>
              <a:rPr lang="en-US" altLang="zh-CN" sz="2800" dirty="0" smtClean="0">
                <a:solidFill>
                  <a:prstClr val="white"/>
                </a:solidFill>
                <a:latin typeface="Segoe UI" panose="020B0502040204020203"/>
              </a:rPr>
              <a:t> </a:t>
            </a:r>
            <a:r>
              <a:rPr lang="zh-CN" altLang="en-US" sz="2800" dirty="0" smtClean="0">
                <a:solidFill>
                  <a:prstClr val="white"/>
                </a:solidFill>
                <a:latin typeface="Segoe UI" panose="020B0502040204020203"/>
              </a:rPr>
              <a:t>一、</a:t>
            </a:r>
            <a:r>
              <a:rPr lang="en-US" altLang="zh-CN" sz="2800" dirty="0" smtClean="0">
                <a:solidFill>
                  <a:prstClr val="white"/>
                </a:solidFill>
                <a:latin typeface="Segoe UI" panose="020B0502040204020203"/>
              </a:rPr>
              <a:t>Python</a:t>
            </a:r>
            <a:r>
              <a:rPr lang="zh-CN" altLang="en-US" sz="2800" dirty="0" smtClean="0">
                <a:solidFill>
                  <a:prstClr val="white"/>
                </a:solidFill>
                <a:latin typeface="Segoe UI" panose="020B0502040204020203"/>
              </a:rPr>
              <a:t>简介</a:t>
            </a:r>
            <a:endParaRPr lang="zh-CN" altLang="en-US" sz="2800" dirty="0">
              <a:solidFill>
                <a:prstClr val="white"/>
              </a:solidFill>
              <a:latin typeface="Segoe UI" panose="020B0502040204020203"/>
            </a:endParaRPr>
          </a:p>
        </p:txBody>
      </p:sp>
      <p:pic>
        <p:nvPicPr>
          <p:cNvPr id="32" name="图片 31"/>
          <p:cNvPicPr>
            <a:picLocks noChangeAspect="1"/>
          </p:cNvPicPr>
          <p:nvPr/>
        </p:nvPicPr>
        <p:blipFill>
          <a:blip r:embed="rId3" cstate="print"/>
          <a:stretch>
            <a:fillRect/>
          </a:stretch>
        </p:blipFill>
        <p:spPr>
          <a:xfrm>
            <a:off x="470501" y="352289"/>
            <a:ext cx="653399" cy="651880"/>
          </a:xfrm>
          <a:prstGeom prst="rect">
            <a:avLst/>
          </a:prstGeom>
        </p:spPr>
      </p:pic>
      <p:sp>
        <p:nvSpPr>
          <p:cNvPr id="33" name="燕尾形 32"/>
          <p:cNvSpPr/>
          <p:nvPr/>
        </p:nvSpPr>
        <p:spPr>
          <a:xfrm rot="98182">
            <a:off x="11563334" y="563221"/>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4" name="燕尾形 33"/>
          <p:cNvSpPr/>
          <p:nvPr/>
        </p:nvSpPr>
        <p:spPr>
          <a:xfrm rot="98182">
            <a:off x="11383967" y="563220"/>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4" name="Lorem Ipsum"/>
          <p:cNvSpPr/>
          <p:nvPr/>
        </p:nvSpPr>
        <p:spPr bwMode="auto">
          <a:xfrm>
            <a:off x="1271464" y="2151047"/>
            <a:ext cx="9865096" cy="557873"/>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dirty="0" smtClean="0"/>
              <a:t>Python</a:t>
            </a:r>
            <a:r>
              <a:rPr lang="zh-CN" altLang="en-US" sz="1600" dirty="0" smtClean="0"/>
              <a:t>（英国发音：</a:t>
            </a:r>
            <a:r>
              <a:rPr lang="en-US" altLang="zh-CN" sz="1600" dirty="0" smtClean="0"/>
              <a:t>/ˈ</a:t>
            </a:r>
            <a:r>
              <a:rPr lang="en-US" altLang="zh-CN" sz="1600" dirty="0" err="1" smtClean="0"/>
              <a:t>paɪ</a:t>
            </a:r>
            <a:r>
              <a:rPr lang="el-GR" altLang="zh-CN" sz="1600" dirty="0" smtClean="0"/>
              <a:t>θ</a:t>
            </a:r>
            <a:r>
              <a:rPr lang="en-US" altLang="zh-CN" sz="1600" dirty="0" err="1" smtClean="0"/>
              <a:t>ən</a:t>
            </a:r>
            <a:r>
              <a:rPr lang="en-US" altLang="zh-CN" sz="1600" dirty="0" smtClean="0"/>
              <a:t>/ </a:t>
            </a:r>
            <a:r>
              <a:rPr lang="zh-CN" altLang="en-US" sz="1600" dirty="0" smtClean="0"/>
              <a:t>美国发音：</a:t>
            </a:r>
            <a:r>
              <a:rPr lang="en-US" altLang="zh-CN" sz="1600" dirty="0" smtClean="0"/>
              <a:t>/ˈ</a:t>
            </a:r>
            <a:r>
              <a:rPr lang="en-US" altLang="zh-CN" sz="1600" dirty="0" err="1" smtClean="0"/>
              <a:t>paɪ</a:t>
            </a:r>
            <a:r>
              <a:rPr lang="el-GR" altLang="zh-CN" sz="1600" dirty="0" smtClean="0"/>
              <a:t>θ</a:t>
            </a:r>
            <a:r>
              <a:rPr lang="en-US" altLang="zh-CN" sz="1600" dirty="0" err="1" smtClean="0"/>
              <a:t>ɑːn</a:t>
            </a:r>
            <a:r>
              <a:rPr lang="en-US" altLang="zh-CN" sz="1600" dirty="0" smtClean="0"/>
              <a:t>/</a:t>
            </a:r>
            <a:r>
              <a:rPr lang="zh-CN" altLang="en-US" sz="1600" dirty="0" smtClean="0"/>
              <a:t>）</a:t>
            </a:r>
            <a:r>
              <a:rPr lang="en-US" altLang="zh-CN" sz="1600" dirty="0" smtClean="0"/>
              <a:t>, </a:t>
            </a:r>
            <a:r>
              <a:rPr lang="zh-CN" altLang="en-US" sz="1600" dirty="0" smtClean="0"/>
              <a:t>是一种面向对象的解释型计算机程序设计语言，由荷兰人</a:t>
            </a:r>
            <a:r>
              <a:rPr lang="en-US" altLang="zh-CN" sz="1600" dirty="0" smtClean="0"/>
              <a:t>Guido van </a:t>
            </a:r>
            <a:r>
              <a:rPr lang="en-US" altLang="zh-CN" sz="1600" dirty="0" err="1" smtClean="0"/>
              <a:t>Rossum</a:t>
            </a:r>
            <a:r>
              <a:rPr lang="zh-CN" altLang="en-US" sz="1600" dirty="0" smtClean="0"/>
              <a:t>于</a:t>
            </a:r>
            <a:r>
              <a:rPr lang="en-US" altLang="zh-CN" sz="1600" dirty="0" smtClean="0"/>
              <a:t>1989</a:t>
            </a:r>
            <a:r>
              <a:rPr lang="zh-CN" altLang="en-US" sz="1600" dirty="0" smtClean="0"/>
              <a:t>年发明，第一个公开发行版发行于</a:t>
            </a:r>
            <a:r>
              <a:rPr lang="en-US" altLang="zh-CN" sz="1600" dirty="0" smtClean="0"/>
              <a:t>1991</a:t>
            </a:r>
            <a:r>
              <a:rPr lang="zh-CN" altLang="en-US" sz="1600" dirty="0" smtClean="0"/>
              <a:t>年。</a:t>
            </a:r>
            <a:endParaRPr lang="zh-CN" altLang="en-US" sz="1400" dirty="0" smtClean="0"/>
          </a:p>
        </p:txBody>
      </p:sp>
      <p:grpSp>
        <p:nvGrpSpPr>
          <p:cNvPr id="60" name="组合 59"/>
          <p:cNvGrpSpPr/>
          <p:nvPr/>
        </p:nvGrpSpPr>
        <p:grpSpPr>
          <a:xfrm>
            <a:off x="1343472" y="1484784"/>
            <a:ext cx="3423344" cy="437607"/>
            <a:chOff x="7151002" y="2252455"/>
            <a:chExt cx="3423344" cy="437607"/>
          </a:xfrm>
        </p:grpSpPr>
        <p:sp>
          <p:nvSpPr>
            <p:cNvPr id="61" name="椭圆 60"/>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solidFill>
                    <a:srgbClr val="0F2232"/>
                  </a:solidFill>
                  <a:latin typeface="微软雅黑" panose="020B0503020204020204" pitchFamily="34" charset="-122"/>
                  <a:ea typeface="微软雅黑" panose="020B0503020204020204" pitchFamily="34" charset="-122"/>
                </a:rPr>
                <a:t>1</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62" name="文本框 57"/>
            <p:cNvSpPr txBox="1"/>
            <p:nvPr/>
          </p:nvSpPr>
          <p:spPr>
            <a:xfrm>
              <a:off x="7588609" y="2286592"/>
              <a:ext cx="2985737" cy="400110"/>
            </a:xfrm>
            <a:prstGeom prst="rect">
              <a:avLst/>
            </a:prstGeom>
            <a:noFill/>
          </p:spPr>
          <p:txBody>
            <a:bodyPr wrap="square" rtlCol="0">
              <a:spAutoFit/>
            </a:bodyPr>
            <a:lstStyle/>
            <a:p>
              <a:r>
                <a:rPr lang="en-US" altLang="zh-CN" sz="2000" dirty="0" smtClean="0">
                  <a:solidFill>
                    <a:schemeClr val="lt1"/>
                  </a:solidFill>
                </a:rPr>
                <a:t>  </a:t>
              </a:r>
              <a:r>
                <a:rPr lang="en-US" altLang="zh-CN" sz="2000" b="1" dirty="0" smtClean="0">
                  <a:solidFill>
                    <a:schemeClr val="lt1"/>
                  </a:solidFill>
                </a:rPr>
                <a:t>Python</a:t>
              </a:r>
              <a:r>
                <a:rPr lang="zh-CN" altLang="en-US" sz="2000" b="1" dirty="0" smtClean="0">
                  <a:solidFill>
                    <a:schemeClr val="lt1"/>
                  </a:solidFill>
                </a:rPr>
                <a:t>的诞生</a:t>
              </a:r>
              <a:endParaRPr lang="en-US" altLang="zh-CN" sz="2000" b="1" dirty="0" smtClean="0">
                <a:solidFill>
                  <a:schemeClr val="lt1"/>
                </a:solidFill>
              </a:endParaRPr>
            </a:p>
          </p:txBody>
        </p:sp>
      </p:grpSp>
      <p:grpSp>
        <p:nvGrpSpPr>
          <p:cNvPr id="63" name="组合 62"/>
          <p:cNvGrpSpPr/>
          <p:nvPr/>
        </p:nvGrpSpPr>
        <p:grpSpPr>
          <a:xfrm>
            <a:off x="1343472" y="3284984"/>
            <a:ext cx="3423344" cy="437607"/>
            <a:chOff x="7151002" y="2252455"/>
            <a:chExt cx="3423344" cy="437607"/>
          </a:xfrm>
        </p:grpSpPr>
        <p:sp>
          <p:nvSpPr>
            <p:cNvPr id="64" name="椭圆 63"/>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solidFill>
                    <a:srgbClr val="0F2232"/>
                  </a:solidFill>
                  <a:latin typeface="微软雅黑" panose="020B0503020204020204" pitchFamily="34" charset="-122"/>
                  <a:ea typeface="微软雅黑" panose="020B0503020204020204" pitchFamily="34" charset="-122"/>
                </a:rPr>
                <a:t>2</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65" name="文本框 57"/>
            <p:cNvSpPr txBox="1"/>
            <p:nvPr/>
          </p:nvSpPr>
          <p:spPr>
            <a:xfrm>
              <a:off x="7588609" y="2286592"/>
              <a:ext cx="2985737" cy="400110"/>
            </a:xfrm>
            <a:prstGeom prst="rect">
              <a:avLst/>
            </a:prstGeom>
            <a:noFill/>
          </p:spPr>
          <p:txBody>
            <a:bodyPr wrap="square" rtlCol="0">
              <a:spAutoFit/>
            </a:bodyPr>
            <a:lstStyle/>
            <a:p>
              <a:r>
                <a:rPr lang="en-US" altLang="zh-CN" sz="2000" dirty="0" smtClean="0">
                  <a:solidFill>
                    <a:schemeClr val="lt1"/>
                  </a:solidFill>
                </a:rPr>
                <a:t>  </a:t>
              </a:r>
              <a:r>
                <a:rPr lang="en-US" altLang="zh-CN" sz="2000" b="1" dirty="0" smtClean="0">
                  <a:solidFill>
                    <a:schemeClr val="lt1"/>
                  </a:solidFill>
                </a:rPr>
                <a:t>Python</a:t>
              </a:r>
              <a:r>
                <a:rPr lang="zh-CN" altLang="en-US" sz="2000" b="1" dirty="0" smtClean="0">
                  <a:solidFill>
                    <a:schemeClr val="lt1"/>
                  </a:solidFill>
                </a:rPr>
                <a:t>的风格</a:t>
              </a:r>
              <a:endParaRPr lang="en-US" altLang="zh-CN" sz="2000" b="1" dirty="0" smtClean="0">
                <a:solidFill>
                  <a:schemeClr val="lt1"/>
                </a:solidFill>
              </a:endParaRPr>
            </a:p>
          </p:txBody>
        </p:sp>
      </p:grpSp>
      <p:sp>
        <p:nvSpPr>
          <p:cNvPr id="66" name="Lorem Ipsum"/>
          <p:cNvSpPr/>
          <p:nvPr/>
        </p:nvSpPr>
        <p:spPr bwMode="auto">
          <a:xfrm>
            <a:off x="1271464" y="4005064"/>
            <a:ext cx="9865096" cy="206597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1600" dirty="0" smtClean="0"/>
              <a:t>Python</a:t>
            </a:r>
            <a:r>
              <a:rPr lang="zh-CN" altLang="en-US" sz="1600" dirty="0" smtClean="0"/>
              <a:t>在设计上坚持了清晰划一的风格，这使得</a:t>
            </a:r>
            <a:r>
              <a:rPr lang="en-US" altLang="zh-CN" sz="1600" dirty="0" smtClean="0"/>
              <a:t>Python</a:t>
            </a:r>
            <a:r>
              <a:rPr lang="zh-CN" altLang="en-US" sz="1600" dirty="0" smtClean="0"/>
              <a:t>成为一门易读、易维护，并且被大量用户所欢迎的、用途广泛的语言。</a:t>
            </a:r>
            <a:endParaRPr lang="en-US" altLang="zh-CN" sz="1600" dirty="0" smtClean="0"/>
          </a:p>
          <a:p>
            <a:endParaRPr lang="en-US" altLang="zh-CN" sz="1600" dirty="0" smtClean="0"/>
          </a:p>
          <a:p>
            <a:r>
              <a:rPr lang="en-US" altLang="zh-CN" sz="1600" dirty="0" smtClean="0"/>
              <a:t>Python</a:t>
            </a:r>
            <a:r>
              <a:rPr lang="zh-CN" altLang="en-US" sz="1600" dirty="0" smtClean="0"/>
              <a:t>的作者有意的设计限制性很强的语法，使得不好的编程习惯都不能通过编译。其中很重要的一项就是</a:t>
            </a:r>
            <a:r>
              <a:rPr lang="en-US" altLang="zh-CN" sz="1600" dirty="0" smtClean="0"/>
              <a:t>Python</a:t>
            </a:r>
            <a:r>
              <a:rPr lang="zh-CN" altLang="en-US" sz="1600" dirty="0" smtClean="0"/>
              <a:t>的</a:t>
            </a:r>
            <a:r>
              <a:rPr lang="zh-CN" altLang="en-US" sz="1600" b="1" dirty="0" smtClean="0"/>
              <a:t>缩进规则</a:t>
            </a:r>
            <a:r>
              <a:rPr lang="zh-CN" altLang="en-US" sz="1600" dirty="0" smtClean="0"/>
              <a:t>，这样确实使得程序更加清晰和美观</a:t>
            </a:r>
            <a:endParaRPr lang="en-US" altLang="zh-CN" sz="1600" dirty="0" smtClean="0"/>
          </a:p>
          <a:p>
            <a:endParaRPr lang="en-US" altLang="zh-CN" sz="1600" dirty="0" smtClean="0"/>
          </a:p>
          <a:p>
            <a:r>
              <a:rPr lang="en-US" altLang="zh-CN" sz="1600" dirty="0" smtClean="0"/>
              <a:t>Tim Peters</a:t>
            </a:r>
            <a:r>
              <a:rPr lang="zh-CN" altLang="en-US" sz="1600" dirty="0" smtClean="0"/>
              <a:t>写的</a:t>
            </a:r>
            <a:r>
              <a:rPr lang="en-US" altLang="zh-CN" sz="1600" dirty="0" smtClean="0"/>
              <a:t>Python</a:t>
            </a:r>
            <a:r>
              <a:rPr lang="zh-CN" altLang="en-US" sz="1600" dirty="0" smtClean="0"/>
              <a:t>格言（称为</a:t>
            </a:r>
            <a:r>
              <a:rPr lang="en-US" altLang="zh-CN" sz="1600" dirty="0" smtClean="0"/>
              <a:t>The Zen of Python</a:t>
            </a:r>
            <a:r>
              <a:rPr lang="zh-CN" altLang="en-US" sz="1600" dirty="0" smtClean="0"/>
              <a:t>）：</a:t>
            </a:r>
            <a:endParaRPr lang="en-US" altLang="zh-CN" sz="1600" dirty="0" smtClean="0"/>
          </a:p>
          <a:p>
            <a:r>
              <a:rPr lang="en-US" altLang="zh-CN" sz="1600" dirty="0" smtClean="0"/>
              <a:t>There should be one-- and preferably only one --obvious way to do it.</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blinds(horizontal)">
                                      <p:cBhvr>
                                        <p:cTn id="11" dur="500"/>
                                        <p:tgtEl>
                                          <p:spTgt spid="5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anim calcmode="lin" valueType="num">
                                      <p:cBhvr additive="base">
                                        <p:cTn id="16" dur="500" fill="hold"/>
                                        <p:tgtEl>
                                          <p:spTgt spid="63"/>
                                        </p:tgtEl>
                                        <p:attrNameLst>
                                          <p:attrName>ppt_x</p:attrName>
                                        </p:attrNameLst>
                                      </p:cBhvr>
                                      <p:tavLst>
                                        <p:tav tm="0">
                                          <p:val>
                                            <p:strVal val="0-#ppt_w/2"/>
                                          </p:val>
                                        </p:tav>
                                        <p:tav tm="100000">
                                          <p:val>
                                            <p:strVal val="#ppt_x"/>
                                          </p:val>
                                        </p:tav>
                                      </p:tavLst>
                                    </p:anim>
                                    <p:anim calcmode="lin" valueType="num">
                                      <p:cBhvr additive="base">
                                        <p:cTn id="17" dur="500" fill="hold"/>
                                        <p:tgtEl>
                                          <p:spTgt spid="63"/>
                                        </p:tgtEl>
                                        <p:attrNameLst>
                                          <p:attrName>ppt_y</p:attrName>
                                        </p:attrNameLst>
                                      </p:cBhvr>
                                      <p:tavLst>
                                        <p:tav tm="0">
                                          <p:val>
                                            <p:strVal val="#ppt_y"/>
                                          </p:val>
                                        </p:tav>
                                        <p:tav tm="100000">
                                          <p:val>
                                            <p:strVal val="#ppt_y"/>
                                          </p:val>
                                        </p:tav>
                                      </p:tavLst>
                                    </p:anim>
                                  </p:childTnLst>
                                </p:cTn>
                              </p:par>
                              <p:par>
                                <p:cTn id="18" presetID="3" presetClass="entr" presetSubtype="10" fill="hold" grpId="0" nodeType="with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blinds(horizontal)">
                                      <p:cBhvr>
                                        <p:cTn id="2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4" y="227129"/>
            <a:ext cx="12196734" cy="902201"/>
          </a:xfrm>
          <a:prstGeom prst="rect">
            <a:avLst/>
          </a:prstGeom>
          <a:solidFill>
            <a:schemeClr val="bg1">
              <a:lumMod val="9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66"/>
          <p:cNvGrpSpPr/>
          <p:nvPr/>
        </p:nvGrpSpPr>
        <p:grpSpPr>
          <a:xfrm>
            <a:off x="-4734" y="213461"/>
            <a:ext cx="994281" cy="929540"/>
            <a:chOff x="-4734" y="1927960"/>
            <a:chExt cx="3412211" cy="3190031"/>
          </a:xfrm>
        </p:grpSpPr>
        <p:sp>
          <p:nvSpPr>
            <p:cNvPr id="265" name="等腰三角形 264"/>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6" name="等腰三角形 265"/>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32" name="图片 31"/>
          <p:cNvPicPr>
            <a:picLocks noChangeAspect="1"/>
          </p:cNvPicPr>
          <p:nvPr/>
        </p:nvPicPr>
        <p:blipFill>
          <a:blip r:embed="rId3" cstate="print"/>
          <a:stretch>
            <a:fillRect/>
          </a:stretch>
        </p:blipFill>
        <p:spPr>
          <a:xfrm>
            <a:off x="470501" y="352289"/>
            <a:ext cx="653399" cy="651880"/>
          </a:xfrm>
          <a:prstGeom prst="rect">
            <a:avLst/>
          </a:prstGeom>
        </p:spPr>
      </p:pic>
      <p:sp>
        <p:nvSpPr>
          <p:cNvPr id="33" name="燕尾形 32"/>
          <p:cNvSpPr/>
          <p:nvPr/>
        </p:nvSpPr>
        <p:spPr>
          <a:xfrm rot="98182">
            <a:off x="11563334" y="563221"/>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4" name="燕尾形 33"/>
          <p:cNvSpPr/>
          <p:nvPr/>
        </p:nvSpPr>
        <p:spPr>
          <a:xfrm rot="98182">
            <a:off x="11383967" y="563220"/>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4" name="Lorem Ipsum"/>
          <p:cNvSpPr/>
          <p:nvPr/>
        </p:nvSpPr>
        <p:spPr bwMode="auto">
          <a:xfrm>
            <a:off x="911424" y="1988840"/>
            <a:ext cx="10585176" cy="462052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b="1" dirty="0" smtClean="0">
                <a:solidFill>
                  <a:srgbClr val="FFFF00"/>
                </a:solidFill>
              </a:rPr>
              <a:t>简单</a:t>
            </a:r>
            <a:r>
              <a:rPr lang="zh-CN" altLang="en-US" sz="1600" dirty="0" smtClean="0"/>
              <a:t>：</a:t>
            </a:r>
            <a:r>
              <a:rPr lang="en-US" altLang="zh-CN" sz="1600" dirty="0" smtClean="0"/>
              <a:t>Python</a:t>
            </a:r>
            <a:r>
              <a:rPr lang="zh-CN" altLang="en-US" sz="1600" dirty="0" smtClean="0"/>
              <a:t>是一种代表简单主义思想的语言。阅读一个良好的</a:t>
            </a:r>
            <a:r>
              <a:rPr lang="en-US" altLang="zh-CN" sz="1600" dirty="0" smtClean="0"/>
              <a:t>Python</a:t>
            </a:r>
            <a:r>
              <a:rPr lang="zh-CN" altLang="en-US" sz="1600" dirty="0" smtClean="0"/>
              <a:t>程序就感觉像是在读英语一样。它使你能够专注于解决问题而不是去搞明白语言本身。</a:t>
            </a:r>
          </a:p>
          <a:p>
            <a:r>
              <a:rPr lang="zh-CN" altLang="en-US" b="1" dirty="0" smtClean="0">
                <a:solidFill>
                  <a:srgbClr val="FFFF00"/>
                </a:solidFill>
              </a:rPr>
              <a:t>易学</a:t>
            </a:r>
            <a:r>
              <a:rPr lang="zh-CN" altLang="en-US" sz="1600" dirty="0" smtClean="0"/>
              <a:t>：</a:t>
            </a:r>
            <a:r>
              <a:rPr lang="en-US" altLang="zh-CN" sz="1600" dirty="0" smtClean="0"/>
              <a:t>Python</a:t>
            </a:r>
            <a:r>
              <a:rPr lang="zh-CN" altLang="en-US" sz="1600" dirty="0" smtClean="0"/>
              <a:t>极其容易上手，因为</a:t>
            </a:r>
            <a:r>
              <a:rPr lang="en-US" altLang="zh-CN" sz="1600" dirty="0" smtClean="0"/>
              <a:t>Python</a:t>
            </a:r>
            <a:r>
              <a:rPr lang="zh-CN" altLang="en-US" sz="1600" dirty="0" smtClean="0"/>
              <a:t>有极其简单的说明文档</a:t>
            </a:r>
            <a:r>
              <a:rPr lang="en-US" altLang="zh-CN" sz="1600" dirty="0" smtClean="0"/>
              <a:t>[6]  </a:t>
            </a:r>
            <a:r>
              <a:rPr lang="zh-CN" altLang="en-US" sz="1600" dirty="0" smtClean="0"/>
              <a:t>。</a:t>
            </a:r>
          </a:p>
          <a:p>
            <a:r>
              <a:rPr lang="zh-CN" altLang="en-US" b="1" dirty="0" smtClean="0">
                <a:solidFill>
                  <a:srgbClr val="FFFF00"/>
                </a:solidFill>
              </a:rPr>
              <a:t>速度快</a:t>
            </a:r>
            <a:r>
              <a:rPr lang="zh-CN" altLang="en-US" sz="1600" dirty="0" smtClean="0"/>
              <a:t>：</a:t>
            </a:r>
            <a:r>
              <a:rPr lang="en-US" altLang="zh-CN" sz="1600" dirty="0" smtClean="0"/>
              <a:t>Python </a:t>
            </a:r>
            <a:r>
              <a:rPr lang="zh-CN" altLang="en-US" sz="1600" dirty="0" smtClean="0"/>
              <a:t>的底层是用 </a:t>
            </a:r>
            <a:r>
              <a:rPr lang="en-US" altLang="zh-CN" sz="1600" dirty="0" smtClean="0"/>
              <a:t>C </a:t>
            </a:r>
            <a:r>
              <a:rPr lang="zh-CN" altLang="en-US" sz="1600" dirty="0" smtClean="0"/>
              <a:t>语言写的，很多标准库和第三方库也都是用 </a:t>
            </a:r>
            <a:r>
              <a:rPr lang="en-US" altLang="zh-CN" sz="1600" dirty="0" smtClean="0"/>
              <a:t>C </a:t>
            </a:r>
            <a:r>
              <a:rPr lang="zh-CN" altLang="en-US" sz="1600" dirty="0" smtClean="0"/>
              <a:t>写的，运行速度非常快。</a:t>
            </a:r>
            <a:r>
              <a:rPr lang="en-US" altLang="zh-CN" sz="1600" dirty="0" smtClean="0"/>
              <a:t> </a:t>
            </a:r>
          </a:p>
          <a:p>
            <a:r>
              <a:rPr lang="zh-CN" altLang="en-US" b="1" dirty="0" smtClean="0">
                <a:solidFill>
                  <a:srgbClr val="FFFF00"/>
                </a:solidFill>
              </a:rPr>
              <a:t>免费、开源</a:t>
            </a:r>
            <a:r>
              <a:rPr lang="zh-CN" altLang="en-US" sz="1600" dirty="0" smtClean="0"/>
              <a:t>：</a:t>
            </a:r>
            <a:r>
              <a:rPr lang="en-US" altLang="zh-CN" sz="1600" dirty="0" smtClean="0"/>
              <a:t>Python</a:t>
            </a:r>
            <a:r>
              <a:rPr lang="zh-CN" altLang="en-US" sz="1600" dirty="0" smtClean="0"/>
              <a:t>是</a:t>
            </a:r>
            <a:r>
              <a:rPr lang="en-US" altLang="zh-CN" sz="1600" dirty="0" smtClean="0"/>
              <a:t>FLOSS</a:t>
            </a:r>
            <a:r>
              <a:rPr lang="zh-CN" altLang="en-US" sz="1600" dirty="0" smtClean="0"/>
              <a:t>（自由</a:t>
            </a:r>
            <a:r>
              <a:rPr lang="en-US" altLang="zh-CN" sz="1600" dirty="0" smtClean="0"/>
              <a:t>/</a:t>
            </a:r>
            <a:r>
              <a:rPr lang="zh-CN" altLang="en-US" sz="1600" dirty="0" smtClean="0"/>
              <a:t>开放源码软件）之一。</a:t>
            </a:r>
          </a:p>
          <a:p>
            <a:r>
              <a:rPr lang="zh-CN" altLang="en-US" b="1" dirty="0" smtClean="0">
                <a:solidFill>
                  <a:srgbClr val="FFFF00"/>
                </a:solidFill>
              </a:rPr>
              <a:t>高层语言</a:t>
            </a:r>
            <a:r>
              <a:rPr lang="zh-CN" altLang="en-US" sz="1600" dirty="0" smtClean="0"/>
              <a:t>：用</a:t>
            </a:r>
            <a:r>
              <a:rPr lang="en-US" altLang="zh-CN" sz="1600" dirty="0" smtClean="0"/>
              <a:t>Python</a:t>
            </a:r>
            <a:r>
              <a:rPr lang="zh-CN" altLang="en-US" sz="1600" dirty="0" smtClean="0"/>
              <a:t>语言编写程序的时候无需考虑诸如如何管理你的程序使用的内存一类的底层细节。</a:t>
            </a:r>
          </a:p>
          <a:p>
            <a:r>
              <a:rPr lang="zh-CN" altLang="en-US" b="1" dirty="0" smtClean="0">
                <a:solidFill>
                  <a:srgbClr val="FFFF00"/>
                </a:solidFill>
              </a:rPr>
              <a:t>可移植性</a:t>
            </a:r>
            <a:r>
              <a:rPr lang="zh-CN" altLang="en-US" sz="1600" dirty="0" smtClean="0"/>
              <a:t>：由于它的开源本质，</a:t>
            </a:r>
            <a:r>
              <a:rPr lang="en-US" altLang="zh-CN" sz="1600" dirty="0" smtClean="0"/>
              <a:t>Python</a:t>
            </a:r>
            <a:r>
              <a:rPr lang="zh-CN" altLang="en-US" sz="1600" dirty="0" smtClean="0"/>
              <a:t>已经被移植在许多平台上（经过改动使它能够工作在不同平台上）。</a:t>
            </a:r>
          </a:p>
          <a:p>
            <a:r>
              <a:rPr lang="zh-CN" altLang="en-US" b="1" dirty="0" smtClean="0">
                <a:solidFill>
                  <a:srgbClr val="FFFF00"/>
                </a:solidFill>
              </a:rPr>
              <a:t>解释性</a:t>
            </a:r>
            <a:r>
              <a:rPr lang="zh-CN" altLang="en-US" sz="1600" dirty="0" smtClean="0"/>
              <a:t>：</a:t>
            </a:r>
            <a:r>
              <a:rPr lang="en-US" altLang="zh-CN" sz="1600" dirty="0" smtClean="0"/>
              <a:t>Python</a:t>
            </a:r>
            <a:r>
              <a:rPr lang="zh-CN" altLang="en-US" sz="1600" dirty="0" smtClean="0"/>
              <a:t>语言写的程序不需要编译成二进制代码。你可以直接从源代码运行 程序。</a:t>
            </a:r>
          </a:p>
          <a:p>
            <a:r>
              <a:rPr lang="zh-CN" altLang="en-US" b="1" dirty="0" smtClean="0">
                <a:solidFill>
                  <a:srgbClr val="FFFF00"/>
                </a:solidFill>
              </a:rPr>
              <a:t>面向对象</a:t>
            </a:r>
            <a:r>
              <a:rPr lang="zh-CN" altLang="en-US" sz="1600" dirty="0" smtClean="0"/>
              <a:t>：</a:t>
            </a:r>
            <a:r>
              <a:rPr lang="en-US" altLang="zh-CN" sz="1600" dirty="0" smtClean="0"/>
              <a:t>Python</a:t>
            </a:r>
            <a:r>
              <a:rPr lang="zh-CN" altLang="en-US" sz="1600" dirty="0" smtClean="0"/>
              <a:t>既支持面向过程的编程也支持面向对象的编程。</a:t>
            </a:r>
          </a:p>
          <a:p>
            <a:r>
              <a:rPr lang="zh-CN" altLang="en-US" b="1" dirty="0" smtClean="0">
                <a:solidFill>
                  <a:srgbClr val="FFFF00"/>
                </a:solidFill>
              </a:rPr>
              <a:t>可扩展性</a:t>
            </a:r>
            <a:r>
              <a:rPr lang="zh-CN" altLang="en-US" sz="1600" dirty="0" smtClean="0"/>
              <a:t>：如果需要一段关键代码运行得更快或者希望某些算法不公开，可以部分程序用</a:t>
            </a:r>
            <a:r>
              <a:rPr lang="en-US" altLang="zh-CN" sz="1600" dirty="0" smtClean="0"/>
              <a:t>C</a:t>
            </a:r>
            <a:r>
              <a:rPr lang="zh-CN" altLang="en-US" sz="1600" dirty="0" smtClean="0"/>
              <a:t>或</a:t>
            </a:r>
            <a:r>
              <a:rPr lang="en-US" altLang="zh-CN" sz="1600" dirty="0" smtClean="0"/>
              <a:t>C++</a:t>
            </a:r>
            <a:r>
              <a:rPr lang="zh-CN" altLang="en-US" sz="1600" dirty="0" smtClean="0"/>
              <a:t>编写，然后在</a:t>
            </a:r>
            <a:r>
              <a:rPr lang="en-US" altLang="zh-CN" sz="1600" dirty="0" smtClean="0"/>
              <a:t>Python</a:t>
            </a:r>
            <a:r>
              <a:rPr lang="zh-CN" altLang="en-US" sz="1600" dirty="0" smtClean="0"/>
              <a:t>程序中使用它们。</a:t>
            </a:r>
          </a:p>
          <a:p>
            <a:r>
              <a:rPr lang="zh-CN" altLang="en-US" b="1" dirty="0" smtClean="0">
                <a:solidFill>
                  <a:srgbClr val="FFFF00"/>
                </a:solidFill>
              </a:rPr>
              <a:t>可嵌入性</a:t>
            </a:r>
            <a:r>
              <a:rPr lang="zh-CN" altLang="en-US" sz="1600" dirty="0" smtClean="0"/>
              <a:t>：可以把</a:t>
            </a:r>
            <a:r>
              <a:rPr lang="en-US" altLang="zh-CN" sz="1600" dirty="0" smtClean="0"/>
              <a:t>Python</a:t>
            </a:r>
            <a:r>
              <a:rPr lang="zh-CN" altLang="en-US" sz="1600" dirty="0" smtClean="0"/>
              <a:t>嵌入</a:t>
            </a:r>
            <a:r>
              <a:rPr lang="en-US" altLang="zh-CN" sz="1600" dirty="0" smtClean="0"/>
              <a:t>C/C++</a:t>
            </a:r>
            <a:r>
              <a:rPr lang="zh-CN" altLang="en-US" sz="1600" dirty="0" smtClean="0"/>
              <a:t>程序，从而向程序用户提供脚本功能。</a:t>
            </a:r>
          </a:p>
          <a:p>
            <a:r>
              <a:rPr lang="zh-CN" altLang="en-US" b="1" dirty="0" smtClean="0">
                <a:solidFill>
                  <a:srgbClr val="FFFF00"/>
                </a:solidFill>
              </a:rPr>
              <a:t>丰富的库</a:t>
            </a:r>
            <a:r>
              <a:rPr lang="zh-CN" altLang="en-US" sz="1600" dirty="0" smtClean="0"/>
              <a:t>：</a:t>
            </a:r>
            <a:r>
              <a:rPr lang="en-US" altLang="zh-CN" sz="1600" dirty="0" smtClean="0"/>
              <a:t>Python</a:t>
            </a:r>
            <a:r>
              <a:rPr lang="zh-CN" altLang="en-US" sz="1600" dirty="0" smtClean="0"/>
              <a:t>标准库确实很庞大。它可以帮助处理各种工作，包括正则表达式、文档生成、单元测试、线程、数据库、网页浏览器、</a:t>
            </a:r>
            <a:r>
              <a:rPr lang="en-US" altLang="zh-CN" sz="1600" dirty="0" smtClean="0"/>
              <a:t>CGI</a:t>
            </a:r>
            <a:r>
              <a:rPr lang="zh-CN" altLang="en-US" sz="1600" dirty="0" smtClean="0"/>
              <a:t>、</a:t>
            </a:r>
            <a:r>
              <a:rPr lang="en-US" altLang="zh-CN" sz="1600" dirty="0" smtClean="0"/>
              <a:t>FTP</a:t>
            </a:r>
            <a:r>
              <a:rPr lang="zh-CN" altLang="en-US" sz="1600" dirty="0" smtClean="0"/>
              <a:t>、电子邮件、</a:t>
            </a:r>
            <a:r>
              <a:rPr lang="en-US" altLang="zh-CN" sz="1600" dirty="0" smtClean="0"/>
              <a:t>XML</a:t>
            </a:r>
            <a:r>
              <a:rPr lang="zh-CN" altLang="en-US" sz="1600" dirty="0" smtClean="0"/>
              <a:t>、</a:t>
            </a:r>
            <a:r>
              <a:rPr lang="en-US" altLang="zh-CN" sz="1600" dirty="0" smtClean="0"/>
              <a:t>XML-RPC</a:t>
            </a:r>
            <a:r>
              <a:rPr lang="zh-CN" altLang="en-US" sz="1600" dirty="0" smtClean="0"/>
              <a:t>、</a:t>
            </a:r>
            <a:r>
              <a:rPr lang="en-US" altLang="zh-CN" sz="1600" dirty="0" smtClean="0"/>
              <a:t>HTML</a:t>
            </a:r>
            <a:r>
              <a:rPr lang="zh-CN" altLang="en-US" sz="1600" dirty="0" smtClean="0"/>
              <a:t>、</a:t>
            </a:r>
            <a:r>
              <a:rPr lang="en-US" altLang="zh-CN" sz="1600" dirty="0" smtClean="0"/>
              <a:t>WAV</a:t>
            </a:r>
            <a:r>
              <a:rPr lang="zh-CN" altLang="en-US" sz="1600" dirty="0" smtClean="0"/>
              <a:t>文件、密码系统、</a:t>
            </a:r>
            <a:r>
              <a:rPr lang="en-US" altLang="zh-CN" sz="1600" dirty="0" smtClean="0"/>
              <a:t>GUI</a:t>
            </a:r>
            <a:r>
              <a:rPr lang="zh-CN" altLang="en-US" sz="1600" dirty="0" smtClean="0"/>
              <a:t>（图形用户界面）、</a:t>
            </a:r>
            <a:r>
              <a:rPr lang="en-US" altLang="zh-CN" sz="1600" dirty="0" err="1" smtClean="0"/>
              <a:t>Tk</a:t>
            </a:r>
            <a:r>
              <a:rPr lang="zh-CN" altLang="en-US" sz="1600" dirty="0" smtClean="0"/>
              <a:t>和其他与系统有关的操作。这被称作</a:t>
            </a:r>
            <a:r>
              <a:rPr lang="en-US" altLang="zh-CN" sz="1600" dirty="0" smtClean="0"/>
              <a:t>Python</a:t>
            </a:r>
            <a:r>
              <a:rPr lang="zh-CN" altLang="en-US" sz="1600" dirty="0" smtClean="0"/>
              <a:t>的“功能齐全”理念。除了标准库以外，还有许多其他高质量的库，如</a:t>
            </a:r>
            <a:r>
              <a:rPr lang="en-US" altLang="zh-CN" sz="1600" dirty="0" err="1" smtClean="0"/>
              <a:t>wxPython</a:t>
            </a:r>
            <a:r>
              <a:rPr lang="zh-CN" altLang="en-US" sz="1600" dirty="0" smtClean="0"/>
              <a:t>、</a:t>
            </a:r>
            <a:r>
              <a:rPr lang="en-US" altLang="zh-CN" sz="1600" dirty="0" smtClean="0"/>
              <a:t>Twisted</a:t>
            </a:r>
            <a:r>
              <a:rPr lang="zh-CN" altLang="en-US" sz="1600" dirty="0" smtClean="0"/>
              <a:t>和</a:t>
            </a:r>
            <a:r>
              <a:rPr lang="en-US" altLang="zh-CN" sz="1600" dirty="0" smtClean="0"/>
              <a:t>Python</a:t>
            </a:r>
            <a:r>
              <a:rPr lang="zh-CN" altLang="en-US" sz="1600" dirty="0" smtClean="0"/>
              <a:t>图像库等等。</a:t>
            </a:r>
          </a:p>
          <a:p>
            <a:r>
              <a:rPr lang="zh-CN" altLang="en-US" b="1" dirty="0" smtClean="0">
                <a:solidFill>
                  <a:srgbClr val="FFFF00"/>
                </a:solidFill>
              </a:rPr>
              <a:t>规范的代码</a:t>
            </a:r>
            <a:r>
              <a:rPr lang="zh-CN" altLang="en-US" sz="1600" dirty="0" smtClean="0"/>
              <a:t>： </a:t>
            </a:r>
            <a:r>
              <a:rPr lang="en-US" altLang="zh-CN" sz="1600" dirty="0" smtClean="0"/>
              <a:t>Python</a:t>
            </a:r>
            <a:r>
              <a:rPr lang="zh-CN" altLang="en-US" sz="1600" dirty="0" smtClean="0"/>
              <a:t>采用强制缩进的方式使得代码具有较好可读性。</a:t>
            </a:r>
          </a:p>
        </p:txBody>
      </p:sp>
      <p:grpSp>
        <p:nvGrpSpPr>
          <p:cNvPr id="4" name="组合 59"/>
          <p:cNvGrpSpPr/>
          <p:nvPr/>
        </p:nvGrpSpPr>
        <p:grpSpPr>
          <a:xfrm>
            <a:off x="911424" y="1412776"/>
            <a:ext cx="3423344" cy="437607"/>
            <a:chOff x="7151002" y="2252455"/>
            <a:chExt cx="3423344" cy="437607"/>
          </a:xfrm>
        </p:grpSpPr>
        <p:sp>
          <p:nvSpPr>
            <p:cNvPr id="61" name="椭圆 60"/>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solidFill>
                    <a:srgbClr val="0F2232"/>
                  </a:solidFill>
                  <a:latin typeface="微软雅黑" panose="020B0503020204020204" pitchFamily="34" charset="-122"/>
                  <a:ea typeface="微软雅黑" panose="020B0503020204020204" pitchFamily="34" charset="-122"/>
                </a:rPr>
                <a:t>3</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62" name="文本框 57"/>
            <p:cNvSpPr txBox="1"/>
            <p:nvPr/>
          </p:nvSpPr>
          <p:spPr>
            <a:xfrm>
              <a:off x="7588609" y="2286592"/>
              <a:ext cx="2985737" cy="400110"/>
            </a:xfrm>
            <a:prstGeom prst="rect">
              <a:avLst/>
            </a:prstGeom>
            <a:noFill/>
          </p:spPr>
          <p:txBody>
            <a:bodyPr wrap="square" rtlCol="0">
              <a:spAutoFit/>
            </a:bodyPr>
            <a:lstStyle/>
            <a:p>
              <a:r>
                <a:rPr lang="en-US" altLang="zh-CN" sz="2000" dirty="0" smtClean="0">
                  <a:solidFill>
                    <a:schemeClr val="lt1"/>
                  </a:solidFill>
                </a:rPr>
                <a:t>  </a:t>
              </a:r>
              <a:r>
                <a:rPr lang="en-US" altLang="zh-CN" sz="2000" b="1" dirty="0" smtClean="0">
                  <a:solidFill>
                    <a:schemeClr val="lt1"/>
                  </a:solidFill>
                </a:rPr>
                <a:t>Python</a:t>
              </a:r>
              <a:r>
                <a:rPr lang="zh-CN" altLang="en-US" sz="2000" b="1" dirty="0" smtClean="0">
                  <a:solidFill>
                    <a:schemeClr val="lt1"/>
                  </a:solidFill>
                </a:rPr>
                <a:t>的优点</a:t>
              </a:r>
              <a:endParaRPr lang="en-US" altLang="zh-CN" sz="2000" b="1" dirty="0" smtClean="0">
                <a:solidFill>
                  <a:schemeClr val="lt1"/>
                </a:solidFill>
              </a:endParaRPr>
            </a:p>
          </p:txBody>
        </p:sp>
      </p:grpSp>
      <p:sp>
        <p:nvSpPr>
          <p:cNvPr id="15" name="文本框 14"/>
          <p:cNvSpPr txBox="1"/>
          <p:nvPr/>
        </p:nvSpPr>
        <p:spPr>
          <a:xfrm>
            <a:off x="1078876" y="416619"/>
            <a:ext cx="3144916" cy="523220"/>
          </a:xfrm>
          <a:prstGeom prst="rect">
            <a:avLst/>
          </a:prstGeom>
          <a:noFill/>
        </p:spPr>
        <p:txBody>
          <a:bodyPr wrap="square" rtlCol="0">
            <a:spAutoFit/>
          </a:bodyPr>
          <a:lstStyle/>
          <a:p>
            <a:r>
              <a:rPr lang="en-US" altLang="zh-CN" sz="2800" dirty="0" smtClean="0">
                <a:solidFill>
                  <a:prstClr val="white"/>
                </a:solidFill>
                <a:latin typeface="Segoe UI" panose="020B0502040204020203"/>
              </a:rPr>
              <a:t> </a:t>
            </a:r>
            <a:r>
              <a:rPr lang="zh-CN" altLang="en-US" sz="2800" dirty="0" smtClean="0">
                <a:solidFill>
                  <a:prstClr val="white"/>
                </a:solidFill>
                <a:latin typeface="Segoe UI" panose="020B0502040204020203"/>
              </a:rPr>
              <a:t>一、</a:t>
            </a:r>
            <a:r>
              <a:rPr lang="en-US" altLang="zh-CN" sz="2800" dirty="0" smtClean="0">
                <a:solidFill>
                  <a:prstClr val="white"/>
                </a:solidFill>
                <a:latin typeface="Segoe UI" panose="020B0502040204020203"/>
              </a:rPr>
              <a:t>Python</a:t>
            </a:r>
            <a:r>
              <a:rPr lang="zh-CN" altLang="en-US" sz="2800" dirty="0" smtClean="0">
                <a:solidFill>
                  <a:prstClr val="white"/>
                </a:solidFill>
                <a:latin typeface="Segoe UI" panose="020B0502040204020203"/>
              </a:rPr>
              <a:t>简介</a:t>
            </a:r>
            <a:endParaRPr lang="zh-CN" altLang="en-US" sz="2800" dirty="0">
              <a:solidFill>
                <a:prstClr val="white"/>
              </a:solidFill>
              <a:latin typeface="Segoe UI" panose="020B0502040204020203"/>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blinds(horizontal)">
                                      <p:cBhvr>
                                        <p:cTn id="1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4" y="227129"/>
            <a:ext cx="12196734" cy="902201"/>
          </a:xfrm>
          <a:prstGeom prst="rect">
            <a:avLst/>
          </a:prstGeom>
          <a:solidFill>
            <a:schemeClr val="bg1">
              <a:lumMod val="9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66"/>
          <p:cNvGrpSpPr/>
          <p:nvPr/>
        </p:nvGrpSpPr>
        <p:grpSpPr>
          <a:xfrm>
            <a:off x="-4734" y="213461"/>
            <a:ext cx="994281" cy="929540"/>
            <a:chOff x="-4734" y="1927960"/>
            <a:chExt cx="3412211" cy="3190031"/>
          </a:xfrm>
        </p:grpSpPr>
        <p:sp>
          <p:nvSpPr>
            <p:cNvPr id="265" name="等腰三角形 264"/>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6" name="等腰三角形 265"/>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32" name="图片 31"/>
          <p:cNvPicPr>
            <a:picLocks noChangeAspect="1"/>
          </p:cNvPicPr>
          <p:nvPr/>
        </p:nvPicPr>
        <p:blipFill>
          <a:blip r:embed="rId3" cstate="print"/>
          <a:stretch>
            <a:fillRect/>
          </a:stretch>
        </p:blipFill>
        <p:spPr>
          <a:xfrm>
            <a:off x="470501" y="352289"/>
            <a:ext cx="653399" cy="651880"/>
          </a:xfrm>
          <a:prstGeom prst="rect">
            <a:avLst/>
          </a:prstGeom>
        </p:spPr>
      </p:pic>
      <p:sp>
        <p:nvSpPr>
          <p:cNvPr id="33" name="燕尾形 32"/>
          <p:cNvSpPr/>
          <p:nvPr/>
        </p:nvSpPr>
        <p:spPr>
          <a:xfrm rot="98182">
            <a:off x="11563334" y="563221"/>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4" name="燕尾形 33"/>
          <p:cNvSpPr/>
          <p:nvPr/>
        </p:nvSpPr>
        <p:spPr>
          <a:xfrm rot="98182">
            <a:off x="11383967" y="563220"/>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4" name="Lorem Ipsum"/>
          <p:cNvSpPr/>
          <p:nvPr/>
        </p:nvSpPr>
        <p:spPr bwMode="auto">
          <a:xfrm>
            <a:off x="1199456" y="2237570"/>
            <a:ext cx="9649072" cy="2127534"/>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b="1" dirty="0" smtClean="0">
                <a:solidFill>
                  <a:srgbClr val="FFFF00"/>
                </a:solidFill>
              </a:rPr>
              <a:t>单行语句和命令行输出问题</a:t>
            </a:r>
            <a:r>
              <a:rPr lang="zh-CN" altLang="en-US" sz="1600" dirty="0" smtClean="0"/>
              <a:t>：</a:t>
            </a:r>
            <a:endParaRPr lang="en-US" altLang="zh-CN" sz="1600" dirty="0" smtClean="0"/>
          </a:p>
          <a:p>
            <a:r>
              <a:rPr lang="zh-CN" altLang="en-US" sz="1600" dirty="0" smtClean="0"/>
              <a:t>很多时候不能将程序连写成一行，如</a:t>
            </a:r>
            <a:r>
              <a:rPr lang="en-US" altLang="zh-CN" sz="1600" dirty="0" smtClean="0"/>
              <a:t>import </a:t>
            </a:r>
            <a:r>
              <a:rPr lang="en-US" altLang="zh-CN" sz="1600" dirty="0" err="1" smtClean="0"/>
              <a:t>sys;for</a:t>
            </a:r>
            <a:r>
              <a:rPr lang="en-US" altLang="zh-CN" sz="1600" dirty="0" smtClean="0"/>
              <a:t> </a:t>
            </a:r>
            <a:r>
              <a:rPr lang="en-US" altLang="zh-CN" sz="1600" dirty="0" err="1" smtClean="0"/>
              <a:t>i</a:t>
            </a:r>
            <a:r>
              <a:rPr lang="en-US" altLang="zh-CN" sz="1600" dirty="0" smtClean="0"/>
              <a:t> in </a:t>
            </a:r>
            <a:r>
              <a:rPr lang="en-US" altLang="zh-CN" sz="1600" dirty="0" err="1" smtClean="0"/>
              <a:t>sys.path:print</a:t>
            </a:r>
            <a:r>
              <a:rPr lang="en-US" altLang="zh-CN" sz="1600" dirty="0" smtClean="0"/>
              <a:t> </a:t>
            </a:r>
            <a:r>
              <a:rPr lang="en-US" altLang="zh-CN" sz="1600" dirty="0" err="1" smtClean="0"/>
              <a:t>i</a:t>
            </a:r>
            <a:r>
              <a:rPr lang="zh-CN" altLang="en-US" sz="1600" dirty="0" smtClean="0"/>
              <a:t>。而</a:t>
            </a:r>
            <a:r>
              <a:rPr lang="en-US" altLang="zh-CN" sz="1600" dirty="0" err="1" smtClean="0"/>
              <a:t>perl</a:t>
            </a:r>
            <a:r>
              <a:rPr lang="zh-CN" altLang="en-US" sz="1600" dirty="0" smtClean="0"/>
              <a:t>和</a:t>
            </a:r>
            <a:r>
              <a:rPr lang="en-US" altLang="zh-CN" sz="1600" dirty="0" err="1" smtClean="0"/>
              <a:t>awk</a:t>
            </a:r>
            <a:r>
              <a:rPr lang="zh-CN" altLang="en-US" sz="1600" dirty="0" smtClean="0"/>
              <a:t>就无此限制，可以较为方便的在</a:t>
            </a:r>
            <a:r>
              <a:rPr lang="en-US" altLang="zh-CN" sz="1600" dirty="0" smtClean="0"/>
              <a:t>shell</a:t>
            </a:r>
            <a:r>
              <a:rPr lang="zh-CN" altLang="en-US" sz="1600" dirty="0" smtClean="0"/>
              <a:t>下完成简单程序，不需要如</a:t>
            </a:r>
            <a:r>
              <a:rPr lang="en-US" altLang="zh-CN" sz="1600" dirty="0" smtClean="0"/>
              <a:t>Python</a:t>
            </a:r>
            <a:r>
              <a:rPr lang="zh-CN" altLang="en-US" sz="1600" dirty="0" smtClean="0"/>
              <a:t>一样，必须将程序写入一个</a:t>
            </a:r>
            <a:r>
              <a:rPr lang="en-US" altLang="zh-CN" sz="1600" dirty="0" smtClean="0"/>
              <a:t>.</a:t>
            </a:r>
            <a:r>
              <a:rPr lang="en-US" altLang="zh-CN" sz="1600" dirty="0" err="1" smtClean="0"/>
              <a:t>py</a:t>
            </a:r>
            <a:r>
              <a:rPr lang="zh-CN" altLang="en-US" sz="1600" dirty="0" smtClean="0"/>
              <a:t>文件。</a:t>
            </a:r>
          </a:p>
          <a:p>
            <a:r>
              <a:rPr lang="zh-CN" altLang="en-US" b="1" dirty="0" smtClean="0">
                <a:solidFill>
                  <a:srgbClr val="FFFF00"/>
                </a:solidFill>
              </a:rPr>
              <a:t>独特的语法</a:t>
            </a:r>
            <a:r>
              <a:rPr lang="zh-CN" altLang="en-US" dirty="0" smtClean="0"/>
              <a:t>：</a:t>
            </a:r>
            <a:endParaRPr lang="zh-CN" altLang="en-US" b="1" dirty="0" smtClean="0">
              <a:solidFill>
                <a:srgbClr val="FFFF00"/>
              </a:solidFill>
            </a:endParaRPr>
          </a:p>
          <a:p>
            <a:r>
              <a:rPr lang="zh-CN" altLang="en-US" sz="1600" dirty="0" smtClean="0"/>
              <a:t>这也许不应该被称为局限，但是它用缩进来区分语句关系的方式还是给很多初学者带来了困惑。即便是很有经验的</a:t>
            </a:r>
            <a:r>
              <a:rPr lang="en-US" altLang="zh-CN" sz="1600" dirty="0" smtClean="0"/>
              <a:t>Python</a:t>
            </a:r>
            <a:r>
              <a:rPr lang="zh-CN" altLang="en-US" sz="1600" dirty="0" smtClean="0"/>
              <a:t>程序员，也可能陷入陷阱当中。最常见的情况是</a:t>
            </a:r>
            <a:r>
              <a:rPr lang="en-US" altLang="zh-CN" sz="1600" dirty="0" smtClean="0"/>
              <a:t>tab</a:t>
            </a:r>
            <a:r>
              <a:rPr lang="zh-CN" altLang="en-US" sz="1600" dirty="0" smtClean="0"/>
              <a:t>和空格的混用会导致错误，而这是用肉眼无法分别的。</a:t>
            </a:r>
          </a:p>
          <a:p>
            <a:r>
              <a:rPr lang="zh-CN" altLang="en-US" b="1" dirty="0" smtClean="0">
                <a:solidFill>
                  <a:srgbClr val="FFFF00"/>
                </a:solidFill>
              </a:rPr>
              <a:t>运行速度慢</a:t>
            </a:r>
            <a:r>
              <a:rPr lang="zh-CN" altLang="en-US" sz="1600" dirty="0" smtClean="0"/>
              <a:t>：这里是指与</a:t>
            </a:r>
            <a:r>
              <a:rPr lang="en-US" altLang="zh-CN" sz="1600" dirty="0" smtClean="0"/>
              <a:t>C</a:t>
            </a:r>
            <a:r>
              <a:rPr lang="zh-CN" altLang="en-US" sz="1600" dirty="0" smtClean="0"/>
              <a:t>和</a:t>
            </a:r>
            <a:r>
              <a:rPr lang="en-US" altLang="zh-CN" sz="1600" dirty="0" smtClean="0"/>
              <a:t>C++</a:t>
            </a:r>
            <a:r>
              <a:rPr lang="zh-CN" altLang="en-US" sz="1600" dirty="0" smtClean="0"/>
              <a:t>相比。</a:t>
            </a:r>
            <a:r>
              <a:rPr lang="en-US" altLang="zh-CN" sz="1600" dirty="0" smtClean="0"/>
              <a:t> </a:t>
            </a:r>
          </a:p>
        </p:txBody>
      </p:sp>
      <p:grpSp>
        <p:nvGrpSpPr>
          <p:cNvPr id="4" name="组合 59"/>
          <p:cNvGrpSpPr/>
          <p:nvPr/>
        </p:nvGrpSpPr>
        <p:grpSpPr>
          <a:xfrm>
            <a:off x="1232496" y="1551233"/>
            <a:ext cx="3423344" cy="437607"/>
            <a:chOff x="7151002" y="2252455"/>
            <a:chExt cx="3423344" cy="437607"/>
          </a:xfrm>
        </p:grpSpPr>
        <p:sp>
          <p:nvSpPr>
            <p:cNvPr id="61" name="椭圆 60"/>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solidFill>
                    <a:srgbClr val="0F2232"/>
                  </a:solidFill>
                  <a:latin typeface="微软雅黑" panose="020B0503020204020204" pitchFamily="34" charset="-122"/>
                  <a:ea typeface="微软雅黑" panose="020B0503020204020204" pitchFamily="34" charset="-122"/>
                </a:rPr>
                <a:t>4</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62" name="文本框 57"/>
            <p:cNvSpPr txBox="1"/>
            <p:nvPr/>
          </p:nvSpPr>
          <p:spPr>
            <a:xfrm>
              <a:off x="7588609" y="2286592"/>
              <a:ext cx="2985737" cy="400110"/>
            </a:xfrm>
            <a:prstGeom prst="rect">
              <a:avLst/>
            </a:prstGeom>
            <a:noFill/>
          </p:spPr>
          <p:txBody>
            <a:bodyPr wrap="square" rtlCol="0">
              <a:spAutoFit/>
            </a:bodyPr>
            <a:lstStyle/>
            <a:p>
              <a:r>
                <a:rPr lang="en-US" altLang="zh-CN" sz="2000" dirty="0" smtClean="0">
                  <a:solidFill>
                    <a:schemeClr val="lt1"/>
                  </a:solidFill>
                </a:rPr>
                <a:t>  </a:t>
              </a:r>
              <a:r>
                <a:rPr lang="en-US" altLang="zh-CN" sz="2000" b="1" dirty="0" smtClean="0">
                  <a:solidFill>
                    <a:schemeClr val="lt1"/>
                  </a:solidFill>
                </a:rPr>
                <a:t>Python</a:t>
              </a:r>
              <a:r>
                <a:rPr lang="zh-CN" altLang="en-US" sz="2000" b="1" dirty="0" smtClean="0">
                  <a:solidFill>
                    <a:schemeClr val="lt1"/>
                  </a:solidFill>
                </a:rPr>
                <a:t>的缺点</a:t>
              </a:r>
              <a:endParaRPr lang="en-US" altLang="zh-CN" sz="2000" b="1" dirty="0" smtClean="0">
                <a:solidFill>
                  <a:schemeClr val="lt1"/>
                </a:solidFill>
              </a:endParaRPr>
            </a:p>
          </p:txBody>
        </p:sp>
      </p:grpSp>
      <p:grpSp>
        <p:nvGrpSpPr>
          <p:cNvPr id="15" name="组合 59"/>
          <p:cNvGrpSpPr/>
          <p:nvPr/>
        </p:nvGrpSpPr>
        <p:grpSpPr>
          <a:xfrm>
            <a:off x="1232496" y="4863601"/>
            <a:ext cx="3423344" cy="437607"/>
            <a:chOff x="7151002" y="2252455"/>
            <a:chExt cx="3423344" cy="437607"/>
          </a:xfrm>
        </p:grpSpPr>
        <p:sp>
          <p:nvSpPr>
            <p:cNvPr id="16" name="椭圆 15"/>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solidFill>
                    <a:srgbClr val="0F2232"/>
                  </a:solidFill>
                  <a:latin typeface="微软雅黑" panose="020B0503020204020204" pitchFamily="34" charset="-122"/>
                  <a:ea typeface="微软雅黑" panose="020B0503020204020204" pitchFamily="34" charset="-122"/>
                </a:rPr>
                <a:t>5</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17" name="文本框 57"/>
            <p:cNvSpPr txBox="1"/>
            <p:nvPr/>
          </p:nvSpPr>
          <p:spPr>
            <a:xfrm>
              <a:off x="7588609" y="2286592"/>
              <a:ext cx="2985737" cy="400110"/>
            </a:xfrm>
            <a:prstGeom prst="rect">
              <a:avLst/>
            </a:prstGeom>
            <a:noFill/>
          </p:spPr>
          <p:txBody>
            <a:bodyPr wrap="square" rtlCol="0">
              <a:spAutoFit/>
            </a:bodyPr>
            <a:lstStyle/>
            <a:p>
              <a:r>
                <a:rPr lang="en-US" altLang="zh-CN" sz="2000" dirty="0" smtClean="0">
                  <a:solidFill>
                    <a:schemeClr val="lt1"/>
                  </a:solidFill>
                </a:rPr>
                <a:t>  </a:t>
              </a:r>
              <a:r>
                <a:rPr lang="en-US" altLang="zh-CN" sz="2000" b="1" dirty="0" smtClean="0">
                  <a:solidFill>
                    <a:schemeClr val="lt1"/>
                  </a:solidFill>
                </a:rPr>
                <a:t>Python</a:t>
              </a:r>
              <a:r>
                <a:rPr lang="zh-CN" altLang="en-US" sz="2000" b="1" dirty="0" smtClean="0">
                  <a:solidFill>
                    <a:schemeClr val="lt1"/>
                  </a:solidFill>
                </a:rPr>
                <a:t>的版本</a:t>
              </a:r>
              <a:endParaRPr lang="en-US" altLang="zh-CN" sz="2000" b="1" dirty="0" smtClean="0">
                <a:solidFill>
                  <a:schemeClr val="lt1"/>
                </a:solidFill>
              </a:endParaRPr>
            </a:p>
          </p:txBody>
        </p:sp>
      </p:grpSp>
      <p:sp>
        <p:nvSpPr>
          <p:cNvPr id="19" name="Lorem Ipsum"/>
          <p:cNvSpPr/>
          <p:nvPr/>
        </p:nvSpPr>
        <p:spPr bwMode="auto">
          <a:xfrm>
            <a:off x="1199456" y="5607431"/>
            <a:ext cx="9649072" cy="557873"/>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smtClean="0"/>
              <a:t>目前</a:t>
            </a:r>
            <a:r>
              <a:rPr lang="en-US" altLang="zh-CN" sz="1600" dirty="0" smtClean="0"/>
              <a:t>python</a:t>
            </a:r>
            <a:r>
              <a:rPr lang="zh-CN" altLang="en-US" sz="1600" dirty="0" smtClean="0"/>
              <a:t>主要分为</a:t>
            </a:r>
            <a:r>
              <a:rPr lang="en-US" altLang="zh-CN" sz="1600" b="1" dirty="0" smtClean="0">
                <a:solidFill>
                  <a:srgbClr val="FFFF00"/>
                </a:solidFill>
              </a:rPr>
              <a:t>2.x</a:t>
            </a:r>
            <a:r>
              <a:rPr lang="zh-CN" altLang="en-US" sz="1600" dirty="0" smtClean="0"/>
              <a:t>和</a:t>
            </a:r>
            <a:r>
              <a:rPr lang="en-US" altLang="zh-CN" sz="1600" b="1" dirty="0" smtClean="0">
                <a:solidFill>
                  <a:srgbClr val="FFFF00"/>
                </a:solidFill>
              </a:rPr>
              <a:t>3.x</a:t>
            </a:r>
            <a:r>
              <a:rPr lang="zh-CN" altLang="en-US" sz="1600" dirty="0" smtClean="0"/>
              <a:t>两个大版本，两个版本是不兼容的。</a:t>
            </a:r>
            <a:endParaRPr lang="en-US" altLang="zh-CN" sz="1600" dirty="0" smtClean="0"/>
          </a:p>
          <a:p>
            <a:endParaRPr lang="en-US" altLang="zh-CN" sz="1600" dirty="0" smtClean="0"/>
          </a:p>
        </p:txBody>
      </p:sp>
      <p:sp>
        <p:nvSpPr>
          <p:cNvPr id="20" name="文本框 19"/>
          <p:cNvSpPr txBox="1"/>
          <p:nvPr/>
        </p:nvSpPr>
        <p:spPr>
          <a:xfrm>
            <a:off x="1078876" y="416619"/>
            <a:ext cx="3144916" cy="523220"/>
          </a:xfrm>
          <a:prstGeom prst="rect">
            <a:avLst/>
          </a:prstGeom>
          <a:noFill/>
        </p:spPr>
        <p:txBody>
          <a:bodyPr wrap="square" rtlCol="0">
            <a:spAutoFit/>
          </a:bodyPr>
          <a:lstStyle/>
          <a:p>
            <a:r>
              <a:rPr lang="en-US" altLang="zh-CN" sz="2800" dirty="0" smtClean="0">
                <a:solidFill>
                  <a:prstClr val="white"/>
                </a:solidFill>
                <a:latin typeface="Segoe UI" panose="020B0502040204020203"/>
              </a:rPr>
              <a:t> </a:t>
            </a:r>
            <a:r>
              <a:rPr lang="zh-CN" altLang="en-US" sz="2800" dirty="0" smtClean="0">
                <a:solidFill>
                  <a:prstClr val="white"/>
                </a:solidFill>
                <a:latin typeface="Segoe UI" panose="020B0502040204020203"/>
              </a:rPr>
              <a:t>一、</a:t>
            </a:r>
            <a:r>
              <a:rPr lang="en-US" altLang="zh-CN" sz="2800" dirty="0" smtClean="0">
                <a:solidFill>
                  <a:prstClr val="white"/>
                </a:solidFill>
                <a:latin typeface="Segoe UI" panose="020B0502040204020203"/>
              </a:rPr>
              <a:t>Python</a:t>
            </a:r>
            <a:r>
              <a:rPr lang="zh-CN" altLang="en-US" sz="2800" dirty="0" smtClean="0">
                <a:solidFill>
                  <a:prstClr val="white"/>
                </a:solidFill>
                <a:latin typeface="Segoe UI" panose="020B0502040204020203"/>
              </a:rPr>
              <a:t>简介</a:t>
            </a:r>
            <a:endParaRPr lang="zh-CN" altLang="en-US" sz="2800" dirty="0">
              <a:solidFill>
                <a:prstClr val="white"/>
              </a:solidFill>
              <a:latin typeface="Segoe UI" panose="020B0502040204020203"/>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3" presetClass="entr" presetSubtype="10"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blinds(horizontal)">
                                      <p:cBhvr>
                                        <p:cTn id="11" dur="500"/>
                                        <p:tgtEl>
                                          <p:spTgt spid="5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0-#ppt_w/2"/>
                                          </p:val>
                                        </p:tav>
                                        <p:tav tm="100000">
                                          <p:val>
                                            <p:strVal val="#ppt_x"/>
                                          </p:val>
                                        </p:tav>
                                      </p:tavLst>
                                    </p:anim>
                                    <p:anim calcmode="lin" valueType="num">
                                      <p:cBhvr additive="base">
                                        <p:cTn id="17" dur="500" fill="hold"/>
                                        <p:tgtEl>
                                          <p:spTgt spid="15"/>
                                        </p:tgtEl>
                                        <p:attrNameLst>
                                          <p:attrName>ppt_y</p:attrName>
                                        </p:attrNameLst>
                                      </p:cBhvr>
                                      <p:tavLst>
                                        <p:tav tm="0">
                                          <p:val>
                                            <p:strVal val="#ppt_y"/>
                                          </p:val>
                                        </p:tav>
                                        <p:tav tm="100000">
                                          <p:val>
                                            <p:strVal val="#ppt_y"/>
                                          </p:val>
                                        </p:tav>
                                      </p:tavLst>
                                    </p:anim>
                                  </p:childTnLst>
                                </p:cTn>
                              </p:par>
                              <p:par>
                                <p:cTn id="18" presetID="3" presetClass="entr" presetSubtype="1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linds(horizontal)">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4" y="227129"/>
            <a:ext cx="12196734" cy="902201"/>
          </a:xfrm>
          <a:prstGeom prst="rect">
            <a:avLst/>
          </a:prstGeom>
          <a:solidFill>
            <a:schemeClr val="bg1">
              <a:lumMod val="9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66"/>
          <p:cNvGrpSpPr/>
          <p:nvPr/>
        </p:nvGrpSpPr>
        <p:grpSpPr>
          <a:xfrm>
            <a:off x="-4734" y="213461"/>
            <a:ext cx="994281" cy="929540"/>
            <a:chOff x="-4734" y="1927960"/>
            <a:chExt cx="3412211" cy="3190031"/>
          </a:xfrm>
        </p:grpSpPr>
        <p:sp>
          <p:nvSpPr>
            <p:cNvPr id="265" name="等腰三角形 264"/>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6" name="等腰三角形 265"/>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32" name="图片 31"/>
          <p:cNvPicPr>
            <a:picLocks noChangeAspect="1"/>
          </p:cNvPicPr>
          <p:nvPr/>
        </p:nvPicPr>
        <p:blipFill>
          <a:blip r:embed="rId3" cstate="print"/>
          <a:stretch>
            <a:fillRect/>
          </a:stretch>
        </p:blipFill>
        <p:spPr>
          <a:xfrm>
            <a:off x="470501" y="352289"/>
            <a:ext cx="653399" cy="651880"/>
          </a:xfrm>
          <a:prstGeom prst="rect">
            <a:avLst/>
          </a:prstGeom>
        </p:spPr>
      </p:pic>
      <p:sp>
        <p:nvSpPr>
          <p:cNvPr id="33" name="燕尾形 32"/>
          <p:cNvSpPr/>
          <p:nvPr/>
        </p:nvSpPr>
        <p:spPr>
          <a:xfrm rot="98182">
            <a:off x="11563334" y="563221"/>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4" name="燕尾形 33"/>
          <p:cNvSpPr/>
          <p:nvPr/>
        </p:nvSpPr>
        <p:spPr>
          <a:xfrm rot="98182">
            <a:off x="11383967" y="563220"/>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4" name="Lorem Ipsum"/>
          <p:cNvSpPr/>
          <p:nvPr/>
        </p:nvSpPr>
        <p:spPr bwMode="auto">
          <a:xfrm>
            <a:off x="1199456" y="2525602"/>
            <a:ext cx="9649072" cy="2527643"/>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b="1" dirty="0" smtClean="0">
                <a:solidFill>
                  <a:srgbClr val="FFFF00"/>
                </a:solidFill>
              </a:rPr>
              <a:t>国外</a:t>
            </a:r>
            <a:r>
              <a:rPr lang="zh-CN" altLang="en-US" sz="1600" dirty="0" smtClean="0"/>
              <a:t>：</a:t>
            </a:r>
            <a:endParaRPr lang="en-US" altLang="zh-CN" sz="1600" dirty="0" smtClean="0"/>
          </a:p>
          <a:p>
            <a:r>
              <a:rPr lang="en-US" altLang="zh-CN" sz="1600" dirty="0" smtClean="0"/>
              <a:t>YouTube - </a:t>
            </a:r>
            <a:r>
              <a:rPr lang="zh-CN" altLang="en-US" sz="1600" dirty="0" smtClean="0"/>
              <a:t>视频分享网站，在某些功能上使用到</a:t>
            </a:r>
            <a:r>
              <a:rPr lang="en-US" altLang="zh-CN" sz="1600" dirty="0" smtClean="0"/>
              <a:t>python</a:t>
            </a:r>
            <a:br>
              <a:rPr lang="en-US" altLang="zh-CN" sz="1600" dirty="0" smtClean="0"/>
            </a:br>
            <a:r>
              <a:rPr lang="en-US" altLang="zh-CN" sz="1600" dirty="0" err="1" smtClean="0"/>
              <a:t>Quora</a:t>
            </a:r>
            <a:r>
              <a:rPr lang="en-US" altLang="zh-CN" sz="1600" dirty="0" smtClean="0"/>
              <a:t> - </a:t>
            </a:r>
            <a:r>
              <a:rPr lang="zh-CN" altLang="en-US" sz="1600" dirty="0" smtClean="0"/>
              <a:t>社交问答网站</a:t>
            </a:r>
            <a:br>
              <a:rPr lang="zh-CN" altLang="en-US" sz="1600" dirty="0" smtClean="0"/>
            </a:br>
            <a:r>
              <a:rPr lang="en-US" altLang="zh-CN" sz="1600" dirty="0" smtClean="0"/>
              <a:t>Google - </a:t>
            </a:r>
            <a:r>
              <a:rPr lang="zh-CN" altLang="en-US" sz="1600" dirty="0" smtClean="0"/>
              <a:t>谷歌在很多项目中用</a:t>
            </a:r>
            <a:r>
              <a:rPr lang="en-US" altLang="zh-CN" sz="1600" dirty="0" smtClean="0"/>
              <a:t>python</a:t>
            </a:r>
            <a:r>
              <a:rPr lang="zh-CN" altLang="en-US" sz="1600" dirty="0" smtClean="0"/>
              <a:t>作为网络应用的后端，如</a:t>
            </a:r>
            <a:r>
              <a:rPr lang="en-US" altLang="zh-CN" sz="1600" dirty="0" smtClean="0"/>
              <a:t>Google Groups</a:t>
            </a:r>
            <a:r>
              <a:rPr lang="zh-CN" altLang="en-US" sz="1600" dirty="0" smtClean="0"/>
              <a:t>、</a:t>
            </a:r>
            <a:r>
              <a:rPr lang="en-US" altLang="zh-CN" sz="1600" dirty="0" smtClean="0"/>
              <a:t>Gmail</a:t>
            </a:r>
            <a:r>
              <a:rPr lang="zh-CN" altLang="en-US" sz="1600" dirty="0" smtClean="0"/>
              <a:t>、</a:t>
            </a:r>
            <a:r>
              <a:rPr lang="en-US" altLang="zh-CN" sz="1600" dirty="0" smtClean="0"/>
              <a:t>Google Maps</a:t>
            </a:r>
            <a:r>
              <a:rPr lang="zh-CN" altLang="en-US" sz="1600" dirty="0" smtClean="0"/>
              <a:t>等，</a:t>
            </a:r>
            <a:r>
              <a:rPr lang="en-US" altLang="zh-CN" sz="1600" dirty="0" smtClean="0"/>
              <a:t>Google App Engine</a:t>
            </a:r>
            <a:r>
              <a:rPr lang="zh-CN" altLang="en-US" sz="1600" dirty="0" smtClean="0"/>
              <a:t>支持</a:t>
            </a:r>
            <a:r>
              <a:rPr lang="en-US" altLang="zh-CN" sz="1600" dirty="0" smtClean="0"/>
              <a:t>python</a:t>
            </a:r>
            <a:r>
              <a:rPr lang="zh-CN" altLang="en-US" sz="1600" dirty="0" smtClean="0"/>
              <a:t>作为开发语言</a:t>
            </a:r>
            <a:br>
              <a:rPr lang="zh-CN" altLang="en-US" sz="1600" dirty="0" smtClean="0"/>
            </a:br>
            <a:r>
              <a:rPr lang="en-US" altLang="zh-CN" sz="1600" dirty="0" err="1" smtClean="0"/>
              <a:t>Pinterest</a:t>
            </a:r>
            <a:r>
              <a:rPr lang="en-US" altLang="zh-CN" sz="1600" dirty="0" smtClean="0"/>
              <a:t> - </a:t>
            </a:r>
            <a:r>
              <a:rPr lang="zh-CN" altLang="en-US" sz="1600" dirty="0" smtClean="0"/>
              <a:t>图片社交分享网站</a:t>
            </a:r>
            <a:br>
              <a:rPr lang="zh-CN" altLang="en-US" sz="1600" dirty="0" smtClean="0"/>
            </a:br>
            <a:r>
              <a:rPr lang="en-US" altLang="zh-CN" sz="1600" dirty="0" err="1" smtClean="0"/>
              <a:t>SlideShare</a:t>
            </a:r>
            <a:r>
              <a:rPr lang="en-US" altLang="zh-CN" sz="1600" dirty="0" smtClean="0"/>
              <a:t> - </a:t>
            </a:r>
            <a:r>
              <a:rPr lang="zh-CN" altLang="en-US" sz="1600" dirty="0" smtClean="0"/>
              <a:t>幻灯片存储、展示、分享的网站</a:t>
            </a:r>
            <a:br>
              <a:rPr lang="zh-CN" altLang="en-US" sz="1600" dirty="0" smtClean="0"/>
            </a:br>
            <a:r>
              <a:rPr lang="en-US" altLang="zh-CN" sz="1600" dirty="0" smtClean="0"/>
              <a:t>Yelp - </a:t>
            </a:r>
            <a:r>
              <a:rPr lang="zh-CN" altLang="en-US" sz="1600" dirty="0" smtClean="0"/>
              <a:t>美国商户点评网站</a:t>
            </a:r>
            <a:br>
              <a:rPr lang="zh-CN" altLang="en-US" sz="1600" dirty="0" smtClean="0"/>
            </a:br>
            <a:r>
              <a:rPr lang="en-US" altLang="zh-CN" sz="1600" dirty="0" smtClean="0"/>
              <a:t>Slide - </a:t>
            </a:r>
            <a:r>
              <a:rPr lang="zh-CN" altLang="en-US" sz="1600" dirty="0" smtClean="0"/>
              <a:t>社交游戏</a:t>
            </a:r>
            <a:r>
              <a:rPr lang="en-US" altLang="zh-CN" sz="1600" dirty="0" smtClean="0"/>
              <a:t>/</a:t>
            </a:r>
            <a:r>
              <a:rPr lang="zh-CN" altLang="en-US" sz="1600" dirty="0" smtClean="0"/>
              <a:t>应用开发公司，被谷歌收购</a:t>
            </a:r>
            <a:endParaRPr lang="en-US" altLang="zh-CN" sz="1600" dirty="0" smtClean="0"/>
          </a:p>
          <a:p>
            <a:r>
              <a:rPr lang="en-US" altLang="zh-CN" sz="1600" dirty="0" err="1" smtClean="0"/>
              <a:t>Facebook</a:t>
            </a:r>
            <a:r>
              <a:rPr lang="en-US" altLang="zh-CN" sz="1600" dirty="0" smtClean="0"/>
              <a:t>-</a:t>
            </a:r>
            <a:r>
              <a:rPr lang="zh-CN" altLang="en-US" sz="1600" dirty="0" smtClean="0"/>
              <a:t>社交网络服务网站，收购了</a:t>
            </a:r>
            <a:r>
              <a:rPr lang="en-US" altLang="zh-CN" sz="1600" dirty="0" smtClean="0"/>
              <a:t>Tornado</a:t>
            </a:r>
          </a:p>
        </p:txBody>
      </p:sp>
      <p:grpSp>
        <p:nvGrpSpPr>
          <p:cNvPr id="4" name="组合 59"/>
          <p:cNvGrpSpPr/>
          <p:nvPr/>
        </p:nvGrpSpPr>
        <p:grpSpPr>
          <a:xfrm>
            <a:off x="1232496" y="1695249"/>
            <a:ext cx="3423344" cy="437607"/>
            <a:chOff x="7151002" y="2252455"/>
            <a:chExt cx="3423344" cy="437607"/>
          </a:xfrm>
        </p:grpSpPr>
        <p:sp>
          <p:nvSpPr>
            <p:cNvPr id="61" name="椭圆 60"/>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solidFill>
                    <a:srgbClr val="0F2232"/>
                  </a:solidFill>
                  <a:latin typeface="微软雅黑" panose="020B0503020204020204" pitchFamily="34" charset="-122"/>
                  <a:ea typeface="微软雅黑" panose="020B0503020204020204" pitchFamily="34" charset="-122"/>
                </a:rPr>
                <a:t>6</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62" name="文本框 57"/>
            <p:cNvSpPr txBox="1"/>
            <p:nvPr/>
          </p:nvSpPr>
          <p:spPr>
            <a:xfrm>
              <a:off x="7588609" y="2286592"/>
              <a:ext cx="2985737" cy="400110"/>
            </a:xfrm>
            <a:prstGeom prst="rect">
              <a:avLst/>
            </a:prstGeom>
            <a:noFill/>
          </p:spPr>
          <p:txBody>
            <a:bodyPr wrap="square" rtlCol="0">
              <a:spAutoFit/>
            </a:bodyPr>
            <a:lstStyle/>
            <a:p>
              <a:r>
                <a:rPr lang="en-US" altLang="zh-CN" sz="2000" dirty="0" smtClean="0">
                  <a:solidFill>
                    <a:schemeClr val="lt1"/>
                  </a:solidFill>
                </a:rPr>
                <a:t>  </a:t>
              </a:r>
              <a:r>
                <a:rPr lang="en-US" altLang="zh-CN" sz="2000" b="1" dirty="0" smtClean="0">
                  <a:solidFill>
                    <a:schemeClr val="lt1"/>
                  </a:solidFill>
                </a:rPr>
                <a:t>Python</a:t>
              </a:r>
              <a:r>
                <a:rPr lang="zh-CN" altLang="en-US" sz="2000" b="1" dirty="0" smtClean="0">
                  <a:solidFill>
                    <a:schemeClr val="lt1"/>
                  </a:solidFill>
                </a:rPr>
                <a:t>的应用领域</a:t>
              </a:r>
              <a:endParaRPr lang="en-US" altLang="zh-CN" sz="2000" b="1" dirty="0" smtClean="0">
                <a:solidFill>
                  <a:schemeClr val="lt1"/>
                </a:solidFill>
              </a:endParaRPr>
            </a:p>
          </p:txBody>
        </p:sp>
      </p:grpSp>
      <p:sp>
        <p:nvSpPr>
          <p:cNvPr id="15" name="Lorem Ipsum"/>
          <p:cNvSpPr/>
          <p:nvPr/>
        </p:nvSpPr>
        <p:spPr bwMode="auto">
          <a:xfrm>
            <a:off x="1199456" y="5012783"/>
            <a:ext cx="9649072" cy="129653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ltLang="zh-CN" sz="1600" dirty="0" smtClean="0"/>
          </a:p>
          <a:p>
            <a:r>
              <a:rPr lang="zh-CN" altLang="en-US" sz="1600" b="1" dirty="0" smtClean="0">
                <a:solidFill>
                  <a:srgbClr val="FFFF00"/>
                </a:solidFill>
              </a:rPr>
              <a:t>国内</a:t>
            </a:r>
            <a:r>
              <a:rPr lang="zh-CN" altLang="en-US" sz="1600" dirty="0" smtClean="0"/>
              <a:t>：</a:t>
            </a:r>
            <a:endParaRPr lang="en-US" altLang="zh-CN" sz="1600" dirty="0" smtClean="0"/>
          </a:p>
          <a:p>
            <a:r>
              <a:rPr lang="zh-CN" altLang="en-US" sz="1600" dirty="0" smtClean="0"/>
              <a:t>知乎，网易，腾讯，搜狐，金山，豆瓣，美团，糗事百科，果壳网这些属于用</a:t>
            </a:r>
            <a:r>
              <a:rPr lang="en-US" altLang="zh-CN" sz="1600" dirty="0" smtClean="0"/>
              <a:t>Python</a:t>
            </a:r>
            <a:r>
              <a:rPr lang="zh-CN" altLang="en-US" sz="1600" dirty="0" smtClean="0"/>
              <a:t>比较知名的。</a:t>
            </a:r>
            <a:endParaRPr lang="en-US" altLang="zh-CN" sz="1600" dirty="0" smtClean="0"/>
          </a:p>
          <a:p>
            <a:r>
              <a:rPr lang="zh-CN" altLang="en-US" sz="1600" dirty="0" smtClean="0"/>
              <a:t>大型的项目的话，网易的许多游戏，腾讯的某些网站，搜狐的邮箱，金山的测试框架等等都是或多或少使用了</a:t>
            </a:r>
            <a:r>
              <a:rPr lang="en-US" altLang="zh-CN" sz="1600" dirty="0" smtClean="0"/>
              <a:t>Python</a:t>
            </a:r>
          </a:p>
        </p:txBody>
      </p:sp>
      <p:sp>
        <p:nvSpPr>
          <p:cNvPr id="17" name="文本框 16"/>
          <p:cNvSpPr txBox="1"/>
          <p:nvPr/>
        </p:nvSpPr>
        <p:spPr>
          <a:xfrm>
            <a:off x="1078876" y="416619"/>
            <a:ext cx="3144916" cy="523220"/>
          </a:xfrm>
          <a:prstGeom prst="rect">
            <a:avLst/>
          </a:prstGeom>
          <a:noFill/>
        </p:spPr>
        <p:txBody>
          <a:bodyPr wrap="square" rtlCol="0">
            <a:spAutoFit/>
          </a:bodyPr>
          <a:lstStyle/>
          <a:p>
            <a:r>
              <a:rPr lang="en-US" altLang="zh-CN" sz="2800" dirty="0" smtClean="0">
                <a:solidFill>
                  <a:prstClr val="white"/>
                </a:solidFill>
                <a:latin typeface="Segoe UI" panose="020B0502040204020203"/>
              </a:rPr>
              <a:t> </a:t>
            </a:r>
            <a:r>
              <a:rPr lang="zh-CN" altLang="en-US" sz="2800" dirty="0" smtClean="0">
                <a:solidFill>
                  <a:prstClr val="white"/>
                </a:solidFill>
                <a:latin typeface="Segoe UI" panose="020B0502040204020203"/>
              </a:rPr>
              <a:t>一、</a:t>
            </a:r>
            <a:r>
              <a:rPr lang="en-US" altLang="zh-CN" sz="2800" dirty="0" smtClean="0">
                <a:solidFill>
                  <a:prstClr val="white"/>
                </a:solidFill>
                <a:latin typeface="Segoe UI" panose="020B0502040204020203"/>
              </a:rPr>
              <a:t>Python</a:t>
            </a:r>
            <a:r>
              <a:rPr lang="zh-CN" altLang="en-US" sz="2800" dirty="0" smtClean="0">
                <a:solidFill>
                  <a:prstClr val="white"/>
                </a:solidFill>
                <a:latin typeface="Segoe UI" panose="020B0502040204020203"/>
              </a:rPr>
              <a:t>简介</a:t>
            </a:r>
            <a:endParaRPr lang="zh-CN" altLang="en-US" sz="2800" dirty="0">
              <a:solidFill>
                <a:prstClr val="white"/>
              </a:solidFill>
              <a:latin typeface="Segoe UI" panose="020B0502040204020203"/>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ppt_x"/>
                                          </p:val>
                                        </p:tav>
                                        <p:tav tm="100000">
                                          <p:val>
                                            <p:strVal val="#ppt_x"/>
                                          </p:val>
                                        </p:tav>
                                      </p:tavLst>
                                    </p:anim>
                                    <p:anim calcmode="lin" valueType="num">
                                      <p:cBhvr additive="base">
                                        <p:cTn id="1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4" y="227129"/>
            <a:ext cx="12196734" cy="902201"/>
          </a:xfrm>
          <a:prstGeom prst="rect">
            <a:avLst/>
          </a:prstGeom>
          <a:solidFill>
            <a:schemeClr val="bg1">
              <a:lumMod val="9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66"/>
          <p:cNvGrpSpPr/>
          <p:nvPr/>
        </p:nvGrpSpPr>
        <p:grpSpPr>
          <a:xfrm>
            <a:off x="-4734" y="213461"/>
            <a:ext cx="994281" cy="929540"/>
            <a:chOff x="-4734" y="1927960"/>
            <a:chExt cx="3412211" cy="3190031"/>
          </a:xfrm>
        </p:grpSpPr>
        <p:sp>
          <p:nvSpPr>
            <p:cNvPr id="265" name="等腰三角形 264"/>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6" name="等腰三角形 265"/>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32" name="图片 31"/>
          <p:cNvPicPr>
            <a:picLocks noChangeAspect="1"/>
          </p:cNvPicPr>
          <p:nvPr/>
        </p:nvPicPr>
        <p:blipFill>
          <a:blip r:embed="rId3" cstate="print"/>
          <a:stretch>
            <a:fillRect/>
          </a:stretch>
        </p:blipFill>
        <p:spPr>
          <a:xfrm>
            <a:off x="470501" y="352289"/>
            <a:ext cx="653399" cy="651880"/>
          </a:xfrm>
          <a:prstGeom prst="rect">
            <a:avLst/>
          </a:prstGeom>
        </p:spPr>
      </p:pic>
      <p:sp>
        <p:nvSpPr>
          <p:cNvPr id="33" name="燕尾形 32"/>
          <p:cNvSpPr/>
          <p:nvPr/>
        </p:nvSpPr>
        <p:spPr>
          <a:xfrm rot="98182">
            <a:off x="11563334" y="563221"/>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4" name="燕尾形 33"/>
          <p:cNvSpPr/>
          <p:nvPr/>
        </p:nvSpPr>
        <p:spPr>
          <a:xfrm rot="98182">
            <a:off x="11383967" y="563220"/>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4" name="Lorem Ipsum"/>
          <p:cNvSpPr/>
          <p:nvPr/>
        </p:nvSpPr>
        <p:spPr bwMode="auto">
          <a:xfrm>
            <a:off x="1199456" y="2552897"/>
            <a:ext cx="9649072" cy="804095"/>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zh-CN" altLang="en-US" sz="1600" dirty="0" smtClean="0"/>
              <a:t>自动化测试是把以人为驱动的测试行为</a:t>
            </a:r>
            <a:r>
              <a:rPr lang="zh-CN" altLang="en-US" sz="1600" b="1" dirty="0" smtClean="0">
                <a:solidFill>
                  <a:srgbClr val="FFFF00"/>
                </a:solidFill>
              </a:rPr>
              <a:t>转化为机器执行的一种过程</a:t>
            </a:r>
            <a:r>
              <a:rPr lang="zh-CN" altLang="en-US" sz="1600" dirty="0" smtClean="0"/>
              <a:t>。通常，在设计了测试用例并通过评审之后，由测试人员根据测试用例中描述的规程一步步执行测试，得到实际结果与期望结果的比较。在此过程中，</a:t>
            </a:r>
            <a:r>
              <a:rPr lang="zh-CN" altLang="en-US" sz="1600" b="1" dirty="0" smtClean="0">
                <a:solidFill>
                  <a:srgbClr val="FFFF00"/>
                </a:solidFill>
              </a:rPr>
              <a:t>为了节省人力、时间或硬件资源，提高测试效率</a:t>
            </a:r>
            <a:r>
              <a:rPr lang="zh-CN" altLang="en-US" sz="1600" dirty="0" smtClean="0"/>
              <a:t>，便引入了自动化测试的概念。</a:t>
            </a:r>
            <a:endParaRPr lang="en-US" altLang="zh-CN" sz="1600" dirty="0" smtClean="0"/>
          </a:p>
        </p:txBody>
      </p:sp>
      <p:grpSp>
        <p:nvGrpSpPr>
          <p:cNvPr id="4" name="组合 59"/>
          <p:cNvGrpSpPr/>
          <p:nvPr/>
        </p:nvGrpSpPr>
        <p:grpSpPr>
          <a:xfrm>
            <a:off x="1232496" y="1695249"/>
            <a:ext cx="3423344" cy="437607"/>
            <a:chOff x="7151002" y="2252455"/>
            <a:chExt cx="3423344" cy="437607"/>
          </a:xfrm>
        </p:grpSpPr>
        <p:sp>
          <p:nvSpPr>
            <p:cNvPr id="61" name="椭圆 60"/>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solidFill>
                    <a:srgbClr val="0F2232"/>
                  </a:solidFill>
                  <a:latin typeface="微软雅黑" panose="020B0503020204020204" pitchFamily="34" charset="-122"/>
                  <a:ea typeface="微软雅黑" panose="020B0503020204020204" pitchFamily="34" charset="-122"/>
                </a:rPr>
                <a:t>1</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62" name="文本框 57"/>
            <p:cNvSpPr txBox="1"/>
            <p:nvPr/>
          </p:nvSpPr>
          <p:spPr>
            <a:xfrm>
              <a:off x="7588609" y="2286592"/>
              <a:ext cx="2985737" cy="400110"/>
            </a:xfrm>
            <a:prstGeom prst="rect">
              <a:avLst/>
            </a:prstGeom>
            <a:noFill/>
          </p:spPr>
          <p:txBody>
            <a:bodyPr wrap="square" rtlCol="0">
              <a:spAutoFit/>
            </a:bodyPr>
            <a:lstStyle/>
            <a:p>
              <a:r>
                <a:rPr lang="en-US" altLang="zh-CN" sz="2000" dirty="0" smtClean="0">
                  <a:solidFill>
                    <a:schemeClr val="lt1"/>
                  </a:solidFill>
                </a:rPr>
                <a:t>  </a:t>
              </a:r>
              <a:r>
                <a:rPr lang="zh-CN" altLang="en-US" sz="2000" b="1" dirty="0" smtClean="0">
                  <a:solidFill>
                    <a:schemeClr val="lt1"/>
                  </a:solidFill>
                </a:rPr>
                <a:t>什么是自动化测试</a:t>
              </a:r>
              <a:endParaRPr lang="en-US" altLang="zh-CN" sz="2000" b="1" dirty="0" smtClean="0">
                <a:solidFill>
                  <a:schemeClr val="lt1"/>
                </a:solidFill>
              </a:endParaRPr>
            </a:p>
          </p:txBody>
        </p:sp>
      </p:grpSp>
      <p:grpSp>
        <p:nvGrpSpPr>
          <p:cNvPr id="15" name="组合 59"/>
          <p:cNvGrpSpPr/>
          <p:nvPr/>
        </p:nvGrpSpPr>
        <p:grpSpPr>
          <a:xfrm>
            <a:off x="1232496" y="3927497"/>
            <a:ext cx="3999408" cy="437607"/>
            <a:chOff x="7151002" y="2252455"/>
            <a:chExt cx="3999408" cy="437607"/>
          </a:xfrm>
        </p:grpSpPr>
        <p:sp>
          <p:nvSpPr>
            <p:cNvPr id="16" name="椭圆 15"/>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smtClean="0">
                  <a:solidFill>
                    <a:srgbClr val="0F2232"/>
                  </a:solidFill>
                  <a:latin typeface="微软雅黑" panose="020B0503020204020204" pitchFamily="34" charset="-122"/>
                  <a:ea typeface="微软雅黑" panose="020B0503020204020204" pitchFamily="34" charset="-122"/>
                </a:rPr>
                <a:t>2</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17" name="文本框 57"/>
            <p:cNvSpPr txBox="1"/>
            <p:nvPr/>
          </p:nvSpPr>
          <p:spPr>
            <a:xfrm>
              <a:off x="7588609" y="2286592"/>
              <a:ext cx="3561801" cy="400110"/>
            </a:xfrm>
            <a:prstGeom prst="rect">
              <a:avLst/>
            </a:prstGeom>
            <a:noFill/>
          </p:spPr>
          <p:txBody>
            <a:bodyPr wrap="square" rtlCol="0">
              <a:spAutoFit/>
            </a:bodyPr>
            <a:lstStyle/>
            <a:p>
              <a:r>
                <a:rPr lang="en-US" altLang="zh-CN" sz="2000" dirty="0" smtClean="0">
                  <a:solidFill>
                    <a:schemeClr val="lt1"/>
                  </a:solidFill>
                </a:rPr>
                <a:t>  </a:t>
              </a:r>
              <a:r>
                <a:rPr lang="zh-CN" altLang="en-US" sz="2000" b="1" dirty="0" smtClean="0">
                  <a:solidFill>
                    <a:schemeClr val="lt1"/>
                  </a:solidFill>
                </a:rPr>
                <a:t>什么样的项目适合自动化</a:t>
              </a:r>
              <a:endParaRPr lang="en-US" altLang="zh-CN" sz="2000" b="1" dirty="0" smtClean="0">
                <a:solidFill>
                  <a:schemeClr val="lt1"/>
                </a:solidFill>
              </a:endParaRPr>
            </a:p>
          </p:txBody>
        </p:sp>
      </p:grpSp>
      <p:sp>
        <p:nvSpPr>
          <p:cNvPr id="19" name="Lorem Ipsum"/>
          <p:cNvSpPr/>
          <p:nvPr/>
        </p:nvSpPr>
        <p:spPr bwMode="auto">
          <a:xfrm>
            <a:off x="1199456" y="4724751"/>
            <a:ext cx="9649072" cy="129653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Font typeface="+mj-lt"/>
              <a:buAutoNum type="arabicPeriod"/>
            </a:pPr>
            <a:r>
              <a:rPr lang="zh-CN" altLang="en-US" sz="1600" b="1" dirty="0" smtClean="0"/>
              <a:t>软件需求变动不频繁；</a:t>
            </a:r>
            <a:endParaRPr lang="en-US" altLang="zh-CN" sz="1600" b="1" dirty="0" smtClean="0"/>
          </a:p>
          <a:p>
            <a:pPr marL="342900" indent="-342900">
              <a:buFont typeface="+mj-lt"/>
              <a:buAutoNum type="arabicPeriod"/>
            </a:pPr>
            <a:r>
              <a:rPr lang="zh-CN" altLang="en-US" sz="1600" b="1" dirty="0" smtClean="0"/>
              <a:t>项目周期长；</a:t>
            </a:r>
            <a:endParaRPr lang="en-US" altLang="zh-CN" sz="1600" b="1" dirty="0" smtClean="0"/>
          </a:p>
          <a:p>
            <a:pPr marL="342900" indent="-342900">
              <a:buFont typeface="+mj-lt"/>
              <a:buAutoNum type="arabicPeriod"/>
            </a:pPr>
            <a:r>
              <a:rPr lang="zh-CN" altLang="en-US" sz="1600" b="1" dirty="0" smtClean="0"/>
              <a:t>自动化测试脚本可重复使用；</a:t>
            </a:r>
            <a:endParaRPr lang="en-US" altLang="zh-CN" sz="1600" b="1" dirty="0" smtClean="0"/>
          </a:p>
          <a:p>
            <a:pPr marL="342900" indent="-342900">
              <a:buFont typeface="+mj-lt"/>
              <a:buAutoNum type="arabicPeriod"/>
            </a:pPr>
            <a:r>
              <a:rPr lang="zh-CN" altLang="en-US" sz="1600" b="1" dirty="0" smtClean="0"/>
              <a:t>测试人员具备较强的编程能力；</a:t>
            </a:r>
            <a:endParaRPr lang="en-US" altLang="zh-CN" sz="1600" b="1" dirty="0" smtClean="0"/>
          </a:p>
          <a:p>
            <a:pPr marL="342900" indent="-342900"/>
            <a:r>
              <a:rPr lang="en-US" altLang="zh-CN" sz="1600" b="1" dirty="0" smtClean="0"/>
              <a:t>……</a:t>
            </a:r>
          </a:p>
        </p:txBody>
      </p:sp>
      <p:sp>
        <p:nvSpPr>
          <p:cNvPr id="20" name="文本框 19"/>
          <p:cNvSpPr txBox="1"/>
          <p:nvPr/>
        </p:nvSpPr>
        <p:spPr>
          <a:xfrm>
            <a:off x="1078876" y="416619"/>
            <a:ext cx="4225036" cy="523220"/>
          </a:xfrm>
          <a:prstGeom prst="rect">
            <a:avLst/>
          </a:prstGeom>
          <a:noFill/>
        </p:spPr>
        <p:txBody>
          <a:bodyPr wrap="square" rtlCol="0">
            <a:spAutoFit/>
          </a:bodyPr>
          <a:lstStyle/>
          <a:p>
            <a:r>
              <a:rPr lang="en-US" altLang="zh-CN" sz="2800" dirty="0" smtClean="0">
                <a:solidFill>
                  <a:prstClr val="white"/>
                </a:solidFill>
                <a:latin typeface="Segoe UI" panose="020B0502040204020203"/>
              </a:rPr>
              <a:t> </a:t>
            </a:r>
            <a:r>
              <a:rPr lang="zh-CN" altLang="en-US" sz="2800" dirty="0" smtClean="0">
                <a:solidFill>
                  <a:prstClr val="white"/>
                </a:solidFill>
                <a:latin typeface="Segoe UI" panose="020B0502040204020203"/>
              </a:rPr>
              <a:t>二、自动化测试简介</a:t>
            </a:r>
            <a:endParaRPr lang="zh-CN" altLang="en-US" sz="2800" dirty="0">
              <a:solidFill>
                <a:prstClr val="white"/>
              </a:solidFill>
              <a:latin typeface="Segoe UI" panose="020B0502040204020203"/>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 presetClass="entr" presetSubtype="16"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box(in)">
                                      <p:cBhvr>
                                        <p:cTn id="11" dur="500"/>
                                        <p:tgtEl>
                                          <p:spTgt spid="5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0-#ppt_w/2"/>
                                          </p:val>
                                        </p:tav>
                                        <p:tav tm="100000">
                                          <p:val>
                                            <p:strVal val="#ppt_x"/>
                                          </p:val>
                                        </p:tav>
                                      </p:tavLst>
                                    </p:anim>
                                    <p:anim calcmode="lin" valueType="num">
                                      <p:cBhvr additive="base">
                                        <p:cTn id="17"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4" y="227129"/>
            <a:ext cx="12196734" cy="902201"/>
          </a:xfrm>
          <a:prstGeom prst="rect">
            <a:avLst/>
          </a:prstGeom>
          <a:solidFill>
            <a:schemeClr val="bg1">
              <a:lumMod val="9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66"/>
          <p:cNvGrpSpPr/>
          <p:nvPr/>
        </p:nvGrpSpPr>
        <p:grpSpPr>
          <a:xfrm>
            <a:off x="-4734" y="213461"/>
            <a:ext cx="994281" cy="929540"/>
            <a:chOff x="-4734" y="1927960"/>
            <a:chExt cx="3412211" cy="3190031"/>
          </a:xfrm>
        </p:grpSpPr>
        <p:sp>
          <p:nvSpPr>
            <p:cNvPr id="265" name="等腰三角形 264"/>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6" name="等腰三角形 265"/>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32" name="图片 31"/>
          <p:cNvPicPr>
            <a:picLocks noChangeAspect="1"/>
          </p:cNvPicPr>
          <p:nvPr/>
        </p:nvPicPr>
        <p:blipFill>
          <a:blip r:embed="rId3" cstate="print"/>
          <a:stretch>
            <a:fillRect/>
          </a:stretch>
        </p:blipFill>
        <p:spPr>
          <a:xfrm>
            <a:off x="470501" y="352289"/>
            <a:ext cx="653399" cy="651880"/>
          </a:xfrm>
          <a:prstGeom prst="rect">
            <a:avLst/>
          </a:prstGeom>
        </p:spPr>
      </p:pic>
      <p:sp>
        <p:nvSpPr>
          <p:cNvPr id="33" name="燕尾形 32"/>
          <p:cNvSpPr/>
          <p:nvPr/>
        </p:nvSpPr>
        <p:spPr>
          <a:xfrm rot="98182">
            <a:off x="11563334" y="563221"/>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4" name="燕尾形 33"/>
          <p:cNvSpPr/>
          <p:nvPr/>
        </p:nvSpPr>
        <p:spPr>
          <a:xfrm rot="98182">
            <a:off x="11383967" y="563220"/>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54" name="Lorem Ipsum"/>
          <p:cNvSpPr/>
          <p:nvPr/>
        </p:nvSpPr>
        <p:spPr bwMode="auto">
          <a:xfrm>
            <a:off x="1199456" y="2276872"/>
            <a:ext cx="9649072" cy="1296537"/>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r>
              <a:rPr lang="en-US" altLang="zh-CN" sz="1600" dirty="0" smtClean="0">
                <a:solidFill>
                  <a:srgbClr val="FFFF00"/>
                </a:solidFill>
              </a:rPr>
              <a:t>Selenium</a:t>
            </a:r>
            <a:r>
              <a:rPr lang="en-US" altLang="zh-CN" sz="1600" dirty="0" smtClean="0"/>
              <a:t> </a:t>
            </a:r>
            <a:r>
              <a:rPr lang="zh-CN" altLang="en-US" sz="1600" dirty="0" smtClean="0"/>
              <a:t>、</a:t>
            </a:r>
            <a:r>
              <a:rPr lang="en-US" altLang="zh-CN" sz="1600" dirty="0" smtClean="0"/>
              <a:t>Katalon Studio</a:t>
            </a:r>
            <a:r>
              <a:rPr lang="zh-CN" altLang="en-US" sz="1600" dirty="0" smtClean="0"/>
              <a:t>、</a:t>
            </a:r>
            <a:r>
              <a:rPr lang="en-US" altLang="zh-CN" sz="1600" dirty="0" smtClean="0"/>
              <a:t>UFT</a:t>
            </a:r>
            <a:r>
              <a:rPr lang="zh-CN" altLang="en-US" sz="1600" dirty="0" smtClean="0"/>
              <a:t>、</a:t>
            </a:r>
            <a:r>
              <a:rPr lang="en-US" altLang="zh-CN" sz="1600" dirty="0" smtClean="0"/>
              <a:t>Watir</a:t>
            </a:r>
            <a:r>
              <a:rPr lang="zh-CN" altLang="en-US" sz="1600" dirty="0" smtClean="0"/>
              <a:t>、</a:t>
            </a:r>
            <a:r>
              <a:rPr lang="en-US" altLang="zh-CN" sz="1600" dirty="0" smtClean="0"/>
              <a:t>IBM RFT</a:t>
            </a:r>
            <a:r>
              <a:rPr lang="zh-CN" altLang="en-US" sz="1600" dirty="0" smtClean="0"/>
              <a:t>、</a:t>
            </a:r>
            <a:endParaRPr lang="en-US" altLang="zh-CN" sz="1600" dirty="0" smtClean="0"/>
          </a:p>
          <a:p>
            <a:pPr marL="342900" indent="-342900"/>
            <a:r>
              <a:rPr lang="en-US" altLang="zh-CN" sz="1600" dirty="0" smtClean="0"/>
              <a:t>TestComplete</a:t>
            </a:r>
            <a:r>
              <a:rPr lang="zh-CN" altLang="en-US" sz="1600" dirty="0" smtClean="0"/>
              <a:t>、</a:t>
            </a:r>
            <a:r>
              <a:rPr lang="en-US" altLang="zh-CN" sz="1600" dirty="0" smtClean="0"/>
              <a:t>TestPlant eggPlant</a:t>
            </a:r>
            <a:r>
              <a:rPr lang="zh-CN" altLang="en-US" sz="1600" dirty="0" smtClean="0"/>
              <a:t>、</a:t>
            </a:r>
            <a:r>
              <a:rPr lang="en-US" altLang="zh-CN" sz="1600" dirty="0" smtClean="0"/>
              <a:t>Tricentis Tosca</a:t>
            </a:r>
            <a:r>
              <a:rPr lang="zh-CN" altLang="en-US" sz="1600" dirty="0" smtClean="0"/>
              <a:t>、</a:t>
            </a:r>
            <a:r>
              <a:rPr lang="en-US" altLang="zh-CN" sz="1600" dirty="0" smtClean="0"/>
              <a:t>Ranorex</a:t>
            </a:r>
            <a:r>
              <a:rPr lang="zh-CN" altLang="en-US" sz="1600" dirty="0" smtClean="0"/>
              <a:t>、</a:t>
            </a:r>
            <a:r>
              <a:rPr lang="en-US" altLang="zh-CN" sz="1600" dirty="0" smtClean="0">
                <a:solidFill>
                  <a:srgbClr val="FFFF00"/>
                </a:solidFill>
              </a:rPr>
              <a:t>Robot Framework</a:t>
            </a:r>
          </a:p>
          <a:p>
            <a:pPr marL="342900" indent="-342900"/>
            <a:endParaRPr lang="en-US" altLang="zh-CN" sz="1600" b="1" dirty="0" smtClean="0"/>
          </a:p>
          <a:p>
            <a:pPr marL="342900" indent="-342900"/>
            <a:r>
              <a:rPr lang="en-US" altLang="zh-CN" sz="1600" b="1" dirty="0" smtClean="0"/>
              <a:t>2018</a:t>
            </a:r>
            <a:r>
              <a:rPr lang="zh-CN" altLang="en-US" sz="1600" b="1" dirty="0" smtClean="0"/>
              <a:t>最好的自动化测试工具（</a:t>
            </a:r>
            <a:r>
              <a:rPr lang="en-US" altLang="zh-CN" sz="1600" b="1" dirty="0" smtClean="0"/>
              <a:t>Top10</a:t>
            </a:r>
            <a:r>
              <a:rPr lang="zh-CN" altLang="en-US" sz="1600" b="1" dirty="0" smtClean="0"/>
              <a:t>回归）</a:t>
            </a:r>
            <a:endParaRPr lang="en-US" altLang="zh-CN" sz="1600" b="1" dirty="0" smtClean="0"/>
          </a:p>
          <a:p>
            <a:pPr marL="342900" indent="-342900"/>
            <a:r>
              <a:rPr lang="en-US" altLang="zh-CN" sz="1600" b="1" dirty="0" smtClean="0">
                <a:hlinkClick r:id="rId4"/>
              </a:rPr>
              <a:t>https://segmentfault.com/a/1190000012016234</a:t>
            </a:r>
            <a:endParaRPr lang="en-US" altLang="zh-CN" sz="1600" b="1" dirty="0" smtClean="0"/>
          </a:p>
        </p:txBody>
      </p:sp>
      <p:grpSp>
        <p:nvGrpSpPr>
          <p:cNvPr id="4" name="组合 59"/>
          <p:cNvGrpSpPr/>
          <p:nvPr/>
        </p:nvGrpSpPr>
        <p:grpSpPr>
          <a:xfrm>
            <a:off x="1232496" y="1695249"/>
            <a:ext cx="3423344" cy="437607"/>
            <a:chOff x="7151002" y="2252455"/>
            <a:chExt cx="3423344" cy="437607"/>
          </a:xfrm>
        </p:grpSpPr>
        <p:sp>
          <p:nvSpPr>
            <p:cNvPr id="61" name="椭圆 60"/>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solidFill>
                    <a:srgbClr val="0F2232"/>
                  </a:solidFill>
                  <a:latin typeface="微软雅黑" panose="020B0503020204020204" pitchFamily="34" charset="-122"/>
                  <a:ea typeface="微软雅黑" panose="020B0503020204020204" pitchFamily="34" charset="-122"/>
                </a:rPr>
                <a:t>3</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62" name="文本框 57"/>
            <p:cNvSpPr txBox="1"/>
            <p:nvPr/>
          </p:nvSpPr>
          <p:spPr>
            <a:xfrm>
              <a:off x="7588609" y="2286592"/>
              <a:ext cx="2985737" cy="400110"/>
            </a:xfrm>
            <a:prstGeom prst="rect">
              <a:avLst/>
            </a:prstGeom>
            <a:noFill/>
          </p:spPr>
          <p:txBody>
            <a:bodyPr wrap="square" rtlCol="0">
              <a:spAutoFit/>
            </a:bodyPr>
            <a:lstStyle/>
            <a:p>
              <a:r>
                <a:rPr lang="zh-CN" altLang="en-US" sz="2000" b="1" dirty="0" smtClean="0">
                  <a:solidFill>
                    <a:schemeClr val="lt1"/>
                  </a:solidFill>
                </a:rPr>
                <a:t>  自动化测试工具</a:t>
              </a:r>
              <a:endParaRPr lang="en-US" altLang="zh-CN" sz="2000" b="1" dirty="0" smtClean="0">
                <a:solidFill>
                  <a:schemeClr val="lt1"/>
                </a:solidFill>
              </a:endParaRPr>
            </a:p>
          </p:txBody>
        </p:sp>
      </p:grpSp>
      <p:grpSp>
        <p:nvGrpSpPr>
          <p:cNvPr id="15" name="组合 59"/>
          <p:cNvGrpSpPr/>
          <p:nvPr/>
        </p:nvGrpSpPr>
        <p:grpSpPr>
          <a:xfrm>
            <a:off x="1232496" y="3927497"/>
            <a:ext cx="3999408" cy="437607"/>
            <a:chOff x="7151002" y="2252455"/>
            <a:chExt cx="3999408" cy="437607"/>
          </a:xfrm>
        </p:grpSpPr>
        <p:sp>
          <p:nvSpPr>
            <p:cNvPr id="16" name="椭圆 15"/>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solidFill>
                    <a:srgbClr val="0F2232"/>
                  </a:solidFill>
                  <a:latin typeface="微软雅黑" panose="020B0503020204020204" pitchFamily="34" charset="-122"/>
                  <a:ea typeface="微软雅黑" panose="020B0503020204020204" pitchFamily="34" charset="-122"/>
                </a:rPr>
                <a:t>4</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17" name="文本框 57"/>
            <p:cNvSpPr txBox="1"/>
            <p:nvPr/>
          </p:nvSpPr>
          <p:spPr>
            <a:xfrm>
              <a:off x="7588609" y="2286592"/>
              <a:ext cx="3561801" cy="400110"/>
            </a:xfrm>
            <a:prstGeom prst="rect">
              <a:avLst/>
            </a:prstGeom>
            <a:noFill/>
          </p:spPr>
          <p:txBody>
            <a:bodyPr wrap="square" rtlCol="0">
              <a:spAutoFit/>
            </a:bodyPr>
            <a:lstStyle/>
            <a:p>
              <a:r>
                <a:rPr lang="en-US" altLang="zh-CN" sz="2000" dirty="0" smtClean="0">
                  <a:solidFill>
                    <a:schemeClr val="lt1"/>
                  </a:solidFill>
                </a:rPr>
                <a:t>  </a:t>
              </a:r>
              <a:r>
                <a:rPr lang="zh-CN" altLang="en-US" sz="2000" dirty="0" smtClean="0">
                  <a:solidFill>
                    <a:schemeClr val="lt1"/>
                  </a:solidFill>
                </a:rPr>
                <a:t>自动化测试用例编写原则</a:t>
              </a:r>
              <a:endParaRPr lang="en-US" altLang="zh-CN" sz="2000" b="1" dirty="0" smtClean="0">
                <a:solidFill>
                  <a:schemeClr val="lt1"/>
                </a:solidFill>
              </a:endParaRPr>
            </a:p>
          </p:txBody>
        </p:sp>
      </p:grpSp>
      <p:sp>
        <p:nvSpPr>
          <p:cNvPr id="19" name="Lorem Ipsum"/>
          <p:cNvSpPr/>
          <p:nvPr/>
        </p:nvSpPr>
        <p:spPr bwMode="auto">
          <a:xfrm>
            <a:off x="1199456" y="4581128"/>
            <a:ext cx="9649072" cy="1542758"/>
          </a:xfrm>
          <a:prstGeom prst="rect">
            <a:avLst/>
          </a:prstGeom>
          <a:noFill/>
          <a:ln w="6350" cap="flat" cmpd="sng" algn="ctr">
            <a:noFill/>
            <a:prstDash val="solid"/>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6350">
                <a:solidFill>
                  <a:srgbClr val="FFFFFF"/>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72000" tIns="32399" rIns="72000" bIns="32399" rtlCol="0" anchor="t">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buFont typeface="+mj-lt"/>
              <a:buAutoNum type="arabicPeriod"/>
            </a:pPr>
            <a:r>
              <a:rPr lang="zh-CN" altLang="en-US" sz="1600" dirty="0" smtClean="0"/>
              <a:t>一个用例为一个完整的场景，从用例登录到最终关闭浏览器；</a:t>
            </a:r>
            <a:endParaRPr lang="en-US" altLang="zh-CN" sz="1600" dirty="0" smtClean="0"/>
          </a:p>
          <a:p>
            <a:pPr marL="342900" indent="-342900">
              <a:buFont typeface="+mj-lt"/>
              <a:buAutoNum type="arabicPeriod"/>
            </a:pPr>
            <a:r>
              <a:rPr lang="zh-CN" altLang="en-US" sz="1600" dirty="0" smtClean="0"/>
              <a:t>一个用例只验证一个功能点，不要试图在登录后把所有功能都验证一遍；</a:t>
            </a:r>
            <a:endParaRPr lang="en-US" altLang="zh-CN" sz="1600" dirty="0" smtClean="0"/>
          </a:p>
          <a:p>
            <a:pPr marL="342900" indent="-342900">
              <a:buFont typeface="+mj-lt"/>
              <a:buAutoNum type="arabicPeriod"/>
            </a:pPr>
            <a:r>
              <a:rPr lang="zh-CN" altLang="en-US" sz="1600" dirty="0" smtClean="0"/>
              <a:t>尽可能少的编写逆向逻辑用例。一方面逆向逻辑用例多（例如：账号登录失败有很多种情况）；另一方面自动化脚本本身比较脆弱，复制的逆向逻辑实现起来麻烦且容易出错；</a:t>
            </a:r>
            <a:endParaRPr lang="en-US" altLang="zh-CN" sz="1600" dirty="0" smtClean="0"/>
          </a:p>
          <a:p>
            <a:pPr marL="342900" indent="-342900">
              <a:buFont typeface="+mj-lt"/>
              <a:buAutoNum type="arabicPeriod"/>
            </a:pPr>
            <a:r>
              <a:rPr lang="zh-CN" altLang="en-US" sz="1600" dirty="0" smtClean="0"/>
              <a:t>用例与用例之间尽量避免产生依赖，每个用例可以独立运行；</a:t>
            </a:r>
            <a:endParaRPr lang="en-US" altLang="zh-CN" sz="1600" dirty="0" smtClean="0"/>
          </a:p>
          <a:p>
            <a:pPr marL="342900" indent="-342900">
              <a:buFont typeface="+mj-lt"/>
              <a:buAutoNum type="arabicPeriod"/>
            </a:pPr>
            <a:r>
              <a:rPr lang="zh-CN" altLang="en-US" sz="1600" dirty="0" smtClean="0"/>
              <a:t>一条用例完成测试之后需要对场景进行还原，以免影响其他用例的执行。</a:t>
            </a:r>
            <a:endParaRPr lang="en-US" altLang="zh-CN" sz="1600" dirty="0"/>
          </a:p>
        </p:txBody>
      </p:sp>
      <p:sp>
        <p:nvSpPr>
          <p:cNvPr id="21" name="文本框 20"/>
          <p:cNvSpPr txBox="1"/>
          <p:nvPr/>
        </p:nvSpPr>
        <p:spPr>
          <a:xfrm>
            <a:off x="1078876" y="416619"/>
            <a:ext cx="4225036" cy="523220"/>
          </a:xfrm>
          <a:prstGeom prst="rect">
            <a:avLst/>
          </a:prstGeom>
          <a:noFill/>
        </p:spPr>
        <p:txBody>
          <a:bodyPr wrap="square" rtlCol="0">
            <a:spAutoFit/>
          </a:bodyPr>
          <a:lstStyle/>
          <a:p>
            <a:r>
              <a:rPr lang="en-US" altLang="zh-CN" sz="2800" dirty="0" smtClean="0">
                <a:solidFill>
                  <a:prstClr val="white"/>
                </a:solidFill>
                <a:latin typeface="Segoe UI" panose="020B0502040204020203"/>
              </a:rPr>
              <a:t> </a:t>
            </a:r>
            <a:r>
              <a:rPr lang="zh-CN" altLang="en-US" sz="2800" dirty="0" smtClean="0">
                <a:solidFill>
                  <a:prstClr val="white"/>
                </a:solidFill>
                <a:latin typeface="Segoe UI" panose="020B0502040204020203"/>
              </a:rPr>
              <a:t>二、自动化测试简介</a:t>
            </a:r>
            <a:endParaRPr lang="zh-CN" altLang="en-US" sz="2800" dirty="0">
              <a:solidFill>
                <a:prstClr val="white"/>
              </a:solidFill>
              <a:latin typeface="Segoe UI" panose="020B0502040204020203"/>
            </a:endParaRPr>
          </a:p>
        </p:txBody>
      </p:sp>
    </p:spTree>
    <p:extLst>
      <p:ext uri="{BB962C8B-B14F-4D97-AF65-F5344CB8AC3E}">
        <p14:creationId xmlns:p14="http://schemas.microsoft.com/office/powerpoint/2010/main" val="238090078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4" presetClass="entr" presetSubtype="16" fill="hold" grpId="0" nodeType="with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box(in)">
                                      <p:cBhvr>
                                        <p:cTn id="11" dur="500"/>
                                        <p:tgtEl>
                                          <p:spTgt spid="54"/>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0-#ppt_w/2"/>
                                          </p:val>
                                        </p:tav>
                                        <p:tav tm="100000">
                                          <p:val>
                                            <p:strVal val="#ppt_x"/>
                                          </p:val>
                                        </p:tav>
                                      </p:tavLst>
                                    </p:anim>
                                    <p:anim calcmode="lin" valueType="num">
                                      <p:cBhvr additive="base">
                                        <p:cTn id="17"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ox(in)">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34" y="227129"/>
            <a:ext cx="12196734" cy="902201"/>
          </a:xfrm>
          <a:prstGeom prst="rect">
            <a:avLst/>
          </a:prstGeom>
          <a:solidFill>
            <a:schemeClr val="bg1">
              <a:lumMod val="95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 name="组合 266"/>
          <p:cNvGrpSpPr/>
          <p:nvPr/>
        </p:nvGrpSpPr>
        <p:grpSpPr>
          <a:xfrm>
            <a:off x="-4734" y="213461"/>
            <a:ext cx="994281" cy="929540"/>
            <a:chOff x="-4734" y="1927960"/>
            <a:chExt cx="3412211" cy="3190031"/>
          </a:xfrm>
        </p:grpSpPr>
        <p:sp>
          <p:nvSpPr>
            <p:cNvPr id="265" name="等腰三角形 264"/>
            <p:cNvSpPr/>
            <p:nvPr/>
          </p:nvSpPr>
          <p:spPr>
            <a:xfrm rot="5400000">
              <a:off x="-224736"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6" name="等腰三角形 265"/>
            <p:cNvSpPr/>
            <p:nvPr/>
          </p:nvSpPr>
          <p:spPr>
            <a:xfrm rot="5400000">
              <a:off x="437448" y="2147962"/>
              <a:ext cx="3190031" cy="2750027"/>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pic>
        <p:nvPicPr>
          <p:cNvPr id="32" name="图片 31"/>
          <p:cNvPicPr>
            <a:picLocks noChangeAspect="1"/>
          </p:cNvPicPr>
          <p:nvPr/>
        </p:nvPicPr>
        <p:blipFill>
          <a:blip r:embed="rId3" cstate="print"/>
          <a:stretch>
            <a:fillRect/>
          </a:stretch>
        </p:blipFill>
        <p:spPr>
          <a:xfrm>
            <a:off x="470501" y="352289"/>
            <a:ext cx="653399" cy="651880"/>
          </a:xfrm>
          <a:prstGeom prst="rect">
            <a:avLst/>
          </a:prstGeom>
        </p:spPr>
      </p:pic>
      <p:sp>
        <p:nvSpPr>
          <p:cNvPr id="33" name="燕尾形 32"/>
          <p:cNvSpPr/>
          <p:nvPr/>
        </p:nvSpPr>
        <p:spPr>
          <a:xfrm rot="98182">
            <a:off x="11563334" y="563221"/>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34" name="燕尾形 33"/>
          <p:cNvSpPr/>
          <p:nvPr/>
        </p:nvSpPr>
        <p:spPr>
          <a:xfrm rot="98182">
            <a:off x="11383967" y="563220"/>
            <a:ext cx="232608" cy="232608"/>
          </a:xfrm>
          <a:prstGeom prst="chevron">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grpSp>
        <p:nvGrpSpPr>
          <p:cNvPr id="4" name="组合 59"/>
          <p:cNvGrpSpPr/>
          <p:nvPr/>
        </p:nvGrpSpPr>
        <p:grpSpPr>
          <a:xfrm>
            <a:off x="1232496" y="1695249"/>
            <a:ext cx="3423344" cy="437607"/>
            <a:chOff x="7151002" y="2252455"/>
            <a:chExt cx="3423344" cy="437607"/>
          </a:xfrm>
        </p:grpSpPr>
        <p:sp>
          <p:nvSpPr>
            <p:cNvPr id="61" name="椭圆 60"/>
            <p:cNvSpPr/>
            <p:nvPr/>
          </p:nvSpPr>
          <p:spPr>
            <a:xfrm>
              <a:off x="7151002" y="2252455"/>
              <a:ext cx="437607" cy="43760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dirty="0">
                  <a:solidFill>
                    <a:srgbClr val="0F2232"/>
                  </a:solidFill>
                  <a:latin typeface="微软雅黑" panose="020B0503020204020204" pitchFamily="34" charset="-122"/>
                  <a:ea typeface="微软雅黑" panose="020B0503020204020204" pitchFamily="34" charset="-122"/>
                </a:rPr>
                <a:t>5</a:t>
              </a:r>
              <a:endParaRPr lang="zh-CN" altLang="en-US" sz="2000" dirty="0">
                <a:solidFill>
                  <a:srgbClr val="0F2232"/>
                </a:solidFill>
                <a:latin typeface="微软雅黑" panose="020B0503020204020204" pitchFamily="34" charset="-122"/>
                <a:ea typeface="微软雅黑" panose="020B0503020204020204" pitchFamily="34" charset="-122"/>
              </a:endParaRPr>
            </a:p>
          </p:txBody>
        </p:sp>
        <p:sp>
          <p:nvSpPr>
            <p:cNvPr id="62" name="文本框 57"/>
            <p:cNvSpPr txBox="1"/>
            <p:nvPr/>
          </p:nvSpPr>
          <p:spPr>
            <a:xfrm>
              <a:off x="7588609" y="2286592"/>
              <a:ext cx="2985737" cy="400110"/>
            </a:xfrm>
            <a:prstGeom prst="rect">
              <a:avLst/>
            </a:prstGeom>
            <a:noFill/>
          </p:spPr>
          <p:txBody>
            <a:bodyPr wrap="square" rtlCol="0">
              <a:spAutoFit/>
            </a:bodyPr>
            <a:lstStyle/>
            <a:p>
              <a:r>
                <a:rPr lang="en-US" altLang="zh-CN" sz="2000" dirty="0" smtClean="0">
                  <a:solidFill>
                    <a:schemeClr val="lt1"/>
                  </a:solidFill>
                </a:rPr>
                <a:t>  </a:t>
              </a:r>
              <a:r>
                <a:rPr lang="zh-CN" altLang="en-US" sz="2000" b="1" dirty="0" smtClean="0">
                  <a:solidFill>
                    <a:schemeClr val="lt1"/>
                  </a:solidFill>
                </a:rPr>
                <a:t>分层的自动化测试</a:t>
              </a:r>
              <a:endParaRPr lang="en-US" altLang="zh-CN" sz="2000" b="1" dirty="0" smtClean="0">
                <a:solidFill>
                  <a:schemeClr val="lt1"/>
                </a:solidFill>
              </a:endParaRPr>
            </a:p>
          </p:txBody>
        </p:sp>
      </p:grpSp>
      <p:sp>
        <p:nvSpPr>
          <p:cNvPr id="18" name="等腰三角形 17"/>
          <p:cNvSpPr/>
          <p:nvPr/>
        </p:nvSpPr>
        <p:spPr>
          <a:xfrm>
            <a:off x="839416" y="2924944"/>
            <a:ext cx="3528392" cy="3312368"/>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21" name="直接连接符 20"/>
          <p:cNvCxnSpPr/>
          <p:nvPr/>
        </p:nvCxnSpPr>
        <p:spPr>
          <a:xfrm>
            <a:off x="1991544" y="4077072"/>
            <a:ext cx="1224136" cy="0"/>
          </a:xfrm>
          <a:prstGeom prst="line">
            <a:avLst/>
          </a:prstGeom>
        </p:spPr>
        <p:style>
          <a:lnRef idx="3">
            <a:schemeClr val="dk1"/>
          </a:lnRef>
          <a:fillRef idx="0">
            <a:schemeClr val="dk1"/>
          </a:fillRef>
          <a:effectRef idx="2">
            <a:schemeClr val="dk1"/>
          </a:effectRef>
          <a:fontRef idx="minor">
            <a:schemeClr val="tx1"/>
          </a:fontRef>
        </p:style>
      </p:cxnSp>
      <p:sp>
        <p:nvSpPr>
          <p:cNvPr id="28" name="文本框 23"/>
          <p:cNvSpPr txBox="1"/>
          <p:nvPr/>
        </p:nvSpPr>
        <p:spPr>
          <a:xfrm>
            <a:off x="2351584" y="3212976"/>
            <a:ext cx="479047" cy="646331"/>
          </a:xfrm>
          <a:prstGeom prst="rect">
            <a:avLst/>
          </a:prstGeom>
          <a:noFill/>
        </p:spPr>
        <p:txBody>
          <a:bodyPr wrap="square" rtlCol="0">
            <a:spAutoFit/>
          </a:bodyPr>
          <a:lstStyle/>
          <a:p>
            <a:endParaRPr lang="en-US" altLang="zh-CN" b="1" dirty="0" smtClean="0">
              <a:solidFill>
                <a:prstClr val="white"/>
              </a:solidFill>
              <a:latin typeface="Segoe UI" panose="020B0502040204020203" pitchFamily="34" charset="0"/>
              <a:ea typeface="Segoe UI" panose="020B0502040204020203" pitchFamily="34" charset="0"/>
              <a:cs typeface="Segoe UI" panose="020B0502040204020203" pitchFamily="34" charset="0"/>
            </a:endParaRPr>
          </a:p>
          <a:p>
            <a:r>
              <a:rPr lang="en-US" altLang="zh-CN" dirty="0" smtClean="0">
                <a:latin typeface="Segoe UI" panose="020B0502040204020203" pitchFamily="34" charset="0"/>
                <a:ea typeface="Segoe UI" panose="020B0502040204020203" pitchFamily="34" charset="0"/>
                <a:cs typeface="Segoe UI" panose="020B0502040204020203" pitchFamily="34" charset="0"/>
              </a:rPr>
              <a:t>UI</a:t>
            </a:r>
            <a:endParaRPr lang="zh-CN" altLang="en-US" dirty="0">
              <a:latin typeface="Segoe UI" panose="020B0502040204020203" pitchFamily="34" charset="0"/>
              <a:ea typeface="微软雅黑" panose="020B0503020204020204" pitchFamily="34" charset="-122"/>
              <a:cs typeface="Segoe UI" panose="020B0502040204020203" pitchFamily="34" charset="0"/>
            </a:endParaRPr>
          </a:p>
        </p:txBody>
      </p:sp>
      <p:sp>
        <p:nvSpPr>
          <p:cNvPr id="29" name="文本框 23"/>
          <p:cNvSpPr txBox="1"/>
          <p:nvPr/>
        </p:nvSpPr>
        <p:spPr>
          <a:xfrm>
            <a:off x="2135560" y="4293096"/>
            <a:ext cx="1224136" cy="646331"/>
          </a:xfrm>
          <a:prstGeom prst="rect">
            <a:avLst/>
          </a:prstGeom>
          <a:noFill/>
        </p:spPr>
        <p:txBody>
          <a:bodyPr wrap="square" rtlCol="0">
            <a:spAutoFit/>
          </a:bodyPr>
          <a:lstStyle/>
          <a:p>
            <a:endParaRPr lang="en-US" altLang="zh-CN" b="1" dirty="0" smtClean="0">
              <a:solidFill>
                <a:prstClr val="white"/>
              </a:solidFill>
              <a:latin typeface="Segoe UI" panose="020B0502040204020203" pitchFamily="34" charset="0"/>
              <a:ea typeface="Segoe UI" panose="020B0502040204020203" pitchFamily="34" charset="0"/>
              <a:cs typeface="Segoe UI" panose="020B0502040204020203" pitchFamily="34" charset="0"/>
            </a:endParaRPr>
          </a:p>
          <a:p>
            <a:r>
              <a:rPr lang="en-US" altLang="zh-CN" dirty="0" smtClean="0">
                <a:latin typeface="Segoe UI" panose="020B0502040204020203" pitchFamily="34" charset="0"/>
                <a:ea typeface="Segoe UI" panose="020B0502040204020203" pitchFamily="34" charset="0"/>
                <a:cs typeface="Segoe UI" panose="020B0502040204020203" pitchFamily="34" charset="0"/>
              </a:rPr>
              <a:t>Service</a:t>
            </a:r>
            <a:endParaRPr lang="zh-CN" altLang="en-US" dirty="0">
              <a:latin typeface="Segoe UI" panose="020B0502040204020203" pitchFamily="34" charset="0"/>
              <a:ea typeface="微软雅黑" panose="020B0503020204020204" pitchFamily="34" charset="-122"/>
              <a:cs typeface="Segoe UI" panose="020B0502040204020203" pitchFamily="34" charset="0"/>
            </a:endParaRPr>
          </a:p>
        </p:txBody>
      </p:sp>
      <p:sp>
        <p:nvSpPr>
          <p:cNvPr id="30" name="文本框 23"/>
          <p:cNvSpPr txBox="1"/>
          <p:nvPr/>
        </p:nvSpPr>
        <p:spPr>
          <a:xfrm>
            <a:off x="2279576" y="5374957"/>
            <a:ext cx="720080" cy="646331"/>
          </a:xfrm>
          <a:prstGeom prst="rect">
            <a:avLst/>
          </a:prstGeom>
          <a:noFill/>
        </p:spPr>
        <p:txBody>
          <a:bodyPr wrap="square" rtlCol="0">
            <a:spAutoFit/>
          </a:bodyPr>
          <a:lstStyle/>
          <a:p>
            <a:endParaRPr lang="en-US" altLang="zh-CN" b="1" dirty="0" smtClean="0">
              <a:solidFill>
                <a:prstClr val="white"/>
              </a:solidFill>
              <a:latin typeface="Segoe UI" panose="020B0502040204020203" pitchFamily="34" charset="0"/>
              <a:ea typeface="Segoe UI" panose="020B0502040204020203" pitchFamily="34" charset="0"/>
              <a:cs typeface="Segoe UI" panose="020B0502040204020203" pitchFamily="34" charset="0"/>
            </a:endParaRPr>
          </a:p>
          <a:p>
            <a:r>
              <a:rPr lang="en-US" altLang="zh-CN" dirty="0" smtClean="0">
                <a:latin typeface="Segoe UI" panose="020B0502040204020203" pitchFamily="34" charset="0"/>
                <a:ea typeface="Segoe UI" panose="020B0502040204020203" pitchFamily="34" charset="0"/>
                <a:cs typeface="Segoe UI" panose="020B0502040204020203" pitchFamily="34" charset="0"/>
              </a:rPr>
              <a:t>Unit</a:t>
            </a:r>
            <a:endParaRPr lang="zh-CN" altLang="en-US" dirty="0">
              <a:latin typeface="Segoe UI" panose="020B0502040204020203" pitchFamily="34" charset="0"/>
              <a:ea typeface="微软雅黑" panose="020B0503020204020204" pitchFamily="34" charset="-122"/>
              <a:cs typeface="Segoe UI" panose="020B0502040204020203" pitchFamily="34" charset="0"/>
            </a:endParaRPr>
          </a:p>
        </p:txBody>
      </p:sp>
      <p:grpSp>
        <p:nvGrpSpPr>
          <p:cNvPr id="35" name="组合 34"/>
          <p:cNvGrpSpPr/>
          <p:nvPr/>
        </p:nvGrpSpPr>
        <p:grpSpPr>
          <a:xfrm>
            <a:off x="3143677" y="3293516"/>
            <a:ext cx="7632842" cy="711548"/>
            <a:chOff x="6505464" y="1664619"/>
            <a:chExt cx="4432370" cy="696269"/>
          </a:xfrm>
        </p:grpSpPr>
        <p:grpSp>
          <p:nvGrpSpPr>
            <p:cNvPr id="36" name="组合 70"/>
            <p:cNvGrpSpPr/>
            <p:nvPr/>
          </p:nvGrpSpPr>
          <p:grpSpPr>
            <a:xfrm>
              <a:off x="6505464" y="1840076"/>
              <a:ext cx="1630777" cy="238969"/>
              <a:chOff x="5100213" y="1072171"/>
              <a:chExt cx="1301638" cy="190738"/>
            </a:xfrm>
          </p:grpSpPr>
          <p:cxnSp>
            <p:nvCxnSpPr>
              <p:cNvPr id="40" name="直接连接符 39"/>
              <p:cNvCxnSpPr/>
              <p:nvPr/>
            </p:nvCxnSpPr>
            <p:spPr>
              <a:xfrm>
                <a:off x="5449156" y="1072171"/>
                <a:ext cx="952695" cy="22015"/>
              </a:xfrm>
              <a:prstGeom prst="line">
                <a:avLst/>
              </a:prstGeom>
              <a:no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41" name="直接连接符 40"/>
              <p:cNvCxnSpPr/>
              <p:nvPr/>
            </p:nvCxnSpPr>
            <p:spPr>
              <a:xfrm flipH="1">
                <a:off x="5100213" y="1072172"/>
                <a:ext cx="348945" cy="190737"/>
              </a:xfrm>
              <a:prstGeom prst="line">
                <a:avLst/>
              </a:prstGeom>
              <a:no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grpSp>
        <p:grpSp>
          <p:nvGrpSpPr>
            <p:cNvPr id="37" name="组合 82"/>
            <p:cNvGrpSpPr/>
            <p:nvPr/>
          </p:nvGrpSpPr>
          <p:grpSpPr>
            <a:xfrm>
              <a:off x="8210880" y="1664619"/>
              <a:ext cx="2726954" cy="696269"/>
              <a:chOff x="1806199" y="2284226"/>
              <a:chExt cx="2753020" cy="668715"/>
            </a:xfrm>
          </p:grpSpPr>
          <p:sp>
            <p:nvSpPr>
              <p:cNvPr id="38" name="文本框 83"/>
              <p:cNvSpPr txBox="1"/>
              <p:nvPr/>
            </p:nvSpPr>
            <p:spPr>
              <a:xfrm>
                <a:off x="1815274" y="2284226"/>
                <a:ext cx="1930416" cy="262672"/>
              </a:xfrm>
              <a:prstGeom prst="rect">
                <a:avLst/>
              </a:prstGeom>
              <a:noFill/>
            </p:spPr>
            <p:txBody>
              <a:bodyPr wrap="square" rtlCol="0">
                <a:spAutoFit/>
              </a:bodyPr>
              <a:lstStyle/>
              <a:p>
                <a:r>
                  <a:rPr lang="en-US" altLang="zh-CN" b="1" dirty="0" smtClean="0">
                    <a:solidFill>
                      <a:prstClr val="white"/>
                    </a:solidFill>
                    <a:latin typeface="微软雅黑" panose="020B0503020204020204" pitchFamily="34" charset="-122"/>
                    <a:ea typeface="微软雅黑" panose="020B0503020204020204" pitchFamily="34" charset="-122"/>
                  </a:rPr>
                  <a:t>UI</a:t>
                </a:r>
                <a:r>
                  <a:rPr lang="zh-CN" altLang="en-US" b="1" dirty="0" smtClean="0">
                    <a:solidFill>
                      <a:prstClr val="white"/>
                    </a:solidFill>
                    <a:latin typeface="微软雅黑" panose="020B0503020204020204" pitchFamily="34" charset="-122"/>
                    <a:ea typeface="微软雅黑" panose="020B0503020204020204" pitchFamily="34" charset="-122"/>
                  </a:rPr>
                  <a:t>测试</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39" name="文本框 14"/>
              <p:cNvSpPr txBox="1"/>
              <p:nvPr/>
            </p:nvSpPr>
            <p:spPr>
              <a:xfrm>
                <a:off x="1806199" y="2663691"/>
                <a:ext cx="2753020" cy="28925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z="1400" dirty="0" smtClean="0"/>
                  <a:t> </a:t>
                </a:r>
                <a:r>
                  <a:rPr lang="en-US" altLang="zh-CN" sz="1400" dirty="0" smtClean="0">
                    <a:solidFill>
                      <a:prstClr val="white"/>
                    </a:solidFill>
                    <a:latin typeface="Source Sans Pro Light" panose="020B0403030403020204" pitchFamily="34" charset="0"/>
                    <a:ea typeface="冬青黑体简体中文 W3" panose="020B0300000000000000" pitchFamily="34" charset="-122"/>
                  </a:rPr>
                  <a:t>UI</a:t>
                </a:r>
                <a:r>
                  <a:rPr lang="zh-CN" altLang="en-US" sz="1400" dirty="0" smtClean="0">
                    <a:solidFill>
                      <a:prstClr val="white"/>
                    </a:solidFill>
                    <a:latin typeface="Source Sans Pro Light" panose="020B0403030403020204" pitchFamily="34" charset="0"/>
                    <a:ea typeface="冬青黑体简体中文 W3" panose="020B0300000000000000" pitchFamily="34" charset="-122"/>
                  </a:rPr>
                  <a:t>层的功能测试</a:t>
                </a:r>
                <a:endParaRPr lang="zh-CN" altLang="en-US" sz="1400" dirty="0">
                  <a:solidFill>
                    <a:prstClr val="white"/>
                  </a:solidFill>
                  <a:latin typeface="Source Sans Pro Light" panose="020B0403030403020204" pitchFamily="34" charset="0"/>
                  <a:ea typeface="冬青黑体简体中文 W3" panose="020B0300000000000000" pitchFamily="34" charset="-122"/>
                </a:endParaRPr>
              </a:p>
            </p:txBody>
          </p:sp>
        </p:grpSp>
      </p:grpSp>
      <p:grpSp>
        <p:nvGrpSpPr>
          <p:cNvPr id="42" name="组合 41"/>
          <p:cNvGrpSpPr/>
          <p:nvPr/>
        </p:nvGrpSpPr>
        <p:grpSpPr>
          <a:xfrm>
            <a:off x="3719736" y="4279742"/>
            <a:ext cx="5763058" cy="681172"/>
            <a:chOff x="6421831" y="1597642"/>
            <a:chExt cx="3982967" cy="592512"/>
          </a:xfrm>
        </p:grpSpPr>
        <p:grpSp>
          <p:nvGrpSpPr>
            <p:cNvPr id="43" name="组合 70"/>
            <p:cNvGrpSpPr/>
            <p:nvPr/>
          </p:nvGrpSpPr>
          <p:grpSpPr>
            <a:xfrm>
              <a:off x="6421831" y="1840049"/>
              <a:ext cx="1545169" cy="270293"/>
              <a:chOff x="5033463" y="1072170"/>
              <a:chExt cx="1233309" cy="215744"/>
            </a:xfrm>
          </p:grpSpPr>
          <p:cxnSp>
            <p:nvCxnSpPr>
              <p:cNvPr id="47" name="直接连接符 46"/>
              <p:cNvCxnSpPr/>
              <p:nvPr/>
            </p:nvCxnSpPr>
            <p:spPr>
              <a:xfrm>
                <a:off x="5449159" y="1072170"/>
                <a:ext cx="817613" cy="0"/>
              </a:xfrm>
              <a:prstGeom prst="line">
                <a:avLst/>
              </a:prstGeom>
              <a:no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48" name="直接连接符 47"/>
              <p:cNvCxnSpPr/>
              <p:nvPr/>
            </p:nvCxnSpPr>
            <p:spPr>
              <a:xfrm flipH="1">
                <a:off x="5033463" y="1072188"/>
                <a:ext cx="415697" cy="215726"/>
              </a:xfrm>
              <a:prstGeom prst="line">
                <a:avLst/>
              </a:prstGeom>
              <a:no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grpSp>
        <p:grpSp>
          <p:nvGrpSpPr>
            <p:cNvPr id="44" name="组合 82"/>
            <p:cNvGrpSpPr/>
            <p:nvPr/>
          </p:nvGrpSpPr>
          <p:grpSpPr>
            <a:xfrm>
              <a:off x="8043621" y="1597642"/>
              <a:ext cx="2361177" cy="592512"/>
              <a:chOff x="1637340" y="2219908"/>
              <a:chExt cx="2383747" cy="569066"/>
            </a:xfrm>
          </p:grpSpPr>
          <p:sp>
            <p:nvSpPr>
              <p:cNvPr id="45" name="文本框 83"/>
              <p:cNvSpPr txBox="1"/>
              <p:nvPr/>
            </p:nvSpPr>
            <p:spPr>
              <a:xfrm>
                <a:off x="1658030" y="2219908"/>
                <a:ext cx="2363057" cy="251785"/>
              </a:xfrm>
              <a:prstGeom prst="rect">
                <a:avLst/>
              </a:prstGeom>
              <a:noFill/>
            </p:spPr>
            <p:txBody>
              <a:bodyPr wrap="square" rtlCol="0">
                <a:spAutoFit/>
              </a:bodyPr>
              <a:lstStyle/>
              <a:p>
                <a:r>
                  <a:rPr lang="zh-CN" altLang="en-US" b="1" dirty="0" smtClean="0">
                    <a:solidFill>
                      <a:prstClr val="white"/>
                    </a:solidFill>
                    <a:latin typeface="微软雅黑" panose="020B0503020204020204" pitchFamily="34" charset="-122"/>
                    <a:ea typeface="微软雅黑" panose="020B0503020204020204" pitchFamily="34" charset="-122"/>
                  </a:rPr>
                  <a:t>集成</a:t>
                </a:r>
                <a:r>
                  <a:rPr lang="en-US" altLang="zh-CN" b="1" dirty="0" smtClean="0">
                    <a:solidFill>
                      <a:prstClr val="white"/>
                    </a:solidFill>
                    <a:latin typeface="微软雅黑" panose="020B0503020204020204" pitchFamily="34" charset="-122"/>
                    <a:ea typeface="微软雅黑" panose="020B0503020204020204" pitchFamily="34" charset="-122"/>
                  </a:rPr>
                  <a:t>/</a:t>
                </a:r>
                <a:r>
                  <a:rPr lang="zh-CN" altLang="en-US" b="1" dirty="0" smtClean="0">
                    <a:solidFill>
                      <a:prstClr val="white"/>
                    </a:solidFill>
                    <a:latin typeface="微软雅黑" panose="020B0503020204020204" pitchFamily="34" charset="-122"/>
                    <a:ea typeface="微软雅黑" panose="020B0503020204020204" pitchFamily="34" charset="-122"/>
                  </a:rPr>
                  <a:t>接口测试</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46" name="文本框 14"/>
              <p:cNvSpPr txBox="1"/>
              <p:nvPr/>
            </p:nvSpPr>
            <p:spPr>
              <a:xfrm>
                <a:off x="1637340" y="2531851"/>
                <a:ext cx="1879641" cy="25712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zh-CN" altLang="en-US" sz="1400" dirty="0" smtClean="0">
                    <a:solidFill>
                      <a:prstClr val="white"/>
                    </a:solidFill>
                    <a:latin typeface="Source Sans Pro Light" panose="020B0403030403020204" pitchFamily="34" charset="0"/>
                    <a:ea typeface="冬青黑体简体中文 W3" panose="020B0300000000000000" pitchFamily="34" charset="-122"/>
                  </a:rPr>
                  <a:t> 模块接口测试、</a:t>
                </a:r>
                <a:r>
                  <a:rPr lang="en-US" altLang="zh-CN" sz="1400" dirty="0" smtClean="0">
                    <a:solidFill>
                      <a:prstClr val="white"/>
                    </a:solidFill>
                    <a:latin typeface="Source Sans Pro Light" panose="020B0403030403020204" pitchFamily="34" charset="0"/>
                    <a:ea typeface="冬青黑体简体中文 W3" panose="020B0300000000000000" pitchFamily="34" charset="-122"/>
                  </a:rPr>
                  <a:t>web</a:t>
                </a:r>
                <a:r>
                  <a:rPr lang="zh-CN" altLang="en-US" sz="1400" dirty="0" smtClean="0">
                    <a:solidFill>
                      <a:prstClr val="white"/>
                    </a:solidFill>
                    <a:latin typeface="Source Sans Pro Light" panose="020B0403030403020204" pitchFamily="34" charset="0"/>
                    <a:ea typeface="冬青黑体简体中文 W3" panose="020B0300000000000000" pitchFamily="34" charset="-122"/>
                  </a:rPr>
                  <a:t>接口测试</a:t>
                </a:r>
                <a:endParaRPr lang="zh-CN" altLang="en-US" sz="1400" dirty="0">
                  <a:solidFill>
                    <a:prstClr val="white"/>
                  </a:solidFill>
                  <a:latin typeface="Source Sans Pro Light" panose="020B0403030403020204" pitchFamily="34" charset="0"/>
                  <a:ea typeface="冬青黑体简体中文 W3" panose="020B0300000000000000" pitchFamily="34" charset="-122"/>
                </a:endParaRPr>
              </a:p>
            </p:txBody>
          </p:sp>
        </p:grpSp>
      </p:grpSp>
      <p:grpSp>
        <p:nvGrpSpPr>
          <p:cNvPr id="49" name="组合 48"/>
          <p:cNvGrpSpPr/>
          <p:nvPr/>
        </p:nvGrpSpPr>
        <p:grpSpPr>
          <a:xfrm>
            <a:off x="4223789" y="5301207"/>
            <a:ext cx="5688634" cy="883260"/>
            <a:chOff x="6536388" y="1483984"/>
            <a:chExt cx="4525159" cy="1195130"/>
          </a:xfrm>
        </p:grpSpPr>
        <p:grpSp>
          <p:nvGrpSpPr>
            <p:cNvPr id="50" name="组合 70"/>
            <p:cNvGrpSpPr/>
            <p:nvPr/>
          </p:nvGrpSpPr>
          <p:grpSpPr>
            <a:xfrm>
              <a:off x="6536388" y="1776283"/>
              <a:ext cx="1480350" cy="389735"/>
              <a:chOff x="5124902" y="1021250"/>
              <a:chExt cx="1181573" cy="311074"/>
            </a:xfrm>
          </p:grpSpPr>
          <p:cxnSp>
            <p:nvCxnSpPr>
              <p:cNvPr id="55" name="直接连接符 54"/>
              <p:cNvCxnSpPr/>
              <p:nvPr/>
            </p:nvCxnSpPr>
            <p:spPr>
              <a:xfrm>
                <a:off x="5488862" y="1021250"/>
                <a:ext cx="817613" cy="0"/>
              </a:xfrm>
              <a:prstGeom prst="line">
                <a:avLst/>
              </a:prstGeom>
              <a:no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6" name="直接连接符 55"/>
              <p:cNvCxnSpPr/>
              <p:nvPr/>
            </p:nvCxnSpPr>
            <p:spPr>
              <a:xfrm flipH="1">
                <a:off x="5124902" y="1021250"/>
                <a:ext cx="363960" cy="311074"/>
              </a:xfrm>
              <a:prstGeom prst="line">
                <a:avLst/>
              </a:prstGeom>
              <a:noFill/>
              <a:ln w="9525">
                <a:solidFill>
                  <a:schemeClr val="bg1">
                    <a:lumMod val="9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grpSp>
        <p:grpSp>
          <p:nvGrpSpPr>
            <p:cNvPr id="51" name="组合 82"/>
            <p:cNvGrpSpPr/>
            <p:nvPr/>
          </p:nvGrpSpPr>
          <p:grpSpPr>
            <a:xfrm>
              <a:off x="7721386" y="1483984"/>
              <a:ext cx="3340161" cy="1195130"/>
              <a:chOff x="1312025" y="2110741"/>
              <a:chExt cx="3372089" cy="1147835"/>
            </a:xfrm>
          </p:grpSpPr>
          <p:sp>
            <p:nvSpPr>
              <p:cNvPr id="52" name="文本框 83"/>
              <p:cNvSpPr txBox="1"/>
              <p:nvPr/>
            </p:nvSpPr>
            <p:spPr>
              <a:xfrm>
                <a:off x="1669838" y="2110741"/>
                <a:ext cx="3014276" cy="354717"/>
              </a:xfrm>
              <a:prstGeom prst="rect">
                <a:avLst/>
              </a:prstGeom>
              <a:noFill/>
            </p:spPr>
            <p:txBody>
              <a:bodyPr wrap="square" rtlCol="0">
                <a:spAutoFit/>
              </a:bodyPr>
              <a:lstStyle/>
              <a:p>
                <a:r>
                  <a:rPr lang="zh-CN" altLang="en-US" b="1" dirty="0" smtClean="0">
                    <a:solidFill>
                      <a:prstClr val="white"/>
                    </a:solidFill>
                    <a:latin typeface="微软雅黑" panose="020B0503020204020204" pitchFamily="34" charset="-122"/>
                    <a:ea typeface="微软雅黑" panose="020B0503020204020204" pitchFamily="34" charset="-122"/>
                  </a:rPr>
                  <a:t>单元测试</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53" name="文本框 14"/>
              <p:cNvSpPr txBox="1"/>
              <p:nvPr/>
            </p:nvSpPr>
            <p:spPr>
              <a:xfrm>
                <a:off x="1312025" y="2578629"/>
                <a:ext cx="1868560" cy="67994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defRPr/>
                </a:pPr>
                <a:r>
                  <a:rPr lang="en-US" altLang="zh-CN" sz="1400" dirty="0" smtClean="0">
                    <a:solidFill>
                      <a:prstClr val="white"/>
                    </a:solidFill>
                    <a:latin typeface="Source Sans Pro Light" panose="020B0403030403020204" pitchFamily="34" charset="0"/>
                    <a:ea typeface="冬青黑体简体中文 W3" panose="020B0300000000000000" pitchFamily="34" charset="-122"/>
                  </a:rPr>
                  <a:t>Python</a:t>
                </a:r>
                <a:r>
                  <a:rPr lang="zh-CN" altLang="en-US" sz="1400" dirty="0" smtClean="0">
                    <a:solidFill>
                      <a:prstClr val="white"/>
                    </a:solidFill>
                    <a:latin typeface="Source Sans Pro Light" panose="020B0403030403020204" pitchFamily="34" charset="0"/>
                    <a:ea typeface="冬青黑体简体中文 W3" panose="020B0300000000000000" pitchFamily="34" charset="-122"/>
                  </a:rPr>
                  <a:t>单元测试框架</a:t>
                </a:r>
                <a:r>
                  <a:rPr lang="en-US" altLang="zh-CN" sz="1400" dirty="0" err="1" smtClean="0">
                    <a:solidFill>
                      <a:prstClr val="white"/>
                    </a:solidFill>
                    <a:latin typeface="Source Sans Pro Light" panose="020B0403030403020204" pitchFamily="34" charset="0"/>
                    <a:ea typeface="冬青黑体简体中文 W3" panose="020B0300000000000000" pitchFamily="34" charset="-122"/>
                  </a:rPr>
                  <a:t>unittest</a:t>
                </a:r>
                <a:r>
                  <a:rPr lang="zh-CN" altLang="en-US" sz="1400" dirty="0" smtClean="0">
                    <a:solidFill>
                      <a:prstClr val="white"/>
                    </a:solidFill>
                    <a:latin typeface="Source Sans Pro Light" panose="020B0403030403020204" pitchFamily="34" charset="0"/>
                    <a:ea typeface="冬青黑体简体中文 W3" panose="020B0300000000000000" pitchFamily="34" charset="-122"/>
                  </a:rPr>
                  <a:t>、</a:t>
                </a:r>
                <a:r>
                  <a:rPr lang="en-US" altLang="zh-CN" sz="1400" dirty="0" err="1" smtClean="0">
                    <a:solidFill>
                      <a:prstClr val="white"/>
                    </a:solidFill>
                    <a:latin typeface="Source Sans Pro Light" panose="020B0403030403020204" pitchFamily="34" charset="0"/>
                    <a:ea typeface="冬青黑体简体中文 W3" panose="020B0300000000000000" pitchFamily="34" charset="-122"/>
                  </a:rPr>
                  <a:t>pytest</a:t>
                </a:r>
                <a:endParaRPr lang="zh-CN" altLang="en-US" sz="1400" dirty="0">
                  <a:solidFill>
                    <a:prstClr val="white"/>
                  </a:solidFill>
                  <a:latin typeface="Source Sans Pro Light" panose="020B0403030403020204" pitchFamily="34" charset="0"/>
                  <a:ea typeface="冬青黑体简体中文 W3" panose="020B0300000000000000" pitchFamily="34" charset="-122"/>
                </a:endParaRPr>
              </a:p>
            </p:txBody>
          </p:sp>
        </p:grpSp>
      </p:grpSp>
      <p:sp>
        <p:nvSpPr>
          <p:cNvPr id="69" name="文本框 83"/>
          <p:cNvSpPr txBox="1"/>
          <p:nvPr/>
        </p:nvSpPr>
        <p:spPr>
          <a:xfrm>
            <a:off x="9211880" y="2492896"/>
            <a:ext cx="2980120" cy="3847207"/>
          </a:xfrm>
          <a:prstGeom prst="rect">
            <a:avLst/>
          </a:prstGeom>
          <a:noFill/>
        </p:spPr>
        <p:txBody>
          <a:bodyPr wrap="square" rtlCol="0">
            <a:spAutoFit/>
          </a:bodyPr>
          <a:lstStyle/>
          <a:p>
            <a:r>
              <a:rPr lang="en-US" altLang="zh-CN" b="1" dirty="0" smtClean="0">
                <a:solidFill>
                  <a:prstClr val="white"/>
                </a:solidFill>
                <a:latin typeface="微软雅黑" panose="020B0503020204020204" pitchFamily="34" charset="-122"/>
                <a:ea typeface="微软雅黑" panose="020B0503020204020204" pitchFamily="34" charset="-122"/>
              </a:rPr>
              <a:t>《</a:t>
            </a:r>
            <a:r>
              <a:rPr lang="en-US" altLang="zh-CN" b="1" dirty="0">
                <a:solidFill>
                  <a:prstClr val="white"/>
                </a:solidFill>
                <a:latin typeface="微软雅黑" panose="020B0503020204020204" pitchFamily="34" charset="-122"/>
                <a:ea typeface="微软雅黑" panose="020B0503020204020204" pitchFamily="34" charset="-122"/>
              </a:rPr>
              <a:t>G</a:t>
            </a:r>
            <a:r>
              <a:rPr lang="en-US" altLang="zh-CN" b="1" dirty="0" smtClean="0">
                <a:solidFill>
                  <a:prstClr val="white"/>
                </a:solidFill>
                <a:latin typeface="微软雅黑" panose="020B0503020204020204" pitchFamily="34" charset="-122"/>
                <a:ea typeface="微软雅黑" panose="020B0503020204020204" pitchFamily="34" charset="-122"/>
              </a:rPr>
              <a:t>oogle </a:t>
            </a:r>
            <a:r>
              <a:rPr lang="zh-CN" altLang="en-US" b="1" dirty="0" smtClean="0">
                <a:solidFill>
                  <a:prstClr val="white"/>
                </a:solidFill>
                <a:latin typeface="微软雅黑" panose="020B0503020204020204" pitchFamily="34" charset="-122"/>
                <a:ea typeface="微软雅黑" panose="020B0503020204020204" pitchFamily="34" charset="-122"/>
              </a:rPr>
              <a:t>测试之道</a:t>
            </a:r>
            <a:r>
              <a:rPr lang="en-US" altLang="zh-CN" b="1" dirty="0" smtClean="0">
                <a:solidFill>
                  <a:prstClr val="white"/>
                </a:solidFill>
                <a:latin typeface="微软雅黑" panose="020B0503020204020204" pitchFamily="34" charset="-122"/>
                <a:ea typeface="微软雅黑" panose="020B0503020204020204" pitchFamily="34" charset="-122"/>
              </a:rPr>
              <a:t>》</a:t>
            </a:r>
          </a:p>
          <a:p>
            <a:r>
              <a:rPr lang="zh-CN" altLang="en-US" b="1" dirty="0" smtClean="0">
                <a:solidFill>
                  <a:prstClr val="white"/>
                </a:solidFill>
                <a:latin typeface="微软雅黑" panose="020B0503020204020204" pitchFamily="34" charset="-122"/>
                <a:ea typeface="微软雅黑" panose="020B0503020204020204" pitchFamily="34" charset="-122"/>
              </a:rPr>
              <a:t>一书对于</a:t>
            </a:r>
            <a:r>
              <a:rPr lang="en-US" altLang="zh-CN" b="1" dirty="0" smtClean="0">
                <a:solidFill>
                  <a:prstClr val="white"/>
                </a:solidFill>
                <a:latin typeface="微软雅黑" panose="020B0503020204020204" pitchFamily="34" charset="-122"/>
                <a:ea typeface="微软雅黑" panose="020B0503020204020204" pitchFamily="34" charset="-122"/>
              </a:rPr>
              <a:t>Google</a:t>
            </a:r>
            <a:r>
              <a:rPr lang="zh-CN" altLang="en-US" b="1" dirty="0" smtClean="0">
                <a:solidFill>
                  <a:prstClr val="white"/>
                </a:solidFill>
                <a:latin typeface="微软雅黑" panose="020B0503020204020204" pitchFamily="34" charset="-122"/>
                <a:ea typeface="微软雅黑" panose="020B0503020204020204" pitchFamily="34" charset="-122"/>
              </a:rPr>
              <a:t>产品：</a:t>
            </a:r>
            <a:endParaRPr lang="en-US" altLang="zh-CN" b="1" dirty="0" smtClean="0">
              <a:solidFill>
                <a:prstClr val="white"/>
              </a:solidFill>
              <a:latin typeface="微软雅黑" panose="020B0503020204020204" pitchFamily="34" charset="-122"/>
              <a:ea typeface="微软雅黑" panose="020B0503020204020204" pitchFamily="34" charset="-122"/>
            </a:endParaRPr>
          </a:p>
          <a:p>
            <a:endParaRPr lang="en-US" altLang="zh-CN" dirty="0" smtClean="0"/>
          </a:p>
          <a:p>
            <a:endParaRPr lang="en-US" altLang="zh-CN" dirty="0" smtClean="0"/>
          </a:p>
          <a:p>
            <a:r>
              <a:rPr lang="en-US" altLang="zh-CN" sz="1400" b="1" dirty="0" smtClean="0">
                <a:solidFill>
                  <a:prstClr val="white"/>
                </a:solidFill>
                <a:latin typeface="微软雅黑" panose="020B0503020204020204" pitchFamily="34" charset="-122"/>
                <a:ea typeface="微软雅黑" panose="020B0503020204020204" pitchFamily="34" charset="-122"/>
              </a:rPr>
              <a:t>10% </a:t>
            </a:r>
            <a:r>
              <a:rPr lang="zh-CN" altLang="en-US" sz="1400" b="1" dirty="0" smtClean="0">
                <a:solidFill>
                  <a:prstClr val="white"/>
                </a:solidFill>
                <a:latin typeface="微软雅黑" panose="020B0503020204020204" pitchFamily="34" charset="-122"/>
                <a:ea typeface="微软雅黑" panose="020B0503020204020204" pitchFamily="34" charset="-122"/>
              </a:rPr>
              <a:t>为</a:t>
            </a:r>
            <a:r>
              <a:rPr lang="en-US" altLang="zh-CN" sz="1400" b="1" dirty="0" smtClean="0">
                <a:solidFill>
                  <a:prstClr val="white"/>
                </a:solidFill>
                <a:latin typeface="微软雅黑" panose="020B0503020204020204" pitchFamily="34" charset="-122"/>
                <a:ea typeface="微软雅黑" panose="020B0503020204020204" pitchFamily="34" charset="-122"/>
              </a:rPr>
              <a:t>UI</a:t>
            </a:r>
            <a:r>
              <a:rPr lang="zh-CN" altLang="en-US" sz="1400" b="1" dirty="0" smtClean="0">
                <a:solidFill>
                  <a:prstClr val="white"/>
                </a:solidFill>
                <a:latin typeface="微软雅黑" panose="020B0503020204020204" pitchFamily="34" charset="-122"/>
                <a:ea typeface="微软雅黑" panose="020B0503020204020204" pitchFamily="34" charset="-122"/>
              </a:rPr>
              <a:t>层的自动化测试</a:t>
            </a:r>
            <a:endParaRPr lang="en-US" altLang="zh-CN" sz="1400" b="1" dirty="0" smtClean="0">
              <a:solidFill>
                <a:prstClr val="white"/>
              </a:solidFill>
              <a:latin typeface="微软雅黑" panose="020B0503020204020204" pitchFamily="34" charset="-122"/>
              <a:ea typeface="微软雅黑" panose="020B0503020204020204" pitchFamily="34" charset="-122"/>
            </a:endParaRPr>
          </a:p>
          <a:p>
            <a:endParaRPr lang="en-US" altLang="zh-CN" sz="1400" b="1" dirty="0" smtClean="0">
              <a:solidFill>
                <a:prstClr val="white"/>
              </a:solidFill>
              <a:latin typeface="微软雅黑" panose="020B0503020204020204" pitchFamily="34" charset="-122"/>
              <a:ea typeface="微软雅黑" panose="020B0503020204020204" pitchFamily="34" charset="-122"/>
            </a:endParaRPr>
          </a:p>
          <a:p>
            <a:endParaRPr lang="en-US" altLang="zh-CN" sz="1400" b="1" dirty="0" smtClean="0">
              <a:solidFill>
                <a:prstClr val="white"/>
              </a:solidFill>
              <a:latin typeface="微软雅黑" panose="020B0503020204020204" pitchFamily="34" charset="-122"/>
              <a:ea typeface="微软雅黑" panose="020B0503020204020204" pitchFamily="34" charset="-122"/>
            </a:endParaRPr>
          </a:p>
          <a:p>
            <a:endParaRPr lang="en-US" altLang="zh-CN" sz="1400" b="1" dirty="0" smtClean="0">
              <a:solidFill>
                <a:prstClr val="white"/>
              </a:solidFill>
              <a:latin typeface="微软雅黑" panose="020B0503020204020204" pitchFamily="34" charset="-122"/>
              <a:ea typeface="微软雅黑" panose="020B0503020204020204" pitchFamily="34" charset="-122"/>
            </a:endParaRPr>
          </a:p>
          <a:p>
            <a:endParaRPr lang="en-US" altLang="zh-CN" sz="1400" b="1" dirty="0" smtClean="0">
              <a:solidFill>
                <a:prstClr val="white"/>
              </a:solidFill>
              <a:latin typeface="微软雅黑" panose="020B0503020204020204" pitchFamily="34" charset="-122"/>
              <a:ea typeface="微软雅黑" panose="020B0503020204020204" pitchFamily="34" charset="-122"/>
            </a:endParaRPr>
          </a:p>
          <a:p>
            <a:r>
              <a:rPr lang="en-US" altLang="zh-CN" sz="1400" b="1" dirty="0" smtClean="0">
                <a:solidFill>
                  <a:prstClr val="white"/>
                </a:solidFill>
                <a:latin typeface="微软雅黑" panose="020B0503020204020204" pitchFamily="34" charset="-122"/>
                <a:ea typeface="微软雅黑" panose="020B0503020204020204" pitchFamily="34" charset="-122"/>
              </a:rPr>
              <a:t>20%</a:t>
            </a:r>
            <a:r>
              <a:rPr lang="zh-CN" altLang="en-US" sz="1400" b="1" dirty="0" smtClean="0">
                <a:solidFill>
                  <a:prstClr val="white"/>
                </a:solidFill>
                <a:latin typeface="微软雅黑" panose="020B0503020204020204" pitchFamily="34" charset="-122"/>
                <a:ea typeface="微软雅黑" panose="020B0503020204020204" pitchFamily="34" charset="-122"/>
              </a:rPr>
              <a:t>为集成、接口测试</a:t>
            </a:r>
            <a:endParaRPr lang="en-US" altLang="zh-CN" sz="1400" b="1" dirty="0" smtClean="0">
              <a:solidFill>
                <a:prstClr val="white"/>
              </a:solidFill>
              <a:latin typeface="微软雅黑" panose="020B0503020204020204" pitchFamily="34" charset="-122"/>
              <a:ea typeface="微软雅黑" panose="020B0503020204020204" pitchFamily="34" charset="-122"/>
            </a:endParaRPr>
          </a:p>
          <a:p>
            <a:endParaRPr lang="en-US" altLang="zh-CN" sz="1400" b="1" dirty="0" smtClean="0">
              <a:solidFill>
                <a:prstClr val="white"/>
              </a:solidFill>
              <a:latin typeface="微软雅黑" panose="020B0503020204020204" pitchFamily="34" charset="-122"/>
              <a:ea typeface="微软雅黑" panose="020B0503020204020204" pitchFamily="34" charset="-122"/>
            </a:endParaRPr>
          </a:p>
          <a:p>
            <a:endParaRPr lang="en-US" altLang="zh-CN" sz="1400" b="1" dirty="0" smtClean="0">
              <a:solidFill>
                <a:prstClr val="white"/>
              </a:solidFill>
              <a:latin typeface="微软雅黑" panose="020B0503020204020204" pitchFamily="34" charset="-122"/>
              <a:ea typeface="微软雅黑" panose="020B0503020204020204" pitchFamily="34" charset="-122"/>
            </a:endParaRPr>
          </a:p>
          <a:p>
            <a:endParaRPr lang="en-US" altLang="zh-CN" sz="1400" b="1" dirty="0" smtClean="0">
              <a:solidFill>
                <a:prstClr val="white"/>
              </a:solidFill>
              <a:latin typeface="微软雅黑" panose="020B0503020204020204" pitchFamily="34" charset="-122"/>
              <a:ea typeface="微软雅黑" panose="020B0503020204020204" pitchFamily="34" charset="-122"/>
            </a:endParaRPr>
          </a:p>
          <a:p>
            <a:endParaRPr lang="en-US" altLang="zh-CN" sz="1400" b="1" dirty="0" smtClean="0">
              <a:solidFill>
                <a:prstClr val="white"/>
              </a:solidFill>
              <a:latin typeface="微软雅黑" panose="020B0503020204020204" pitchFamily="34" charset="-122"/>
              <a:ea typeface="微软雅黑" panose="020B0503020204020204" pitchFamily="34" charset="-122"/>
            </a:endParaRPr>
          </a:p>
          <a:p>
            <a:r>
              <a:rPr lang="en-US" altLang="zh-CN" sz="1400" b="1" dirty="0" smtClean="0">
                <a:solidFill>
                  <a:prstClr val="white"/>
                </a:solidFill>
                <a:latin typeface="微软雅黑" panose="020B0503020204020204" pitchFamily="34" charset="-122"/>
                <a:ea typeface="微软雅黑" panose="020B0503020204020204" pitchFamily="34" charset="-122"/>
              </a:rPr>
              <a:t>70%</a:t>
            </a:r>
            <a:r>
              <a:rPr lang="zh-CN" altLang="en-US" sz="1400" b="1" dirty="0" smtClean="0">
                <a:solidFill>
                  <a:prstClr val="white"/>
                </a:solidFill>
                <a:latin typeface="微软雅黑" panose="020B0503020204020204" pitchFamily="34" charset="-122"/>
                <a:ea typeface="微软雅黑" panose="020B0503020204020204" pitchFamily="34" charset="-122"/>
              </a:rPr>
              <a:t>的投入为单元测试</a:t>
            </a:r>
            <a:endParaRPr lang="en-US" altLang="zh-CN" b="1" dirty="0" smtClean="0">
              <a:solidFill>
                <a:prstClr val="white"/>
              </a:solidFill>
              <a:latin typeface="微软雅黑" panose="020B0503020204020204" pitchFamily="34" charset="-122"/>
              <a:ea typeface="微软雅黑" panose="020B0503020204020204" pitchFamily="34" charset="-122"/>
            </a:endParaRPr>
          </a:p>
          <a:p>
            <a:pPr algn="ctr"/>
            <a:endParaRPr lang="zh-CN" altLang="en-US" b="1" dirty="0">
              <a:solidFill>
                <a:prstClr val="white"/>
              </a:solidFill>
              <a:latin typeface="微软雅黑" panose="020B0503020204020204" pitchFamily="34" charset="-122"/>
              <a:ea typeface="微软雅黑" panose="020B0503020204020204" pitchFamily="34" charset="-122"/>
            </a:endParaRPr>
          </a:p>
        </p:txBody>
      </p:sp>
      <p:grpSp>
        <p:nvGrpSpPr>
          <p:cNvPr id="78" name="组合 77"/>
          <p:cNvGrpSpPr/>
          <p:nvPr/>
        </p:nvGrpSpPr>
        <p:grpSpPr>
          <a:xfrm rot="16200000" flipV="1">
            <a:off x="9802297" y="4147202"/>
            <a:ext cx="760078" cy="251792"/>
            <a:chOff x="4400856" y="3678989"/>
            <a:chExt cx="760078" cy="251792"/>
          </a:xfrm>
        </p:grpSpPr>
        <p:cxnSp>
          <p:nvCxnSpPr>
            <p:cNvPr id="79" name="直接连接符 78"/>
            <p:cNvCxnSpPr/>
            <p:nvPr/>
          </p:nvCxnSpPr>
          <p:spPr>
            <a:xfrm rot="16200000">
              <a:off x="4724892" y="3480851"/>
              <a:ext cx="0" cy="648071"/>
            </a:xfrm>
            <a:prstGeom prst="line">
              <a:avLst/>
            </a:prstGeom>
            <a:ln w="9525">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等腰三角形 79"/>
            <p:cNvSpPr/>
            <p:nvPr/>
          </p:nvSpPr>
          <p:spPr>
            <a:xfrm rot="5400000">
              <a:off x="4926507" y="3696354"/>
              <a:ext cx="251792" cy="217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nvGrpSpPr>
          <p:cNvPr id="87" name="组合 86"/>
          <p:cNvGrpSpPr/>
          <p:nvPr/>
        </p:nvGrpSpPr>
        <p:grpSpPr>
          <a:xfrm rot="16200000" flipV="1">
            <a:off x="9802297" y="5227321"/>
            <a:ext cx="760078" cy="251792"/>
            <a:chOff x="4400856" y="3678989"/>
            <a:chExt cx="760078" cy="251792"/>
          </a:xfrm>
        </p:grpSpPr>
        <p:cxnSp>
          <p:nvCxnSpPr>
            <p:cNvPr id="88" name="直接连接符 87"/>
            <p:cNvCxnSpPr/>
            <p:nvPr/>
          </p:nvCxnSpPr>
          <p:spPr>
            <a:xfrm rot="16200000">
              <a:off x="4724892" y="3480851"/>
              <a:ext cx="0" cy="648071"/>
            </a:xfrm>
            <a:prstGeom prst="line">
              <a:avLst/>
            </a:prstGeom>
            <a:ln w="9525">
              <a:solidFill>
                <a:schemeClr val="bg1">
                  <a:lumMod val="95000"/>
                </a:schemeClr>
              </a:solidFill>
              <a:prstDash val="dash"/>
            </a:ln>
          </p:spPr>
          <p:style>
            <a:lnRef idx="1">
              <a:schemeClr val="accent1"/>
            </a:lnRef>
            <a:fillRef idx="0">
              <a:schemeClr val="accent1"/>
            </a:fillRef>
            <a:effectRef idx="0">
              <a:schemeClr val="accent1"/>
            </a:effectRef>
            <a:fontRef idx="minor">
              <a:schemeClr val="tx1"/>
            </a:fontRef>
          </p:style>
        </p:cxnSp>
        <p:sp>
          <p:nvSpPr>
            <p:cNvPr id="89" name="等腰三角形 88"/>
            <p:cNvSpPr/>
            <p:nvPr/>
          </p:nvSpPr>
          <p:spPr>
            <a:xfrm rot="5400000">
              <a:off x="4926507" y="3696354"/>
              <a:ext cx="251792" cy="21706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cxnSp>
        <p:nvCxnSpPr>
          <p:cNvPr id="54" name="直接连接符 53"/>
          <p:cNvCxnSpPr/>
          <p:nvPr/>
        </p:nvCxnSpPr>
        <p:spPr>
          <a:xfrm>
            <a:off x="1343472" y="5301207"/>
            <a:ext cx="2553056" cy="1"/>
          </a:xfrm>
          <a:prstGeom prst="line">
            <a:avLst/>
          </a:prstGeom>
        </p:spPr>
        <p:style>
          <a:lnRef idx="3">
            <a:schemeClr val="dk1"/>
          </a:lnRef>
          <a:fillRef idx="0">
            <a:schemeClr val="dk1"/>
          </a:fillRef>
          <a:effectRef idx="2">
            <a:schemeClr val="dk1"/>
          </a:effectRef>
          <a:fontRef idx="minor">
            <a:schemeClr val="tx1"/>
          </a:fontRef>
        </p:style>
      </p:cxnSp>
      <p:sp>
        <p:nvSpPr>
          <p:cNvPr id="57" name="文本框 56"/>
          <p:cNvSpPr txBox="1"/>
          <p:nvPr/>
        </p:nvSpPr>
        <p:spPr>
          <a:xfrm>
            <a:off x="1078876" y="416619"/>
            <a:ext cx="4225036" cy="523220"/>
          </a:xfrm>
          <a:prstGeom prst="rect">
            <a:avLst/>
          </a:prstGeom>
          <a:noFill/>
        </p:spPr>
        <p:txBody>
          <a:bodyPr wrap="square" rtlCol="0">
            <a:spAutoFit/>
          </a:bodyPr>
          <a:lstStyle/>
          <a:p>
            <a:r>
              <a:rPr lang="en-US" altLang="zh-CN" sz="2800" dirty="0" smtClean="0">
                <a:solidFill>
                  <a:prstClr val="white"/>
                </a:solidFill>
                <a:latin typeface="Segoe UI" panose="020B0502040204020203"/>
              </a:rPr>
              <a:t> </a:t>
            </a:r>
            <a:r>
              <a:rPr lang="zh-CN" altLang="en-US" sz="2800" dirty="0" smtClean="0">
                <a:solidFill>
                  <a:prstClr val="white"/>
                </a:solidFill>
                <a:latin typeface="Segoe UI" panose="020B0502040204020203"/>
              </a:rPr>
              <a:t>二、自动化测试简介</a:t>
            </a:r>
            <a:endParaRPr lang="zh-CN" altLang="en-US" sz="2800" dirty="0">
              <a:solidFill>
                <a:prstClr val="white"/>
              </a:solidFill>
              <a:latin typeface="Segoe UI" panose="020B0502040204020203"/>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5" presetClass="entr" presetSubtype="1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checkerboard(across)">
                                      <p:cBhvr>
                                        <p:cTn id="11" dur="500"/>
                                        <p:tgtEl>
                                          <p:spTgt spid="18"/>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checkerboard(across)">
                                      <p:cBhvr>
                                        <p:cTn id="14" dur="500"/>
                                        <p:tgtEl>
                                          <p:spTgt spid="28"/>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checkerboard(across)">
                                      <p:cBhvr>
                                        <p:cTn id="17" dur="500"/>
                                        <p:tgtEl>
                                          <p:spTgt spid="29"/>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checkerboard(across)">
                                      <p:cBhvr>
                                        <p:cTn id="20" dur="500"/>
                                        <p:tgtEl>
                                          <p:spTgt spid="30"/>
                                        </p:tgtEl>
                                      </p:cBhvr>
                                    </p:animEffect>
                                  </p:childTnLst>
                                </p:cTn>
                              </p:par>
                              <p:par>
                                <p:cTn id="21" presetID="5" presetClass="entr" presetSubtype="1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checkerboard(across)">
                                      <p:cBhvr>
                                        <p:cTn id="23" dur="500"/>
                                        <p:tgtEl>
                                          <p:spTgt spid="21"/>
                                        </p:tgtEl>
                                      </p:cBhvr>
                                    </p:animEffect>
                                  </p:childTnLst>
                                </p:cTn>
                              </p:par>
                              <p:par>
                                <p:cTn id="24" presetID="5" presetClass="entr" presetSubtype="10" fill="hold"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checkerboard(across)">
                                      <p:cBhvr>
                                        <p:cTn id="26" dur="500"/>
                                        <p:tgtEl>
                                          <p:spTgt spid="5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8" presetClass="entr" presetSubtype="16" fill="hold" grpId="0" nodeType="click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diamond(in)">
                                      <p:cBhvr>
                                        <p:cTn id="46" dur="2000"/>
                                        <p:tgtEl>
                                          <p:spTgt spid="69"/>
                                        </p:tgtEl>
                                      </p:cBhvr>
                                    </p:animEffect>
                                  </p:childTnLst>
                                </p:cTn>
                              </p:par>
                              <p:par>
                                <p:cTn id="47" presetID="3" presetClass="entr" presetSubtype="10" fill="hold" nodeType="withEffect">
                                  <p:stCondLst>
                                    <p:cond delay="0"/>
                                  </p:stCondLst>
                                  <p:childTnLst>
                                    <p:set>
                                      <p:cBhvr>
                                        <p:cTn id="48" dur="1" fill="hold">
                                          <p:stCondLst>
                                            <p:cond delay="0"/>
                                          </p:stCondLst>
                                        </p:cTn>
                                        <p:tgtEl>
                                          <p:spTgt spid="78"/>
                                        </p:tgtEl>
                                        <p:attrNameLst>
                                          <p:attrName>style.visibility</p:attrName>
                                        </p:attrNameLst>
                                      </p:cBhvr>
                                      <p:to>
                                        <p:strVal val="visible"/>
                                      </p:to>
                                    </p:set>
                                    <p:animEffect transition="in" filter="blinds(horizontal)">
                                      <p:cBhvr>
                                        <p:cTn id="49" dur="500"/>
                                        <p:tgtEl>
                                          <p:spTgt spid="78"/>
                                        </p:tgtEl>
                                      </p:cBhvr>
                                    </p:animEffect>
                                  </p:childTnLst>
                                </p:cTn>
                              </p:par>
                              <p:par>
                                <p:cTn id="50" presetID="3" presetClass="entr" presetSubtype="10" fill="hold" nodeType="withEffect">
                                  <p:stCondLst>
                                    <p:cond delay="0"/>
                                  </p:stCondLst>
                                  <p:childTnLst>
                                    <p:set>
                                      <p:cBhvr>
                                        <p:cTn id="51" dur="1" fill="hold">
                                          <p:stCondLst>
                                            <p:cond delay="0"/>
                                          </p:stCondLst>
                                        </p:cTn>
                                        <p:tgtEl>
                                          <p:spTgt spid="87"/>
                                        </p:tgtEl>
                                        <p:attrNameLst>
                                          <p:attrName>style.visibility</p:attrName>
                                        </p:attrNameLst>
                                      </p:cBhvr>
                                      <p:to>
                                        <p:strVal val="visible"/>
                                      </p:to>
                                    </p:set>
                                    <p:animEffect transition="in" filter="blinds(horizontal)">
                                      <p:cBhvr>
                                        <p:cTn id="52"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p:bldP spid="29" grpId="0"/>
      <p:bldP spid="30" grpId="0"/>
      <p:bldP spid="69" grpId="0"/>
    </p:bldLst>
  </p:timing>
</p:sld>
</file>

<file path=ppt/theme/theme1.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2180</TotalTime>
  <Words>1439</Words>
  <Application>Microsoft Office PowerPoint</Application>
  <PresentationFormat>宽屏</PresentationFormat>
  <Paragraphs>184</Paragraphs>
  <Slides>18</Slides>
  <Notes>18</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18</vt:i4>
      </vt:variant>
    </vt:vector>
  </HeadingPairs>
  <TitlesOfParts>
    <vt:vector size="30" baseType="lpstr">
      <vt:lpstr>Source Sans Pro Light</vt:lpstr>
      <vt:lpstr>冬青黑体简体中文 W3</vt:lpstr>
      <vt:lpstr>宋体</vt:lpstr>
      <vt:lpstr>微软雅黑</vt:lpstr>
      <vt:lpstr>Arial</vt:lpstr>
      <vt:lpstr>Calibri</vt:lpstr>
      <vt:lpstr>Calibri Light</vt:lpstr>
      <vt:lpstr>Segoe UI</vt:lpstr>
      <vt:lpstr>3_Office 主题</vt:lpstr>
      <vt:lpstr>Microsoft Word 文档</vt:lpstr>
      <vt:lpstr>程序包</vt:lpstr>
      <vt:lpstr>包装程序外壳对象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dc:title>
  <dc:creator>QQ:394222199</dc:creator>
  <cp:lastModifiedBy>岳静</cp:lastModifiedBy>
  <cp:revision>256</cp:revision>
  <dcterms:created xsi:type="dcterms:W3CDTF">2014-07-03T18:36:00Z</dcterms:created>
  <dcterms:modified xsi:type="dcterms:W3CDTF">2019-09-19T06:13:20Z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