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83" r:id="rId6"/>
    <p:sldId id="298" r:id="rId7"/>
    <p:sldId id="284" r:id="rId8"/>
    <p:sldId id="285" r:id="rId9"/>
    <p:sldId id="289" r:id="rId10"/>
    <p:sldId id="287" r:id="rId11"/>
    <p:sldId id="288" r:id="rId12"/>
    <p:sldId id="290" r:id="rId13"/>
    <p:sldId id="291" r:id="rId14"/>
    <p:sldId id="292" r:id="rId15"/>
    <p:sldId id="293" r:id="rId16"/>
    <p:sldId id="294" r:id="rId17"/>
    <p:sldId id="295" r:id="rId18"/>
    <p:sldId id="297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275" r:id="rId28"/>
  </p:sldIdLst>
  <p:sldSz cx="9144000" cy="5143500" type="screen16x9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FFFF"/>
    <a:srgbClr val="31859C"/>
    <a:srgbClr val="E46C0A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4660"/>
  </p:normalViewPr>
  <p:slideViewPr>
    <p:cSldViewPr>
      <p:cViewPr varScale="1">
        <p:scale>
          <a:sx n="145" d="100"/>
          <a:sy n="145" d="100"/>
        </p:scale>
        <p:origin x="570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E5C2F-3901-4E1F-B5ED-EF5753AEB818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615AE-4FEB-4056-B599-19C230510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63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638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917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9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921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076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774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417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669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895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756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457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401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1944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539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42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9305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920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4537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5984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566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47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950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955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9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260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386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44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6741741" y="195486"/>
            <a:ext cx="288032" cy="288032"/>
            <a:chOff x="7164288" y="267494"/>
            <a:chExt cx="288032" cy="288032"/>
          </a:xfrm>
        </p:grpSpPr>
        <p:sp>
          <p:nvSpPr>
            <p:cNvPr id="27" name="椭圆 26"/>
            <p:cNvSpPr/>
            <p:nvPr/>
          </p:nvSpPr>
          <p:spPr>
            <a:xfrm>
              <a:off x="7164288" y="267494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 flipH="1">
              <a:off x="7235818" y="372838"/>
              <a:ext cx="144971" cy="77344"/>
              <a:chOff x="6032720" y="491873"/>
              <a:chExt cx="268428" cy="143210"/>
            </a:xfrm>
          </p:grpSpPr>
          <p:sp>
            <p:nvSpPr>
              <p:cNvPr id="29" name="等腰三角形 28"/>
              <p:cNvSpPr/>
              <p:nvPr/>
            </p:nvSpPr>
            <p:spPr>
              <a:xfrm rot="5400000">
                <a:off x="6022843" y="501750"/>
                <a:ext cx="143209" cy="123456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/>
              <p:cNvSpPr/>
              <p:nvPr/>
            </p:nvSpPr>
            <p:spPr>
              <a:xfrm rot="5400000">
                <a:off x="6167815" y="501751"/>
                <a:ext cx="143209" cy="123456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/>
          <p:cNvGrpSpPr/>
          <p:nvPr userDrawn="1"/>
        </p:nvGrpSpPr>
        <p:grpSpPr>
          <a:xfrm>
            <a:off x="8613949" y="195486"/>
            <a:ext cx="288032" cy="288032"/>
            <a:chOff x="6732240" y="267494"/>
            <a:chExt cx="288032" cy="288032"/>
          </a:xfrm>
        </p:grpSpPr>
        <p:sp>
          <p:nvSpPr>
            <p:cNvPr id="32" name="椭圆 31"/>
            <p:cNvSpPr/>
            <p:nvPr/>
          </p:nvSpPr>
          <p:spPr>
            <a:xfrm>
              <a:off x="6732240" y="267494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6814528" y="372838"/>
              <a:ext cx="144971" cy="77344"/>
              <a:chOff x="6032720" y="491873"/>
              <a:chExt cx="268428" cy="143210"/>
            </a:xfrm>
          </p:grpSpPr>
          <p:sp>
            <p:nvSpPr>
              <p:cNvPr id="34" name="等腰三角形 33"/>
              <p:cNvSpPr/>
              <p:nvPr/>
            </p:nvSpPr>
            <p:spPr>
              <a:xfrm rot="5400000">
                <a:off x="6022843" y="501750"/>
                <a:ext cx="143209" cy="123456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34"/>
              <p:cNvSpPr/>
              <p:nvPr/>
            </p:nvSpPr>
            <p:spPr>
              <a:xfrm rot="5400000">
                <a:off x="6167815" y="501751"/>
                <a:ext cx="143209" cy="123456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6" name="组合 35"/>
          <p:cNvGrpSpPr/>
          <p:nvPr userDrawn="1"/>
        </p:nvGrpSpPr>
        <p:grpSpPr>
          <a:xfrm>
            <a:off x="7365810" y="195486"/>
            <a:ext cx="288032" cy="288032"/>
            <a:chOff x="6732240" y="267494"/>
            <a:chExt cx="288032" cy="288032"/>
          </a:xfrm>
        </p:grpSpPr>
        <p:sp>
          <p:nvSpPr>
            <p:cNvPr id="37" name="椭圆 36"/>
            <p:cNvSpPr/>
            <p:nvPr/>
          </p:nvSpPr>
          <p:spPr>
            <a:xfrm>
              <a:off x="6732240" y="267494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6840252" y="364864"/>
              <a:ext cx="72008" cy="108000"/>
              <a:chOff x="6876256" y="699542"/>
              <a:chExt cx="72008" cy="108000"/>
            </a:xfrm>
          </p:grpSpPr>
          <p:cxnSp>
            <p:nvCxnSpPr>
              <p:cNvPr id="39" name="直接连接符 38"/>
              <p:cNvCxnSpPr/>
              <p:nvPr/>
            </p:nvCxnSpPr>
            <p:spPr>
              <a:xfrm>
                <a:off x="6876256" y="699542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6948264" y="699542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组合 40"/>
          <p:cNvGrpSpPr/>
          <p:nvPr userDrawn="1"/>
        </p:nvGrpSpPr>
        <p:grpSpPr>
          <a:xfrm>
            <a:off x="7989879" y="195486"/>
            <a:ext cx="288032" cy="288032"/>
            <a:chOff x="7344308" y="275469"/>
            <a:chExt cx="288032" cy="288032"/>
          </a:xfrm>
        </p:grpSpPr>
        <p:sp>
          <p:nvSpPr>
            <p:cNvPr id="42" name="椭圆 41"/>
            <p:cNvSpPr/>
            <p:nvPr/>
          </p:nvSpPr>
          <p:spPr>
            <a:xfrm>
              <a:off x="7344308" y="275469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7430372" y="361018"/>
              <a:ext cx="108000" cy="10800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27534"/>
            <a:ext cx="9144000" cy="410445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365924"/>
            <a:ext cx="3203848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2019/10/28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 spd="slow" advClick="0" advTm="0"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.com.cn/xpath/index.as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.com.cn/cssref/selector_element_comma.asp" TargetMode="External"/><Relationship Id="rId13" Type="http://schemas.openxmlformats.org/officeDocument/2006/relationships/hyperlink" Target="https://www.w3school.com.cn/cssref/selector_attribute_value.asp" TargetMode="External"/><Relationship Id="rId3" Type="http://schemas.openxmlformats.org/officeDocument/2006/relationships/hyperlink" Target="https://www.w3school.com.cn/css/css_positioning.asp" TargetMode="External"/><Relationship Id="rId7" Type="http://schemas.openxmlformats.org/officeDocument/2006/relationships/hyperlink" Target="https://www.w3school.com.cn/cssref/selector_element.asp" TargetMode="External"/><Relationship Id="rId12" Type="http://schemas.openxmlformats.org/officeDocument/2006/relationships/hyperlink" Target="https://www.w3school.com.cn/cssref/selector_attribute.as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3school.com.cn/cssref/selector_all.asp" TargetMode="External"/><Relationship Id="rId11" Type="http://schemas.openxmlformats.org/officeDocument/2006/relationships/hyperlink" Target="https://www.w3school.com.cn/cssref/selector_element_plus.asp" TargetMode="External"/><Relationship Id="rId5" Type="http://schemas.openxmlformats.org/officeDocument/2006/relationships/hyperlink" Target="https://www.w3school.com.cn/cssref/selector_id.asp" TargetMode="External"/><Relationship Id="rId15" Type="http://schemas.openxmlformats.org/officeDocument/2006/relationships/hyperlink" Target="https://www.w3school.com.cn/cssref/selector_attribute_value_start.asp" TargetMode="External"/><Relationship Id="rId10" Type="http://schemas.openxmlformats.org/officeDocument/2006/relationships/hyperlink" Target="https://www.w3school.com.cn/cssref/selector_element_gt.asp" TargetMode="External"/><Relationship Id="rId4" Type="http://schemas.openxmlformats.org/officeDocument/2006/relationships/hyperlink" Target="https://www.w3school.com.cn/cssref/selector_class.asp" TargetMode="External"/><Relationship Id="rId9" Type="http://schemas.openxmlformats.org/officeDocument/2006/relationships/hyperlink" Target="https://www.w3school.com.cn/cssref/selector_element_element.asp" TargetMode="External"/><Relationship Id="rId14" Type="http://schemas.openxmlformats.org/officeDocument/2006/relationships/hyperlink" Target="https://www.w3school.com.cn/cssref/selector_attribute_value_contain.asp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>
          <a:xfrm>
            <a:off x="2767207" y="2347933"/>
            <a:ext cx="957051" cy="957051"/>
          </a:xfrm>
          <a:prstGeom prst="ellipse">
            <a:avLst/>
          </a:prstGeom>
          <a:solidFill>
            <a:srgbClr val="FFFFFF">
              <a:alpha val="32941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cxnSp>
        <p:nvCxnSpPr>
          <p:cNvPr id="36" name="直接连接符 35"/>
          <p:cNvCxnSpPr/>
          <p:nvPr/>
        </p:nvCxnSpPr>
        <p:spPr>
          <a:xfrm>
            <a:off x="3199255" y="2218535"/>
            <a:ext cx="42484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3349572" y="3472980"/>
            <a:ext cx="42484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49572" y="2558976"/>
            <a:ext cx="5110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Robot Framework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79912" y="1707654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自动化测试</a:t>
            </a:r>
          </a:p>
        </p:txBody>
      </p:sp>
      <p:grpSp>
        <p:nvGrpSpPr>
          <p:cNvPr id="7" name="Group 60"/>
          <p:cNvGrpSpPr/>
          <p:nvPr/>
        </p:nvGrpSpPr>
        <p:grpSpPr>
          <a:xfrm>
            <a:off x="1130034" y="795041"/>
            <a:ext cx="4062836" cy="4062836"/>
            <a:chOff x="516576" y="1203931"/>
            <a:chExt cx="8915400" cy="8915400"/>
          </a:xfrm>
          <a:noFill/>
        </p:grpSpPr>
        <p:sp>
          <p:nvSpPr>
            <p:cNvPr id="9" name="Arc 10"/>
            <p:cNvSpPr>
              <a:spLocks noChangeAspect="1"/>
            </p:cNvSpPr>
            <p:nvPr/>
          </p:nvSpPr>
          <p:spPr>
            <a:xfrm flipH="1">
              <a:off x="1202376" y="1789204"/>
              <a:ext cx="7772400" cy="7772400"/>
            </a:xfrm>
            <a:prstGeom prst="arc">
              <a:avLst>
                <a:gd name="adj1" fmla="val 17991572"/>
                <a:gd name="adj2" fmla="val 2705833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Arc 25"/>
            <p:cNvSpPr>
              <a:spLocks noChangeAspect="1"/>
            </p:cNvSpPr>
            <p:nvPr/>
          </p:nvSpPr>
          <p:spPr>
            <a:xfrm flipH="1">
              <a:off x="973776" y="1560604"/>
              <a:ext cx="8229600" cy="8229600"/>
            </a:xfrm>
            <a:prstGeom prst="arc">
              <a:avLst>
                <a:gd name="adj1" fmla="val 16514598"/>
                <a:gd name="adj2" fmla="val 18582211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Arc 29"/>
            <p:cNvSpPr>
              <a:spLocks noChangeAspect="1"/>
            </p:cNvSpPr>
            <p:nvPr/>
          </p:nvSpPr>
          <p:spPr>
            <a:xfrm flipH="1">
              <a:off x="973776" y="1560604"/>
              <a:ext cx="8229600" cy="8229600"/>
            </a:xfrm>
            <a:prstGeom prst="arc">
              <a:avLst>
                <a:gd name="adj1" fmla="val 1970642"/>
                <a:gd name="adj2" fmla="val 2975155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Arc 33"/>
            <p:cNvSpPr>
              <a:spLocks noChangeAspect="1"/>
            </p:cNvSpPr>
            <p:nvPr/>
          </p:nvSpPr>
          <p:spPr>
            <a:xfrm flipH="1">
              <a:off x="1088076" y="1661131"/>
              <a:ext cx="8001000" cy="8001000"/>
            </a:xfrm>
            <a:prstGeom prst="arc">
              <a:avLst>
                <a:gd name="adj1" fmla="val 16915085"/>
                <a:gd name="adj2" fmla="val 2946898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Arc 35"/>
            <p:cNvSpPr>
              <a:spLocks noChangeAspect="1"/>
            </p:cNvSpPr>
            <p:nvPr/>
          </p:nvSpPr>
          <p:spPr>
            <a:xfrm flipH="1">
              <a:off x="745176" y="1345777"/>
              <a:ext cx="8686800" cy="8686800"/>
            </a:xfrm>
            <a:prstGeom prst="arc">
              <a:avLst>
                <a:gd name="adj1" fmla="val 16901077"/>
                <a:gd name="adj2" fmla="val 2438576"/>
              </a:avLst>
            </a:prstGeom>
            <a:grpFill/>
            <a:ln w="22225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  <a:effectLst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Arc 42"/>
            <p:cNvSpPr>
              <a:spLocks noChangeAspect="1"/>
            </p:cNvSpPr>
            <p:nvPr/>
          </p:nvSpPr>
          <p:spPr>
            <a:xfrm flipH="1">
              <a:off x="973776" y="1560604"/>
              <a:ext cx="8229600" cy="8229600"/>
            </a:xfrm>
            <a:prstGeom prst="arc">
              <a:avLst>
                <a:gd name="adj1" fmla="val 18872499"/>
                <a:gd name="adj2" fmla="val 1799207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Arc 43"/>
            <p:cNvSpPr>
              <a:spLocks noChangeAspect="1"/>
            </p:cNvSpPr>
            <p:nvPr/>
          </p:nvSpPr>
          <p:spPr>
            <a:xfrm flipH="1">
              <a:off x="516576" y="1203931"/>
              <a:ext cx="8915400" cy="8915400"/>
            </a:xfrm>
            <a:prstGeom prst="arc">
              <a:avLst>
                <a:gd name="adj1" fmla="val 16125273"/>
                <a:gd name="adj2" fmla="val 775760"/>
              </a:avLst>
            </a:prstGeom>
            <a:grpFill/>
            <a:ln w="22225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  <a:effectLst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Arc 4"/>
            <p:cNvSpPr>
              <a:spLocks noChangeAspect="1"/>
            </p:cNvSpPr>
            <p:nvPr/>
          </p:nvSpPr>
          <p:spPr>
            <a:xfrm flipH="1">
              <a:off x="3259776" y="3884704"/>
              <a:ext cx="3657600" cy="3657600"/>
            </a:xfrm>
            <a:prstGeom prst="arc">
              <a:avLst>
                <a:gd name="adj1" fmla="val 18862391"/>
                <a:gd name="adj2" fmla="val 2721459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Arc 5"/>
            <p:cNvSpPr>
              <a:spLocks noChangeAspect="1"/>
            </p:cNvSpPr>
            <p:nvPr/>
          </p:nvSpPr>
          <p:spPr>
            <a:xfrm flipH="1">
              <a:off x="3031176" y="3656104"/>
              <a:ext cx="4114800" cy="4114800"/>
            </a:xfrm>
            <a:prstGeom prst="arc">
              <a:avLst>
                <a:gd name="adj1" fmla="val 17986230"/>
                <a:gd name="adj2" fmla="val 3574230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Arc 6"/>
            <p:cNvSpPr>
              <a:spLocks noChangeAspect="1"/>
            </p:cNvSpPr>
            <p:nvPr/>
          </p:nvSpPr>
          <p:spPr>
            <a:xfrm flipH="1">
              <a:off x="2802576" y="3427504"/>
              <a:ext cx="4572000" cy="4572000"/>
            </a:xfrm>
            <a:prstGeom prst="arc">
              <a:avLst>
                <a:gd name="adj1" fmla="val 19867506"/>
                <a:gd name="adj2" fmla="val 3581125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Arc 7"/>
            <p:cNvSpPr>
              <a:spLocks noChangeAspect="1"/>
            </p:cNvSpPr>
            <p:nvPr/>
          </p:nvSpPr>
          <p:spPr>
            <a:xfrm flipH="1">
              <a:off x="2345376" y="2970304"/>
              <a:ext cx="5486400" cy="5486400"/>
            </a:xfrm>
            <a:prstGeom prst="arc">
              <a:avLst>
                <a:gd name="adj1" fmla="val 18879787"/>
                <a:gd name="adj2" fmla="val 1798118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Arc 8"/>
            <p:cNvSpPr>
              <a:spLocks noChangeAspect="1"/>
            </p:cNvSpPr>
            <p:nvPr/>
          </p:nvSpPr>
          <p:spPr>
            <a:xfrm flipH="1">
              <a:off x="1888176" y="2513104"/>
              <a:ext cx="6400800" cy="6400800"/>
            </a:xfrm>
            <a:prstGeom prst="arc">
              <a:avLst>
                <a:gd name="adj1" fmla="val 17371208"/>
                <a:gd name="adj2" fmla="val 20444976"/>
              </a:avLst>
            </a:prstGeom>
            <a:grpFill/>
            <a:ln w="1905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Arc 9"/>
            <p:cNvSpPr>
              <a:spLocks noChangeAspect="1"/>
            </p:cNvSpPr>
            <p:nvPr/>
          </p:nvSpPr>
          <p:spPr>
            <a:xfrm flipH="1">
              <a:off x="1659576" y="2246404"/>
              <a:ext cx="6858000" cy="6858000"/>
            </a:xfrm>
            <a:prstGeom prst="arc">
              <a:avLst>
                <a:gd name="adj1" fmla="val 17997244"/>
                <a:gd name="adj2" fmla="val 3110717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Arc 11"/>
            <p:cNvSpPr>
              <a:spLocks noChangeAspect="1"/>
            </p:cNvSpPr>
            <p:nvPr/>
          </p:nvSpPr>
          <p:spPr>
            <a:xfrm flipH="1">
              <a:off x="3716976" y="4341904"/>
              <a:ext cx="2743200" cy="2743200"/>
            </a:xfrm>
            <a:prstGeom prst="arc">
              <a:avLst>
                <a:gd name="adj1" fmla="val 16200000"/>
                <a:gd name="adj2" fmla="val 20103048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Arc 12"/>
            <p:cNvSpPr>
              <a:spLocks noChangeAspect="1"/>
            </p:cNvSpPr>
            <p:nvPr/>
          </p:nvSpPr>
          <p:spPr>
            <a:xfrm flipH="1">
              <a:off x="3716976" y="4341904"/>
              <a:ext cx="2743200" cy="2743200"/>
            </a:xfrm>
            <a:prstGeom prst="arc">
              <a:avLst>
                <a:gd name="adj1" fmla="val 1632284"/>
                <a:gd name="adj2" fmla="val 5929623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Straight Connector 13"/>
            <p:cNvCxnSpPr/>
            <p:nvPr/>
          </p:nvCxnSpPr>
          <p:spPr>
            <a:xfrm rot="1800000" flipH="1">
              <a:off x="3666480" y="5016275"/>
              <a:ext cx="228600" cy="0"/>
            </a:xfrm>
            <a:prstGeom prst="line">
              <a:avLst/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14"/>
            <p:cNvCxnSpPr/>
            <p:nvPr/>
          </p:nvCxnSpPr>
          <p:spPr>
            <a:xfrm rot="1800000" flipH="1">
              <a:off x="2863074" y="4551934"/>
              <a:ext cx="228600" cy="0"/>
            </a:xfrm>
            <a:prstGeom prst="line">
              <a:avLst/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5"/>
            <p:cNvCxnSpPr/>
            <p:nvPr/>
          </p:nvCxnSpPr>
          <p:spPr>
            <a:xfrm rot="2700000" flipH="1">
              <a:off x="3028864" y="4080155"/>
              <a:ext cx="914400" cy="0"/>
            </a:xfrm>
            <a:prstGeom prst="line">
              <a:avLst/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6"/>
            <p:cNvCxnSpPr/>
            <p:nvPr/>
          </p:nvCxnSpPr>
          <p:spPr>
            <a:xfrm rot="2700000" flipH="1">
              <a:off x="2132605" y="2941638"/>
              <a:ext cx="457200" cy="0"/>
            </a:xfrm>
            <a:prstGeom prst="line">
              <a:avLst/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7"/>
            <p:cNvCxnSpPr/>
            <p:nvPr/>
          </p:nvCxnSpPr>
          <p:spPr>
            <a:xfrm rot="19800000" flipH="1">
              <a:off x="2282589" y="7194643"/>
              <a:ext cx="457200" cy="0"/>
            </a:xfrm>
            <a:prstGeom prst="line">
              <a:avLst/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18"/>
            <p:cNvCxnSpPr/>
            <p:nvPr/>
          </p:nvCxnSpPr>
          <p:spPr>
            <a:xfrm rot="19800000" flipH="1">
              <a:off x="1491165" y="7656604"/>
              <a:ext cx="457200" cy="0"/>
            </a:xfrm>
            <a:prstGeom prst="line">
              <a:avLst/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19"/>
            <p:cNvCxnSpPr/>
            <p:nvPr/>
          </p:nvCxnSpPr>
          <p:spPr>
            <a:xfrm rot="18900000" flipH="1">
              <a:off x="2141612" y="7985543"/>
              <a:ext cx="1371600" cy="0"/>
            </a:xfrm>
            <a:prstGeom prst="line">
              <a:avLst/>
            </a:prstGeom>
            <a:grpFill/>
            <a:ln w="12700" cap="rnd">
              <a:solidFill>
                <a:schemeClr val="bg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20"/>
            <p:cNvCxnSpPr/>
            <p:nvPr/>
          </p:nvCxnSpPr>
          <p:spPr>
            <a:xfrm rot="18900000" flipH="1">
              <a:off x="3767634" y="6930347"/>
              <a:ext cx="228600" cy="0"/>
            </a:xfrm>
            <a:prstGeom prst="line">
              <a:avLst/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21"/>
            <p:cNvCxnSpPr/>
            <p:nvPr/>
          </p:nvCxnSpPr>
          <p:spPr>
            <a:xfrm rot="18000000" flipH="1">
              <a:off x="3875443" y="7189881"/>
              <a:ext cx="685800" cy="0"/>
            </a:xfrm>
            <a:prstGeom prst="line">
              <a:avLst/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22"/>
            <p:cNvCxnSpPr/>
            <p:nvPr/>
          </p:nvCxnSpPr>
          <p:spPr>
            <a:xfrm rot="18000000" flipH="1">
              <a:off x="3416626" y="7989724"/>
              <a:ext cx="685800" cy="0"/>
            </a:xfrm>
            <a:prstGeom prst="line">
              <a:avLst/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23"/>
            <p:cNvCxnSpPr/>
            <p:nvPr/>
          </p:nvCxnSpPr>
          <p:spPr>
            <a:xfrm rot="3600000" flipH="1">
              <a:off x="3384315" y="3526746"/>
              <a:ext cx="914400" cy="0"/>
            </a:xfrm>
            <a:prstGeom prst="line">
              <a:avLst/>
            </a:prstGeom>
            <a:grpFill/>
            <a:ln w="12700" cap="rnd">
              <a:solidFill>
                <a:schemeClr val="bg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24"/>
            <p:cNvCxnSpPr/>
            <p:nvPr/>
          </p:nvCxnSpPr>
          <p:spPr>
            <a:xfrm rot="3600000" flipH="1">
              <a:off x="3034188" y="2541064"/>
              <a:ext cx="457200" cy="0"/>
            </a:xfrm>
            <a:prstGeom prst="line">
              <a:avLst/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c 26"/>
            <p:cNvSpPr>
              <a:spLocks noChangeAspect="1"/>
            </p:cNvSpPr>
            <p:nvPr/>
          </p:nvSpPr>
          <p:spPr>
            <a:xfrm flipH="1">
              <a:off x="2116776" y="2739038"/>
              <a:ext cx="5943600" cy="5943600"/>
            </a:xfrm>
            <a:prstGeom prst="arc">
              <a:avLst>
                <a:gd name="adj1" fmla="val 17004000"/>
                <a:gd name="adj2" fmla="val 17672337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Arc 27"/>
            <p:cNvSpPr>
              <a:spLocks noChangeAspect="1"/>
            </p:cNvSpPr>
            <p:nvPr/>
          </p:nvSpPr>
          <p:spPr>
            <a:xfrm flipH="1">
              <a:off x="2573976" y="3185131"/>
              <a:ext cx="5029200" cy="5029200"/>
            </a:xfrm>
            <a:prstGeom prst="arc">
              <a:avLst>
                <a:gd name="adj1" fmla="val 15923084"/>
                <a:gd name="adj2" fmla="val 17748429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Arc 28"/>
            <p:cNvSpPr>
              <a:spLocks noChangeAspect="1"/>
            </p:cNvSpPr>
            <p:nvPr/>
          </p:nvSpPr>
          <p:spPr>
            <a:xfrm flipH="1">
              <a:off x="2802576" y="3441277"/>
              <a:ext cx="4572000" cy="4572000"/>
            </a:xfrm>
            <a:prstGeom prst="arc">
              <a:avLst>
                <a:gd name="adj1" fmla="val 15885943"/>
                <a:gd name="adj2" fmla="val 17663732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Straight Connector 30"/>
            <p:cNvCxnSpPr/>
            <p:nvPr/>
          </p:nvCxnSpPr>
          <p:spPr>
            <a:xfrm rot="1800000" flipH="1">
              <a:off x="1601361" y="4099015"/>
              <a:ext cx="914400" cy="0"/>
            </a:xfrm>
            <a:prstGeom prst="line">
              <a:avLst/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c 31"/>
            <p:cNvSpPr>
              <a:spLocks noChangeAspect="1"/>
            </p:cNvSpPr>
            <p:nvPr/>
          </p:nvSpPr>
          <p:spPr>
            <a:xfrm flipH="1">
              <a:off x="1888176" y="2513104"/>
              <a:ext cx="6400800" cy="6400800"/>
            </a:xfrm>
            <a:prstGeom prst="arc">
              <a:avLst>
                <a:gd name="adj1" fmla="val 20920018"/>
                <a:gd name="adj2" fmla="val 2233333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Straight Connector 32"/>
            <p:cNvCxnSpPr/>
            <p:nvPr/>
          </p:nvCxnSpPr>
          <p:spPr>
            <a:xfrm rot="4500000" flipH="1">
              <a:off x="4002044" y="3052792"/>
              <a:ext cx="914400" cy="0"/>
            </a:xfrm>
            <a:prstGeom prst="line">
              <a:avLst/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34"/>
            <p:cNvSpPr>
              <a:spLocks noChangeAspect="1"/>
            </p:cNvSpPr>
            <p:nvPr/>
          </p:nvSpPr>
          <p:spPr>
            <a:xfrm flipH="1">
              <a:off x="1773876" y="2365981"/>
              <a:ext cx="6629400" cy="6629400"/>
            </a:xfrm>
            <a:prstGeom prst="arc">
              <a:avLst>
                <a:gd name="adj1" fmla="val 16033188"/>
                <a:gd name="adj2" fmla="val 3440474"/>
              </a:avLst>
            </a:prstGeom>
            <a:grpFill/>
            <a:ln w="127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Arc 36"/>
            <p:cNvSpPr>
              <a:spLocks noChangeAspect="1"/>
            </p:cNvSpPr>
            <p:nvPr/>
          </p:nvSpPr>
          <p:spPr>
            <a:xfrm flipH="1">
              <a:off x="3159824" y="3770404"/>
              <a:ext cx="3886200" cy="3886200"/>
            </a:xfrm>
            <a:prstGeom prst="arc">
              <a:avLst>
                <a:gd name="adj1" fmla="val 16285893"/>
                <a:gd name="adj2" fmla="val 4355678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Arc 37"/>
            <p:cNvSpPr>
              <a:spLocks noChangeAspect="1"/>
            </p:cNvSpPr>
            <p:nvPr/>
          </p:nvSpPr>
          <p:spPr>
            <a:xfrm flipH="1">
              <a:off x="2459676" y="3081938"/>
              <a:ext cx="5257800" cy="5257800"/>
            </a:xfrm>
            <a:prstGeom prst="arc">
              <a:avLst>
                <a:gd name="adj1" fmla="val 16382061"/>
                <a:gd name="adj2" fmla="val 3291367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Arc 38"/>
            <p:cNvSpPr>
              <a:spLocks noChangeAspect="1"/>
            </p:cNvSpPr>
            <p:nvPr/>
          </p:nvSpPr>
          <p:spPr>
            <a:xfrm flipH="1">
              <a:off x="3488376" y="4113304"/>
              <a:ext cx="3200400" cy="3200400"/>
            </a:xfrm>
            <a:prstGeom prst="arc">
              <a:avLst>
                <a:gd name="adj1" fmla="val 19900007"/>
                <a:gd name="adj2" fmla="val 2698044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Arc 39"/>
            <p:cNvSpPr>
              <a:spLocks noChangeAspect="1"/>
            </p:cNvSpPr>
            <p:nvPr/>
          </p:nvSpPr>
          <p:spPr>
            <a:xfrm flipH="1">
              <a:off x="2573976" y="3198904"/>
              <a:ext cx="5029200" cy="5029200"/>
            </a:xfrm>
            <a:prstGeom prst="arc">
              <a:avLst>
                <a:gd name="adj1" fmla="val 19864520"/>
                <a:gd name="adj2" fmla="val 2707333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Arc 40"/>
            <p:cNvSpPr>
              <a:spLocks noChangeAspect="1"/>
            </p:cNvSpPr>
            <p:nvPr/>
          </p:nvSpPr>
          <p:spPr>
            <a:xfrm flipH="1">
              <a:off x="2116776" y="2741704"/>
              <a:ext cx="5943600" cy="5943600"/>
            </a:xfrm>
            <a:prstGeom prst="arc">
              <a:avLst>
                <a:gd name="adj1" fmla="val 17982739"/>
                <a:gd name="adj2" fmla="val 3585340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Arc 41"/>
            <p:cNvSpPr>
              <a:spLocks noChangeAspect="1"/>
            </p:cNvSpPr>
            <p:nvPr/>
          </p:nvSpPr>
          <p:spPr>
            <a:xfrm flipH="1">
              <a:off x="1430976" y="2017804"/>
              <a:ext cx="7315200" cy="7315200"/>
            </a:xfrm>
            <a:prstGeom prst="arc">
              <a:avLst>
                <a:gd name="adj1" fmla="val 18871031"/>
                <a:gd name="adj2" fmla="val 1795229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599" y="2422292"/>
            <a:ext cx="800664" cy="800664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6876256" y="4659982"/>
            <a:ext cx="216024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ctr" defTabSz="91440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kern="0" dirty="0" smtClean="0">
                <a:solidFill>
                  <a:schemeClr val="bg1"/>
                </a:solidFill>
                <a:latin typeface="+mj-ea"/>
                <a:ea typeface="+mj-ea"/>
                <a:cs typeface="Calibri" panose="020F0502020204030204"/>
                <a:sym typeface="Calibri" panose="020F0502020204030204"/>
              </a:rPr>
              <a:t>2019</a:t>
            </a:r>
            <a:r>
              <a:rPr lang="zh-CN" altLang="en-US" sz="1600" kern="0" dirty="0" smtClean="0">
                <a:solidFill>
                  <a:schemeClr val="bg1"/>
                </a:solidFill>
                <a:latin typeface="+mj-ea"/>
                <a:ea typeface="+mj-ea"/>
                <a:cs typeface="Calibri" panose="020F0502020204030204"/>
                <a:sym typeface="Calibri" panose="020F0502020204030204"/>
              </a:rPr>
              <a:t>年</a:t>
            </a:r>
            <a:r>
              <a:rPr lang="en-US" altLang="zh-CN" sz="1600" kern="0" dirty="0" smtClean="0">
                <a:solidFill>
                  <a:schemeClr val="bg1"/>
                </a:solidFill>
                <a:latin typeface="+mj-ea"/>
                <a:ea typeface="+mj-ea"/>
                <a:cs typeface="Calibri" panose="020F0502020204030204"/>
                <a:sym typeface="Calibri" panose="020F0502020204030204"/>
              </a:rPr>
              <a:t>10</a:t>
            </a:r>
            <a:r>
              <a:rPr lang="zh-CN" altLang="en-US" sz="1600" kern="0" dirty="0" smtClean="0">
                <a:solidFill>
                  <a:schemeClr val="bg1"/>
                </a:solidFill>
                <a:latin typeface="+mj-ea"/>
                <a:ea typeface="+mj-ea"/>
                <a:cs typeface="Calibri" panose="020F0502020204030204"/>
                <a:sym typeface="Calibri" panose="020F0502020204030204"/>
              </a:rPr>
              <a:t>月 </a:t>
            </a:r>
            <a:r>
              <a:rPr lang="zh-CN" altLang="en-US" sz="1600" kern="0" dirty="0">
                <a:solidFill>
                  <a:schemeClr val="bg1"/>
                </a:solidFill>
                <a:latin typeface="+mj-ea"/>
                <a:ea typeface="+mj-ea"/>
                <a:cs typeface="Calibri" panose="020F0502020204030204"/>
                <a:sym typeface="Calibri" panose="020F0502020204030204"/>
              </a:rPr>
              <a:t>岳静</a:t>
            </a:r>
            <a:endParaRPr lang="en-US" altLang="zh-CN" sz="1600" kern="0" dirty="0" smtClean="0">
              <a:solidFill>
                <a:schemeClr val="bg1"/>
              </a:solidFill>
              <a:latin typeface="+mj-ea"/>
              <a:ea typeface="+mj-ea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44590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50"/>
                            </p:stCondLst>
                            <p:childTnLst>
                              <p:par>
                                <p:cTn id="3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/>
      <p:bldP spid="39" grpId="0"/>
      <p:bldP spid="5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8" y="2108726"/>
            <a:ext cx="1672637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9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Two</a:t>
            </a:r>
            <a:endParaRPr lang="zh-CN" altLang="en-US" sz="2800" dirty="0">
              <a:solidFill>
                <a:schemeClr val="bg2">
                  <a:lumMod val="9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25900" y="2582692"/>
            <a:ext cx="3698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Selenium 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元素定位</a:t>
            </a:r>
            <a:endParaRPr lang="zh-CN" altLang="en-US" sz="2800" dirty="0">
              <a:solidFill>
                <a:srgbClr val="F79646">
                  <a:lumMod val="75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907" y="1814842"/>
            <a:ext cx="17620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rgbClr val="FFFFFF"/>
                </a:solidFill>
                <a:latin typeface="Kozuka Mincho Pr6N H" pitchFamily="18" charset="-128"/>
                <a:ea typeface="Kozuka Mincho Pr6N H" pitchFamily="18" charset="-128"/>
              </a:rPr>
              <a:t>02</a:t>
            </a:r>
            <a:endParaRPr lang="zh-CN" altLang="en-US" sz="9600" b="1" dirty="0">
              <a:solidFill>
                <a:srgbClr val="FFFFFF"/>
              </a:solidFill>
              <a:latin typeface="Kozuka Mincho Pr6N H" pitchFamily="18" charset="-128"/>
              <a:ea typeface="Kozuka Mincho Pr6N H" pitchFamily="18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312320" y="3167468"/>
            <a:ext cx="4635944" cy="52354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312320" y="1819681"/>
            <a:ext cx="4635944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2546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2-1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Selenium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定位方法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539552" y="1351144"/>
            <a:ext cx="44644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 smtClean="0">
                <a:latin typeface="+mn-ea"/>
              </a:rPr>
              <a:t>Selenium</a:t>
            </a:r>
            <a:r>
              <a:rPr lang="zh-CN" altLang="en-US" sz="1600" b="1" dirty="0" smtClean="0">
                <a:latin typeface="+mn-ea"/>
              </a:rPr>
              <a:t>的八种元素定位方法</a:t>
            </a:r>
            <a:r>
              <a:rPr lang="zh-CN" altLang="en-US" sz="1600" dirty="0" smtClean="0">
                <a:latin typeface="+mn-ea"/>
              </a:rPr>
              <a:t>：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 smtClean="0">
                <a:latin typeface="+mn-ea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1400" dirty="0" smtClean="0">
                <a:latin typeface="+mn-ea"/>
              </a:rPr>
              <a:t> </a:t>
            </a:r>
            <a:r>
              <a:rPr lang="en-US" altLang="zh-CN" sz="1400" dirty="0" err="1" smtClean="0">
                <a:solidFill>
                  <a:srgbClr val="0070C0"/>
                </a:solidFill>
                <a:latin typeface="+mn-ea"/>
              </a:rPr>
              <a:t>find_element_by_id</a:t>
            </a:r>
            <a:r>
              <a:rPr lang="en-US" altLang="zh-CN" sz="1400" dirty="0" smtClean="0">
                <a:solidFill>
                  <a:srgbClr val="0070C0"/>
                </a:solidFill>
                <a:latin typeface="+mn-ea"/>
              </a:rPr>
              <a:t>(id=)</a:t>
            </a:r>
            <a:endParaRPr lang="en-US" altLang="zh-CN" sz="1400" dirty="0" smtClean="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 smtClean="0">
                <a:latin typeface="+mn-ea"/>
              </a:rPr>
              <a:t> </a:t>
            </a:r>
            <a:r>
              <a:rPr lang="en-US" altLang="zh-CN" sz="1400" dirty="0" err="1" smtClean="0">
                <a:latin typeface="+mn-ea"/>
              </a:rPr>
              <a:t>find_element_by_name</a:t>
            </a:r>
            <a:r>
              <a:rPr lang="en-US" altLang="zh-CN" sz="1400" dirty="0" smtClean="0">
                <a:latin typeface="+mn-ea"/>
              </a:rPr>
              <a:t>(name=)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 smtClean="0">
                <a:latin typeface="+mn-ea"/>
              </a:rPr>
              <a:t> </a:t>
            </a:r>
            <a:r>
              <a:rPr lang="en-US" altLang="zh-CN" sz="1400" dirty="0" err="1" smtClean="0">
                <a:latin typeface="+mn-ea"/>
              </a:rPr>
              <a:t>find_element_by_class_name</a:t>
            </a:r>
            <a:r>
              <a:rPr lang="en-US" altLang="zh-CN" sz="1400" dirty="0" smtClean="0">
                <a:latin typeface="+mn-ea"/>
              </a:rPr>
              <a:t>(class=)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 smtClean="0">
                <a:latin typeface="+mn-ea"/>
              </a:rPr>
              <a:t> </a:t>
            </a:r>
            <a:r>
              <a:rPr lang="en-US" altLang="zh-CN" sz="1400" dirty="0" err="1" smtClean="0">
                <a:solidFill>
                  <a:srgbClr val="FF0000"/>
                </a:solidFill>
                <a:latin typeface="+mn-ea"/>
              </a:rPr>
              <a:t>find_element_by_tag_name</a:t>
            </a:r>
            <a:r>
              <a:rPr lang="en-US" altLang="zh-CN" sz="1400" dirty="0" smtClean="0">
                <a:solidFill>
                  <a:srgbClr val="FF0000"/>
                </a:solidFill>
                <a:latin typeface="+mn-ea"/>
              </a:rPr>
              <a:t>(tag=)</a:t>
            </a:r>
            <a:endParaRPr lang="en-US" altLang="zh-CN" sz="140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 smtClean="0">
                <a:latin typeface="+mn-ea"/>
              </a:rPr>
              <a:t> </a:t>
            </a:r>
            <a:r>
              <a:rPr lang="en-US" altLang="zh-CN" sz="1400" dirty="0" err="1" smtClean="0">
                <a:solidFill>
                  <a:srgbClr val="00B050"/>
                </a:solidFill>
                <a:latin typeface="+mn-ea"/>
              </a:rPr>
              <a:t>find_element_by_xpath</a:t>
            </a:r>
            <a:r>
              <a:rPr lang="en-US" altLang="zh-CN" sz="1400" dirty="0" smtClean="0">
                <a:solidFill>
                  <a:srgbClr val="00B050"/>
                </a:solidFill>
                <a:latin typeface="+mn-ea"/>
              </a:rPr>
              <a:t>(</a:t>
            </a:r>
            <a:r>
              <a:rPr lang="en-US" altLang="zh-CN" sz="1400" dirty="0" err="1" smtClean="0">
                <a:solidFill>
                  <a:srgbClr val="00B050"/>
                </a:solidFill>
                <a:latin typeface="+mn-ea"/>
              </a:rPr>
              <a:t>xpath</a:t>
            </a:r>
            <a:r>
              <a:rPr lang="en-US" altLang="zh-CN" sz="1400" dirty="0" smtClean="0">
                <a:solidFill>
                  <a:srgbClr val="00B050"/>
                </a:solidFill>
                <a:latin typeface="+mn-ea"/>
              </a:rPr>
              <a:t>=)</a:t>
            </a:r>
            <a:endParaRPr lang="en-US" altLang="zh-CN" sz="1400" dirty="0" smtClean="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 smtClean="0">
                <a:latin typeface="+mn-ea"/>
              </a:rPr>
              <a:t> </a:t>
            </a:r>
            <a:r>
              <a:rPr lang="en-US" altLang="zh-CN" sz="1400" dirty="0" err="1" smtClean="0">
                <a:solidFill>
                  <a:srgbClr val="00B050"/>
                </a:solidFill>
                <a:latin typeface="+mn-ea"/>
              </a:rPr>
              <a:t>find_element_by_css_selector</a:t>
            </a:r>
            <a:r>
              <a:rPr lang="en-US" altLang="zh-CN" sz="1400" dirty="0" smtClean="0">
                <a:solidFill>
                  <a:srgbClr val="00B050"/>
                </a:solidFill>
                <a:latin typeface="+mn-ea"/>
              </a:rPr>
              <a:t>(</a:t>
            </a:r>
            <a:r>
              <a:rPr lang="en-US" altLang="zh-CN" sz="1400" dirty="0" err="1" smtClean="0">
                <a:solidFill>
                  <a:srgbClr val="00B050"/>
                </a:solidFill>
                <a:latin typeface="+mn-ea"/>
              </a:rPr>
              <a:t>css</a:t>
            </a:r>
            <a:r>
              <a:rPr lang="en-US" altLang="zh-CN" sz="1400" dirty="0" smtClean="0">
                <a:solidFill>
                  <a:srgbClr val="00B050"/>
                </a:solidFill>
                <a:latin typeface="+mn-ea"/>
              </a:rPr>
              <a:t>=)</a:t>
            </a:r>
            <a:endParaRPr lang="en-US" altLang="zh-CN" sz="1400" dirty="0" smtClean="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 smtClean="0">
                <a:latin typeface="+mn-ea"/>
              </a:rPr>
              <a:t> </a:t>
            </a:r>
            <a:r>
              <a:rPr lang="en-US" altLang="zh-CN" sz="1400" dirty="0" err="1" smtClean="0">
                <a:latin typeface="+mn-ea"/>
              </a:rPr>
              <a:t>find_element_by_link_text</a:t>
            </a:r>
            <a:r>
              <a:rPr lang="en-US" altLang="zh-CN" sz="1400" dirty="0" smtClean="0">
                <a:latin typeface="+mn-ea"/>
              </a:rPr>
              <a:t>(link=)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 smtClean="0">
                <a:latin typeface="+mn-ea"/>
              </a:rPr>
              <a:t> </a:t>
            </a:r>
            <a:r>
              <a:rPr lang="en-US" altLang="zh-CN" sz="1400" dirty="0" err="1" smtClean="0">
                <a:latin typeface="+mn-ea"/>
              </a:rPr>
              <a:t>find_element_by_partial_link_text</a:t>
            </a:r>
            <a:r>
              <a:rPr lang="en-US" altLang="zh-CN" sz="1400" dirty="0" smtClean="0">
                <a:latin typeface="+mn-ea"/>
              </a:rPr>
              <a:t>(partial </a:t>
            </a:r>
            <a:r>
              <a:rPr lang="en-US" altLang="zh-CN" sz="1400" dirty="0">
                <a:latin typeface="+mn-ea"/>
              </a:rPr>
              <a:t>link=)</a:t>
            </a:r>
            <a:endParaRPr lang="en-US" altLang="zh-CN" sz="1400" dirty="0" smtClean="0">
              <a:latin typeface="+mn-ea"/>
            </a:endParaRPr>
          </a:p>
        </p:txBody>
      </p:sp>
      <p:sp>
        <p:nvSpPr>
          <p:cNvPr id="8" name="TextBox 27"/>
          <p:cNvSpPr txBox="1"/>
          <p:nvPr/>
        </p:nvSpPr>
        <p:spPr>
          <a:xfrm>
            <a:off x="5004048" y="1347614"/>
            <a:ext cx="41044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zh-CN" sz="1600" b="1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sz="12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latin typeface="+mn-ea"/>
              </a:rPr>
              <a:t>通过</a:t>
            </a:r>
            <a:r>
              <a:rPr lang="zh-CN" altLang="en-US" sz="1400" dirty="0" smtClean="0">
                <a:latin typeface="+mn-ea"/>
              </a:rPr>
              <a:t>元素</a:t>
            </a:r>
            <a:r>
              <a:rPr lang="zh-CN" altLang="en-US" sz="1400" dirty="0">
                <a:latin typeface="+mn-ea"/>
              </a:rPr>
              <a:t>的</a:t>
            </a:r>
            <a:r>
              <a:rPr lang="en-US" altLang="zh-CN" sz="1400" b="1" dirty="0" smtClean="0">
                <a:latin typeface="+mn-ea"/>
              </a:rPr>
              <a:t>ID</a:t>
            </a:r>
            <a:r>
              <a:rPr lang="zh-CN" altLang="en-US" sz="1400" dirty="0" smtClean="0">
                <a:latin typeface="+mn-ea"/>
              </a:rPr>
              <a:t>属性值来定位元素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latin typeface="+mn-ea"/>
              </a:rPr>
              <a:t>通过</a:t>
            </a:r>
            <a:r>
              <a:rPr lang="zh-CN" altLang="en-US" sz="1400" dirty="0">
                <a:latin typeface="+mn-ea"/>
              </a:rPr>
              <a:t>元素</a:t>
            </a:r>
            <a:r>
              <a:rPr lang="zh-CN" altLang="en-US" sz="1400" dirty="0" smtClean="0">
                <a:latin typeface="+mn-ea"/>
              </a:rPr>
              <a:t>的</a:t>
            </a:r>
            <a:r>
              <a:rPr lang="en-US" altLang="zh-CN" sz="1400" b="1" dirty="0" smtClean="0">
                <a:latin typeface="+mn-ea"/>
              </a:rPr>
              <a:t>name</a:t>
            </a:r>
            <a:r>
              <a:rPr lang="zh-CN" altLang="en-US" sz="1400" dirty="0" smtClean="0">
                <a:latin typeface="+mn-ea"/>
              </a:rPr>
              <a:t>属性</a:t>
            </a:r>
            <a:r>
              <a:rPr lang="zh-CN" altLang="en-US" sz="1400" dirty="0">
                <a:latin typeface="+mn-ea"/>
              </a:rPr>
              <a:t>值来定位</a:t>
            </a:r>
            <a:r>
              <a:rPr lang="zh-CN" altLang="en-US" sz="1400" dirty="0" smtClean="0">
                <a:latin typeface="+mn-ea"/>
              </a:rPr>
              <a:t>元素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latin typeface="+mn-ea"/>
              </a:rPr>
              <a:t>通过</a:t>
            </a:r>
            <a:r>
              <a:rPr lang="zh-CN" altLang="en-US" sz="1400" dirty="0">
                <a:latin typeface="+mn-ea"/>
              </a:rPr>
              <a:t>元素</a:t>
            </a:r>
            <a:r>
              <a:rPr lang="zh-CN" altLang="en-US" sz="1400" dirty="0" smtClean="0">
                <a:latin typeface="+mn-ea"/>
              </a:rPr>
              <a:t>的</a:t>
            </a:r>
            <a:r>
              <a:rPr lang="en-US" altLang="zh-CN" sz="1400" b="1" dirty="0" smtClean="0">
                <a:latin typeface="+mn-ea"/>
              </a:rPr>
              <a:t>class</a:t>
            </a:r>
            <a:r>
              <a:rPr lang="zh-CN" altLang="en-US" sz="1400" dirty="0" smtClean="0">
                <a:latin typeface="+mn-ea"/>
              </a:rPr>
              <a:t>名来</a:t>
            </a:r>
            <a:r>
              <a:rPr lang="zh-CN" altLang="en-US" sz="1400" dirty="0">
                <a:latin typeface="+mn-ea"/>
              </a:rPr>
              <a:t>定位</a:t>
            </a:r>
            <a:r>
              <a:rPr lang="zh-CN" altLang="en-US" sz="1400" dirty="0" smtClean="0">
                <a:latin typeface="+mn-ea"/>
              </a:rPr>
              <a:t>元素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latin typeface="+mn-ea"/>
              </a:rPr>
              <a:t>通过</a:t>
            </a:r>
            <a:r>
              <a:rPr lang="zh-CN" altLang="en-US" sz="1400" dirty="0" smtClean="0">
                <a:latin typeface="+mn-ea"/>
              </a:rPr>
              <a:t>元素的</a:t>
            </a:r>
            <a:r>
              <a:rPr lang="en-US" altLang="zh-CN" sz="1400" b="1" dirty="0" smtClean="0">
                <a:latin typeface="+mn-ea"/>
              </a:rPr>
              <a:t>tag name</a:t>
            </a:r>
            <a:r>
              <a:rPr lang="zh-CN" altLang="en-US" sz="1400" dirty="0" smtClean="0">
                <a:latin typeface="+mn-ea"/>
              </a:rPr>
              <a:t>来定位元素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latin typeface="+mn-ea"/>
              </a:rPr>
              <a:t>通过</a:t>
            </a:r>
            <a:r>
              <a:rPr lang="en-US" altLang="zh-CN" sz="1400" b="1" dirty="0" err="1" smtClean="0">
                <a:latin typeface="+mn-ea"/>
              </a:rPr>
              <a:t>XPath</a:t>
            </a:r>
            <a:r>
              <a:rPr lang="zh-CN" altLang="en-US" sz="1400" dirty="0" smtClean="0">
                <a:latin typeface="+mn-ea"/>
              </a:rPr>
              <a:t>来定位元素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latin typeface="+mn-ea"/>
              </a:rPr>
              <a:t>通过</a:t>
            </a:r>
            <a:r>
              <a:rPr lang="en-US" altLang="zh-CN" sz="1400" b="1" dirty="0" smtClean="0">
                <a:latin typeface="+mn-ea"/>
              </a:rPr>
              <a:t>CSS</a:t>
            </a:r>
            <a:r>
              <a:rPr lang="zh-CN" altLang="en-US" sz="1400" dirty="0" smtClean="0">
                <a:latin typeface="+mn-ea"/>
              </a:rPr>
              <a:t>选择</a:t>
            </a:r>
            <a:r>
              <a:rPr lang="zh-CN" altLang="en-US" sz="1400" dirty="0">
                <a:latin typeface="+mn-ea"/>
              </a:rPr>
              <a:t>器</a:t>
            </a:r>
            <a:r>
              <a:rPr lang="zh-CN" altLang="en-US" sz="1400" dirty="0" smtClean="0">
                <a:latin typeface="+mn-ea"/>
              </a:rPr>
              <a:t>来定位元素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latin typeface="+mn-ea"/>
              </a:rPr>
              <a:t>通过</a:t>
            </a:r>
            <a:r>
              <a:rPr lang="zh-CN" altLang="en-US" sz="1400" dirty="0" smtClean="0">
                <a:latin typeface="+mn-ea"/>
              </a:rPr>
              <a:t>元素标签对之间的</a:t>
            </a:r>
            <a:r>
              <a:rPr lang="zh-CN" altLang="en-US" sz="1400" b="1" dirty="0" smtClean="0">
                <a:latin typeface="+mn-ea"/>
              </a:rPr>
              <a:t>文本信息</a:t>
            </a:r>
            <a:r>
              <a:rPr lang="zh-CN" altLang="en-US" sz="1400" dirty="0" smtClean="0">
                <a:latin typeface="+mn-ea"/>
              </a:rPr>
              <a:t>来定位元素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latin typeface="+mn-ea"/>
              </a:rPr>
              <a:t>通过</a:t>
            </a:r>
            <a:r>
              <a:rPr lang="zh-CN" altLang="en-US" sz="1400" dirty="0" smtClean="0">
                <a:latin typeface="+mn-ea"/>
              </a:rPr>
              <a:t>元素标签对之间的</a:t>
            </a:r>
            <a:r>
              <a:rPr lang="zh-CN" altLang="en-US" sz="1400" b="1" dirty="0">
                <a:latin typeface="+mn-ea"/>
              </a:rPr>
              <a:t>部分文本</a:t>
            </a:r>
            <a:r>
              <a:rPr lang="zh-CN" altLang="en-US" sz="1400" b="1" dirty="0" smtClean="0">
                <a:latin typeface="+mn-ea"/>
              </a:rPr>
              <a:t>信息</a:t>
            </a:r>
            <a:r>
              <a:rPr lang="zh-CN" altLang="en-US" sz="1400" dirty="0">
                <a:latin typeface="+mn-ea"/>
              </a:rPr>
              <a:t>来</a:t>
            </a:r>
            <a:r>
              <a:rPr lang="zh-CN" altLang="en-US" sz="1400" dirty="0" smtClean="0">
                <a:latin typeface="+mn-ea"/>
              </a:rPr>
              <a:t>定位</a:t>
            </a:r>
            <a:r>
              <a:rPr lang="zh-CN" altLang="en-US" sz="1400" dirty="0">
                <a:latin typeface="+mn-ea"/>
              </a:rPr>
              <a:t>元素</a:t>
            </a:r>
            <a:endParaRPr lang="en-US" altLang="zh-CN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58203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2-2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定位方法之</a:t>
            </a:r>
            <a:r>
              <a:rPr lang="en-US" altLang="zh-CN" sz="2000" dirty="0" err="1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Xpath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899592" y="1131590"/>
            <a:ext cx="712879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 smtClean="0">
                <a:latin typeface="+mn-ea"/>
              </a:rPr>
              <a:t>简介</a:t>
            </a:r>
            <a:r>
              <a:rPr lang="zh-CN" altLang="en-US" sz="1200" dirty="0" smtClean="0">
                <a:latin typeface="+mn-ea"/>
              </a:rPr>
              <a:t>：</a:t>
            </a:r>
            <a:r>
              <a:rPr lang="en-US" altLang="zh-CN" sz="1200" dirty="0" err="1" smtClean="0">
                <a:hlinkClick r:id="rId3"/>
              </a:rPr>
              <a:t>XPath</a:t>
            </a:r>
            <a:r>
              <a:rPr lang="zh-CN" altLang="en-US" sz="1200" dirty="0"/>
              <a:t>即为</a:t>
            </a:r>
            <a:r>
              <a:rPr lang="en-US" altLang="zh-CN" sz="1200" dirty="0"/>
              <a:t>XML</a:t>
            </a:r>
            <a:r>
              <a:rPr lang="zh-CN" altLang="en-US" sz="1200" dirty="0"/>
              <a:t>路径</a:t>
            </a:r>
            <a:r>
              <a:rPr lang="zh-CN" altLang="en-US" sz="1200" dirty="0" smtClean="0"/>
              <a:t>语言</a:t>
            </a:r>
            <a:r>
              <a:rPr lang="en-US" altLang="zh-CN" sz="1200" dirty="0" smtClean="0"/>
              <a:t>(XML </a:t>
            </a:r>
            <a:r>
              <a:rPr lang="en-US" altLang="zh-CN" sz="1200" dirty="0"/>
              <a:t>Path </a:t>
            </a:r>
            <a:r>
              <a:rPr lang="en-US" altLang="zh-CN" sz="1200" dirty="0" smtClean="0"/>
              <a:t>Language)</a:t>
            </a:r>
            <a:r>
              <a:rPr lang="zh-CN" altLang="en-US" sz="1200" dirty="0" smtClean="0"/>
              <a:t>，</a:t>
            </a:r>
            <a:r>
              <a:rPr lang="zh-CN" altLang="en-US" sz="1200" dirty="0"/>
              <a:t>它是一种用来确定</a:t>
            </a:r>
            <a:r>
              <a:rPr lang="en-US" altLang="zh-CN" sz="1200" dirty="0"/>
              <a:t>XML</a:t>
            </a:r>
            <a:r>
              <a:rPr lang="zh-CN" altLang="en-US" sz="1200" dirty="0"/>
              <a:t>文档中某部分位置的语言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615340"/>
              </p:ext>
            </p:extLst>
          </p:nvPr>
        </p:nvGraphicFramePr>
        <p:xfrm>
          <a:off x="1547663" y="1635646"/>
          <a:ext cx="5904657" cy="2593560"/>
        </p:xfrm>
        <a:graphic>
          <a:graphicData uri="http://schemas.openxmlformats.org/drawingml/2006/table">
            <a:tbl>
              <a:tblPr/>
              <a:tblGrid>
                <a:gridCol w="1180953"/>
                <a:gridCol w="4723704"/>
              </a:tblGrid>
              <a:tr h="379786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200" dirty="0">
                          <a:solidFill>
                            <a:srgbClr val="FFFFFF"/>
                          </a:solidFill>
                          <a:effectLst/>
                        </a:rPr>
                        <a:t>表达式</a:t>
                      </a:r>
                    </a:p>
                  </a:txBody>
                  <a:tcPr marL="94701" marR="94701" marT="94701" marB="94701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200" dirty="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94701" marR="94701" marT="94701" marB="94701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360464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nodename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5231" marR="85231" marT="85231" marB="8523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选取此节点的所有子节点。</a:t>
                      </a:r>
                    </a:p>
                  </a:txBody>
                  <a:tcPr marL="85231" marR="85231" marT="85231" marB="8523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46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/</a:t>
                      </a:r>
                    </a:p>
                  </a:txBody>
                  <a:tcPr marL="85231" marR="85231" marT="85231" marB="8523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从根节点选取。</a:t>
                      </a:r>
                    </a:p>
                  </a:txBody>
                  <a:tcPr marL="85231" marR="85231" marT="85231" marB="8523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41145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//</a:t>
                      </a:r>
                    </a:p>
                  </a:txBody>
                  <a:tcPr marL="85231" marR="85231" marT="85231" marB="8523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从匹配选择的当前节点选择文档中的节点，而不考虑它们的位置。</a:t>
                      </a:r>
                    </a:p>
                  </a:txBody>
                  <a:tcPr marL="85231" marR="85231" marT="85231" marB="8523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46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85231" marR="85231" marT="85231" marB="8523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选取当前节点。</a:t>
                      </a:r>
                    </a:p>
                  </a:txBody>
                  <a:tcPr marL="85231" marR="85231" marT="85231" marB="8523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6046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..</a:t>
                      </a:r>
                    </a:p>
                  </a:txBody>
                  <a:tcPr marL="85231" marR="85231" marT="85231" marB="8523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选取当前节点的父节点。</a:t>
                      </a:r>
                    </a:p>
                  </a:txBody>
                  <a:tcPr marL="85231" marR="85231" marT="85231" marB="8523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46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@</a:t>
                      </a:r>
                    </a:p>
                  </a:txBody>
                  <a:tcPr marL="85231" marR="85231" marT="85231" marB="8523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选取属性。</a:t>
                      </a:r>
                    </a:p>
                  </a:txBody>
                  <a:tcPr marL="85231" marR="85231" marT="85231" marB="8523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0973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2-3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定位方法之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27"/>
          <p:cNvSpPr txBox="1"/>
          <p:nvPr/>
        </p:nvSpPr>
        <p:spPr>
          <a:xfrm>
            <a:off x="971600" y="1133097"/>
            <a:ext cx="6624736" cy="517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>
                <a:latin typeface="+mn-ea"/>
              </a:rPr>
              <a:t>简介</a:t>
            </a:r>
            <a:r>
              <a:rPr lang="zh-CN" altLang="en-US" sz="1200" dirty="0" smtClean="0">
                <a:latin typeface="+mn-ea"/>
              </a:rPr>
              <a:t>：</a:t>
            </a:r>
            <a:r>
              <a:rPr lang="en-US" altLang="zh-CN" sz="1200" dirty="0" smtClean="0">
                <a:hlinkClick r:id="rId3"/>
              </a:rPr>
              <a:t>CSS </a:t>
            </a:r>
            <a:r>
              <a:rPr lang="zh-CN" altLang="en-US" sz="1200" dirty="0" smtClean="0">
                <a:hlinkClick r:id="rId3"/>
              </a:rPr>
              <a:t>层叠</a:t>
            </a:r>
            <a:r>
              <a:rPr lang="zh-CN" altLang="en-US" sz="1200" dirty="0">
                <a:hlinkClick r:id="rId3"/>
              </a:rPr>
              <a:t>样式表 </a:t>
            </a:r>
            <a:r>
              <a:rPr lang="en-US" altLang="zh-CN" sz="1200" dirty="0">
                <a:hlinkClick r:id="rId3"/>
              </a:rPr>
              <a:t>(Cascading Style Sheets</a:t>
            </a:r>
            <a:r>
              <a:rPr lang="en-US" altLang="zh-CN" sz="1200" dirty="0" smtClean="0">
                <a:hlinkClick r:id="rId3"/>
              </a:rPr>
              <a:t>)</a:t>
            </a:r>
            <a:r>
              <a:rPr lang="zh-CN" altLang="en-US" sz="1200" dirty="0"/>
              <a:t> 是一种用于页面</a:t>
            </a:r>
            <a:r>
              <a:rPr lang="zh-CN" altLang="en-US" sz="1200" dirty="0" smtClean="0"/>
              <a:t>设计（</a:t>
            </a:r>
            <a:r>
              <a:rPr lang="en-US" altLang="zh-CN" sz="1200" dirty="0"/>
              <a:t>HTML</a:t>
            </a:r>
            <a:r>
              <a:rPr lang="zh-CN" altLang="en-US" sz="1200" dirty="0"/>
              <a:t>）与表现的文件样式</a:t>
            </a:r>
            <a:r>
              <a:rPr lang="zh-CN" altLang="en-US" sz="1200" dirty="0" smtClean="0"/>
              <a:t>，           是一</a:t>
            </a:r>
            <a:r>
              <a:rPr lang="zh-CN" altLang="en-US" sz="1200" dirty="0"/>
              <a:t>种计算机语言，能灵活地为页面提供各种样式风格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902350"/>
              </p:ext>
            </p:extLst>
          </p:nvPr>
        </p:nvGraphicFramePr>
        <p:xfrm>
          <a:off x="1403648" y="1707654"/>
          <a:ext cx="6192688" cy="2819078"/>
        </p:xfrm>
        <a:graphic>
          <a:graphicData uri="http://schemas.openxmlformats.org/drawingml/2006/table">
            <a:tbl>
              <a:tblPr/>
              <a:tblGrid>
                <a:gridCol w="1440160"/>
                <a:gridCol w="1296144"/>
                <a:gridCol w="3456384"/>
              </a:tblGrid>
              <a:tr h="216429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000" dirty="0">
                          <a:solidFill>
                            <a:srgbClr val="FFFFFF"/>
                          </a:solidFill>
                          <a:effectLst/>
                        </a:rPr>
                        <a:t>选择器</a:t>
                      </a: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000">
                          <a:solidFill>
                            <a:srgbClr val="FFFFFF"/>
                          </a:solidFill>
                          <a:effectLst/>
                        </a:rPr>
                        <a:t>例子</a:t>
                      </a: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000" dirty="0">
                          <a:solidFill>
                            <a:srgbClr val="FFFFFF"/>
                          </a:solidFill>
                          <a:effectLst/>
                        </a:rPr>
                        <a:t>例子描述</a:t>
                      </a: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4" tooltip="CSS .class 选择器"/>
                        </a:rPr>
                        <a:t>.</a:t>
                      </a:r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4" tooltip="CSS .class 选择器"/>
                        </a:rPr>
                        <a:t>class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.intro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选择 </a:t>
                      </a: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class="intro"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的所有元素。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5" tooltip="CSS #id 选择器"/>
                        </a:rPr>
                        <a:t>#</a:t>
                      </a:r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5" tooltip="CSS #id 选择器"/>
                        </a:rPr>
                        <a:t>id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#firstname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选择 </a:t>
                      </a: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id="</a:t>
                      </a:r>
                      <a:r>
                        <a:rPr lang="en-US" sz="1000" dirty="0" err="1">
                          <a:effectLst/>
                          <a:latin typeface="+mn-ea"/>
                          <a:ea typeface="+mn-ea"/>
                        </a:rPr>
                        <a:t>firstname</a:t>
                      </a: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"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的所有元素。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6" tooltip="CSS * 选择器"/>
                        </a:rPr>
                        <a:t>*</a:t>
                      </a:r>
                      <a:endParaRPr lang="zh-CN" alt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选择所有元素。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7" tooltip="CSS element 选择器"/>
                        </a:rPr>
                        <a:t>element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选择所有 </a:t>
                      </a:r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&lt;p&gt;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元素。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8" tooltip="CSS element,element 选择器"/>
                        </a:rPr>
                        <a:t>element</a:t>
                      </a:r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8" tooltip="CSS element,element 选择器"/>
                        </a:rPr>
                        <a:t>,</a:t>
                      </a:r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8" tooltip="CSS element,element 选择器"/>
                        </a:rPr>
                        <a:t>element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err="1">
                          <a:effectLst/>
                          <a:latin typeface="+mn-ea"/>
                          <a:ea typeface="+mn-ea"/>
                        </a:rPr>
                        <a:t>div,p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选择所有 </a:t>
                      </a:r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&lt;div&gt;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元素和所有 </a:t>
                      </a:r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&lt;p&gt;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元素。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9" tooltip="CSS element element 选择器"/>
                        </a:rPr>
                        <a:t>element</a:t>
                      </a:r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9" tooltip="CSS element element 选择器"/>
                        </a:rPr>
                        <a:t> </a:t>
                      </a:r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9" tooltip="CSS element element 选择器"/>
                        </a:rPr>
                        <a:t>element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div p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选择 </a:t>
                      </a:r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&lt;div&gt;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元素内部的所有 </a:t>
                      </a:r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&lt;p&gt;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元素。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0" tooltip="CSS element&gt;element 选择器"/>
                        </a:rPr>
                        <a:t>element</a:t>
                      </a:r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0" tooltip="CSS element&gt;element 选择器"/>
                        </a:rPr>
                        <a:t>&gt;</a:t>
                      </a:r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0" tooltip="CSS element&gt;element 选择器"/>
                        </a:rPr>
                        <a:t>element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div&gt;p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选择父元素为 </a:t>
                      </a:r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&lt;div&gt;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元素的所有 </a:t>
                      </a:r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&lt;p&gt;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元素。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1" tooltip="CSS element+element 选择器"/>
                        </a:rPr>
                        <a:t>element</a:t>
                      </a:r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1" tooltip="CSS element+element 选择器"/>
                        </a:rPr>
                        <a:t>+</a:t>
                      </a:r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1" tooltip="CSS element+element 选择器"/>
                        </a:rPr>
                        <a:t>element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div+p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选择紧接在 </a:t>
                      </a:r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&lt;div&gt;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元素之后的所有 </a:t>
                      </a:r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&lt;p&gt;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元素。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2" tooltip="CSS [attribute] 选择器"/>
                        </a:rPr>
                        <a:t>[</a:t>
                      </a:r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2" tooltip="CSS [attribute] 选择器"/>
                        </a:rPr>
                        <a:t>attribute</a:t>
                      </a:r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2" tooltip="CSS [attribute] 选择器"/>
                        </a:rPr>
                        <a:t>]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[target]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选择带有 </a:t>
                      </a:r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target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属性所有元素。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3" tooltip="CSS [attribute=value] 选择器"/>
                        </a:rPr>
                        <a:t>[</a:t>
                      </a:r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3" tooltip="CSS [attribute=value] 选择器"/>
                        </a:rPr>
                        <a:t>attribute</a:t>
                      </a:r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3" tooltip="CSS [attribute=value] 选择器"/>
                        </a:rPr>
                        <a:t>=</a:t>
                      </a:r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3" tooltip="CSS [attribute=value] 选择器"/>
                        </a:rPr>
                        <a:t>value</a:t>
                      </a:r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3" tooltip="CSS [attribute=value] 选择器"/>
                        </a:rPr>
                        <a:t>]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[target=_blank]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选择 </a:t>
                      </a: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target="_blank"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的所有元素。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4" tooltip="CSS [attribute~=value] 选择器"/>
                        </a:rPr>
                        <a:t>[</a:t>
                      </a:r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4" tooltip="CSS [attribute~=value] 选择器"/>
                        </a:rPr>
                        <a:t>attribute</a:t>
                      </a:r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4" tooltip="CSS [attribute~=value] 选择器"/>
                        </a:rPr>
                        <a:t>~=</a:t>
                      </a:r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4" tooltip="CSS [attribute~=value] 选择器"/>
                        </a:rPr>
                        <a:t>value</a:t>
                      </a:r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4" tooltip="CSS [attribute~=value] 选择器"/>
                        </a:rPr>
                        <a:t>]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[title~=flower]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选择 </a:t>
                      </a: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title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属性包含单词 </a:t>
                      </a:r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flower"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的所有元素。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u="none" strike="noStrike" dirty="0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5" tooltip="CSS [attribute|=value] 选择器"/>
                        </a:rPr>
                        <a:t>[</a:t>
                      </a:r>
                      <a:r>
                        <a:rPr lang="en-US" sz="1000" i="1" u="none" strike="noStrike" dirty="0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5" tooltip="CSS [attribute|=value] 选择器"/>
                        </a:rPr>
                        <a:t>attribute</a:t>
                      </a:r>
                      <a:r>
                        <a:rPr lang="en-US" sz="1000" u="none" strike="noStrike" dirty="0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5" tooltip="CSS [attribute|=value] 选择器"/>
                        </a:rPr>
                        <a:t>|=</a:t>
                      </a:r>
                      <a:r>
                        <a:rPr lang="en-US" sz="1000" i="1" u="none" strike="noStrike" dirty="0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5" tooltip="CSS [attribute|=value] 选择器"/>
                        </a:rPr>
                        <a:t>value</a:t>
                      </a:r>
                      <a:r>
                        <a:rPr lang="en-US" sz="1000" u="none" strike="noStrike" dirty="0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5" tooltip="CSS [attribute|=value] 选择器"/>
                        </a:rPr>
                        <a:t>]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[lang|=en]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选择 </a:t>
                      </a:r>
                      <a:r>
                        <a:rPr lang="en-US" altLang="zh-CN" sz="1000" dirty="0" err="1">
                          <a:effectLst/>
                          <a:latin typeface="+mn-ea"/>
                          <a:ea typeface="+mn-ea"/>
                        </a:rPr>
                        <a:t>lang</a:t>
                      </a:r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属性值以 </a:t>
                      </a:r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"en"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开头的所有元素。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3164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8" y="2108726"/>
            <a:ext cx="1944891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9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Three</a:t>
            </a:r>
            <a:endParaRPr lang="zh-CN" altLang="en-US" sz="2800" dirty="0">
              <a:solidFill>
                <a:schemeClr val="bg2">
                  <a:lumMod val="9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3928" y="2582692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RF 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 Selenium API</a:t>
            </a:r>
            <a:endParaRPr lang="zh-CN" altLang="en-US" sz="2800" dirty="0">
              <a:solidFill>
                <a:srgbClr val="F79646">
                  <a:lumMod val="75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907" y="1814842"/>
            <a:ext cx="17620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rgbClr val="FFFFFF"/>
                </a:solidFill>
                <a:latin typeface="Kozuka Mincho Pr6N H" pitchFamily="18" charset="-128"/>
                <a:ea typeface="Kozuka Mincho Pr6N H" pitchFamily="18" charset="-128"/>
              </a:rPr>
              <a:t>03</a:t>
            </a:r>
            <a:endParaRPr lang="zh-CN" altLang="en-US" sz="9600" b="1" dirty="0">
              <a:solidFill>
                <a:srgbClr val="FFFFFF"/>
              </a:solidFill>
              <a:latin typeface="Kozuka Mincho Pr6N H" pitchFamily="18" charset="-128"/>
              <a:ea typeface="Kozuka Mincho Pr6N H" pitchFamily="18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312320" y="3167467"/>
            <a:ext cx="4248472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312320" y="1819681"/>
            <a:ext cx="4248472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3857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3-1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常用关键字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912951"/>
              </p:ext>
            </p:extLst>
          </p:nvPr>
        </p:nvGraphicFramePr>
        <p:xfrm>
          <a:off x="1187624" y="1271941"/>
          <a:ext cx="6768752" cy="3100009"/>
        </p:xfrm>
        <a:graphic>
          <a:graphicData uri="http://schemas.openxmlformats.org/drawingml/2006/table">
            <a:tbl>
              <a:tblPr/>
              <a:tblGrid>
                <a:gridCol w="1872208"/>
                <a:gridCol w="1584176"/>
                <a:gridCol w="3312368"/>
              </a:tblGrid>
              <a:tr h="288031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000" b="1" dirty="0" smtClean="0">
                          <a:solidFill>
                            <a:srgbClr val="FFFFFF"/>
                          </a:solidFill>
                          <a:effectLst/>
                        </a:rPr>
                        <a:t>关键字</a:t>
                      </a:r>
                      <a:endParaRPr lang="zh-CN" alt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000" b="1" dirty="0" smtClean="0">
                          <a:solidFill>
                            <a:srgbClr val="FFFFFF"/>
                          </a:solidFill>
                          <a:effectLst/>
                        </a:rPr>
                        <a:t>功能</a:t>
                      </a:r>
                      <a:endParaRPr lang="zh-CN" alt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000" b="1" dirty="0" smtClean="0">
                          <a:solidFill>
                            <a:srgbClr val="FFFFFF"/>
                          </a:solidFill>
                          <a:effectLst/>
                        </a:rPr>
                        <a:t>代码示例</a:t>
                      </a:r>
                      <a:endParaRPr lang="zh-CN" alt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Open Browser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打开浏览器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 Browser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dirty="0" smtClean="0"/>
                        <a:t>https://www.baidu.com </a:t>
                      </a:r>
                      <a:r>
                        <a:rPr lang="en-US" altLang="zh-CN" sz="1000" dirty="0" smtClean="0">
                          <a:solidFill>
                            <a:srgbClr val="7F7F7F"/>
                          </a:solidFill>
                        </a:rPr>
                        <a:t>| </a:t>
                      </a:r>
                      <a:r>
                        <a:rPr lang="en-US" altLang="zh-CN" sz="1000" dirty="0" smtClean="0"/>
                        <a:t>chrome</a:t>
                      </a:r>
                      <a:endParaRPr lang="en-US" altLang="zh-CN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Close Browser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smtClean="0">
                          <a:effectLst/>
                          <a:latin typeface="+mn-ea"/>
                          <a:ea typeface="+mn-ea"/>
                        </a:rPr>
                        <a:t>关闭浏览器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Close Browser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Close All Browsers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关闭所有浏览器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Close All Browsers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Maximize Browser Window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浏览器最大化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Maximize Browser Window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Get Window Size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设置浏览器宽、高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 Window Size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800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600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Input Text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文本输入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 Text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=//*[@]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Click Element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点击元素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Click Element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=//*[@]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Click Button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点击按钮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Click Button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=//*[@]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Comment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注释说明</a:t>
                      </a:r>
                      <a:r>
                        <a:rPr lang="en-US" altLang="zh-CN" sz="1000" dirty="0" smtClean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也可以用</a:t>
                      </a:r>
                      <a:r>
                        <a:rPr lang="en-US" altLang="zh-CN" sz="1000" dirty="0" smtClean="0">
                          <a:effectLst/>
                          <a:latin typeface="+mn-ea"/>
                          <a:ea typeface="+mn-ea"/>
                        </a:rPr>
                        <a:t>#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Comment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text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Sleep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固定时间休眠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Sleep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Get Title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获取浏览器</a:t>
                      </a:r>
                      <a:r>
                        <a:rPr lang="en-US" altLang="zh-CN" sz="1000" dirty="0" smtClean="0">
                          <a:effectLst/>
                          <a:latin typeface="+mn-ea"/>
                          <a:ea typeface="+mn-ea"/>
                        </a:rPr>
                        <a:t>Title</a:t>
                      </a:r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信息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${Title}  | Get Title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Log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打印日志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${Title} 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  <a:latin typeface="+mn-ea"/>
                          <a:ea typeface="+mn-ea"/>
                        </a:rPr>
                        <a:t>Get</a:t>
                      </a:r>
                      <a:r>
                        <a:rPr lang="en-US" sz="1000" baseline="0" dirty="0" smtClean="0">
                          <a:effectLst/>
                          <a:latin typeface="+mn-ea"/>
                          <a:ea typeface="+mn-ea"/>
                        </a:rPr>
                        <a:t> Text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获取文本信息</a:t>
                      </a:r>
                      <a:endParaRPr lang="en-US" altLang="zh-CN" sz="100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 Text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=//*[@]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3890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3-2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变量赋值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913398"/>
              </p:ext>
            </p:extLst>
          </p:nvPr>
        </p:nvGraphicFramePr>
        <p:xfrm>
          <a:off x="1115616" y="1258401"/>
          <a:ext cx="6696743" cy="3185557"/>
        </p:xfrm>
        <a:graphic>
          <a:graphicData uri="http://schemas.openxmlformats.org/drawingml/2006/table">
            <a:tbl>
              <a:tblPr/>
              <a:tblGrid>
                <a:gridCol w="811726"/>
                <a:gridCol w="1149946"/>
                <a:gridCol w="4735071"/>
              </a:tblGrid>
              <a:tr h="288031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400" b="1" dirty="0" smtClean="0">
                          <a:solidFill>
                            <a:srgbClr val="FFFFFF"/>
                          </a:solidFill>
                          <a:effectLst/>
                        </a:rPr>
                        <a:t>关键字</a:t>
                      </a:r>
                      <a:endParaRPr lang="zh-CN" altLang="en-US" sz="14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400" b="1" dirty="0" smtClean="0">
                          <a:solidFill>
                            <a:srgbClr val="FFFFFF"/>
                          </a:solidFill>
                          <a:effectLst/>
                        </a:rPr>
                        <a:t>功能</a:t>
                      </a:r>
                      <a:endParaRPr lang="zh-CN" altLang="en-US" sz="14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400" b="1" dirty="0" smtClean="0">
                          <a:solidFill>
                            <a:srgbClr val="FFFFFF"/>
                          </a:solidFill>
                          <a:effectLst/>
                        </a:rPr>
                        <a:t>代码示例</a:t>
                      </a:r>
                      <a:endParaRPr lang="zh-CN" altLang="en-US" sz="14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0">
                <a:tc rowSpan="5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${Scalar}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fontAlgn="t"/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Scalar</a:t>
                      </a:r>
                      <a:r>
                        <a:rPr lang="zh-CN" altLang="en-US" sz="1200" dirty="0" smtClean="0">
                          <a:effectLst/>
                          <a:latin typeface="+mn-ea"/>
                          <a:ea typeface="+mn-ea"/>
                        </a:rPr>
                        <a:t>赋值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${Scalar1} | Set Variable | hello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3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${Scalar2} | Set Variable If | "${Scalar1}"==“hello" | jimmy | wrong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97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${Scalar3} | Get Time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81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Run Keyword If | "${Scalar2}"==“jimmy" | Log</a:t>
                      </a:r>
                      <a:r>
                        <a:rPr lang="en-US" altLang="zh-CN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| You're smart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Log | ${Scalar1}</a:t>
                      </a:r>
                      <a:r>
                        <a:rPr lang="en-US" altLang="zh-CN" sz="12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${Scalar2}</a:t>
                      </a:r>
                      <a:r>
                        <a:rPr lang="en-US" altLang="zh-CN" sz="12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${Scalar3}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 rowSpan="3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@{List}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rowSpan="3">
                  <a:txBody>
                    <a:bodyPr/>
                    <a:lstStyle/>
                    <a:p>
                      <a:pPr fontAlgn="t"/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List</a:t>
                      </a:r>
                      <a:r>
                        <a:rPr lang="zh-CN" altLang="en-US" sz="1200" dirty="0" smtClean="0">
                          <a:effectLst/>
                          <a:latin typeface="+mn-ea"/>
                          <a:ea typeface="+mn-ea"/>
                        </a:rPr>
                        <a:t>赋值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@{list} | Create</a:t>
                      </a:r>
                      <a:r>
                        <a:rPr lang="en-US" altLang="zh-CN" sz="1200" baseline="0" dirty="0" smtClean="0">
                          <a:effectLst/>
                          <a:latin typeface="+mn-ea"/>
                          <a:ea typeface="+mn-ea"/>
                        </a:rPr>
                        <a:t> List </a:t>
                      </a: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| j |</a:t>
                      </a:r>
                      <a:r>
                        <a:rPr lang="en-US" altLang="zh-CN" sz="12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200" baseline="0" dirty="0" err="1" smtClean="0"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zh-CN" sz="12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| m</a:t>
                      </a:r>
                      <a:r>
                        <a:rPr lang="en-US" altLang="zh-CN" sz="12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| m | y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108153">
                <a:tc vMerge="1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vMerge="1">
                  <a:txBody>
                    <a:bodyPr/>
                    <a:lstStyle/>
                    <a:p>
                      <a:pPr fontAlgn="t"/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Log Many| @{list}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Log | @{list}[3]@{list}[4]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108153">
                <a:tc rowSpan="3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&amp;{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rowSpan="3">
                  <a:txBody>
                    <a:bodyPr/>
                    <a:lstStyle/>
                    <a:p>
                      <a:pPr fontAlgn="t"/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Dictionary</a:t>
                      </a:r>
                      <a:r>
                        <a:rPr lang="zh-CN" altLang="en-US" sz="1200" dirty="0" smtClean="0">
                          <a:effectLst/>
                          <a:latin typeface="+mn-ea"/>
                          <a:ea typeface="+mn-ea"/>
                        </a:rPr>
                        <a:t>赋值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&amp;{</a:t>
                      </a:r>
                      <a:r>
                        <a:rPr lang="en-US" altLang="zh-CN" sz="1200" dirty="0" err="1" smtClean="0">
                          <a:effectLst/>
                          <a:latin typeface="+mn-ea"/>
                          <a:ea typeface="+mn-ea"/>
                        </a:rPr>
                        <a:t>dict</a:t>
                      </a: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} | </a:t>
                      </a:r>
                      <a:r>
                        <a:rPr lang="en-US" altLang="zh-CN" sz="12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${Scalar2}</a:t>
                      </a:r>
                      <a:r>
                        <a:rPr lang="en-US" altLang="zh-CN" sz="12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${Scalar3}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1081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Log Many| &amp;{</a:t>
                      </a:r>
                      <a:r>
                        <a:rPr lang="en-US" altLang="zh-CN" sz="1200" dirty="0" err="1" smtClean="0">
                          <a:effectLst/>
                          <a:latin typeface="+mn-ea"/>
                          <a:ea typeface="+mn-ea"/>
                        </a:rPr>
                        <a:t>dict</a:t>
                      </a: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}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Log | &amp;{</a:t>
                      </a:r>
                      <a:r>
                        <a:rPr lang="en-US" altLang="zh-CN" sz="1200" dirty="0" err="1" smtClean="0">
                          <a:effectLst/>
                          <a:latin typeface="+mn-ea"/>
                          <a:ea typeface="+mn-ea"/>
                        </a:rPr>
                        <a:t>dict</a:t>
                      </a: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}[name]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0417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3-3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特殊处理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588642"/>
              </p:ext>
            </p:extLst>
          </p:nvPr>
        </p:nvGraphicFramePr>
        <p:xfrm>
          <a:off x="1259632" y="1416521"/>
          <a:ext cx="6768752" cy="2667397"/>
        </p:xfrm>
        <a:graphic>
          <a:graphicData uri="http://schemas.openxmlformats.org/drawingml/2006/table">
            <a:tbl>
              <a:tblPr/>
              <a:tblGrid>
                <a:gridCol w="1296144"/>
                <a:gridCol w="1656184"/>
                <a:gridCol w="3816424"/>
              </a:tblGrid>
              <a:tr h="288031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000" b="1" dirty="0" smtClean="0">
                          <a:solidFill>
                            <a:srgbClr val="FFFFFF"/>
                          </a:solidFill>
                          <a:effectLst/>
                        </a:rPr>
                        <a:t>操作</a:t>
                      </a:r>
                      <a:endParaRPr lang="zh-CN" alt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000" b="1" dirty="0" smtClean="0">
                          <a:solidFill>
                            <a:srgbClr val="FFFFFF"/>
                          </a:solidFill>
                          <a:effectLst/>
                        </a:rPr>
                        <a:t>功能</a:t>
                      </a:r>
                      <a:endParaRPr lang="zh-CN" alt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000" b="1" dirty="0">
                          <a:solidFill>
                            <a:srgbClr val="FFFFFF"/>
                          </a:solidFill>
                          <a:effectLst/>
                        </a:rPr>
                        <a:t>例子描述</a:t>
                      </a: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209990">
                <a:tc rowSpan="2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表单嵌套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进入</a:t>
                      </a:r>
                      <a:r>
                        <a:rPr lang="en-US" altLang="zh-CN" sz="1000" dirty="0" err="1" smtClean="0">
                          <a:effectLst/>
                          <a:latin typeface="+mn-ea"/>
                          <a:ea typeface="+mn-ea"/>
                        </a:rPr>
                        <a:t>iframe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Frame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dirty="0" smtClean="0"/>
                        <a:t>id=xubox_iframe1</a:t>
                      </a:r>
                      <a:endParaRPr lang="en-US" altLang="zh-CN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 vMerge="1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退出</a:t>
                      </a:r>
                      <a:r>
                        <a:rPr lang="en-US" altLang="zh-CN" sz="1000" dirty="0" err="1" smtClean="0">
                          <a:effectLst/>
                          <a:latin typeface="+mn-ea"/>
                          <a:ea typeface="+mn-ea"/>
                        </a:rPr>
                        <a:t>iframe</a:t>
                      </a:r>
                      <a:endParaRPr lang="en-US" altLang="zh-CN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Unselect Frame 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 rowSpan="2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窗口操作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获取窗口句柄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$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{window}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Get Window Handles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 vMerge="1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切换至对应窗口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Window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$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{window} [0]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 rowSpan="3"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下拉框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按下拉框的</a:t>
                      </a:r>
                      <a:r>
                        <a:rPr lang="en-US" altLang="zh-CN" sz="1000" dirty="0" smtClean="0">
                          <a:effectLst/>
                          <a:latin typeface="+mn-ea"/>
                          <a:ea typeface="+mn-ea"/>
                        </a:rPr>
                        <a:t>Value</a:t>
                      </a:r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选择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From List By Value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id=nr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 vMerge="1">
                  <a:txBody>
                    <a:bodyPr/>
                    <a:lstStyle/>
                    <a:p>
                      <a:pPr fontAlgn="t"/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按下拉框的名称选择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From List By Label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id=nr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每页显示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条</a:t>
                      </a:r>
                      <a:endParaRPr lang="en-US" altLang="zh-CN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 vMerge="1">
                  <a:txBody>
                    <a:bodyPr/>
                    <a:lstStyle/>
                    <a:p>
                      <a:pPr fontAlgn="t"/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按下拉框的</a:t>
                      </a:r>
                      <a:r>
                        <a:rPr lang="en-US" altLang="zh-CN" sz="1000" dirty="0" smtClean="0">
                          <a:effectLst/>
                          <a:latin typeface="+mn-ea"/>
                          <a:ea typeface="+mn-ea"/>
                        </a:rPr>
                        <a:t>Index</a:t>
                      </a:r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选择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From List By Index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id=nr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 rowSpan="2"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弹出框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确认弹出框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 Alert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 vMerge="1">
                  <a:txBody>
                    <a:bodyPr/>
                    <a:lstStyle/>
                    <a:p>
                      <a:pPr fontAlgn="t"/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否定弹出框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 Alert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action=DISMISS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 rowSpan="2"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复选框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选中选项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Checkbox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=//*[@]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 vMerge="1">
                  <a:txBody>
                    <a:bodyPr/>
                    <a:lstStyle/>
                    <a:p>
                      <a:pPr fontAlgn="t"/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取消选中选项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Unselect Checkbox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=//*[@]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2584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3-4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断言验证</a:t>
            </a:r>
            <a:endParaRPr lang="en-US" altLang="zh-CN" sz="2000" dirty="0" smtClean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151521"/>
              </p:ext>
            </p:extLst>
          </p:nvPr>
        </p:nvGraphicFramePr>
        <p:xfrm>
          <a:off x="1331640" y="1131590"/>
          <a:ext cx="6768752" cy="3100009"/>
        </p:xfrm>
        <a:graphic>
          <a:graphicData uri="http://schemas.openxmlformats.org/drawingml/2006/table">
            <a:tbl>
              <a:tblPr/>
              <a:tblGrid>
                <a:gridCol w="1872208"/>
                <a:gridCol w="1584176"/>
                <a:gridCol w="3312368"/>
              </a:tblGrid>
              <a:tr h="288031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000" b="1" dirty="0" smtClean="0">
                          <a:solidFill>
                            <a:srgbClr val="FFFFFF"/>
                          </a:solidFill>
                          <a:effectLst/>
                        </a:rPr>
                        <a:t>关键字</a:t>
                      </a:r>
                      <a:endParaRPr lang="zh-CN" alt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000" b="1" dirty="0" smtClean="0">
                          <a:solidFill>
                            <a:srgbClr val="FFFFFF"/>
                          </a:solidFill>
                          <a:effectLst/>
                        </a:rPr>
                        <a:t>功能</a:t>
                      </a:r>
                      <a:endParaRPr lang="zh-CN" alt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000" b="1" dirty="0">
                          <a:solidFill>
                            <a:srgbClr val="FFFFFF"/>
                          </a:solidFill>
                          <a:effectLst/>
                        </a:rPr>
                        <a:t>例子描述</a:t>
                      </a: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Should contain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应该包含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Should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contain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dirty="0" smtClean="0"/>
                        <a:t>${title}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  <a:latin typeface="+mn-ea"/>
                          <a:ea typeface="+mn-ea"/>
                        </a:rPr>
                        <a:t>Should contain x times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应该出现多少次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Should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contain x times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dirty="0" smtClean="0"/>
                        <a:t>${title}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  <a:latin typeface="+mn-ea"/>
                          <a:ea typeface="+mn-ea"/>
                        </a:rPr>
                        <a:t>Should Be Equal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应该相等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Should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 Equal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dirty="0" smtClean="0"/>
                        <a:t>${title}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robotframework</a:t>
                      </a:r>
                      <a:endParaRPr lang="en-US" altLang="zh-CN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  <a:latin typeface="+mn-ea"/>
                          <a:ea typeface="+mn-ea"/>
                        </a:rPr>
                        <a:t>Should Be Empty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应该为空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Should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 Empty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dirty="0" smtClean="0"/>
                        <a:t>${title}</a:t>
                      </a:r>
                      <a:endParaRPr lang="en-US" altLang="zh-CN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  <a:latin typeface="+mn-ea"/>
                          <a:ea typeface="+mn-ea"/>
                        </a:rPr>
                        <a:t>Should Be Equal As Numbers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应该数字相等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Should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 Equal  as numbers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dirty="0" smtClean="0"/>
                        <a:t>${</a:t>
                      </a:r>
                      <a:r>
                        <a:rPr lang="en-US" altLang="zh-CN" sz="1000" dirty="0" err="1" smtClean="0"/>
                        <a:t>num</a:t>
                      </a:r>
                      <a:r>
                        <a:rPr lang="en-US" altLang="zh-CN" sz="1000" dirty="0" smtClean="0"/>
                        <a:t>}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  <a:latin typeface="+mn-ea"/>
                          <a:ea typeface="+mn-ea"/>
                        </a:rPr>
                        <a:t>Should Be Equal As Integers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应该整数相等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Should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 Equal  as integers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dirty="0" smtClean="0"/>
                        <a:t>${</a:t>
                      </a:r>
                      <a:r>
                        <a:rPr lang="en-US" altLang="zh-CN" sz="1000" dirty="0" err="1" smtClean="0"/>
                        <a:t>num</a:t>
                      </a:r>
                      <a:r>
                        <a:rPr lang="en-US" altLang="zh-CN" sz="1000" dirty="0" smtClean="0"/>
                        <a:t>}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  <a:latin typeface="+mn-ea"/>
                          <a:ea typeface="+mn-ea"/>
                        </a:rPr>
                        <a:t>Should Be Equal As Strings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应该字符串相等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Should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 Equal  as integers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dirty="0" smtClean="0"/>
                        <a:t>${title}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robotframework</a:t>
                      </a:r>
                      <a:endParaRPr lang="en-US" altLang="zh-CN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Title Should Be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标题应该包含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Title Should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robotframework</a:t>
                      </a:r>
                      <a:endParaRPr lang="en-US" altLang="zh-CN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Element Text Should Be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元素</a:t>
                      </a:r>
                      <a:r>
                        <a:rPr lang="en-US" altLang="zh-CN" sz="1000" dirty="0" smtClean="0">
                          <a:effectLst/>
                          <a:latin typeface="+mn-ea"/>
                          <a:ea typeface="+mn-ea"/>
                        </a:rPr>
                        <a:t>text</a:t>
                      </a:r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应该是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text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Should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name=test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robotframework</a:t>
                      </a:r>
                      <a:endParaRPr lang="en-US" altLang="zh-CN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Should Be True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应该为真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Should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 true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1=1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Alert Should Be Present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弹出框应该</a:t>
                      </a:r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存在并点击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Alert Should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 present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text=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已经记录下您的使用偏好</a:t>
                      </a:r>
                      <a:endParaRPr lang="en-US" altLang="zh-CN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Checkbox Should Be Selected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复选框应该被选上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Checkbox Should Be Selected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=//*[@]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Current Frame Should Contain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表单应该</a:t>
                      </a:r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包含</a:t>
                      </a:r>
                      <a:r>
                        <a:rPr lang="en-US" altLang="zh-CN" sz="1000" dirty="0" smtClean="0">
                          <a:effectLst/>
                          <a:latin typeface="+mn-ea"/>
                          <a:ea typeface="+mn-ea"/>
                        </a:rPr>
                        <a:t>text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Frame Should Contain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text=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修改密码</a:t>
                      </a:r>
                      <a:endParaRPr lang="en-US" altLang="zh-CN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1175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3-5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自定义关键字</a:t>
            </a:r>
            <a:endParaRPr lang="en-US" altLang="zh-CN" sz="2000" dirty="0" smtClean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580589"/>
              </p:ext>
            </p:extLst>
          </p:nvPr>
        </p:nvGraphicFramePr>
        <p:xfrm>
          <a:off x="7668344" y="937643"/>
          <a:ext cx="1244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包装程序外壳对象" showAsIcon="1" r:id="rId4" imgW="1244160" imgH="711360" progId="Package">
                  <p:embed/>
                </p:oleObj>
              </mc:Choice>
              <mc:Fallback>
                <p:oleObj name="包装程序外壳对象" showAsIcon="1" r:id="rId4" imgW="124416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68344" y="937643"/>
                        <a:ext cx="12446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27"/>
          <p:cNvSpPr txBox="1"/>
          <p:nvPr/>
        </p:nvSpPr>
        <p:spPr>
          <a:xfrm>
            <a:off x="827584" y="988544"/>
            <a:ext cx="6984776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err="1" smtClean="0">
                <a:latin typeface="+mn-ea"/>
              </a:rPr>
              <a:t>RobotFramework</a:t>
            </a:r>
            <a:r>
              <a:rPr lang="zh-CN" altLang="en-US" sz="1400" dirty="0">
                <a:latin typeface="+mn-ea"/>
              </a:rPr>
              <a:t>支持扩展自定义库，封装</a:t>
            </a:r>
            <a:r>
              <a:rPr lang="zh-CN" altLang="en-US" sz="1400" dirty="0" smtClean="0">
                <a:latin typeface="+mn-ea"/>
              </a:rPr>
              <a:t>关键字并使用（右侧附件为封装的邮件方法）；</a:t>
            </a:r>
            <a:endParaRPr lang="zh-CN" altLang="en-US" sz="14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latin typeface="+mn-ea"/>
              </a:rPr>
              <a:t>将自定义的库放在</a:t>
            </a:r>
            <a:r>
              <a:rPr lang="en-US" altLang="zh-CN" sz="1400" dirty="0">
                <a:latin typeface="+mn-ea"/>
              </a:rPr>
              <a:t>Python</a:t>
            </a:r>
            <a:r>
              <a:rPr lang="zh-CN" altLang="en-US" sz="1400" dirty="0">
                <a:latin typeface="+mn-ea"/>
              </a:rPr>
              <a:t>相对路径（ </a:t>
            </a:r>
            <a:r>
              <a:rPr lang="en-US" altLang="zh-CN" sz="1400" dirty="0">
                <a:latin typeface="+mn-ea"/>
              </a:rPr>
              <a:t>..\Lib\site-packages </a:t>
            </a:r>
            <a:r>
              <a:rPr lang="zh-CN" altLang="en-US" sz="1400" dirty="0" smtClean="0">
                <a:latin typeface="+mn-ea"/>
              </a:rPr>
              <a:t>）下即</a:t>
            </a:r>
            <a:r>
              <a:rPr lang="zh-CN" altLang="en-US" sz="1400" dirty="0">
                <a:latin typeface="+mn-ea"/>
              </a:rPr>
              <a:t>可使用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584" y="1736598"/>
            <a:ext cx="4842958" cy="255181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6136" y="2067694"/>
            <a:ext cx="3245084" cy="182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631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734"/>
            <a:ext cx="2699792" cy="513676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1463" y="2612770"/>
            <a:ext cx="1896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accent6">
                    <a:lumMod val="75000"/>
                  </a:schemeClr>
                </a:solidFill>
              </a:rPr>
              <a:t>Contents</a:t>
            </a:r>
            <a:endParaRPr lang="zh-CN" alt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306" y="1891133"/>
            <a:ext cx="1313180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9" name="椭圆 8"/>
          <p:cNvSpPr/>
          <p:nvPr/>
        </p:nvSpPr>
        <p:spPr>
          <a:xfrm>
            <a:off x="3563888" y="1416894"/>
            <a:ext cx="216024" cy="21602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66276" y="1347441"/>
            <a:ext cx="4032448" cy="35493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简介及环境搭建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563888" y="2008244"/>
            <a:ext cx="216024" cy="21602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966276" y="1938791"/>
            <a:ext cx="4032448" cy="35493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02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Selenium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元素定位</a:t>
            </a:r>
          </a:p>
        </p:txBody>
      </p:sp>
      <p:sp>
        <p:nvSpPr>
          <p:cNvPr id="13" name="椭圆 12"/>
          <p:cNvSpPr/>
          <p:nvPr/>
        </p:nvSpPr>
        <p:spPr>
          <a:xfrm>
            <a:off x="3563888" y="2570430"/>
            <a:ext cx="216024" cy="21602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966276" y="2500977"/>
            <a:ext cx="4032448" cy="35493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03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RobotFramework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&amp; Selenium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563888" y="3168957"/>
            <a:ext cx="216024" cy="21602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966276" y="3099504"/>
            <a:ext cx="4032448" cy="35493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04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RobotFramework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分层设计</a:t>
            </a:r>
          </a:p>
        </p:txBody>
      </p:sp>
    </p:spTree>
    <p:extLst>
      <p:ext uri="{BB962C8B-B14F-4D97-AF65-F5344CB8AC3E}">
        <p14:creationId xmlns:p14="http://schemas.microsoft.com/office/powerpoint/2010/main" val="38675414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8" y="2108726"/>
            <a:ext cx="1755994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9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Four</a:t>
            </a:r>
            <a:endParaRPr lang="zh-CN" altLang="en-US" sz="2800" dirty="0">
              <a:solidFill>
                <a:schemeClr val="bg2">
                  <a:lumMod val="9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628" y="2578594"/>
            <a:ext cx="4936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dirty="0" smtClean="0">
                <a:solidFill>
                  <a:srgbClr val="F79646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RF </a:t>
            </a:r>
            <a:r>
              <a:rPr lang="zh-CN" altLang="en-US" sz="3200" dirty="0" smtClean="0">
                <a:solidFill>
                  <a:srgbClr val="F79646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分层</a:t>
            </a:r>
            <a:r>
              <a:rPr lang="zh-CN" altLang="en-US" sz="3200" dirty="0">
                <a:solidFill>
                  <a:srgbClr val="F79646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endParaRPr lang="zh-CN" altLang="en-US" sz="3200" dirty="0">
              <a:solidFill>
                <a:srgbClr val="F79646">
                  <a:lumMod val="75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907" y="1814842"/>
            <a:ext cx="17620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rgbClr val="FFFFFF"/>
                </a:solidFill>
                <a:latin typeface="Kozuka Mincho Pr6N H" pitchFamily="18" charset="-128"/>
                <a:ea typeface="Kozuka Mincho Pr6N H" pitchFamily="18" charset="-128"/>
              </a:rPr>
              <a:t>04</a:t>
            </a:r>
            <a:endParaRPr lang="zh-CN" altLang="en-US" sz="9600" b="1" dirty="0">
              <a:solidFill>
                <a:srgbClr val="FFFFFF"/>
              </a:solidFill>
              <a:latin typeface="Kozuka Mincho Pr6N H" pitchFamily="18" charset="-128"/>
              <a:ea typeface="Kozuka Mincho Pr6N H" pitchFamily="18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312320" y="3167467"/>
            <a:ext cx="4248472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312320" y="1819681"/>
            <a:ext cx="4248472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5448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3-1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Page Objects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27"/>
          <p:cNvSpPr txBox="1"/>
          <p:nvPr/>
        </p:nvSpPr>
        <p:spPr>
          <a:xfrm>
            <a:off x="1115616" y="1203598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+mn-ea"/>
              </a:rPr>
              <a:t>分层设计：采用</a:t>
            </a:r>
            <a:r>
              <a:rPr lang="en-US" altLang="zh-CN" sz="2000" dirty="0" smtClean="0">
                <a:latin typeface="+mn-ea"/>
              </a:rPr>
              <a:t>Page Objects</a:t>
            </a:r>
            <a:r>
              <a:rPr lang="zh-CN" altLang="en-US" sz="2000" dirty="0" smtClean="0">
                <a:latin typeface="+mn-ea"/>
              </a:rPr>
              <a:t>，也就是页面对象设计模式，简称</a:t>
            </a:r>
            <a:r>
              <a:rPr lang="en-US" altLang="zh-CN" sz="2000" dirty="0" smtClean="0">
                <a:latin typeface="+mn-ea"/>
              </a:rPr>
              <a:t>PO</a:t>
            </a:r>
            <a:endParaRPr lang="zh-CN" altLang="en-US" sz="2000" dirty="0">
              <a:latin typeface="+mn-ea"/>
            </a:endParaRPr>
          </a:p>
        </p:txBody>
      </p:sp>
      <p:sp>
        <p:nvSpPr>
          <p:cNvPr id="5" name="TextBox 27"/>
          <p:cNvSpPr txBox="1"/>
          <p:nvPr/>
        </p:nvSpPr>
        <p:spPr>
          <a:xfrm>
            <a:off x="1187624" y="2211710"/>
            <a:ext cx="61926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+mn-ea"/>
              </a:rPr>
              <a:t>页面对象设计模式</a:t>
            </a:r>
            <a:r>
              <a:rPr lang="zh-CN" altLang="en-US" sz="2000" b="1" dirty="0" smtClean="0">
                <a:latin typeface="+mn-ea"/>
              </a:rPr>
              <a:t>优点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创建可以跨多个测试用例共享的代码；</a:t>
            </a:r>
            <a:endParaRPr lang="en-US" altLang="zh-CN" sz="2000" dirty="0" smtClean="0"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减少重复代码的数量；</a:t>
            </a:r>
            <a:endParaRPr lang="en-US" altLang="zh-CN" sz="2000" dirty="0" smtClean="0"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更好的阅读性；</a:t>
            </a:r>
            <a:endParaRPr lang="en-US" altLang="zh-CN" sz="2000" dirty="0" smtClean="0"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更加高效的维护代码。</a:t>
            </a:r>
            <a:endParaRPr lang="zh-CN" altLang="en-US" sz="2000" dirty="0">
              <a:latin typeface="+mn-ea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448197"/>
              </p:ext>
            </p:extLst>
          </p:nvPr>
        </p:nvGraphicFramePr>
        <p:xfrm>
          <a:off x="6876256" y="2283718"/>
          <a:ext cx="148431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包装程序外壳对象" showAsIcon="1" r:id="rId4" imgW="1485000" imgH="711360" progId="Package">
                  <p:embed/>
                </p:oleObj>
              </mc:Choice>
              <mc:Fallback>
                <p:oleObj name="包装程序外壳对象" showAsIcon="1" r:id="rId4" imgW="14850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76256" y="2283718"/>
                        <a:ext cx="1484313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36567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3-2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创建关键字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12" y="1347614"/>
            <a:ext cx="3816424" cy="10914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612" y="2859782"/>
            <a:ext cx="3816424" cy="1212815"/>
          </a:xfrm>
          <a:prstGeom prst="rect">
            <a:avLst/>
          </a:prstGeom>
        </p:spPr>
      </p:pic>
      <p:sp>
        <p:nvSpPr>
          <p:cNvPr id="9" name="TextBox 27"/>
          <p:cNvSpPr txBox="1"/>
          <p:nvPr/>
        </p:nvSpPr>
        <p:spPr>
          <a:xfrm>
            <a:off x="5369994" y="1687037"/>
            <a:ext cx="2736304" cy="41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+mn-ea"/>
              </a:rPr>
              <a:t>1.</a:t>
            </a:r>
            <a:r>
              <a:rPr lang="zh-CN" altLang="en-US" sz="2000" dirty="0" smtClean="0">
                <a:latin typeface="+mn-ea"/>
              </a:rPr>
              <a:t>测试项目下创建资源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1" name="TextBox 27"/>
          <p:cNvSpPr txBox="1"/>
          <p:nvPr/>
        </p:nvSpPr>
        <p:spPr>
          <a:xfrm>
            <a:off x="5366998" y="3259882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+mn-ea"/>
              </a:rPr>
              <a:t>2.</a:t>
            </a:r>
            <a:r>
              <a:rPr lang="zh-CN" altLang="en-US" sz="2000" dirty="0" smtClean="0">
                <a:latin typeface="+mn-ea"/>
              </a:rPr>
              <a:t>添加资源依赖的包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87142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3-2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创建关键字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157908"/>
            <a:ext cx="4176464" cy="1197818"/>
          </a:xfrm>
          <a:prstGeom prst="rect">
            <a:avLst/>
          </a:prstGeom>
        </p:spPr>
      </p:pic>
      <p:sp>
        <p:nvSpPr>
          <p:cNvPr id="8" name="TextBox 27"/>
          <p:cNvSpPr txBox="1"/>
          <p:nvPr/>
        </p:nvSpPr>
        <p:spPr>
          <a:xfrm>
            <a:off x="5292080" y="1583073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+mn-ea"/>
              </a:rPr>
              <a:t>3.</a:t>
            </a:r>
            <a:r>
              <a:rPr lang="zh-CN" altLang="en-US" sz="2000" dirty="0" smtClean="0">
                <a:latin typeface="+mn-ea"/>
              </a:rPr>
              <a:t>资源下创建关键字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17" y="2819376"/>
            <a:ext cx="4247408" cy="1264542"/>
          </a:xfrm>
          <a:prstGeom prst="rect">
            <a:avLst/>
          </a:prstGeom>
        </p:spPr>
      </p:pic>
      <p:sp>
        <p:nvSpPr>
          <p:cNvPr id="10" name="TextBox 27"/>
          <p:cNvSpPr txBox="1"/>
          <p:nvPr/>
        </p:nvSpPr>
        <p:spPr>
          <a:xfrm>
            <a:off x="5292080" y="3167249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+mn-ea"/>
              </a:rPr>
              <a:t>4</a:t>
            </a:r>
            <a:r>
              <a:rPr lang="en-US" altLang="zh-CN" sz="2000" dirty="0" smtClean="0">
                <a:latin typeface="+mn-ea"/>
              </a:rPr>
              <a:t>.</a:t>
            </a:r>
            <a:r>
              <a:rPr lang="zh-CN" altLang="en-US" sz="2000" dirty="0" smtClean="0">
                <a:latin typeface="+mn-ea"/>
              </a:rPr>
              <a:t>配置关键字的变量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49071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3-2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创建关键字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347614"/>
            <a:ext cx="4354684" cy="2952328"/>
          </a:xfrm>
          <a:prstGeom prst="rect">
            <a:avLst/>
          </a:prstGeom>
        </p:spPr>
      </p:pic>
      <p:sp>
        <p:nvSpPr>
          <p:cNvPr id="9" name="TextBox 27"/>
          <p:cNvSpPr txBox="1"/>
          <p:nvPr/>
        </p:nvSpPr>
        <p:spPr>
          <a:xfrm>
            <a:off x="5364088" y="2617471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+mn-ea"/>
              </a:rPr>
              <a:t>5</a:t>
            </a:r>
            <a:r>
              <a:rPr lang="en-US" altLang="zh-CN" sz="2000" dirty="0" smtClean="0">
                <a:latin typeface="+mn-ea"/>
              </a:rPr>
              <a:t>.</a:t>
            </a:r>
            <a:r>
              <a:rPr lang="zh-CN" altLang="en-US" sz="2000" dirty="0" smtClean="0">
                <a:latin typeface="+mn-ea"/>
              </a:rPr>
              <a:t>编写关键字脚本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3467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3-3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关键字应用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Box 27"/>
          <p:cNvSpPr txBox="1"/>
          <p:nvPr/>
        </p:nvSpPr>
        <p:spPr>
          <a:xfrm>
            <a:off x="5148064" y="1643164"/>
            <a:ext cx="2736304" cy="41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+mn-ea"/>
              </a:rPr>
              <a:t>1</a:t>
            </a:r>
            <a:r>
              <a:rPr lang="en-US" altLang="zh-CN" sz="2000" dirty="0" smtClean="0">
                <a:latin typeface="+mn-ea"/>
              </a:rPr>
              <a:t>.</a:t>
            </a:r>
            <a:r>
              <a:rPr lang="zh-CN" altLang="en-US" sz="2000" dirty="0" smtClean="0">
                <a:latin typeface="+mn-ea"/>
              </a:rPr>
              <a:t>创建测试套件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275606"/>
            <a:ext cx="4176464" cy="114773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924227"/>
            <a:ext cx="4176464" cy="1123978"/>
          </a:xfrm>
          <a:prstGeom prst="rect">
            <a:avLst/>
          </a:prstGeom>
        </p:spPr>
      </p:pic>
      <p:sp>
        <p:nvSpPr>
          <p:cNvPr id="7" name="TextBox 27"/>
          <p:cNvSpPr txBox="1"/>
          <p:nvPr/>
        </p:nvSpPr>
        <p:spPr>
          <a:xfrm>
            <a:off x="5148064" y="3239257"/>
            <a:ext cx="2736304" cy="41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+mn-ea"/>
              </a:rPr>
              <a:t>2</a:t>
            </a:r>
            <a:r>
              <a:rPr lang="en-US" altLang="zh-CN" sz="2000" dirty="0" smtClean="0">
                <a:latin typeface="+mn-ea"/>
              </a:rPr>
              <a:t>.</a:t>
            </a:r>
            <a:r>
              <a:rPr lang="zh-CN" altLang="en-US" sz="2000" dirty="0" smtClean="0">
                <a:latin typeface="+mn-ea"/>
              </a:rPr>
              <a:t>添加创建的关键字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45088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3-3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关键字应用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27"/>
          <p:cNvSpPr txBox="1"/>
          <p:nvPr/>
        </p:nvSpPr>
        <p:spPr>
          <a:xfrm>
            <a:off x="5292080" y="2519177"/>
            <a:ext cx="2736304" cy="41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+mn-ea"/>
              </a:rPr>
              <a:t>3</a:t>
            </a:r>
            <a:r>
              <a:rPr lang="en-US" altLang="zh-CN" sz="2000" dirty="0">
                <a:latin typeface="+mn-ea"/>
              </a:rPr>
              <a:t>.</a:t>
            </a:r>
            <a:r>
              <a:rPr lang="zh-CN" altLang="en-US" sz="2000" dirty="0" smtClean="0">
                <a:latin typeface="+mn-ea"/>
              </a:rPr>
              <a:t>测试用例应用关键字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347614"/>
            <a:ext cx="4435223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312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>
          <a:xfrm>
            <a:off x="3822943" y="1275606"/>
            <a:ext cx="1152128" cy="1152128"/>
          </a:xfrm>
          <a:prstGeom prst="ellipse">
            <a:avLst/>
          </a:prstGeom>
          <a:solidFill>
            <a:srgbClr val="FFFFFF">
              <a:alpha val="32941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36" name="直接连接符 35"/>
          <p:cNvCxnSpPr/>
          <p:nvPr/>
        </p:nvCxnSpPr>
        <p:spPr>
          <a:xfrm>
            <a:off x="2204506" y="2787774"/>
            <a:ext cx="42484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204506" y="3723878"/>
            <a:ext cx="42484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04506" y="2931790"/>
            <a:ext cx="42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You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80570" y="3949774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1" hangingPunct="0">
              <a:defRPr/>
            </a:pPr>
            <a:r>
              <a:rPr lang="en-US" altLang="zh-CN" sz="1400" kern="0" dirty="0">
                <a:solidFill>
                  <a:schemeClr val="bg1"/>
                </a:solidFill>
                <a:latin typeface="+mj-ea"/>
                <a:cs typeface="Calibri" panose="020F0502020204030204"/>
                <a:sym typeface="Calibri" panose="020F0502020204030204"/>
              </a:rPr>
              <a:t>2019</a:t>
            </a:r>
            <a:r>
              <a:rPr lang="zh-CN" altLang="en-US" sz="1400" kern="0" dirty="0">
                <a:solidFill>
                  <a:schemeClr val="bg1"/>
                </a:solidFill>
                <a:latin typeface="+mj-ea"/>
                <a:cs typeface="Calibri" panose="020F0502020204030204"/>
                <a:sym typeface="Calibri" panose="020F0502020204030204"/>
              </a:rPr>
              <a:t>年</a:t>
            </a:r>
            <a:r>
              <a:rPr lang="en-US" altLang="zh-CN" sz="1400" kern="0" dirty="0">
                <a:solidFill>
                  <a:schemeClr val="bg1"/>
                </a:solidFill>
                <a:latin typeface="+mj-ea"/>
                <a:cs typeface="Calibri" panose="020F0502020204030204"/>
                <a:sym typeface="Calibri" panose="020F0502020204030204"/>
              </a:rPr>
              <a:t>10</a:t>
            </a:r>
            <a:r>
              <a:rPr lang="zh-CN" altLang="en-US" sz="1400" kern="0" dirty="0">
                <a:solidFill>
                  <a:schemeClr val="bg1"/>
                </a:solidFill>
                <a:latin typeface="+mj-ea"/>
                <a:cs typeface="Calibri" panose="020F0502020204030204"/>
                <a:sym typeface="Calibri" panose="020F0502020204030204"/>
              </a:rPr>
              <a:t>月 </a:t>
            </a:r>
            <a:r>
              <a:rPr lang="en-US" altLang="zh-CN" sz="1400" kern="0" dirty="0" smtClean="0">
                <a:solidFill>
                  <a:schemeClr val="bg1"/>
                </a:solidFill>
                <a:latin typeface="+mj-ea"/>
                <a:cs typeface="Calibri" panose="020F0502020204030204"/>
                <a:sym typeface="Calibri" panose="020F0502020204030204"/>
              </a:rPr>
              <a:t>by Jimmy</a:t>
            </a:r>
            <a:endParaRPr lang="en-US" altLang="zh-CN" sz="1400" kern="0" dirty="0">
              <a:solidFill>
                <a:schemeClr val="bg1"/>
              </a:solidFill>
              <a:latin typeface="+mj-ea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911" y="1368908"/>
            <a:ext cx="942191" cy="78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102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50"/>
                            </p:stCondLst>
                            <p:childTnLst>
                              <p:par>
                                <p:cTn id="2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1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8" y="2108726"/>
            <a:ext cx="1696683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9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2800" dirty="0">
              <a:solidFill>
                <a:schemeClr val="bg2">
                  <a:lumMod val="9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9912" y="2563039"/>
            <a:ext cx="3045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简介及环境搭建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1907" y="1814842"/>
            <a:ext cx="17620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rgbClr val="FFFFFF"/>
                </a:solidFill>
                <a:latin typeface="Kozuka Mincho Pr6N H" pitchFamily="18" charset="-128"/>
                <a:ea typeface="Kozuka Mincho Pr6N H" pitchFamily="18" charset="-128"/>
              </a:rPr>
              <a:t>01</a:t>
            </a:r>
            <a:endParaRPr lang="zh-CN" altLang="en-US" sz="9600" b="1" dirty="0">
              <a:solidFill>
                <a:srgbClr val="FFFFFF"/>
              </a:solidFill>
              <a:latin typeface="Kozuka Mincho Pr6N H" pitchFamily="18" charset="-128"/>
              <a:ea typeface="Kozuka Mincho Pr6N H" pitchFamily="18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312320" y="3167467"/>
            <a:ext cx="4248472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312320" y="1819681"/>
            <a:ext cx="4248472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5320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1-1</a:t>
            </a:r>
            <a:r>
              <a:rPr lang="en-US" altLang="zh-CN" sz="20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 err="1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RobotFramework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683568" y="987574"/>
            <a:ext cx="777686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>
                <a:latin typeface="+mn-ea"/>
              </a:rPr>
              <a:t>Robot Framework</a:t>
            </a:r>
            <a:r>
              <a:rPr lang="zh-CN" altLang="en-US" sz="1200" dirty="0">
                <a:latin typeface="+mn-ea"/>
              </a:rPr>
              <a:t>是一</a:t>
            </a:r>
            <a:r>
              <a:rPr lang="zh-CN" altLang="en-US" sz="1200" dirty="0" smtClean="0">
                <a:latin typeface="+mn-ea"/>
              </a:rPr>
              <a:t>款</a:t>
            </a:r>
            <a:r>
              <a:rPr lang="en-US" altLang="zh-CN" sz="1200" dirty="0" smtClean="0">
                <a:latin typeface="+mn-ea"/>
              </a:rPr>
              <a:t>Python</a:t>
            </a:r>
            <a:r>
              <a:rPr lang="zh-CN" altLang="en-US" sz="1200" dirty="0">
                <a:latin typeface="+mn-ea"/>
              </a:rPr>
              <a:t>编写的功能自动化测试框架</a:t>
            </a:r>
            <a:r>
              <a:rPr lang="zh-CN" altLang="en-US" sz="1200" dirty="0" smtClean="0">
                <a:latin typeface="+mn-ea"/>
              </a:rPr>
              <a:t>。</a:t>
            </a:r>
            <a:endParaRPr lang="en-US" altLang="zh-CN" sz="12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latin typeface="+mn-ea"/>
              </a:rPr>
              <a:t>具备</a:t>
            </a:r>
            <a:r>
              <a:rPr lang="zh-CN" altLang="en-US" sz="1200" dirty="0">
                <a:latin typeface="+mn-ea"/>
              </a:rPr>
              <a:t>良好的可扩展性，支持关键字驱动，可以同时测试多种类型的客户端或者接口，可以进行分布式测试执行</a:t>
            </a:r>
            <a:r>
              <a:rPr lang="zh-CN" altLang="en-US" sz="1200" dirty="0" smtClean="0">
                <a:latin typeface="+mn-ea"/>
              </a:rPr>
              <a:t>。</a:t>
            </a:r>
            <a:endParaRPr lang="en-US" altLang="zh-CN" sz="12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latin typeface="+mn-ea"/>
              </a:rPr>
              <a:t>主要</a:t>
            </a:r>
            <a:r>
              <a:rPr lang="zh-CN" altLang="en-US" sz="1200" dirty="0">
                <a:latin typeface="+mn-ea"/>
              </a:rPr>
              <a:t>用于轮次很多的验收测试和验收测试驱动开发（</a:t>
            </a:r>
            <a:r>
              <a:rPr lang="en-US" altLang="zh-CN" sz="1200" dirty="0">
                <a:latin typeface="+mn-ea"/>
              </a:rPr>
              <a:t>ATDD</a:t>
            </a:r>
            <a:r>
              <a:rPr lang="zh-CN" altLang="en-US" sz="1200" dirty="0" smtClean="0">
                <a:latin typeface="+mn-ea"/>
              </a:rPr>
              <a:t>）。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7" name="TextBox 27"/>
          <p:cNvSpPr txBox="1"/>
          <p:nvPr/>
        </p:nvSpPr>
        <p:spPr>
          <a:xfrm>
            <a:off x="1331640" y="1779662"/>
            <a:ext cx="6624736" cy="293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 smtClean="0">
                <a:latin typeface="+mn-ea"/>
              </a:rPr>
              <a:t>为何选择</a:t>
            </a:r>
            <a:r>
              <a:rPr lang="en-US" altLang="zh-CN" sz="1100" b="1" dirty="0">
                <a:latin typeface="+mn-ea"/>
              </a:rPr>
              <a:t>Robot </a:t>
            </a:r>
            <a:r>
              <a:rPr lang="en-US" altLang="zh-CN" sz="1100" b="1" dirty="0" smtClean="0">
                <a:latin typeface="+mn-ea"/>
              </a:rPr>
              <a:t>Framework</a:t>
            </a:r>
            <a:r>
              <a:rPr lang="zh-CN" altLang="en-US" sz="1100" b="1" dirty="0" smtClean="0">
                <a:latin typeface="+mn-ea"/>
              </a:rPr>
              <a:t>？</a:t>
            </a:r>
            <a:endParaRPr lang="en-US" altLang="zh-CN" sz="1100" b="1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100" dirty="0" smtClean="0">
                <a:latin typeface="+mn-ea"/>
              </a:rPr>
              <a:t>•  </a:t>
            </a:r>
            <a:r>
              <a:rPr lang="zh-CN" altLang="en-US" sz="1100" dirty="0">
                <a:latin typeface="+mn-ea"/>
              </a:rPr>
              <a:t>启用易于使用的表格语法，以统一的方式创建测试用例。 </a:t>
            </a:r>
          </a:p>
          <a:p>
            <a:pPr>
              <a:lnSpc>
                <a:spcPct val="120000"/>
              </a:lnSpc>
            </a:pPr>
            <a:r>
              <a:rPr lang="en-US" altLang="zh-CN" sz="1100" dirty="0">
                <a:latin typeface="+mn-ea"/>
              </a:rPr>
              <a:t>•  </a:t>
            </a:r>
            <a:r>
              <a:rPr lang="zh-CN" altLang="en-US" sz="1100" dirty="0">
                <a:latin typeface="+mn-ea"/>
              </a:rPr>
              <a:t>提供从现有关键字创建可重复使用的更高级别关键字的功能。 </a:t>
            </a:r>
          </a:p>
          <a:p>
            <a:pPr>
              <a:lnSpc>
                <a:spcPct val="120000"/>
              </a:lnSpc>
            </a:pPr>
            <a:r>
              <a:rPr lang="en-US" altLang="zh-CN" sz="1100" dirty="0">
                <a:latin typeface="+mn-ea"/>
              </a:rPr>
              <a:t>•  </a:t>
            </a:r>
            <a:r>
              <a:rPr lang="zh-CN" altLang="en-US" sz="1100" dirty="0">
                <a:latin typeface="+mn-ea"/>
              </a:rPr>
              <a:t>提供易于阅读的结果报告和</a:t>
            </a:r>
            <a:r>
              <a:rPr lang="en-US" altLang="zh-CN" sz="1100" dirty="0">
                <a:latin typeface="+mn-ea"/>
              </a:rPr>
              <a:t>HTML</a:t>
            </a:r>
            <a:r>
              <a:rPr lang="zh-CN" altLang="en-US" sz="1100" dirty="0">
                <a:latin typeface="+mn-ea"/>
              </a:rPr>
              <a:t>格式的日志。 </a:t>
            </a:r>
          </a:p>
          <a:p>
            <a:pPr>
              <a:lnSpc>
                <a:spcPct val="120000"/>
              </a:lnSpc>
            </a:pPr>
            <a:r>
              <a:rPr lang="en-US" altLang="zh-CN" sz="1100" dirty="0">
                <a:latin typeface="+mn-ea"/>
              </a:rPr>
              <a:t>•  </a:t>
            </a:r>
            <a:r>
              <a:rPr lang="zh-CN" altLang="en-US" sz="1100" dirty="0">
                <a:latin typeface="+mn-ea"/>
              </a:rPr>
              <a:t>平台和应用程序是独立的。 </a:t>
            </a:r>
          </a:p>
          <a:p>
            <a:pPr>
              <a:lnSpc>
                <a:spcPct val="120000"/>
              </a:lnSpc>
            </a:pPr>
            <a:r>
              <a:rPr lang="en-US" altLang="zh-CN" sz="1100" dirty="0">
                <a:latin typeface="+mn-ea"/>
              </a:rPr>
              <a:t>•  </a:t>
            </a:r>
            <a:r>
              <a:rPr lang="zh-CN" altLang="en-US" sz="1100" dirty="0">
                <a:latin typeface="+mn-ea"/>
              </a:rPr>
              <a:t>提供一个简单的库</a:t>
            </a:r>
            <a:r>
              <a:rPr lang="en-US" altLang="zh-CN" sz="1100" dirty="0">
                <a:latin typeface="+mn-ea"/>
              </a:rPr>
              <a:t>API</a:t>
            </a:r>
            <a:r>
              <a:rPr lang="zh-CN" altLang="en-US" sz="1100" dirty="0">
                <a:latin typeface="+mn-ea"/>
              </a:rPr>
              <a:t>，用于创建自定义测试库，可以使用</a:t>
            </a:r>
            <a:r>
              <a:rPr lang="en-US" altLang="zh-CN" sz="1100" dirty="0">
                <a:latin typeface="+mn-ea"/>
              </a:rPr>
              <a:t>Python</a:t>
            </a:r>
            <a:r>
              <a:rPr lang="zh-CN" altLang="en-US" sz="1100" dirty="0">
                <a:latin typeface="+mn-ea"/>
              </a:rPr>
              <a:t>或</a:t>
            </a:r>
            <a:r>
              <a:rPr lang="en-US" altLang="zh-CN" sz="1100" dirty="0">
                <a:latin typeface="+mn-ea"/>
              </a:rPr>
              <a:t>Java</a:t>
            </a:r>
            <a:r>
              <a:rPr lang="zh-CN" altLang="en-US" sz="1100" dirty="0">
                <a:latin typeface="+mn-ea"/>
              </a:rPr>
              <a:t>本机实现。 </a:t>
            </a:r>
          </a:p>
          <a:p>
            <a:pPr>
              <a:lnSpc>
                <a:spcPct val="120000"/>
              </a:lnSpc>
            </a:pPr>
            <a:r>
              <a:rPr lang="en-US" altLang="zh-CN" sz="1100" dirty="0">
                <a:latin typeface="+mn-ea"/>
              </a:rPr>
              <a:t>•  </a:t>
            </a:r>
            <a:r>
              <a:rPr lang="zh-CN" altLang="en-US" sz="1100" dirty="0">
                <a:latin typeface="+mn-ea"/>
              </a:rPr>
              <a:t>提供命令行界面和基于</a:t>
            </a:r>
            <a:r>
              <a:rPr lang="en-US" altLang="zh-CN" sz="1100" dirty="0">
                <a:latin typeface="+mn-ea"/>
              </a:rPr>
              <a:t>XML</a:t>
            </a:r>
            <a:r>
              <a:rPr lang="zh-CN" altLang="en-US" sz="1100" dirty="0">
                <a:latin typeface="+mn-ea"/>
              </a:rPr>
              <a:t>的输出文件， 以便集成到现有构建基础架构（持续集成系统）中。 </a:t>
            </a:r>
          </a:p>
          <a:p>
            <a:pPr>
              <a:lnSpc>
                <a:spcPct val="120000"/>
              </a:lnSpc>
            </a:pPr>
            <a:r>
              <a:rPr lang="en-US" altLang="zh-CN" sz="1100" dirty="0">
                <a:latin typeface="+mn-ea"/>
              </a:rPr>
              <a:t>•  </a:t>
            </a:r>
            <a:r>
              <a:rPr lang="zh-CN" altLang="en-US" sz="1100" dirty="0">
                <a:latin typeface="+mn-ea"/>
              </a:rPr>
              <a:t>为</a:t>
            </a:r>
            <a:r>
              <a:rPr lang="en-US" altLang="zh-CN" sz="1100" dirty="0">
                <a:latin typeface="+mn-ea"/>
              </a:rPr>
              <a:t>Selenium</a:t>
            </a:r>
            <a:r>
              <a:rPr lang="zh-CN" altLang="en-US" sz="1100" dirty="0">
                <a:latin typeface="+mn-ea"/>
              </a:rPr>
              <a:t>提供</a:t>
            </a:r>
            <a:r>
              <a:rPr lang="en-US" altLang="zh-CN" sz="1100" dirty="0">
                <a:latin typeface="+mn-ea"/>
              </a:rPr>
              <a:t>Web</a:t>
            </a:r>
            <a:r>
              <a:rPr lang="zh-CN" altLang="en-US" sz="1100" dirty="0">
                <a:latin typeface="+mn-ea"/>
              </a:rPr>
              <a:t>测试，</a:t>
            </a:r>
            <a:r>
              <a:rPr lang="en-US" altLang="zh-CN" sz="1100" dirty="0">
                <a:latin typeface="+mn-ea"/>
              </a:rPr>
              <a:t>Java GUI</a:t>
            </a:r>
            <a:r>
              <a:rPr lang="zh-CN" altLang="en-US" sz="1100" dirty="0">
                <a:latin typeface="+mn-ea"/>
              </a:rPr>
              <a:t>测试，运行进程，</a:t>
            </a:r>
            <a:r>
              <a:rPr lang="en-US" altLang="zh-CN" sz="1100" dirty="0">
                <a:latin typeface="+mn-ea"/>
              </a:rPr>
              <a:t>Telnet</a:t>
            </a:r>
            <a:r>
              <a:rPr lang="zh-CN" altLang="en-US" sz="1100" dirty="0">
                <a:latin typeface="+mn-ea"/>
              </a:rPr>
              <a:t>，</a:t>
            </a:r>
            <a:r>
              <a:rPr lang="en-US" altLang="zh-CN" sz="1100" dirty="0">
                <a:latin typeface="+mn-ea"/>
              </a:rPr>
              <a:t>SSH</a:t>
            </a:r>
            <a:r>
              <a:rPr lang="zh-CN" altLang="en-US" sz="1100" dirty="0">
                <a:latin typeface="+mn-ea"/>
              </a:rPr>
              <a:t>等支持。 </a:t>
            </a:r>
          </a:p>
          <a:p>
            <a:pPr>
              <a:lnSpc>
                <a:spcPct val="120000"/>
              </a:lnSpc>
            </a:pPr>
            <a:r>
              <a:rPr lang="en-US" altLang="zh-CN" sz="1100" dirty="0">
                <a:latin typeface="+mn-ea"/>
              </a:rPr>
              <a:t>•  </a:t>
            </a:r>
            <a:r>
              <a:rPr lang="zh-CN" altLang="en-US" sz="1100" dirty="0">
                <a:latin typeface="+mn-ea"/>
              </a:rPr>
              <a:t>支持创建数据驱动的测试用例。 </a:t>
            </a:r>
          </a:p>
          <a:p>
            <a:pPr>
              <a:lnSpc>
                <a:spcPct val="120000"/>
              </a:lnSpc>
            </a:pPr>
            <a:r>
              <a:rPr lang="en-US" altLang="zh-CN" sz="1100" dirty="0">
                <a:latin typeface="+mn-ea"/>
              </a:rPr>
              <a:t>•  </a:t>
            </a:r>
            <a:r>
              <a:rPr lang="zh-CN" altLang="en-US" sz="1100" dirty="0">
                <a:latin typeface="+mn-ea"/>
              </a:rPr>
              <a:t>内置对变量的支持，特别适用于不同环境下的测试。 </a:t>
            </a:r>
          </a:p>
          <a:p>
            <a:pPr>
              <a:lnSpc>
                <a:spcPct val="120000"/>
              </a:lnSpc>
            </a:pPr>
            <a:r>
              <a:rPr lang="en-US" altLang="zh-CN" sz="1100" dirty="0">
                <a:latin typeface="+mn-ea"/>
              </a:rPr>
              <a:t>•  </a:t>
            </a:r>
            <a:r>
              <a:rPr lang="zh-CN" altLang="en-US" sz="1100" dirty="0">
                <a:latin typeface="+mn-ea"/>
              </a:rPr>
              <a:t>提供标记以分类和选择要执行的测试用例。 </a:t>
            </a:r>
          </a:p>
          <a:p>
            <a:pPr>
              <a:lnSpc>
                <a:spcPct val="120000"/>
              </a:lnSpc>
            </a:pPr>
            <a:r>
              <a:rPr lang="en-US" altLang="zh-CN" sz="1100" dirty="0">
                <a:latin typeface="+mn-ea"/>
              </a:rPr>
              <a:t>•  </a:t>
            </a:r>
            <a:r>
              <a:rPr lang="zh-CN" altLang="en-US" sz="1100" dirty="0">
                <a:latin typeface="+mn-ea"/>
              </a:rPr>
              <a:t>实现与源代码控制的轻松集成：测试套件只是可以使用生产代码进行版本控制的文件和目录。 </a:t>
            </a:r>
          </a:p>
          <a:p>
            <a:pPr>
              <a:lnSpc>
                <a:spcPct val="120000"/>
              </a:lnSpc>
            </a:pPr>
            <a:r>
              <a:rPr lang="en-US" altLang="zh-CN" sz="1100" dirty="0">
                <a:latin typeface="+mn-ea"/>
              </a:rPr>
              <a:t>•  </a:t>
            </a:r>
            <a:r>
              <a:rPr lang="zh-CN" altLang="en-US" sz="1100" dirty="0">
                <a:latin typeface="+mn-ea"/>
              </a:rPr>
              <a:t>提供测试用例和测试套件级别的设置和拆卸。 </a:t>
            </a:r>
          </a:p>
          <a:p>
            <a:pPr>
              <a:lnSpc>
                <a:spcPct val="120000"/>
              </a:lnSpc>
            </a:pPr>
            <a:r>
              <a:rPr lang="en-US" altLang="zh-CN" sz="1100" dirty="0">
                <a:latin typeface="+mn-ea"/>
              </a:rPr>
              <a:t>•  </a:t>
            </a:r>
            <a:r>
              <a:rPr lang="zh-CN" altLang="en-US" sz="1100" dirty="0">
                <a:latin typeface="+mn-ea"/>
              </a:rPr>
              <a:t>模块化架构支持创建测试，即使对于具有多种不同接口的应用程</a:t>
            </a:r>
          </a:p>
        </p:txBody>
      </p:sp>
    </p:spTree>
    <p:extLst>
      <p:ext uri="{BB962C8B-B14F-4D97-AF65-F5344CB8AC3E}">
        <p14:creationId xmlns:p14="http://schemas.microsoft.com/office/powerpoint/2010/main" val="2447371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1-2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环境搭建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1187624" y="1059582"/>
            <a:ext cx="619268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 smtClean="0">
                <a:latin typeface="+mn-ea"/>
              </a:rPr>
              <a:t>安装</a:t>
            </a:r>
            <a:r>
              <a:rPr lang="zh-CN" altLang="en-US" sz="1200" dirty="0" smtClean="0">
                <a:latin typeface="+mn-ea"/>
              </a:rPr>
              <a:t>：若已经安装</a:t>
            </a:r>
            <a:r>
              <a:rPr lang="en-US" altLang="zh-CN" sz="1200" dirty="0" smtClean="0">
                <a:latin typeface="+mn-ea"/>
              </a:rPr>
              <a:t>python</a:t>
            </a:r>
            <a:r>
              <a:rPr lang="zh-CN" altLang="en-US" sz="1200" dirty="0" smtClean="0">
                <a:latin typeface="+mn-ea"/>
              </a:rPr>
              <a:t>环境，可直接安装对应库即可</a:t>
            </a:r>
            <a:endParaRPr lang="en-US" altLang="zh-CN" sz="12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+mn-ea"/>
              </a:rPr>
              <a:t>p</a:t>
            </a:r>
            <a:r>
              <a:rPr lang="en-US" altLang="zh-CN" sz="1200" dirty="0" smtClean="0">
                <a:latin typeface="+mn-ea"/>
              </a:rPr>
              <a:t>ip </a:t>
            </a:r>
            <a:r>
              <a:rPr lang="en-US" altLang="zh-CN" sz="1200" dirty="0">
                <a:latin typeface="+mn-ea"/>
              </a:rPr>
              <a:t>install </a:t>
            </a:r>
            <a:r>
              <a:rPr lang="en-US" altLang="zh-CN" sz="1200" dirty="0" err="1" smtClean="0">
                <a:latin typeface="+mn-ea"/>
              </a:rPr>
              <a:t>robotframework</a:t>
            </a:r>
            <a:endParaRPr lang="en-US" altLang="zh-CN" sz="12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+mn-ea"/>
              </a:rPr>
              <a:t>pip install </a:t>
            </a:r>
            <a:r>
              <a:rPr lang="en-US" altLang="zh-CN" sz="1200" dirty="0" err="1" smtClean="0">
                <a:latin typeface="+mn-ea"/>
              </a:rPr>
              <a:t>robotframework</a:t>
            </a:r>
            <a:r>
              <a:rPr lang="en-US" altLang="zh-CN" sz="1200" dirty="0" smtClean="0">
                <a:latin typeface="+mn-ea"/>
              </a:rPr>
              <a:t>-ride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+mn-ea"/>
              </a:rPr>
              <a:t>pip install </a:t>
            </a:r>
            <a:r>
              <a:rPr lang="en-US" altLang="zh-CN" sz="1200" dirty="0" smtClean="0">
                <a:latin typeface="+mn-ea"/>
              </a:rPr>
              <a:t>robotframework-selenium2library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+mn-ea"/>
              </a:rPr>
              <a:t>pip install </a:t>
            </a:r>
            <a:r>
              <a:rPr lang="en-US" altLang="zh-CN" sz="1200" dirty="0" err="1" smtClean="0">
                <a:latin typeface="+mn-ea"/>
              </a:rPr>
              <a:t>robotframework-databaselibrary</a:t>
            </a:r>
            <a:endParaRPr lang="en-US" altLang="zh-CN" sz="1200" dirty="0" smtClean="0">
              <a:latin typeface="+mn-ea"/>
            </a:endParaRPr>
          </a:p>
          <a:p>
            <a:pPr>
              <a:lnSpc>
                <a:spcPct val="120000"/>
              </a:lnSpc>
            </a:pPr>
            <a:endParaRPr lang="zh-CN" altLang="en-US" sz="1200" dirty="0">
              <a:latin typeface="+mn-ea"/>
            </a:endParaRPr>
          </a:p>
        </p:txBody>
      </p:sp>
      <p:sp>
        <p:nvSpPr>
          <p:cNvPr id="37" name="TextBox 27"/>
          <p:cNvSpPr txBox="1"/>
          <p:nvPr/>
        </p:nvSpPr>
        <p:spPr>
          <a:xfrm>
            <a:off x="1187624" y="2211710"/>
            <a:ext cx="6192688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 smtClean="0">
                <a:latin typeface="+mn-ea"/>
              </a:rPr>
              <a:t>启动方式</a:t>
            </a:r>
            <a:r>
              <a:rPr lang="zh-CN" altLang="en-US" sz="1100" dirty="0" smtClean="0">
                <a:latin typeface="+mn-ea"/>
              </a:rPr>
              <a:t>：</a:t>
            </a:r>
            <a:r>
              <a:rPr lang="en-US" altLang="zh-CN" sz="1100" dirty="0">
                <a:latin typeface="+mn-ea"/>
              </a:rPr>
              <a:t> </a:t>
            </a:r>
            <a:endParaRPr lang="en-US" altLang="zh-CN" sz="11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100" dirty="0" smtClean="0">
                <a:latin typeface="+mn-ea"/>
              </a:rPr>
              <a:t>1.</a:t>
            </a:r>
            <a:r>
              <a:rPr lang="en-US" altLang="zh-CN" sz="1100" dirty="0" smtClean="0">
                <a:latin typeface="+mn-ea"/>
              </a:rPr>
              <a:t>robotframework</a:t>
            </a:r>
            <a:r>
              <a:rPr lang="zh-CN" altLang="en-US" sz="1100" dirty="0" smtClean="0">
                <a:latin typeface="+mn-ea"/>
              </a:rPr>
              <a:t>没有快捷方式，需执行指令启动，可通过</a:t>
            </a:r>
            <a:r>
              <a:rPr lang="zh-CN" altLang="en-US" sz="1100" dirty="0">
                <a:latin typeface="+mn-ea"/>
              </a:rPr>
              <a:t>创建</a:t>
            </a:r>
            <a:r>
              <a:rPr lang="en-US" altLang="zh-CN" sz="1100" dirty="0">
                <a:latin typeface="+mn-ea"/>
              </a:rPr>
              <a:t>bat</a:t>
            </a:r>
            <a:r>
              <a:rPr lang="zh-CN" altLang="en-US" sz="1100" dirty="0">
                <a:latin typeface="+mn-ea"/>
              </a:rPr>
              <a:t>文件进行快捷</a:t>
            </a:r>
            <a:r>
              <a:rPr lang="zh-CN" altLang="en-US" sz="1100" dirty="0" smtClean="0">
                <a:latin typeface="+mn-ea"/>
              </a:rPr>
              <a:t>启动</a:t>
            </a:r>
            <a:endParaRPr lang="en-US" altLang="zh-CN" sz="11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100" dirty="0">
                <a:latin typeface="+mn-ea"/>
              </a:rPr>
              <a:t>python C:\</a:t>
            </a:r>
            <a:r>
              <a:rPr lang="en-US" altLang="zh-CN" sz="1100" dirty="0" smtClean="0">
                <a:latin typeface="+mn-ea"/>
              </a:rPr>
              <a:t>ProgramData\Anaconda3\Scripts\ride.py</a:t>
            </a:r>
          </a:p>
          <a:p>
            <a:pPr>
              <a:lnSpc>
                <a:spcPct val="120000"/>
              </a:lnSpc>
            </a:pPr>
            <a:r>
              <a:rPr lang="en-US" altLang="zh-CN" sz="1100" dirty="0" smtClean="0">
                <a:latin typeface="+mn-ea"/>
              </a:rPr>
              <a:t>2.Cmd</a:t>
            </a:r>
            <a:r>
              <a:rPr lang="zh-CN" altLang="en-US" sz="1100" dirty="0" smtClean="0">
                <a:latin typeface="+mn-ea"/>
              </a:rPr>
              <a:t>终端输入</a:t>
            </a:r>
            <a:r>
              <a:rPr lang="en-US" altLang="zh-CN" sz="1100" dirty="0" smtClean="0">
                <a:latin typeface="+mn-ea"/>
              </a:rPr>
              <a:t>ride</a:t>
            </a:r>
            <a:endParaRPr lang="en-US" altLang="zh-CN" sz="1100" dirty="0" smtClean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403" y="3188581"/>
            <a:ext cx="62579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316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1-3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快捷键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178603"/>
              </p:ext>
            </p:extLst>
          </p:nvPr>
        </p:nvGraphicFramePr>
        <p:xfrm>
          <a:off x="1691680" y="1022818"/>
          <a:ext cx="4896544" cy="3498476"/>
        </p:xfrm>
        <a:graphic>
          <a:graphicData uri="http://schemas.openxmlformats.org/drawingml/2006/table">
            <a:tbl>
              <a:tblPr/>
              <a:tblGrid>
                <a:gridCol w="1656184"/>
                <a:gridCol w="3240360"/>
              </a:tblGrid>
              <a:tr h="216429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200" dirty="0" smtClean="0">
                          <a:solidFill>
                            <a:srgbClr val="FFFFFF"/>
                          </a:solidFill>
                          <a:effectLst/>
                        </a:rPr>
                        <a:t>快捷键</a:t>
                      </a:r>
                      <a:endParaRPr lang="zh-CN" altLang="en-US" sz="12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200" dirty="0" smtClean="0">
                          <a:solidFill>
                            <a:srgbClr val="FFFFFF"/>
                          </a:solidFill>
                          <a:effectLst/>
                        </a:rPr>
                        <a:t>功能说明</a:t>
                      </a:r>
                      <a:endParaRPr lang="zh-CN" altLang="en-US" sz="12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F2</a:t>
                      </a:r>
                      <a:endParaRPr lang="en-US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重命名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F5</a:t>
                      </a:r>
                      <a:endParaRPr lang="en-US" sz="1000" u="none" strike="noStrike" kern="1200" dirty="0">
                        <a:solidFill>
                          <a:srgbClr val="900B0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查看关键字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F8</a:t>
                      </a:r>
                      <a:endParaRPr lang="zh-CN" altLang="en-US" sz="1000" u="none" strike="noStrike" kern="1200" dirty="0">
                        <a:solidFill>
                          <a:srgbClr val="900B0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执行用例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CTRL + C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复制代码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CTRL + V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粘贴代码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CTRL </a:t>
                      </a:r>
                      <a:r>
                        <a:rPr lang="en-US" altLang="zh-CN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 </a:t>
                      </a:r>
                      <a:r>
                        <a:rPr lang="en-US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endParaRPr lang="en-US" sz="1000" u="none" strike="noStrike" kern="1200" dirty="0">
                        <a:solidFill>
                          <a:srgbClr val="900B0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删除行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CTRL </a:t>
                      </a:r>
                      <a:r>
                        <a:rPr lang="en-US" altLang="zh-CN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 </a:t>
                      </a:r>
                      <a:r>
                        <a:rPr lang="en-US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</a:t>
                      </a:r>
                      <a:endParaRPr lang="en-US" sz="1000" u="none" strike="noStrike" kern="1200" dirty="0">
                        <a:solidFill>
                          <a:srgbClr val="900B0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插入行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CTRL + 3</a:t>
                      </a:r>
                      <a:endParaRPr lang="en-US" sz="1000" u="none" strike="noStrike" kern="1200" dirty="0">
                        <a:solidFill>
                          <a:srgbClr val="900B0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注释代码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CTRL </a:t>
                      </a:r>
                      <a:r>
                        <a:rPr lang="en-US" altLang="zh-CN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+ 4</a:t>
                      </a:r>
                      <a:endParaRPr lang="en-US" sz="1000" u="none" strike="noStrike" kern="1200" dirty="0">
                        <a:solidFill>
                          <a:srgbClr val="900B0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取消注释代码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CTRL + R</a:t>
                      </a:r>
                      <a:endParaRPr lang="en-US" altLang="zh-CN" sz="1000" u="none" strike="noStrike" kern="1200" dirty="0">
                        <a:solidFill>
                          <a:srgbClr val="900B0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查看</a:t>
                      </a:r>
                      <a:r>
                        <a:rPr lang="en-US" altLang="zh-CN" sz="1000" dirty="0" smtClean="0">
                          <a:effectLst/>
                          <a:latin typeface="+mn-ea"/>
                          <a:ea typeface="+mn-ea"/>
                        </a:rPr>
                        <a:t>REPORT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CTRL + L</a:t>
                      </a:r>
                      <a:endParaRPr lang="en-US" altLang="zh-CN" sz="1000" u="none" strike="noStrike" kern="1200" dirty="0">
                        <a:solidFill>
                          <a:srgbClr val="900B0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查看</a:t>
                      </a:r>
                      <a:r>
                        <a:rPr lang="en-US" altLang="zh-CN" sz="1000" dirty="0" smtClean="0">
                          <a:effectLst/>
                          <a:latin typeface="+mn-ea"/>
                          <a:ea typeface="+mn-ea"/>
                        </a:rPr>
                        <a:t>LOG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CTRL + M</a:t>
                      </a:r>
                      <a:endParaRPr lang="en-US" altLang="zh-CN" sz="1000" u="none" strike="noStrike" kern="1200" dirty="0">
                        <a:solidFill>
                          <a:srgbClr val="900B0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鼠标放在关键字可查看说明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CTRL + shift + </a:t>
                      </a:r>
                      <a:r>
                        <a:rPr lang="zh-CN" altLang="en-US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空格</a:t>
                      </a:r>
                      <a:endParaRPr lang="en-US" altLang="zh-CN" sz="1000" u="none" strike="noStrike" kern="1200" dirty="0">
                        <a:solidFill>
                          <a:srgbClr val="900B0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关键字输入部分后，可自动补全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ALT </a:t>
                      </a:r>
                      <a:r>
                        <a:rPr lang="en-US" altLang="zh-CN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 </a:t>
                      </a:r>
                      <a:r>
                        <a:rPr lang="zh-CN" altLang="en-US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↑</a:t>
                      </a:r>
                      <a:endParaRPr lang="en-US" sz="1000" u="none" strike="noStrike" kern="1200" dirty="0">
                        <a:solidFill>
                          <a:srgbClr val="900B0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向上移动选中行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ALT + </a:t>
                      </a:r>
                      <a:r>
                        <a:rPr lang="zh-CN" altLang="en-US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↓</a:t>
                      </a:r>
                      <a:endParaRPr lang="en-US" altLang="zh-CN" sz="1000" u="none" strike="noStrike" kern="1200" dirty="0" smtClean="0">
                        <a:solidFill>
                          <a:srgbClr val="900B0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向下移动选中行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754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1-4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第一个自动化脚本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899592" y="1063113"/>
            <a:ext cx="6192688" cy="284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 smtClean="0">
                <a:latin typeface="+mn-ea"/>
              </a:rPr>
              <a:t>1.</a:t>
            </a:r>
            <a:r>
              <a:rPr lang="zh-CN" altLang="en-US" sz="1200" b="1" dirty="0" smtClean="0">
                <a:latin typeface="+mn-ea"/>
              </a:rPr>
              <a:t>新建项目</a:t>
            </a:r>
            <a:r>
              <a:rPr lang="zh-CN" altLang="en-US" sz="1200" dirty="0" smtClean="0">
                <a:latin typeface="+mn-ea"/>
              </a:rPr>
              <a:t>：</a:t>
            </a:r>
            <a:r>
              <a:rPr lang="en-US" altLang="zh-CN" sz="1200" dirty="0" smtClean="0">
                <a:latin typeface="+mn-ea"/>
              </a:rPr>
              <a:t>File -&gt; New Project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544094"/>
            <a:ext cx="5366284" cy="1265464"/>
          </a:xfrm>
          <a:prstGeom prst="rect">
            <a:avLst/>
          </a:prstGeom>
        </p:spPr>
      </p:pic>
      <p:sp>
        <p:nvSpPr>
          <p:cNvPr id="6" name="TextBox 27"/>
          <p:cNvSpPr txBox="1"/>
          <p:nvPr/>
        </p:nvSpPr>
        <p:spPr>
          <a:xfrm>
            <a:off x="899592" y="3003798"/>
            <a:ext cx="619268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 smtClean="0">
                <a:latin typeface="+mn-ea"/>
              </a:rPr>
              <a:t>2.</a:t>
            </a:r>
            <a:r>
              <a:rPr lang="zh-CN" altLang="en-US" sz="1200" b="1" dirty="0" smtClean="0">
                <a:latin typeface="+mn-ea"/>
              </a:rPr>
              <a:t>新建</a:t>
            </a:r>
            <a:r>
              <a:rPr lang="zh-CN" altLang="en-US" sz="1200" b="1" dirty="0">
                <a:latin typeface="+mn-ea"/>
              </a:rPr>
              <a:t>用例</a:t>
            </a:r>
            <a:r>
              <a:rPr lang="zh-CN" altLang="en-US" sz="1200" dirty="0" smtClean="0">
                <a:latin typeface="+mn-ea"/>
              </a:rPr>
              <a:t>：右键项目名称</a:t>
            </a:r>
            <a:r>
              <a:rPr lang="en-US" altLang="zh-CN" sz="1200" dirty="0" smtClean="0">
                <a:latin typeface="+mn-ea"/>
              </a:rPr>
              <a:t> -&gt; New Test Case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3400402"/>
            <a:ext cx="5366284" cy="971548"/>
          </a:xfrm>
          <a:prstGeom prst="rect">
            <a:avLst/>
          </a:prstGeom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628693"/>
              </p:ext>
            </p:extLst>
          </p:nvPr>
        </p:nvGraphicFramePr>
        <p:xfrm>
          <a:off x="6948264" y="2468888"/>
          <a:ext cx="1219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包装程序外壳对象" showAsIcon="1" r:id="rId6" imgW="1218600" imgH="711360" progId="Package">
                  <p:embed/>
                </p:oleObj>
              </mc:Choice>
              <mc:Fallback>
                <p:oleObj name="包装程序外壳对象" showAsIcon="1" r:id="rId6" imgW="12186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48264" y="2468888"/>
                        <a:ext cx="12192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7878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6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1-4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第一个自动化脚本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899592" y="919097"/>
            <a:ext cx="619268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 smtClean="0">
                <a:latin typeface="+mn-ea"/>
              </a:rPr>
              <a:t>3.</a:t>
            </a:r>
            <a:r>
              <a:rPr lang="zh-CN" altLang="en-US" sz="1200" b="1" dirty="0" smtClean="0">
                <a:latin typeface="+mn-ea"/>
              </a:rPr>
              <a:t>添加库</a:t>
            </a:r>
            <a:r>
              <a:rPr lang="zh-CN" altLang="en-US" sz="1200" dirty="0" smtClean="0">
                <a:latin typeface="+mn-ea"/>
              </a:rPr>
              <a:t>：点击项目</a:t>
            </a:r>
            <a:r>
              <a:rPr lang="en-US" altLang="zh-CN" sz="1200" dirty="0" smtClean="0">
                <a:latin typeface="+mn-ea"/>
              </a:rPr>
              <a:t> -&gt; </a:t>
            </a:r>
            <a:r>
              <a:rPr lang="zh-CN" altLang="en-US" sz="1200" dirty="0" smtClean="0">
                <a:latin typeface="+mn-ea"/>
              </a:rPr>
              <a:t>点击右侧 </a:t>
            </a:r>
            <a:r>
              <a:rPr lang="en-US" altLang="zh-CN" sz="1200" dirty="0" smtClean="0">
                <a:latin typeface="+mn-ea"/>
              </a:rPr>
              <a:t>Library</a:t>
            </a:r>
          </a:p>
        </p:txBody>
      </p:sp>
      <p:sp>
        <p:nvSpPr>
          <p:cNvPr id="6" name="TextBox 27"/>
          <p:cNvSpPr txBox="1"/>
          <p:nvPr/>
        </p:nvSpPr>
        <p:spPr>
          <a:xfrm>
            <a:off x="899592" y="2677291"/>
            <a:ext cx="619268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 smtClean="0">
                <a:latin typeface="+mn-ea"/>
              </a:rPr>
              <a:t>4.</a:t>
            </a:r>
            <a:r>
              <a:rPr lang="zh-CN" altLang="en-US" sz="1200" b="1" dirty="0" smtClean="0">
                <a:latin typeface="+mn-ea"/>
              </a:rPr>
              <a:t>编写用例</a:t>
            </a:r>
            <a:r>
              <a:rPr lang="zh-CN" altLang="en-US" sz="1200" dirty="0" smtClean="0">
                <a:latin typeface="+mn-ea"/>
              </a:rPr>
              <a:t>：点击用例名称进行用例编辑，</a:t>
            </a:r>
            <a:r>
              <a:rPr lang="en-US" altLang="zh-CN" sz="1200" dirty="0" smtClean="0">
                <a:latin typeface="+mn-ea"/>
              </a:rPr>
              <a:t>F5</a:t>
            </a:r>
            <a:r>
              <a:rPr lang="zh-CN" altLang="en-US" sz="1200" dirty="0" smtClean="0">
                <a:latin typeface="+mn-ea"/>
              </a:rPr>
              <a:t>可以查看关键字</a:t>
            </a:r>
            <a:endParaRPr lang="en-US" altLang="zh-CN" sz="1200" dirty="0" smtClean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230747"/>
            <a:ext cx="3618236" cy="1291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3003798"/>
            <a:ext cx="2828603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6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6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1-4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第一个自动化脚本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899592" y="919097"/>
            <a:ext cx="619268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 smtClean="0">
                <a:latin typeface="+mn-ea"/>
              </a:rPr>
              <a:t>5.</a:t>
            </a:r>
            <a:r>
              <a:rPr lang="zh-CN" altLang="en-US" sz="1200" b="1" dirty="0">
                <a:latin typeface="+mn-ea"/>
              </a:rPr>
              <a:t>执行</a:t>
            </a:r>
            <a:r>
              <a:rPr lang="zh-CN" altLang="en-US" sz="1200" b="1" dirty="0" smtClean="0">
                <a:latin typeface="+mn-ea"/>
              </a:rPr>
              <a:t>用例：</a:t>
            </a:r>
            <a:r>
              <a:rPr lang="zh-CN" altLang="en-US" sz="1200" dirty="0" smtClean="0">
                <a:latin typeface="+mn-ea"/>
              </a:rPr>
              <a:t>勾选当前用例，点击</a:t>
            </a:r>
            <a:r>
              <a:rPr lang="en-US" altLang="zh-CN" sz="1200" dirty="0" smtClean="0">
                <a:latin typeface="+mn-ea"/>
              </a:rPr>
              <a:t>F8</a:t>
            </a:r>
            <a:r>
              <a:rPr lang="zh-CN" altLang="en-US" sz="1200" dirty="0" smtClean="0">
                <a:latin typeface="+mn-ea"/>
              </a:rPr>
              <a:t>或者</a:t>
            </a:r>
            <a:r>
              <a:rPr lang="en-US" altLang="zh-CN" sz="1200" dirty="0" smtClean="0">
                <a:latin typeface="+mn-ea"/>
              </a:rPr>
              <a:t>Run</a:t>
            </a:r>
          </a:p>
        </p:txBody>
      </p:sp>
      <p:sp>
        <p:nvSpPr>
          <p:cNvPr id="6" name="TextBox 27"/>
          <p:cNvSpPr txBox="1"/>
          <p:nvPr/>
        </p:nvSpPr>
        <p:spPr>
          <a:xfrm>
            <a:off x="899592" y="2677291"/>
            <a:ext cx="619268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 smtClean="0">
                <a:latin typeface="+mn-ea"/>
              </a:rPr>
              <a:t>6.</a:t>
            </a:r>
            <a:r>
              <a:rPr lang="zh-CN" altLang="en-US" sz="1200" b="1" dirty="0" smtClean="0">
                <a:latin typeface="+mn-ea"/>
              </a:rPr>
              <a:t>运行结果：</a:t>
            </a:r>
            <a:r>
              <a:rPr lang="zh-CN" altLang="en-US" sz="1200" dirty="0">
                <a:latin typeface="+mn-ea"/>
              </a:rPr>
              <a:t>生成三个</a:t>
            </a:r>
            <a:r>
              <a:rPr lang="zh-CN" altLang="en-US" sz="1200" dirty="0" smtClean="0">
                <a:latin typeface="+mn-ea"/>
              </a:rPr>
              <a:t>文件</a:t>
            </a:r>
            <a:r>
              <a:rPr lang="en-US" altLang="zh-CN" sz="1200" dirty="0" smtClean="0">
                <a:latin typeface="+mn-ea"/>
              </a:rPr>
              <a:t>report.html</a:t>
            </a:r>
            <a:r>
              <a:rPr lang="zh-CN" altLang="en-US" sz="1200" dirty="0" smtClean="0">
                <a:latin typeface="+mn-ea"/>
              </a:rPr>
              <a:t>、</a:t>
            </a:r>
            <a:r>
              <a:rPr lang="en-US" altLang="zh-CN" sz="1200" dirty="0">
                <a:latin typeface="+mn-ea"/>
              </a:rPr>
              <a:t> </a:t>
            </a:r>
            <a:r>
              <a:rPr lang="en-US" altLang="zh-CN" sz="1200" dirty="0" smtClean="0">
                <a:latin typeface="+mn-ea"/>
              </a:rPr>
              <a:t>log.html</a:t>
            </a:r>
            <a:r>
              <a:rPr lang="zh-CN" altLang="en-US" sz="1200" dirty="0" smtClean="0">
                <a:latin typeface="+mn-ea"/>
              </a:rPr>
              <a:t>、</a:t>
            </a:r>
            <a:r>
              <a:rPr lang="en-US" altLang="zh-CN" sz="1200" dirty="0">
                <a:latin typeface="+mn-ea"/>
              </a:rPr>
              <a:t> output.xml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346569"/>
            <a:ext cx="7362332" cy="11592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075806"/>
            <a:ext cx="2397035" cy="15036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903" y="3075591"/>
            <a:ext cx="1852117" cy="15039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9788" y="3075591"/>
            <a:ext cx="2920684" cy="150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919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6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IOS17042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8618</TotalTime>
  <Words>1748</Words>
  <Application>Microsoft Office PowerPoint</Application>
  <PresentationFormat>全屏显示(16:9)</PresentationFormat>
  <Paragraphs>359</Paragraphs>
  <Slides>27</Slides>
  <Notes>27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Kozuka Mincho Pr6N H</vt:lpstr>
      <vt:lpstr>맑은 고딕</vt:lpstr>
      <vt:lpstr>等线</vt:lpstr>
      <vt:lpstr>黑体</vt:lpstr>
      <vt:lpstr>宋体</vt:lpstr>
      <vt:lpstr>微软雅黑</vt:lpstr>
      <vt:lpstr>Arial</vt:lpstr>
      <vt:lpstr>Calibri</vt:lpstr>
      <vt:lpstr>Office 主题</vt:lpstr>
      <vt:lpstr>程序包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岳静</cp:lastModifiedBy>
  <cp:revision>233</cp:revision>
  <dcterms:modified xsi:type="dcterms:W3CDTF">2019-10-28T09:53:54Z</dcterms:modified>
</cp:coreProperties>
</file>