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0" r:id="rId4"/>
    <p:sldId id="288" r:id="rId5"/>
    <p:sldId id="289" r:id="rId6"/>
    <p:sldId id="291" r:id="rId7"/>
    <p:sldId id="292" r:id="rId8"/>
    <p:sldId id="293" r:id="rId9"/>
  </p:sldIdLst>
  <p:sldSz cx="18288000" cy="10287000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Open Sauce" panose="020B0604020202020204" charset="0"/>
      <p:regular r:id="rId13"/>
    </p:embeddedFont>
    <p:embeddedFont>
      <p:font typeface="Open Sauce Bold" panose="020B060402020202020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767CD-5ABD-4ECD-A7D1-BA188C9DC161}" v="30" dt="2024-05-27T10:43:18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1" autoAdjust="0"/>
    <p:restoredTop sz="82303" autoAdjust="0"/>
  </p:normalViewPr>
  <p:slideViewPr>
    <p:cSldViewPr snapToGrid="0">
      <p:cViewPr varScale="1">
        <p:scale>
          <a:sx n="61" d="100"/>
          <a:sy n="61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80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55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51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85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23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65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77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https://youtu.be/iPbrITuoZcE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88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DB2D-A5C9-4608-BF36-0FF8A71E144F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84D7-7EF2-4624-95A8-D00075C15A36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03E0-E9CE-4784-9B83-E2B9E38EB649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A80-BEA5-4B77-93F8-7C4F375D1832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1F9-0B1D-4BEA-BF3B-44C9E3DDC523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B8E9-5DE5-4EAD-9258-D43977F8F9E4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056-F192-4579-B796-16258DDB02F4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24F-A615-4C9A-BAD8-391689D5C45A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CB7-8DB9-4206-A9E1-3D2049C53B26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14700" y="9785350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3C3-BD40-44A6-9FCC-399424FEAE20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8F2-3EBE-478C-B3F8-88058D60D7DE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D8F1-6391-4FB3-A850-9F0C8BD5F5F4}" type="datetime1">
              <a:rPr lang="en-US" altLang="zh-TW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PbrITuoZcE?feature=oembed" TargetMode="External"/><Relationship Id="rId5" Type="http://schemas.openxmlformats.org/officeDocument/2006/relationships/hyperlink" Target="https://youtu.be/iPbrITuoZcE" TargetMode="Externa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59" b="-925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169914"/>
            <a:ext cx="19145730" cy="4214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altLang="zh-TW" sz="5400" dirty="0">
                <a:solidFill>
                  <a:srgbClr val="FFFFFF"/>
                </a:solidFill>
                <a:latin typeface="Open Sauce Bold"/>
              </a:rPr>
              <a:t>Bash shell script</a:t>
            </a:r>
          </a:p>
          <a:p>
            <a:pPr algn="l">
              <a:lnSpc>
                <a:spcPts val="11519"/>
              </a:lnSpc>
            </a:pPr>
            <a:r>
              <a:rPr lang="en-US" altLang="zh-TW" sz="5400" dirty="0" err="1">
                <a:solidFill>
                  <a:srgbClr val="FFFFFF"/>
                </a:solidFill>
                <a:latin typeface="Open Sauce Bold"/>
              </a:rPr>
              <a:t>MineSweeper</a:t>
            </a:r>
            <a:r>
              <a:rPr lang="en-US" altLang="zh-TW" sz="5400" dirty="0">
                <a:solidFill>
                  <a:srgbClr val="FFFFFF"/>
                </a:solidFill>
                <a:latin typeface="Open Sauce Bold"/>
              </a:rPr>
              <a:t> Game</a:t>
            </a:r>
          </a:p>
          <a:p>
            <a:pPr algn="l">
              <a:lnSpc>
                <a:spcPts val="11519"/>
              </a:lnSpc>
            </a:pPr>
            <a:r>
              <a:rPr lang="zh-TW" altLang="en-US" sz="5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嵌入式微處理器系統設計</a:t>
            </a:r>
            <a:endParaRPr lang="en-US" sz="54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14344170" y="0"/>
            <a:ext cx="5830260" cy="10287000"/>
            <a:chOff x="0" y="0"/>
            <a:chExt cx="3598926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8926" cy="6350000"/>
            </a:xfrm>
            <a:custGeom>
              <a:avLst/>
              <a:gdLst/>
              <a:ahLst/>
              <a:cxnLst/>
              <a:rect l="l" t="t" r="r" b="b"/>
              <a:pathLst>
                <a:path w="3598926" h="6350000">
                  <a:moveTo>
                    <a:pt x="2206625" y="3175000"/>
                  </a:moveTo>
                  <a:lnTo>
                    <a:pt x="3598926" y="6350000"/>
                  </a:lnTo>
                  <a:lnTo>
                    <a:pt x="0" y="6350000"/>
                  </a:lnTo>
                  <a:lnTo>
                    <a:pt x="0" y="0"/>
                  </a:lnTo>
                  <a:lnTo>
                    <a:pt x="3598926" y="0"/>
                  </a:lnTo>
                  <a:lnTo>
                    <a:pt x="2206625" y="3175000"/>
                  </a:lnTo>
                  <a:close/>
                </a:path>
              </a:pathLst>
            </a:custGeom>
            <a:solidFill>
              <a:srgbClr val="02A54B"/>
            </a:solidFill>
            <a:ln w="12700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975558"/>
            <a:ext cx="7297153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3200" b="1" dirty="0">
                <a:solidFill>
                  <a:srgbClr val="FFFFFF"/>
                </a:solidFill>
                <a:latin typeface="Open Sauce Bold"/>
                <a:ea typeface="Open Sauce Bold"/>
              </a:rPr>
              <a:t>Presenter: M11207509 </a:t>
            </a:r>
            <a:r>
              <a:rPr lang="en-US" sz="3200" b="1" dirty="0" err="1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王佑強</a:t>
            </a:r>
            <a:endParaRPr lang="en-US" sz="32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231281"/>
            <a:ext cx="8066950" cy="945228"/>
            <a:chOff x="0" y="0"/>
            <a:chExt cx="10755934" cy="126030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63749" cy="1260304"/>
              <a:chOff x="0" y="0"/>
              <a:chExt cx="6221730" cy="4207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8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82768" y="274552"/>
              <a:ext cx="847316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zh-TW" altLang="en-US" sz="40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簡介</a:t>
              </a:r>
              <a:endParaRPr lang="en-US" sz="40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8309" y="280903"/>
              <a:ext cx="932881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Open Sauce Bold"/>
                </a:rPr>
                <a:t>01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427240"/>
            <a:ext cx="15844712" cy="14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ct val="200000"/>
              </a:lnSpc>
              <a:buFont typeface="Arial"/>
              <a:buChar char="•"/>
            </a:pPr>
            <a:r>
              <a:rPr lang="en-US" altLang="zh-TW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Bash 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是 </a:t>
            </a:r>
            <a:r>
              <a:rPr lang="en-US" altLang="zh-TW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Linux 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和 </a:t>
            </a:r>
            <a:r>
              <a:rPr lang="en-US" altLang="zh-TW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Unix 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系統上的一種常用命令行解釋器，使用 </a:t>
            </a:r>
            <a:r>
              <a:rPr lang="en-US" altLang="zh-TW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Bash 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語言編寫的腳本文件。</a:t>
            </a:r>
            <a:endParaRPr lang="en-US" altLang="zh-TW" sz="2599" b="1" dirty="0">
              <a:solidFill>
                <a:srgbClr val="153B0D"/>
              </a:solidFill>
              <a:latin typeface="Open Sauce Bold"/>
              <a:ea typeface="Microsoft JhengHei" panose="020B0604030504040204" pitchFamily="34" charset="-120"/>
            </a:endParaRPr>
          </a:p>
          <a:p>
            <a:pPr marL="561337" lvl="1" indent="-280669" algn="l">
              <a:lnSpc>
                <a:spcPct val="200000"/>
              </a:lnSpc>
              <a:buFont typeface="Arial"/>
              <a:buChar char="•"/>
            </a:pP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用於自動化執行命令、管理系統任務和處理文本。支援 </a:t>
            </a:r>
            <a:r>
              <a:rPr lang="en-US" altLang="zh-TW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Unix 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命令、變數、條件語句、迴圈和函數。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857500"/>
            <a:ext cx="811530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altLang="zh-TW" sz="3200" dirty="0">
                <a:solidFill>
                  <a:srgbClr val="FF914D"/>
                </a:solidFill>
                <a:latin typeface="Open Sauce Bold"/>
              </a:rPr>
              <a:t>Bash</a:t>
            </a:r>
            <a:endParaRPr lang="en-US" sz="3200" dirty="0">
              <a:solidFill>
                <a:srgbClr val="FF914D"/>
              </a:solidFill>
              <a:latin typeface="Open Sauce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319782"/>
            <a:ext cx="15844712" cy="14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2pPr marL="561337" lvl="1" indent="-280669">
              <a:lnSpc>
                <a:spcPct val="200000"/>
              </a:lnSpc>
              <a:buFont typeface="Arial"/>
              <a:buChar char="•"/>
              <a:defRPr sz="2599" b="1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defRPr>
            </a:lvl2pPr>
          </a:lstStyle>
          <a:p>
            <a:pPr lvl="1"/>
            <a:r>
              <a:rPr lang="zh-TW" altLang="en-US" dirty="0"/>
              <a:t>目標是</a:t>
            </a:r>
            <a:r>
              <a:rPr lang="zh-TW" altLang="en-US" dirty="0">
                <a:solidFill>
                  <a:srgbClr val="FF0000"/>
                </a:solidFill>
              </a:rPr>
              <a:t>打開所有不含地雷的方格</a:t>
            </a:r>
            <a:r>
              <a:rPr lang="zh-TW" altLang="en-US" dirty="0"/>
              <a:t>，同時避免點擊到地雷。如果打開的方格沒有地雷，會顯示一個數字，這個數字代表相鄰的八個方格中有多少個地雷。</a:t>
            </a:r>
            <a:endParaRPr lang="en-US" altLang="zh-TW" dirty="0"/>
          </a:p>
        </p:txBody>
      </p:sp>
      <p:sp>
        <p:nvSpPr>
          <p:cNvPr id="11" name="TextBox 11"/>
          <p:cNvSpPr txBox="1"/>
          <p:nvPr/>
        </p:nvSpPr>
        <p:spPr>
          <a:xfrm>
            <a:off x="1028700" y="5693515"/>
            <a:ext cx="811530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3200" dirty="0">
                <a:solidFill>
                  <a:srgbClr val="FF914D"/>
                </a:solidFill>
                <a:latin typeface="Open Sauce Bold"/>
              </a:rPr>
              <a:t>Minesweeper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DA51BB70-5E4C-1ED6-1BD3-8F346C87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231281"/>
            <a:ext cx="8066950" cy="945228"/>
            <a:chOff x="0" y="0"/>
            <a:chExt cx="10755934" cy="126030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63749" cy="1260304"/>
              <a:chOff x="0" y="0"/>
              <a:chExt cx="6221730" cy="4207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8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82768" y="274552"/>
              <a:ext cx="847316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zh-TW" altLang="en-US" sz="40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簡介</a:t>
              </a:r>
              <a:endParaRPr lang="en-US" sz="40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8309" y="280903"/>
              <a:ext cx="932881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Open Sauce Bold"/>
                </a:rPr>
                <a:t>01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427240"/>
            <a:ext cx="15844712" cy="14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ct val="200000"/>
              </a:lnSpc>
              <a:buFont typeface="Arial"/>
              <a:buChar char="•"/>
            </a:pP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再不踩到</a:t>
            </a:r>
            <a:r>
              <a:rPr lang="en-US" altLang="zh-TW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10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顆地雷💣情況下，在</a:t>
            </a:r>
            <a:r>
              <a:rPr lang="en-US" altLang="zh-TW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10*10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的矩陣中打開剩餘方格。</a:t>
            </a:r>
            <a:endParaRPr lang="en-US" altLang="zh-TW" sz="2599" b="1" dirty="0">
              <a:solidFill>
                <a:srgbClr val="153B0D"/>
              </a:solidFill>
              <a:latin typeface="Open Sauce Bold"/>
              <a:ea typeface="Microsoft JhengHei" panose="020B0604030504040204" pitchFamily="34" charset="-120"/>
            </a:endParaRPr>
          </a:p>
          <a:p>
            <a:pPr marL="561337" lvl="1" indent="-280669" algn="l">
              <a:lnSpc>
                <a:spcPct val="200000"/>
              </a:lnSpc>
              <a:buFont typeface="Arial"/>
              <a:buChar char="•"/>
            </a:pP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為提升挑戰性，讓玩家思考</a:t>
            </a:r>
            <a:r>
              <a:rPr lang="zh-TW" altLang="en-US" sz="2599" b="1" dirty="0">
                <a:solidFill>
                  <a:srgbClr val="FF0000"/>
                </a:solidFill>
                <a:latin typeface="Open Sauce Bold"/>
                <a:ea typeface="Microsoft JhengHei" panose="020B0604030504040204" pitchFamily="34" charset="-120"/>
              </a:rPr>
              <a:t>如何用最少的輸入開啟最多的方格</a:t>
            </a:r>
            <a:r>
              <a:rPr lang="zh-TW" altLang="en-US" sz="2599" b="1" dirty="0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rPr>
              <a:t>。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857500"/>
            <a:ext cx="811530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zh-TW" altLang="en-US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遊戲目標</a:t>
            </a:r>
            <a:endParaRPr lang="en-US" sz="3200" b="1" dirty="0">
              <a:solidFill>
                <a:srgbClr val="FF914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319782"/>
            <a:ext cx="15844712" cy="123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2pPr marL="561337" lvl="1" indent="-280669">
              <a:lnSpc>
                <a:spcPct val="200000"/>
              </a:lnSpc>
              <a:buFont typeface="Arial"/>
              <a:buChar char="•"/>
              <a:defRPr sz="2599" b="1">
                <a:solidFill>
                  <a:srgbClr val="153B0D"/>
                </a:solidFill>
                <a:latin typeface="Open Sauce Bold"/>
                <a:ea typeface="Microsoft JhengHei" panose="020B0604030504040204" pitchFamily="34" charset="-120"/>
              </a:defRPr>
            </a:lvl2pPr>
          </a:lstStyle>
          <a:p>
            <a:pPr lvl="1"/>
            <a:r>
              <a:rPr lang="zh-TW" altLang="en-US" dirty="0"/>
              <a:t>填寫</a:t>
            </a:r>
            <a:r>
              <a:rPr lang="zh-TW" altLang="en-US" dirty="0">
                <a:effectLst/>
                <a:latin typeface="Apple Color Emoji"/>
              </a:rPr>
              <a:t>📌</a:t>
            </a:r>
            <a:r>
              <a:rPr lang="zh-TW" altLang="en-US" dirty="0"/>
              <a:t>座標，以</a:t>
            </a:r>
            <a:r>
              <a:rPr lang="en-US" altLang="zh-TW" dirty="0"/>
              <a:t>reveal</a:t>
            </a:r>
            <a:r>
              <a:rPr lang="zh-TW" altLang="en-US" dirty="0"/>
              <a:t>該位置的方格。</a:t>
            </a:r>
            <a:endParaRPr lang="en-US" altLang="zh-TW" dirty="0"/>
          </a:p>
          <a:p>
            <a:pPr lvl="2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ex: col=a, row=0 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則輸入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a0</a:t>
            </a:r>
            <a:r>
              <a:rPr lang="en-US" altLang="zh-TW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5816369"/>
            <a:ext cx="811530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zh-TW" altLang="en-US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操作方式</a:t>
            </a:r>
            <a:endParaRPr lang="en-US" sz="3200" b="1" dirty="0">
              <a:solidFill>
                <a:srgbClr val="FF914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DA51BB70-5E4C-1ED6-1BD3-8F346C87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231281"/>
            <a:ext cx="8066950" cy="945228"/>
            <a:chOff x="0" y="0"/>
            <a:chExt cx="10755934" cy="126030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63749" cy="1260304"/>
              <a:chOff x="0" y="0"/>
              <a:chExt cx="6221730" cy="4207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8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82768" y="274552"/>
              <a:ext cx="847316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zh-TW" altLang="en-US" sz="35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遊戲架構圖</a:t>
              </a:r>
              <a:endParaRPr lang="en-US" sz="35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8310" y="280902"/>
              <a:ext cx="932881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Open Sauce Bold"/>
                </a:rPr>
                <a:t>02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57500"/>
            <a:ext cx="1584471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zh-TW" altLang="en-US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開啟遊戲 </a:t>
            </a:r>
            <a:r>
              <a:rPr lang="en-US" altLang="zh-TW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 </a:t>
            </a:r>
            <a:r>
              <a:rPr lang="zh-TW" altLang="en-US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初始化動作</a:t>
            </a:r>
            <a:endParaRPr lang="en-US" sz="3200" b="1" dirty="0">
              <a:solidFill>
                <a:srgbClr val="FF914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7E0EB44-3FBD-A449-A3A8-530733A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0BA219-0835-850A-D449-0BAE83A41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93" t="9309" r="-4205" b="28421"/>
          <a:stretch/>
        </p:blipFill>
        <p:spPr>
          <a:xfrm rot="5400000">
            <a:off x="11084652" y="3083652"/>
            <a:ext cx="8878297" cy="55283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C41B18D-ACF8-3897-93C5-2233688AC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9" b="1"/>
          <a:stretch/>
        </p:blipFill>
        <p:spPr>
          <a:xfrm>
            <a:off x="1028699" y="3812875"/>
            <a:ext cx="7425187" cy="57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231281"/>
            <a:ext cx="8066950" cy="945228"/>
            <a:chOff x="0" y="0"/>
            <a:chExt cx="10755934" cy="126030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63749" cy="1260304"/>
              <a:chOff x="0" y="0"/>
              <a:chExt cx="6221730" cy="4207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8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82768" y="274552"/>
              <a:ext cx="847316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zh-TW" altLang="en-US" sz="35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遊戲架構圖</a:t>
              </a:r>
              <a:endParaRPr lang="en-US" sz="35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8310" y="280902"/>
              <a:ext cx="932881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FFFFFF"/>
                  </a:solidFill>
                  <a:latin typeface="Open Sauce Bold"/>
                </a:rPr>
                <a:t>02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57500"/>
            <a:ext cx="1584471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zh-TW" altLang="en-US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遊戲開始，選擇要打開的方格</a:t>
            </a:r>
            <a:endParaRPr lang="en-US" sz="3200" b="1" dirty="0">
              <a:solidFill>
                <a:srgbClr val="FF914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7E0EB44-3FBD-A449-A3A8-530733A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0BA219-0835-850A-D449-0BAE83A41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88"/>
          <a:stretch/>
        </p:blipFill>
        <p:spPr>
          <a:xfrm rot="5400000">
            <a:off x="9409808" y="917486"/>
            <a:ext cx="8878297" cy="88780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F38897A-2955-E615-A023-B1430189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32" y="3517025"/>
            <a:ext cx="519185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231281"/>
            <a:ext cx="8066950" cy="945228"/>
            <a:chOff x="0" y="0"/>
            <a:chExt cx="10755934" cy="126030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63749" cy="1260304"/>
              <a:chOff x="0" y="0"/>
              <a:chExt cx="6221730" cy="4207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8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82768" y="274552"/>
              <a:ext cx="847316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zh-TW" altLang="en-US" sz="35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程式碼解說</a:t>
              </a:r>
              <a:endParaRPr lang="en-US" sz="35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8309" y="280903"/>
              <a:ext cx="932881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Open Sauce Bold"/>
                </a:rPr>
                <a:t>03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57500"/>
            <a:ext cx="1584471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zh-TW" altLang="en-US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主程序</a:t>
            </a:r>
            <a:endParaRPr lang="en-US" sz="3200" b="1" dirty="0">
              <a:solidFill>
                <a:srgbClr val="FF914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7E0EB44-3FBD-A449-A3A8-530733A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F1CA8F3-C557-90F5-D03A-DE7C8F35B461}"/>
              </a:ext>
            </a:extLst>
          </p:cNvPr>
          <p:cNvSpPr txBox="1"/>
          <p:nvPr/>
        </p:nvSpPr>
        <p:spPr>
          <a:xfrm>
            <a:off x="1028700" y="3427240"/>
            <a:ext cx="8115300" cy="5476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5018" lvl="1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如果</a:t>
            </a:r>
            <a:r>
              <a:rPr lang="en-US" altLang="zh-TW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^C</a:t>
            </a: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顯示遊戲退出訊息</a:t>
            </a:r>
            <a:r>
              <a:rPr lang="en-US" altLang="zh-TW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:</a:t>
            </a: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/>
            </a:pP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把畫面清空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/>
            </a:pP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印出遊戲規則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/>
            </a:pP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read </a:t>
            </a: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使⽤者輸⼊如果 點擊</a:t>
            </a:r>
            <a:r>
              <a:rPr lang="en-US" altLang="zh-TW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Enter </a:t>
            </a: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開始遊戲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D583E28-B063-D51B-E6F8-21A94124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06" y="4263207"/>
            <a:ext cx="11957895" cy="66213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2EA383D-FEC8-C86B-987E-8FC295B4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06" y="5920677"/>
            <a:ext cx="3686689" cy="61921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3B9E59F-B360-A22A-4CC5-DB81D876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985" y="7456041"/>
            <a:ext cx="2019582" cy="59063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097B877-225E-0687-4430-0D3785993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606" y="9062982"/>
            <a:ext cx="6068272" cy="60015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E370586-70B7-B902-88C4-23A0CD35A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9220" y="5171309"/>
            <a:ext cx="5428780" cy="44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CD20015F-8E28-0363-C129-E4D7CFCF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48" y="2931590"/>
            <a:ext cx="10445354" cy="566224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BD3A4A0-6924-BE1A-2F76-0BA50754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878" y="2092569"/>
            <a:ext cx="10525424" cy="73402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231281"/>
            <a:ext cx="8066950" cy="945228"/>
            <a:chOff x="0" y="0"/>
            <a:chExt cx="10755934" cy="126030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63749" cy="1260304"/>
              <a:chOff x="0" y="0"/>
              <a:chExt cx="6221730" cy="4207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8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82768" y="274552"/>
              <a:ext cx="847316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zh-TW" altLang="en-US" sz="35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程式碼解說</a:t>
              </a:r>
              <a:endParaRPr lang="en-US" sz="35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8309" y="280903"/>
              <a:ext cx="932881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Open Sauce Bold"/>
                </a:rPr>
                <a:t>03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57500"/>
            <a:ext cx="1584471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zh-TW" altLang="en-US" sz="3200" b="1" dirty="0">
                <a:solidFill>
                  <a:srgbClr val="FF914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主程序</a:t>
            </a:r>
            <a:endParaRPr lang="en-US" sz="3200" b="1" dirty="0">
              <a:solidFill>
                <a:srgbClr val="FF914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7E0EB44-3FBD-A449-A3A8-530733A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F1CA8F3-C557-90F5-D03A-DE7C8F35B461}"/>
              </a:ext>
            </a:extLst>
          </p:cNvPr>
          <p:cNvSpPr txBox="1"/>
          <p:nvPr/>
        </p:nvSpPr>
        <p:spPr>
          <a:xfrm>
            <a:off x="1028700" y="3427240"/>
            <a:ext cx="6462347" cy="4676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5018" lvl="1" indent="-514350" algn="l">
              <a:lnSpc>
                <a:spcPct val="200000"/>
              </a:lnSpc>
              <a:buFont typeface="+mj-lt"/>
              <a:buAutoNum type="arabicPeriod" startAt="5"/>
            </a:pP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初始化地雷位置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 startAt="5"/>
            </a:pP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印出地雷場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 algn="l">
              <a:lnSpc>
                <a:spcPct val="200000"/>
              </a:lnSpc>
              <a:buFont typeface="+mj-lt"/>
              <a:buAutoNum type="arabicPeriod" startAt="5"/>
            </a:pP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  <a:p>
            <a:pPr marL="795018" lvl="1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 印出遊戲提醒，並 </a:t>
            </a:r>
            <a:r>
              <a:rPr lang="en-US" altLang="zh-TW" sz="2599" b="1" dirty="0" err="1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get_coordinat</a:t>
            </a:r>
            <a:r>
              <a:rPr lang="en-US" altLang="zh-TW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 </a:t>
            </a:r>
            <a:r>
              <a:rPr lang="zh-TW" altLang="en-US" sz="2599" b="1" dirty="0">
                <a:solidFill>
                  <a:srgbClr val="153B0D"/>
                </a:solidFill>
                <a:latin typeface="Open Sauce"/>
                <a:ea typeface="Microsoft JhengHei" panose="020B0604030504040204" pitchFamily="34" charset="-120"/>
              </a:rPr>
              <a:t>，，取得玩家輸⼊座標</a:t>
            </a:r>
            <a:endParaRPr lang="en-US" altLang="zh-TW" sz="2599" b="1" dirty="0">
              <a:solidFill>
                <a:srgbClr val="153B0D"/>
              </a:solidFill>
              <a:latin typeface="Open Sauce"/>
              <a:ea typeface="Microsoft JhengHei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5C02CAA-E924-976C-7FC4-99B9903A4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757" y="4347626"/>
            <a:ext cx="3286584" cy="5239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6E26D8B-9588-77C9-5CA5-3D5C99D5A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223" y="3827367"/>
            <a:ext cx="10380077" cy="4165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9CBE43D-FEAE-62BF-8A5D-06C9F3DE1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606" y="5909994"/>
            <a:ext cx="1524213" cy="59063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9059372-2E4D-1ABD-D8C4-BEAA5894D7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23"/>
          <a:stretch/>
        </p:blipFill>
        <p:spPr>
          <a:xfrm>
            <a:off x="4222048" y="6643246"/>
            <a:ext cx="3286584" cy="7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231281"/>
            <a:ext cx="8066950" cy="945228"/>
            <a:chOff x="0" y="0"/>
            <a:chExt cx="10755934" cy="126030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63749" cy="1260304"/>
              <a:chOff x="0" y="0"/>
              <a:chExt cx="6221730" cy="4207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8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82768" y="274552"/>
              <a:ext cx="847316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altLang="zh-TW" sz="35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Demo</a:t>
              </a:r>
              <a:endParaRPr lang="en-US" sz="35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8309" y="280903"/>
              <a:ext cx="932881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Open Sauce Bold"/>
                </a:rPr>
                <a:t>03</a:t>
              </a:r>
            </a:p>
          </p:txBody>
        </p:sp>
      </p:grp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7E0EB44-3FBD-A449-A3A8-530733A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線上媒體 7" title="EmbeddedFinal">
            <a:hlinkClick r:id="" action="ppaction://media"/>
            <a:extLst>
              <a:ext uri="{FF2B5EF4-FFF2-40B4-BE49-F238E27FC236}">
                <a16:creationId xmlns:a16="http://schemas.microsoft.com/office/drawing/2014/main" id="{DCF1D99E-28B8-AB2E-A8E7-4AFB8B1D83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062368" y="1736599"/>
            <a:ext cx="10322169" cy="774162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8BDEAF1-73D2-3A2C-C281-5A0D67DD42E9}"/>
              </a:ext>
            </a:extLst>
          </p:cNvPr>
          <p:cNvSpPr txBox="1"/>
          <p:nvPr/>
        </p:nvSpPr>
        <p:spPr>
          <a:xfrm>
            <a:off x="2091066" y="5422746"/>
            <a:ext cx="29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https://youtu.be/iPbrITuoZcE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06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290</Words>
  <Application>Microsoft Office PowerPoint</Application>
  <PresentationFormat>自訂</PresentationFormat>
  <Paragraphs>62</Paragraphs>
  <Slides>8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Open Sauce</vt:lpstr>
      <vt:lpstr>Arial</vt:lpstr>
      <vt:lpstr>Calibri</vt:lpstr>
      <vt:lpstr>Apple Color Emoji</vt:lpstr>
      <vt:lpstr>Open Sauce Bold</vt:lpstr>
      <vt:lpstr>Microsoft JhengHei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Fine-tuning</dc:title>
  <dc:creator>Administrator</dc:creator>
  <cp:lastModifiedBy>Jimmy Wang</cp:lastModifiedBy>
  <cp:revision>3</cp:revision>
  <dcterms:created xsi:type="dcterms:W3CDTF">2006-08-16T00:00:00Z</dcterms:created>
  <dcterms:modified xsi:type="dcterms:W3CDTF">2024-05-28T04:21:25Z</dcterms:modified>
  <dc:identifier>DAGEtl08E2Q</dc:identifier>
</cp:coreProperties>
</file>