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9:11:27.5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1700 1,'-1678'0,"1656"0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9:11:44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782 1,'-20'0,"-18"0,1 0,-1 3,-50 10,56-8,-1-2,0 0,-63-5,-40 3,65 12,53-8,-1-2,-30 3,-2-6,28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9:11:47.4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757 1,'-734'0,"711"0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9:11:50.9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1,'-4'0,"-6"0,-6 0,-5 0,-7 0,-4 0,0 0,0 0,1 0,2 0,1 0,1 0,0 0,1 0,5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9:12:01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835 0,'-529'0,"498"2,-54 9,53-5,-52 2,33-9,29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9:12:05.9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703 0,'-36'2,"-60"10,58-6,-54 2,71-7,1 2,-1 0,1 1,-37 12,12-3,-5-1,0-3,-84 6,111-14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68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3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0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0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18EDD9-1162-4D46-98AB-34CCA61D361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F5CBC2-5717-4FF8-9DF9-5E2AD8BB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B4B5-F65A-4D11-AC46-E303D4460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scientist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37DA0-71A1-4860-9550-061F112BD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</a:t>
            </a:r>
          </a:p>
          <a:p>
            <a:r>
              <a:rPr lang="en-US" sz="3200" dirty="0"/>
              <a:t>Sarah Klein, Luis Rojas, Jimmy White</a:t>
            </a:r>
          </a:p>
        </p:txBody>
      </p:sp>
    </p:spTree>
    <p:extLst>
      <p:ext uri="{BB962C8B-B14F-4D97-AF65-F5344CB8AC3E}">
        <p14:creationId xmlns:p14="http://schemas.microsoft.com/office/powerpoint/2010/main" val="261102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937DA0-71A1-4860-9550-061F112B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193" y="4256203"/>
            <a:ext cx="11180191" cy="196783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Two datasets from Kaggle: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“How much do data scientists earn in 2017-2020” – evaluates the impact variables have 				   on expected salary of data scientists in the international market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“HR Analytics” 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–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gauges factors that lead an employee to leave a job, including 			    	   education, experience, and company loyalty</a:t>
            </a:r>
          </a:p>
          <a:p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6C296-3AE5-4E73-8BD9-0FE6BA77F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28" y="473117"/>
            <a:ext cx="6626944" cy="2760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765ECA-4129-4167-B343-63B56949AA08}"/>
              </a:ext>
            </a:extLst>
          </p:cNvPr>
          <p:cNvSpPr txBox="1"/>
          <p:nvPr/>
        </p:nvSpPr>
        <p:spPr>
          <a:xfrm>
            <a:off x="490194" y="3299381"/>
            <a:ext cx="22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15598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937DA0-71A1-4860-9550-061F112B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901" y="3333414"/>
            <a:ext cx="3855563" cy="111970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-apple-system"/>
              </a:rPr>
              <a:t>City codes were not defined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Concluded column was irrelevant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C9BD1-CA5A-497C-B614-019E1C8E9B68}"/>
              </a:ext>
            </a:extLst>
          </p:cNvPr>
          <p:cNvSpPr txBox="1"/>
          <p:nvPr/>
        </p:nvSpPr>
        <p:spPr>
          <a:xfrm>
            <a:off x="527901" y="219122"/>
            <a:ext cx="25211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Transform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10A31-21DD-4D95-AB39-34A76F945852}"/>
              </a:ext>
            </a:extLst>
          </p:cNvPr>
          <p:cNvSpPr txBox="1"/>
          <p:nvPr/>
        </p:nvSpPr>
        <p:spPr>
          <a:xfrm>
            <a:off x="4557502" y="219122"/>
            <a:ext cx="3076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HR Analytics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C6047E-2857-4F0C-98D0-D968113F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02" y="1586073"/>
            <a:ext cx="6429690" cy="461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3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3C9BD1-CA5A-497C-B614-019E1C8E9B68}"/>
              </a:ext>
            </a:extLst>
          </p:cNvPr>
          <p:cNvSpPr txBox="1"/>
          <p:nvPr/>
        </p:nvSpPr>
        <p:spPr>
          <a:xfrm>
            <a:off x="527901" y="219122"/>
            <a:ext cx="25211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Transform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10A31-21DD-4D95-AB39-34A76F945852}"/>
              </a:ext>
            </a:extLst>
          </p:cNvPr>
          <p:cNvSpPr txBox="1"/>
          <p:nvPr/>
        </p:nvSpPr>
        <p:spPr>
          <a:xfrm>
            <a:off x="4557502" y="219122"/>
            <a:ext cx="3076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HR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FDB17-5D8C-474A-921D-353290AE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2" y="1453782"/>
            <a:ext cx="2253005" cy="4998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AC211-2318-462A-AAC3-FD11CF89C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56" y="1450228"/>
            <a:ext cx="2287358" cy="5001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A1EBC8-A4D6-4727-B590-27F8643DBB83}"/>
              </a:ext>
            </a:extLst>
          </p:cNvPr>
          <p:cNvSpPr txBox="1"/>
          <p:nvPr/>
        </p:nvSpPr>
        <p:spPr>
          <a:xfrm>
            <a:off x="5884923" y="1921568"/>
            <a:ext cx="5776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Less than one year at employer was labeled “never”</a:t>
            </a:r>
          </a:p>
          <a:p>
            <a:endParaRPr lang="en-US" sz="2000" dirty="0"/>
          </a:p>
          <a:p>
            <a:r>
              <a:rPr lang="en-US" sz="2000" dirty="0"/>
              <a:t>Actively searching for new job was labeled 1.0 and 0.0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04626-CD49-4D8A-A995-827B5F3D25B0}"/>
              </a:ext>
            </a:extLst>
          </p:cNvPr>
          <p:cNvSpPr txBox="1"/>
          <p:nvPr/>
        </p:nvSpPr>
        <p:spPr>
          <a:xfrm>
            <a:off x="5884923" y="3429000"/>
            <a:ext cx="4672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Corrected “never” to 0 for years employed</a:t>
            </a:r>
          </a:p>
          <a:p>
            <a:endParaRPr lang="en-US" sz="2000" dirty="0"/>
          </a:p>
          <a:p>
            <a:r>
              <a:rPr lang="en-US" sz="2000" dirty="0"/>
              <a:t>Changed 1.0 to “Yes” and 0.0 to “No”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8F5A2-1599-40B1-A967-1F9892AF90F1}"/>
              </a:ext>
            </a:extLst>
          </p:cNvPr>
          <p:cNvSpPr txBox="1"/>
          <p:nvPr/>
        </p:nvSpPr>
        <p:spPr>
          <a:xfrm>
            <a:off x="611032" y="10808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1D4CA-B455-4F4B-828A-8CDE4A583018}"/>
              </a:ext>
            </a:extLst>
          </p:cNvPr>
          <p:cNvSpPr txBox="1"/>
          <p:nvPr/>
        </p:nvSpPr>
        <p:spPr>
          <a:xfrm>
            <a:off x="3165211" y="1080896"/>
            <a:ext cx="63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052833-7397-49E9-A102-1A8A4DE71597}"/>
                  </a:ext>
                </a:extLst>
              </p14:cNvPr>
              <p14:cNvContentPartPr/>
              <p14:nvPr/>
            </p14:nvContentPartPr>
            <p14:xfrm>
              <a:off x="764317" y="2931298"/>
              <a:ext cx="612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052833-7397-49E9-A102-1A8A4DE715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317" y="2823658"/>
                <a:ext cx="720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BB6584-651E-4589-A037-72F8C1317F75}"/>
                  </a:ext>
                </a:extLst>
              </p14:cNvPr>
              <p14:cNvContentPartPr/>
              <p14:nvPr/>
            </p14:nvContentPartPr>
            <p14:xfrm>
              <a:off x="2178757" y="2092138"/>
              <a:ext cx="281880" cy="19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BB6584-651E-4589-A037-72F8C1317F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4757" y="1984498"/>
                <a:ext cx="3895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AB3E8FB-CE27-4CDD-98D4-BD9DADFA898C}"/>
                  </a:ext>
                </a:extLst>
              </p14:cNvPr>
              <p14:cNvContentPartPr/>
              <p14:nvPr/>
            </p14:nvContentPartPr>
            <p14:xfrm>
              <a:off x="2178397" y="2516578"/>
              <a:ext cx="27288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AB3E8FB-CE27-4CDD-98D4-BD9DADFA89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4397" y="2408938"/>
                <a:ext cx="380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639D78D-EF4E-473B-9E18-B9C95A832A52}"/>
                  </a:ext>
                </a:extLst>
              </p14:cNvPr>
              <p14:cNvContentPartPr/>
              <p14:nvPr/>
            </p14:nvContentPartPr>
            <p14:xfrm>
              <a:off x="3375037" y="2912218"/>
              <a:ext cx="1317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639D78D-EF4E-473B-9E18-B9C95A832A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1397" y="2804578"/>
                <a:ext cx="239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943B3-8B6D-4A0D-93D4-62A62702BCD8}"/>
                  </a:ext>
                </a:extLst>
              </p14:cNvPr>
              <p14:cNvContentPartPr/>
              <p14:nvPr/>
            </p14:nvContentPartPr>
            <p14:xfrm>
              <a:off x="4817917" y="2092498"/>
              <a:ext cx="300600" cy="9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943B3-8B6D-4A0D-93D4-62A62702B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64277" y="1984498"/>
                <a:ext cx="4082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F369926-0193-42FD-A69B-71130F9BAC75}"/>
                  </a:ext>
                </a:extLst>
              </p14:cNvPr>
              <p14:cNvContentPartPr/>
              <p14:nvPr/>
            </p14:nvContentPartPr>
            <p14:xfrm>
              <a:off x="4808557" y="2507218"/>
              <a:ext cx="253440" cy="38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F369926-0193-42FD-A69B-71130F9BAC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54557" y="2399218"/>
                <a:ext cx="36108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60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937DA0-71A1-4860-9550-061F112B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886" y="1483247"/>
            <a:ext cx="3605053" cy="1007599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Null values were deleted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166C-46D4-4769-B4D8-198948448DEA}"/>
              </a:ext>
            </a:extLst>
          </p:cNvPr>
          <p:cNvSpPr txBox="1"/>
          <p:nvPr/>
        </p:nvSpPr>
        <p:spPr>
          <a:xfrm>
            <a:off x="527901" y="219122"/>
            <a:ext cx="25211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Transform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66C2D-EC52-4F5A-8908-0E1ABDF5A554}"/>
              </a:ext>
            </a:extLst>
          </p:cNvPr>
          <p:cNvSpPr txBox="1"/>
          <p:nvPr/>
        </p:nvSpPr>
        <p:spPr>
          <a:xfrm>
            <a:off x="3049040" y="355832"/>
            <a:ext cx="8139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How much do data scientists earn in 2017-2020</a:t>
            </a:r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694879-416D-46AC-89F8-1DF4B397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1" y="1265562"/>
            <a:ext cx="7930985" cy="53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937DA0-71A1-4860-9550-061F112B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5586" y="2473383"/>
            <a:ext cx="3605053" cy="29626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Columns renamed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“Education Level” column occurred in both datasets renamed to match each other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Changed the values in “Education Level” to match values in HR Analytics dataset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-apple-system"/>
              </a:rPr>
              <a:t>Ie</a:t>
            </a:r>
            <a:r>
              <a:rPr lang="en-US" sz="2800" dirty="0">
                <a:solidFill>
                  <a:schemeClr val="tx1"/>
                </a:solidFill>
                <a:latin typeface="-apple-system"/>
              </a:rPr>
              <a:t>.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“Bachelor’s degree” became “Graduate”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B16B7-B09A-41E7-B637-FAA50027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1" y="1051423"/>
            <a:ext cx="7518861" cy="5806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9E166C-46D4-4769-B4D8-198948448DEA}"/>
              </a:ext>
            </a:extLst>
          </p:cNvPr>
          <p:cNvSpPr txBox="1"/>
          <p:nvPr/>
        </p:nvSpPr>
        <p:spPr>
          <a:xfrm>
            <a:off x="527901" y="219122"/>
            <a:ext cx="25211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Transform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66C2D-EC52-4F5A-8908-0E1ABDF5A554}"/>
              </a:ext>
            </a:extLst>
          </p:cNvPr>
          <p:cNvSpPr txBox="1"/>
          <p:nvPr/>
        </p:nvSpPr>
        <p:spPr>
          <a:xfrm>
            <a:off x="3049040" y="355832"/>
            <a:ext cx="8139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How much do data scientists earn in 2017-2020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88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937DA0-71A1-4860-9550-061F112B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279" y="5410911"/>
            <a:ext cx="8826450" cy="1447089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Generated new table for each dataset with common column “education level” per data scientist. 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Added column "source"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166C-46D4-4769-B4D8-198948448DEA}"/>
              </a:ext>
            </a:extLst>
          </p:cNvPr>
          <p:cNvSpPr txBox="1"/>
          <p:nvPr/>
        </p:nvSpPr>
        <p:spPr>
          <a:xfrm>
            <a:off x="527901" y="219122"/>
            <a:ext cx="25211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Transform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66C2D-EC52-4F5A-8908-0E1ABDF5A554}"/>
              </a:ext>
            </a:extLst>
          </p:cNvPr>
          <p:cNvSpPr txBox="1"/>
          <p:nvPr/>
        </p:nvSpPr>
        <p:spPr>
          <a:xfrm>
            <a:off x="3049040" y="355832"/>
            <a:ext cx="8139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How much do data scientists earn in 2017-2020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340FA-EA22-46DD-9186-9934524DE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78" y="1077317"/>
            <a:ext cx="8826450" cy="43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0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4FCDD-C263-48A9-96CC-A92D629C5A93}"/>
              </a:ext>
            </a:extLst>
          </p:cNvPr>
          <p:cNvSpPr txBox="1"/>
          <p:nvPr/>
        </p:nvSpPr>
        <p:spPr>
          <a:xfrm>
            <a:off x="556181" y="273377"/>
            <a:ext cx="1300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A16CE-9BA3-442A-8103-4B9D7ACF6472}"/>
              </a:ext>
            </a:extLst>
          </p:cNvPr>
          <p:cNvSpPr txBox="1"/>
          <p:nvPr/>
        </p:nvSpPr>
        <p:spPr>
          <a:xfrm>
            <a:off x="2636826" y="5640951"/>
            <a:ext cx="69183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-apple-system"/>
              </a:rPr>
              <a:t>W</a:t>
            </a:r>
            <a:r>
              <a:rPr lang="en-US" sz="2400" b="0" i="0" dirty="0">
                <a:effectLst/>
                <a:latin typeface="-apple-system"/>
              </a:rPr>
              <a:t>e obtained from postgres, a summary table with typical education level for data scientists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FB78D8-B4FB-414B-BB98-952EDFE23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37" y="1168653"/>
            <a:ext cx="8130588" cy="424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4FCDD-C263-48A9-96CC-A92D629C5A93}"/>
              </a:ext>
            </a:extLst>
          </p:cNvPr>
          <p:cNvSpPr txBox="1"/>
          <p:nvPr/>
        </p:nvSpPr>
        <p:spPr>
          <a:xfrm>
            <a:off x="556181" y="273377"/>
            <a:ext cx="1300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A16CE-9BA3-442A-8103-4B9D7ACF6472}"/>
              </a:ext>
            </a:extLst>
          </p:cNvPr>
          <p:cNvSpPr txBox="1"/>
          <p:nvPr/>
        </p:nvSpPr>
        <p:spPr>
          <a:xfrm>
            <a:off x="556182" y="1576460"/>
            <a:ext cx="508164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-apple-system"/>
              </a:rPr>
              <a:t>Goal of an extract, transform, and load (ETL) process is to store data in a permanent location </a:t>
            </a:r>
          </a:p>
          <a:p>
            <a:pPr algn="l"/>
            <a:endParaRPr lang="en-US" sz="2000" b="0" i="0" dirty="0">
              <a:effectLst/>
              <a:latin typeface="-apple-system"/>
            </a:endParaRPr>
          </a:p>
          <a:p>
            <a:pPr algn="l"/>
            <a:r>
              <a:rPr lang="en-US" sz="2000" dirty="0">
                <a:latin typeface="-apple-system"/>
              </a:rPr>
              <a:t>U</a:t>
            </a:r>
            <a:r>
              <a:rPr lang="en-US" sz="2000" b="0" i="0" dirty="0">
                <a:effectLst/>
                <a:latin typeface="-apple-system"/>
              </a:rPr>
              <a:t>sually an operational database or data warehouse</a:t>
            </a:r>
          </a:p>
          <a:p>
            <a:pPr algn="l"/>
            <a:endParaRPr lang="en-US" sz="2000" dirty="0">
              <a:latin typeface="-apple-system"/>
            </a:endParaRPr>
          </a:p>
          <a:p>
            <a:pPr algn="l"/>
            <a:r>
              <a:rPr lang="en-US" sz="2000" b="0" i="0" dirty="0">
                <a:effectLst/>
                <a:latin typeface="-apple-system"/>
              </a:rPr>
              <a:t>We used a relational database, PostgreSQL, to append records from both “education level” dataframes into a single postgres table.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11E30B-BB43-4F7C-B307-C0E2619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27" y="1237871"/>
            <a:ext cx="6419807" cy="3513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F24647-456C-4F60-A865-6649FDCCAD28}"/>
              </a:ext>
            </a:extLst>
          </p:cNvPr>
          <p:cNvSpPr txBox="1"/>
          <p:nvPr/>
        </p:nvSpPr>
        <p:spPr>
          <a:xfrm>
            <a:off x="556181" y="4929678"/>
            <a:ext cx="8917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-apple-system"/>
              </a:rPr>
              <a:t>Usage: postgres must be locally operational (localhost:5432) and a database data_scientist_DB must have been previously created with corresponding data_scientist_education_level_tbl. A valid password in config.py file is also needed.</a:t>
            </a:r>
          </a:p>
        </p:txBody>
      </p:sp>
    </p:spTree>
    <p:extLst>
      <p:ext uri="{BB962C8B-B14F-4D97-AF65-F5344CB8AC3E}">
        <p14:creationId xmlns:p14="http://schemas.microsoft.com/office/powerpoint/2010/main" val="37811773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69</TotalTime>
  <Words>350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Gill Sans MT</vt:lpstr>
      <vt:lpstr>Parcel</vt:lpstr>
      <vt:lpstr>Data scientist jobs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 jobs</dc:title>
  <dc:creator>Sarah Klein</dc:creator>
  <cp:lastModifiedBy>Sarah Klein</cp:lastModifiedBy>
  <cp:revision>1</cp:revision>
  <dcterms:created xsi:type="dcterms:W3CDTF">2021-03-22T18:37:17Z</dcterms:created>
  <dcterms:modified xsi:type="dcterms:W3CDTF">2021-03-22T19:47:08Z</dcterms:modified>
</cp:coreProperties>
</file>