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J-oyM1GyyDk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J-oyM1GyyDk" TargetMode="External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331336"/>
            <a:ext cx="10464800" cy="3302001"/>
          </a:xfrm>
          <a:prstGeom prst="rect">
            <a:avLst/>
          </a:prstGeom>
        </p:spPr>
        <p:txBody>
          <a:bodyPr anchor="ctr"/>
          <a:lstStyle/>
          <a:p>
            <a:pPr/>
            <a:endParaRPr sz="3700"/>
          </a:p>
          <a:p>
            <a:pPr>
              <a:defRPr sz="3600"/>
            </a:pPr>
            <a:r>
              <a:rPr sz="3700"/>
              <a:t>Dirac Function 介紹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977900" y="5818476"/>
            <a:ext cx="10464800" cy="1189331"/>
          </a:xfrm>
          <a:prstGeom prst="rect">
            <a:avLst/>
          </a:prstGeom>
        </p:spPr>
        <p:txBody>
          <a:bodyPr/>
          <a:lstStyle/>
          <a:p>
            <a:pPr defTabSz="496570">
              <a:defRPr sz="3060"/>
            </a:pPr>
            <a:r>
              <a:t>報告者：吳俊輝</a:t>
            </a:r>
          </a:p>
          <a:p>
            <a:pPr defTabSz="496570">
              <a:defRPr sz="3060"/>
            </a:pPr>
            <a:r>
              <a:t>指導教授：戴天時 教授</a:t>
            </a:r>
          </a:p>
        </p:txBody>
      </p:sp>
      <p:sp>
        <p:nvSpPr>
          <p:cNvPr id="121" name="Shape 121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3502" y="8954345"/>
            <a:ext cx="650074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報告日期：4/12</a:t>
            </a:r>
          </a:p>
        </p:txBody>
      </p:sp>
      <p:sp>
        <p:nvSpPr>
          <p:cNvPr id="123" name="Shape 123"/>
          <p:cNvSpPr/>
          <p:nvPr/>
        </p:nvSpPr>
        <p:spPr>
          <a:xfrm>
            <a:off x="6519962" y="8954345"/>
            <a:ext cx="650074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單位：交大財工實驗室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財務上的應用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</a:p>
        </p:txBody>
      </p:sp>
      <p:sp>
        <p:nvSpPr>
          <p:cNvPr id="209" name="Shape 209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210" name="Shape 210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211" name="Shape 211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212" name="Shape 212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213" name="Shape 213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參考文獻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4500" indent="-444500">
              <a:defRPr sz="3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https://www.youtube.com/watch?v=J-oyM1GyyDk</a:t>
            </a:r>
          </a:p>
        </p:txBody>
      </p:sp>
      <p:sp>
        <p:nvSpPr>
          <p:cNvPr id="217" name="Shape 217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218" name="Shape 218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219" name="Shape 219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220" name="Shape 220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221" name="Shape 221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大綱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</a:p>
          <a:p>
            <a:pPr marL="444500" indent="-444500">
              <a:defRPr sz="3000"/>
            </a:pPr>
            <a:r>
              <a:t>動機</a:t>
            </a:r>
          </a:p>
          <a:p>
            <a:pPr marL="444500" indent="-444500">
              <a:defRPr sz="3000"/>
            </a:pPr>
            <a:r>
              <a:t>Dirac Function 介紹</a:t>
            </a:r>
          </a:p>
          <a:p>
            <a:pPr marL="444500" indent="-444500">
              <a:defRPr sz="3000"/>
            </a:pPr>
            <a:r>
              <a:t>Dirac Function 性質</a:t>
            </a:r>
          </a:p>
          <a:p>
            <a:pPr marL="444500" indent="-444500">
              <a:defRPr sz="3000"/>
            </a:pPr>
            <a:r>
              <a:t>補充</a:t>
            </a:r>
          </a:p>
        </p:txBody>
      </p:sp>
      <p:sp>
        <p:nvSpPr>
          <p:cNvPr id="127" name="Shape 127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28" name="Shape 128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29" name="Shape 129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30" name="Shape 130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31" name="Shape 131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動機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4500" indent="-444500">
              <a:defRPr sz="3000"/>
            </a:lvl1pPr>
          </a:lstStyle>
          <a:p>
            <a:pPr/>
            <a:r>
              <a:t>推導Dupire’s Formula 時用到</a:t>
            </a:r>
          </a:p>
        </p:txBody>
      </p:sp>
      <p:sp>
        <p:nvSpPr>
          <p:cNvPr id="135" name="Shape 135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36" name="Shape 136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37" name="Shape 137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38" name="Shape 138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39" name="Shape 139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Dirac Function 介紹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   是一個函數滿足下面條件：</a:t>
            </a:r>
            <a:br/>
            <a:br/>
            <a:br/>
            <a:r>
              <a:t>                                                        且</a:t>
            </a:r>
          </a:p>
          <a:p>
            <a:pPr marL="444500" indent="-444500">
              <a:defRPr sz="3000"/>
            </a:pPr>
            <a:r>
              <a:t>觀察到     有密度函數的特性（積分等於1、非負）</a:t>
            </a:r>
          </a:p>
          <a:p>
            <a:pPr marL="444500" indent="-444500">
              <a:defRPr sz="3000"/>
            </a:pPr>
            <a:r>
              <a:t>   可以由密度函數序列     逼近</a:t>
            </a:r>
          </a:p>
        </p:txBody>
      </p:sp>
      <p:sp>
        <p:nvSpPr>
          <p:cNvPr id="143" name="Shape 143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44" name="Shape 144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45" name="Shape 145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46" name="Shape 146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47" name="Shape 147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8" name="螢幕快照 2017-04-13 下午2.1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546" y="3821881"/>
            <a:ext cx="2826869" cy="888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Group 152"/>
          <p:cNvGrpSpPr/>
          <p:nvPr/>
        </p:nvGrpSpPr>
        <p:grpSpPr>
          <a:xfrm>
            <a:off x="1759904" y="3770666"/>
            <a:ext cx="5258992" cy="990452"/>
            <a:chOff x="0" y="0"/>
            <a:chExt cx="5258990" cy="990451"/>
          </a:xfrm>
        </p:grpSpPr>
        <p:pic>
          <p:nvPicPr>
            <p:cNvPr id="149" name="螢幕快照 2017-04-13 下午2.14.3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3" b="0"/>
            <a:stretch>
              <a:fillRect/>
            </a:stretch>
          </p:blipFill>
          <p:spPr>
            <a:xfrm>
              <a:off x="0" y="0"/>
              <a:ext cx="5258991" cy="990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0" y="21600"/>
                  </a:lnTo>
                  <a:lnTo>
                    <a:pt x="1080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1" y="0"/>
                  </a:lnTo>
                  <a:lnTo>
                    <a:pt x="0" y="0"/>
                  </a:lnTo>
                  <a:close/>
                  <a:moveTo>
                    <a:pt x="9676" y="15897"/>
                  </a:moveTo>
                  <a:cubicBezTo>
                    <a:pt x="9695" y="15921"/>
                    <a:pt x="9712" y="15983"/>
                    <a:pt x="9723" y="16079"/>
                  </a:cubicBezTo>
                  <a:cubicBezTo>
                    <a:pt x="9746" y="16270"/>
                    <a:pt x="9735" y="16515"/>
                    <a:pt x="9699" y="16633"/>
                  </a:cubicBezTo>
                  <a:cubicBezTo>
                    <a:pt x="9663" y="16751"/>
                    <a:pt x="9615" y="16694"/>
                    <a:pt x="9593" y="16503"/>
                  </a:cubicBezTo>
                  <a:cubicBezTo>
                    <a:pt x="9571" y="16312"/>
                    <a:pt x="9581" y="16058"/>
                    <a:pt x="9617" y="15940"/>
                  </a:cubicBezTo>
                  <a:cubicBezTo>
                    <a:pt x="9635" y="15881"/>
                    <a:pt x="9657" y="15873"/>
                    <a:pt x="9676" y="1589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50" name="Shape 150"/>
            <p:cNvSpPr/>
            <p:nvPr/>
          </p:nvSpPr>
          <p:spPr>
            <a:xfrm>
              <a:off x="1429427" y="471504"/>
              <a:ext cx="1469473" cy="5063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151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06248" y="646650"/>
              <a:ext cx="303027" cy="1561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5585" y="2719746"/>
            <a:ext cx="190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07495" y="5263923"/>
            <a:ext cx="190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5585" y="6320607"/>
            <a:ext cx="190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83198" y="6346007"/>
            <a:ext cx="375047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螢幕快照 2017-04-13 下午2.42.3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31812" y="7188641"/>
            <a:ext cx="4816972" cy="1511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螢幕快照 2017-04-13 下午2.42.43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8239828" y="7518093"/>
            <a:ext cx="3074598" cy="853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81549" y="7807795"/>
            <a:ext cx="698501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函數序列、極限分佈圖形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</a:p>
        </p:txBody>
      </p:sp>
      <p:sp>
        <p:nvSpPr>
          <p:cNvPr id="163" name="Shape 163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64" name="Shape 164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65" name="Shape 165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66" name="Shape 166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67" name="Shape 167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8" name="螢幕快照 2017-04-13 下午2.54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820" y="5054857"/>
            <a:ext cx="4510063" cy="3382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螢幕快照 2017-04-13 下午2.55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5599" y="5099162"/>
            <a:ext cx="3799518" cy="3293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螢幕快照 2017-04-13 下午2.42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665" y="2624741"/>
            <a:ext cx="4816972" cy="1511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螢幕快照 2017-04-13 下午2.42.43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908062" y="2954193"/>
            <a:ext cx="3074598" cy="85306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V="1">
            <a:off x="6723199" y="2882707"/>
            <a:ext cx="1" cy="574078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Dirac Function 性質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Sifting Property</a:t>
            </a:r>
          </a:p>
          <a:p>
            <a:pPr marL="444500" indent="-444500">
              <a:defRPr sz="3000"/>
            </a:pPr>
            <a:r>
              <a:t>卷積</a:t>
            </a:r>
          </a:p>
        </p:txBody>
      </p:sp>
      <p:sp>
        <p:nvSpPr>
          <p:cNvPr id="176" name="Shape 176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77" name="Shape 177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78" name="Shape 178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79" name="Shape 179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80" name="Shape 180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Sifting Property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Dirac Function 會有此性質：</a:t>
            </a:r>
          </a:p>
          <a:p>
            <a:pPr marL="444500" indent="-444500">
              <a:defRPr sz="3000"/>
            </a:pPr>
          </a:p>
          <a:p>
            <a:pPr marL="444500" indent="-444500">
              <a:defRPr sz="3000"/>
            </a:pPr>
            <a:r>
              <a:t>證明：</a:t>
            </a:r>
            <a:br/>
            <a:br/>
            <a:r>
              <a:t>          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https://www.youtube.com/watch?v=J-oyM1GyyDk</a:t>
            </a:r>
          </a:p>
        </p:txBody>
      </p:sp>
      <p:sp>
        <p:nvSpPr>
          <p:cNvPr id="184" name="Shape 184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85" name="Shape 185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86" name="Shape 186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87" name="Shape 187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88" name="Shape 188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89" name="螢幕快照 2017-04-13 下午2.07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8186" y="3549283"/>
            <a:ext cx="4548428" cy="943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卷積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</a:p>
        </p:txBody>
      </p:sp>
      <p:sp>
        <p:nvSpPr>
          <p:cNvPr id="193" name="Shape 193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194" name="Shape 194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195" name="Shape 195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196" name="Shape 196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197" name="Shape 197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補充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財務上的應用</a:t>
            </a:r>
          </a:p>
          <a:p>
            <a:pPr marL="444500" indent="-444500">
              <a:defRPr sz="3000"/>
            </a:pPr>
            <a:r>
              <a:t>參考文獻</a:t>
            </a:r>
          </a:p>
        </p:txBody>
      </p:sp>
      <p:sp>
        <p:nvSpPr>
          <p:cNvPr id="201" name="Shape 201"/>
          <p:cNvSpPr/>
          <p:nvPr/>
        </p:nvSpPr>
        <p:spPr>
          <a:xfrm>
            <a:off x="16202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動機</a:t>
            </a:r>
          </a:p>
        </p:txBody>
      </p:sp>
      <p:sp>
        <p:nvSpPr>
          <p:cNvPr id="202" name="Shape 202"/>
          <p:cNvSpPr/>
          <p:nvPr/>
        </p:nvSpPr>
        <p:spPr>
          <a:xfrm>
            <a:off x="9775980" y="8928945"/>
            <a:ext cx="3232524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補充</a:t>
            </a:r>
          </a:p>
        </p:txBody>
      </p:sp>
      <p:sp>
        <p:nvSpPr>
          <p:cNvPr id="203" name="Shape 203"/>
          <p:cNvSpPr/>
          <p:nvPr/>
        </p:nvSpPr>
        <p:spPr>
          <a:xfrm>
            <a:off x="3262657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Dirac介紹</a:t>
            </a:r>
          </a:p>
        </p:txBody>
      </p:sp>
      <p:sp>
        <p:nvSpPr>
          <p:cNvPr id="204" name="Shape 204"/>
          <p:cNvSpPr/>
          <p:nvPr/>
        </p:nvSpPr>
        <p:spPr>
          <a:xfrm>
            <a:off x="6521812" y="8928945"/>
            <a:ext cx="3232525" cy="793372"/>
          </a:xfrm>
          <a:prstGeom prst="rect">
            <a:avLst/>
          </a:prstGeom>
          <a:solidFill>
            <a:srgbClr val="DEB49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Dirac 性質</a:t>
            </a:r>
          </a:p>
        </p:txBody>
      </p:sp>
      <p:sp>
        <p:nvSpPr>
          <p:cNvPr id="205" name="Shape 205"/>
          <p:cNvSpPr/>
          <p:nvPr/>
        </p:nvSpPr>
        <p:spPr>
          <a:xfrm>
            <a:off x="10642" y="21248"/>
            <a:ext cx="12983516" cy="787245"/>
          </a:xfrm>
          <a:prstGeom prst="rect">
            <a:avLst/>
          </a:prstGeom>
          <a:solidFill>
            <a:srgbClr val="80375C"/>
          </a:solidFill>
          <a:ln w="25400">
            <a:solidFill>
              <a:srgbClr val="1A1B1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