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06" r:id="rId3"/>
    <p:sldId id="258" r:id="rId4"/>
    <p:sldId id="304" r:id="rId5"/>
    <p:sldId id="307" r:id="rId6"/>
    <p:sldId id="293" r:id="rId7"/>
    <p:sldId id="320" r:id="rId8"/>
    <p:sldId id="321" r:id="rId9"/>
    <p:sldId id="322" r:id="rId10"/>
    <p:sldId id="323" r:id="rId11"/>
    <p:sldId id="324" r:id="rId12"/>
    <p:sldId id="325" r:id="rId13"/>
    <p:sldId id="327" r:id="rId14"/>
    <p:sldId id="328" r:id="rId15"/>
    <p:sldId id="318" r:id="rId16"/>
    <p:sldId id="330" r:id="rId17"/>
    <p:sldId id="329" r:id="rId18"/>
    <p:sldId id="31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D97D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2/20/2020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iper2824/Subject_1" TargetMode="External"/><Relationship Id="rId2" Type="http://schemas.openxmlformats.org/officeDocument/2006/relationships/hyperlink" Target="https://data.gov.tw/dataset/849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876FD-72DE-40E0-B7D0-07AABA900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269" y="1832817"/>
            <a:ext cx="3032760" cy="1668028"/>
          </a:xfrm>
        </p:spPr>
        <p:txBody>
          <a:bodyPr/>
          <a:lstStyle/>
          <a:p>
            <a:r>
              <a:rPr lang="zh-TW" altLang="en-US" dirty="0"/>
              <a:t>專題一</a:t>
            </a:r>
            <a:br>
              <a:rPr lang="en-US" altLang="zh-TW" dirty="0"/>
            </a:br>
            <a:endParaRPr lang="zh-TW" altLang="en-US" sz="3200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FA11354-EC9A-4181-A33E-982979E9A1F9}"/>
              </a:ext>
            </a:extLst>
          </p:cNvPr>
          <p:cNvSpPr txBox="1">
            <a:spLocks/>
          </p:cNvSpPr>
          <p:nvPr/>
        </p:nvSpPr>
        <p:spPr>
          <a:xfrm>
            <a:off x="4678679" y="2844080"/>
            <a:ext cx="5823858" cy="1668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none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開放資料程式</a:t>
            </a:r>
          </a:p>
          <a:p>
            <a:br>
              <a:rPr lang="en-US" altLang="zh-TW" dirty="0"/>
            </a:b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7349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6">
            <a:extLst>
              <a:ext uri="{FF2B5EF4-FFF2-40B4-BE49-F238E27FC236}">
                <a16:creationId xmlns:a16="http://schemas.microsoft.com/office/drawing/2014/main" id="{B813ADB5-BC9D-4A81-A94D-D1F6B99FFDB8}"/>
              </a:ext>
            </a:extLst>
          </p:cNvPr>
          <p:cNvSpPr txBox="1">
            <a:spLocks/>
          </p:cNvSpPr>
          <p:nvPr/>
        </p:nvSpPr>
        <p:spPr>
          <a:xfrm>
            <a:off x="565023" y="2179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JsonFileUtil.java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D58943E-FCA2-4607-896E-8E693788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23" y="1576122"/>
            <a:ext cx="10058400" cy="506394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讀取並新增至資料庫方法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將資料庫內檔案取出並匯出至新</a:t>
            </a:r>
            <a:r>
              <a:rPr lang="en-US" altLang="zh-TW" sz="1600" dirty="0">
                <a:latin typeface="+mj-ea"/>
                <a:ea typeface="+mj-ea"/>
              </a:rPr>
              <a:t>json</a:t>
            </a:r>
            <a:r>
              <a:rPr lang="zh-TW" altLang="en-US" sz="1600" dirty="0">
                <a:latin typeface="+mj-ea"/>
                <a:ea typeface="+mj-ea"/>
              </a:rPr>
              <a:t>方法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0855465-1261-41A8-93EB-4719968FC1F1}"/>
              </a:ext>
            </a:extLst>
          </p:cNvPr>
          <p:cNvSpPr txBox="1">
            <a:spLocks/>
          </p:cNvSpPr>
          <p:nvPr/>
        </p:nvSpPr>
        <p:spPr>
          <a:xfrm>
            <a:off x="755523" y="2023035"/>
            <a:ext cx="10058400" cy="1710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傳入檔案路徑及副檔名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使用</a:t>
            </a:r>
            <a:r>
              <a:rPr lang="en-US" altLang="zh-TW" sz="1600" dirty="0">
                <a:latin typeface="+mj-ea"/>
                <a:ea typeface="+mj-ea"/>
              </a:rPr>
              <a:t>json</a:t>
            </a:r>
            <a:r>
              <a:rPr lang="zh-TW" altLang="en-US" sz="1600" dirty="0">
                <a:latin typeface="+mj-ea"/>
                <a:ea typeface="+mj-ea"/>
              </a:rPr>
              <a:t>套件內方法讀取</a:t>
            </a:r>
            <a:r>
              <a:rPr lang="en-US" altLang="zh-TW" sz="1600" dirty="0">
                <a:latin typeface="+mj-ea"/>
                <a:ea typeface="+mj-ea"/>
              </a:rPr>
              <a:t>json</a:t>
            </a:r>
            <a:r>
              <a:rPr lang="zh-TW" altLang="en-US" sz="1600" dirty="0">
                <a:latin typeface="+mj-ea"/>
                <a:ea typeface="+mj-ea"/>
              </a:rPr>
              <a:t>內容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透過</a:t>
            </a:r>
            <a:r>
              <a:rPr lang="en-US" altLang="zh-TW" sz="1600" dirty="0" err="1">
                <a:latin typeface="+mj-ea"/>
                <a:ea typeface="+mj-ea"/>
              </a:rPr>
              <a:t>AdultHealthBean</a:t>
            </a:r>
            <a:r>
              <a:rPr lang="zh-TW" altLang="en-US" sz="1600" dirty="0">
                <a:latin typeface="+mj-ea"/>
                <a:ea typeface="+mj-ea"/>
              </a:rPr>
              <a:t>封裝資料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呼叫</a:t>
            </a:r>
            <a:r>
              <a:rPr lang="en-US" altLang="zh-TW" sz="1600" dirty="0" err="1">
                <a:latin typeface="+mj-ea"/>
                <a:ea typeface="+mj-ea"/>
              </a:rPr>
              <a:t>DaoFactory</a:t>
            </a:r>
            <a:r>
              <a:rPr lang="zh-TW" altLang="en-US" sz="1600" dirty="0">
                <a:latin typeface="+mj-ea"/>
                <a:ea typeface="+mj-ea"/>
              </a:rPr>
              <a:t>內的實作方式連線資料庫並新增至</a:t>
            </a:r>
            <a:r>
              <a:rPr lang="en-US" altLang="zh-TW" sz="1600" dirty="0" err="1">
                <a:latin typeface="+mj-ea"/>
                <a:ea typeface="+mj-ea"/>
              </a:rPr>
              <a:t>AdultHealth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匯入完畢後更新資料庫內</a:t>
            </a:r>
            <a:r>
              <a:rPr lang="en-US" altLang="zh-TW" sz="1600" dirty="0">
                <a:latin typeface="+mj-ea"/>
                <a:ea typeface="+mj-ea"/>
              </a:rPr>
              <a:t>flag</a:t>
            </a:r>
            <a:r>
              <a:rPr lang="zh-TW" altLang="en-US" sz="1600" dirty="0">
                <a:latin typeface="+mj-ea"/>
                <a:ea typeface="+mj-ea"/>
              </a:rPr>
              <a:t>已確認</a:t>
            </a:r>
            <a:r>
              <a:rPr lang="en-US" altLang="zh-TW" sz="1600" dirty="0">
                <a:latin typeface="+mj-ea"/>
                <a:ea typeface="+mj-ea"/>
              </a:rPr>
              <a:t>json</a:t>
            </a:r>
            <a:r>
              <a:rPr lang="zh-TW" altLang="en-US" sz="1600" dirty="0">
                <a:latin typeface="+mj-ea"/>
                <a:ea typeface="+mj-ea"/>
              </a:rPr>
              <a:t>已匯入完畢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3C8490F-E7FE-4DA3-A808-5CB3B5DA0DA8}"/>
              </a:ext>
            </a:extLst>
          </p:cNvPr>
          <p:cNvSpPr txBox="1">
            <a:spLocks/>
          </p:cNvSpPr>
          <p:nvPr/>
        </p:nvSpPr>
        <p:spPr>
          <a:xfrm>
            <a:off x="755523" y="4180713"/>
            <a:ext cx="10058400" cy="1405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傳入包含</a:t>
            </a:r>
            <a:r>
              <a:rPr lang="en-US" altLang="zh-TW" sz="1600" dirty="0" err="1">
                <a:latin typeface="+mj-ea"/>
              </a:rPr>
              <a:t>AdultHealthBean</a:t>
            </a:r>
            <a:r>
              <a:rPr lang="zh-TW" altLang="en-US" sz="1600" dirty="0">
                <a:latin typeface="+mj-ea"/>
              </a:rPr>
              <a:t>物件的清單</a:t>
            </a:r>
            <a:r>
              <a:rPr lang="en-US" altLang="zh-TW" sz="1600" dirty="0">
                <a:latin typeface="+mj-ea"/>
              </a:rPr>
              <a:t>(List)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使用</a:t>
            </a:r>
            <a:r>
              <a:rPr lang="en-US" altLang="zh-TW" sz="1600" dirty="0">
                <a:latin typeface="+mj-ea"/>
                <a:ea typeface="+mj-ea"/>
              </a:rPr>
              <a:t>json</a:t>
            </a:r>
            <a:r>
              <a:rPr lang="zh-TW" altLang="en-US" sz="1600" dirty="0">
                <a:latin typeface="+mj-ea"/>
                <a:ea typeface="+mj-ea"/>
              </a:rPr>
              <a:t>套件內方法寫入</a:t>
            </a:r>
            <a:r>
              <a:rPr lang="en-US" altLang="zh-TW" sz="1600" dirty="0">
                <a:latin typeface="+mj-ea"/>
                <a:ea typeface="+mj-ea"/>
              </a:rPr>
              <a:t>json</a:t>
            </a:r>
            <a:r>
              <a:rPr lang="zh-TW" altLang="en-US" sz="1600" dirty="0">
                <a:latin typeface="+mj-ea"/>
                <a:ea typeface="+mj-ea"/>
              </a:rPr>
              <a:t>內容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透過</a:t>
            </a:r>
            <a:r>
              <a:rPr lang="en-US" altLang="zh-TW" sz="1600" dirty="0" err="1">
                <a:latin typeface="+mj-ea"/>
                <a:ea typeface="+mj-ea"/>
              </a:rPr>
              <a:t>AdultHealthBean</a:t>
            </a:r>
            <a:r>
              <a:rPr lang="zh-TW" altLang="en-US" sz="1600" dirty="0">
                <a:latin typeface="+mj-ea"/>
                <a:ea typeface="+mj-ea"/>
              </a:rPr>
              <a:t>取得資料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將資料寫入新的</a:t>
            </a:r>
            <a:r>
              <a:rPr lang="en-US" altLang="zh-TW" sz="1600" dirty="0">
                <a:latin typeface="+mj-ea"/>
                <a:ea typeface="+mj-ea"/>
              </a:rPr>
              <a:t>json</a:t>
            </a:r>
            <a:r>
              <a:rPr lang="zh-TW" altLang="en-US" sz="1600" dirty="0">
                <a:latin typeface="+mj-ea"/>
                <a:ea typeface="+mj-ea"/>
              </a:rPr>
              <a:t>內</a:t>
            </a:r>
            <a:endParaRPr lang="en-US" altLang="zh-TW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314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6">
            <a:extLst>
              <a:ext uri="{FF2B5EF4-FFF2-40B4-BE49-F238E27FC236}">
                <a16:creationId xmlns:a16="http://schemas.microsoft.com/office/drawing/2014/main" id="{B813ADB5-BC9D-4A81-A94D-D1F6B99FFDB8}"/>
              </a:ext>
            </a:extLst>
          </p:cNvPr>
          <p:cNvSpPr txBox="1">
            <a:spLocks/>
          </p:cNvSpPr>
          <p:nvPr/>
        </p:nvSpPr>
        <p:spPr>
          <a:xfrm>
            <a:off x="565023" y="2179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DbUtil.java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D58943E-FCA2-4607-896E-8E693788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23" y="1576122"/>
            <a:ext cx="10058400" cy="44691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建立與資料庫連線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0855465-1261-41A8-93EB-4719968FC1F1}"/>
              </a:ext>
            </a:extLst>
          </p:cNvPr>
          <p:cNvSpPr txBox="1">
            <a:spLocks/>
          </p:cNvSpPr>
          <p:nvPr/>
        </p:nvSpPr>
        <p:spPr>
          <a:xfrm>
            <a:off x="755523" y="2023035"/>
            <a:ext cx="10058400" cy="171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選擇使用套件</a:t>
            </a:r>
            <a:r>
              <a:rPr lang="en-US" altLang="zh-TW" sz="1600" dirty="0">
                <a:latin typeface="+mj-ea"/>
                <a:ea typeface="+mj-ea"/>
              </a:rPr>
              <a:t>(MSSQL)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透過</a:t>
            </a:r>
            <a:r>
              <a:rPr lang="en-US" altLang="zh-TW" sz="1600" dirty="0" err="1">
                <a:latin typeface="+mj-ea"/>
                <a:ea typeface="+mj-ea"/>
              </a:rPr>
              <a:t>getConn</a:t>
            </a:r>
            <a:r>
              <a:rPr lang="zh-TW" altLang="en-US" sz="1600" dirty="0">
                <a:latin typeface="+mj-ea"/>
                <a:ea typeface="+mj-ea"/>
              </a:rPr>
              <a:t>取得連線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設定</a:t>
            </a:r>
            <a:r>
              <a:rPr lang="en-US" altLang="zh-TW" sz="1600" dirty="0" err="1">
                <a:latin typeface="+mj-ea"/>
                <a:ea typeface="+mj-ea"/>
              </a:rPr>
              <a:t>AutoCommit</a:t>
            </a:r>
            <a:endParaRPr lang="en-US" altLang="zh-TW" sz="1600" dirty="0">
              <a:latin typeface="+mj-ea"/>
              <a:ea typeface="+mj-ea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DAE38B0-8A8C-4190-9D9A-915E22D5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3571875"/>
            <a:ext cx="8267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9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6">
            <a:extLst>
              <a:ext uri="{FF2B5EF4-FFF2-40B4-BE49-F238E27FC236}">
                <a16:creationId xmlns:a16="http://schemas.microsoft.com/office/drawing/2014/main" id="{B813ADB5-BC9D-4A81-A94D-D1F6B99FFDB8}"/>
              </a:ext>
            </a:extLst>
          </p:cNvPr>
          <p:cNvSpPr txBox="1">
            <a:spLocks/>
          </p:cNvSpPr>
          <p:nvPr/>
        </p:nvSpPr>
        <p:spPr>
          <a:xfrm>
            <a:off x="565023" y="2179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AdultHealthBean.java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D58943E-FCA2-4607-896E-8E693788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23" y="1576122"/>
            <a:ext cx="10058400" cy="44691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將資料封裝至物件內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0855465-1261-41A8-93EB-4719968FC1F1}"/>
              </a:ext>
            </a:extLst>
          </p:cNvPr>
          <p:cNvSpPr txBox="1">
            <a:spLocks/>
          </p:cNvSpPr>
          <p:nvPr/>
        </p:nvSpPr>
        <p:spPr>
          <a:xfrm>
            <a:off x="755523" y="2023035"/>
            <a:ext cx="10058400" cy="171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透過</a:t>
            </a:r>
            <a:r>
              <a:rPr lang="en-US" altLang="zh-TW" sz="1600" dirty="0">
                <a:latin typeface="+mj-ea"/>
                <a:ea typeface="+mj-ea"/>
              </a:rPr>
              <a:t>get</a:t>
            </a:r>
            <a:r>
              <a:rPr lang="zh-TW" altLang="en-US" sz="1600" dirty="0">
                <a:latin typeface="+mj-ea"/>
                <a:ea typeface="+mj-ea"/>
              </a:rPr>
              <a:t>方法取得物件內資料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透過</a:t>
            </a:r>
            <a:r>
              <a:rPr lang="en-US" altLang="zh-TW" sz="1600" dirty="0">
                <a:latin typeface="+mj-ea"/>
                <a:ea typeface="+mj-ea"/>
              </a:rPr>
              <a:t>set</a:t>
            </a:r>
            <a:r>
              <a:rPr lang="zh-TW" altLang="en-US" sz="1600" dirty="0">
                <a:latin typeface="+mj-ea"/>
                <a:ea typeface="+mj-ea"/>
              </a:rPr>
              <a:t>方法將資料設定至物件內</a:t>
            </a:r>
            <a:endParaRPr lang="en-US" altLang="zh-TW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467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6">
            <a:extLst>
              <a:ext uri="{FF2B5EF4-FFF2-40B4-BE49-F238E27FC236}">
                <a16:creationId xmlns:a16="http://schemas.microsoft.com/office/drawing/2014/main" id="{B813ADB5-BC9D-4A81-A94D-D1F6B99FFDB8}"/>
              </a:ext>
            </a:extLst>
          </p:cNvPr>
          <p:cNvSpPr txBox="1">
            <a:spLocks/>
          </p:cNvSpPr>
          <p:nvPr/>
        </p:nvSpPr>
        <p:spPr>
          <a:xfrm>
            <a:off x="565023" y="2179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AdultHealthDao.java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D58943E-FCA2-4607-896E-8E693788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23" y="1576122"/>
            <a:ext cx="10058400" cy="50639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匯入資料方法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搜尋資料方法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0855465-1261-41A8-93EB-4719968FC1F1}"/>
              </a:ext>
            </a:extLst>
          </p:cNvPr>
          <p:cNvSpPr txBox="1">
            <a:spLocks/>
          </p:cNvSpPr>
          <p:nvPr/>
        </p:nvSpPr>
        <p:spPr>
          <a:xfrm>
            <a:off x="755523" y="2023035"/>
            <a:ext cx="10058400" cy="171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傳入先前封裝的</a:t>
            </a:r>
            <a:r>
              <a:rPr lang="en-US" altLang="zh-TW" sz="1600" dirty="0" err="1">
                <a:latin typeface="+mj-ea"/>
                <a:ea typeface="+mj-ea"/>
              </a:rPr>
              <a:t>AdultHealthBean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建立連線並先搜尋資料是否被匯入成功過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將</a:t>
            </a:r>
            <a:r>
              <a:rPr lang="en-US" altLang="zh-TW" sz="1600" dirty="0" err="1">
                <a:latin typeface="+mj-ea"/>
                <a:ea typeface="+mj-ea"/>
              </a:rPr>
              <a:t>AdultHealthBean</a:t>
            </a:r>
            <a:r>
              <a:rPr lang="zh-TW" altLang="en-US" sz="1600" dirty="0">
                <a:latin typeface="+mj-ea"/>
                <a:ea typeface="+mj-ea"/>
              </a:rPr>
              <a:t>內資料寫入資料庫</a:t>
            </a:r>
            <a:endParaRPr lang="en-US" altLang="zh-TW" sz="1600" dirty="0">
              <a:latin typeface="+mj-ea"/>
              <a:ea typeface="+mj-ea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5D28D61-11AD-46AF-B9D1-C4FE1EA3D80A}"/>
              </a:ext>
            </a:extLst>
          </p:cNvPr>
          <p:cNvSpPr txBox="1">
            <a:spLocks/>
          </p:cNvSpPr>
          <p:nvPr/>
        </p:nvSpPr>
        <p:spPr>
          <a:xfrm>
            <a:off x="755523" y="3929559"/>
            <a:ext cx="10058400" cy="171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傳入副檔名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透過副檔名取得資料庫內資料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將資料透過</a:t>
            </a:r>
            <a:r>
              <a:rPr lang="en-US" altLang="zh-TW" sz="1600" dirty="0" err="1">
                <a:latin typeface="+mj-ea"/>
                <a:ea typeface="+mj-ea"/>
              </a:rPr>
              <a:t>getResult</a:t>
            </a:r>
            <a:r>
              <a:rPr lang="zh-TW" altLang="en-US" sz="1600" dirty="0">
                <a:latin typeface="+mj-ea"/>
                <a:ea typeface="+mj-ea"/>
              </a:rPr>
              <a:t>封裝至</a:t>
            </a:r>
            <a:r>
              <a:rPr lang="en-US" altLang="zh-TW" sz="1600" dirty="0" err="1">
                <a:latin typeface="+mj-ea"/>
              </a:rPr>
              <a:t>AdultHealthBean</a:t>
            </a:r>
            <a:r>
              <a:rPr lang="zh-TW" altLang="en-US" sz="1600" dirty="0">
                <a:latin typeface="+mj-ea"/>
                <a:ea typeface="+mj-ea"/>
              </a:rPr>
              <a:t>內後回傳裝有</a:t>
            </a:r>
            <a:r>
              <a:rPr lang="en-US" altLang="zh-TW" sz="1600" dirty="0" err="1">
                <a:latin typeface="+mj-ea"/>
              </a:rPr>
              <a:t>AdultHealthBean</a:t>
            </a:r>
            <a:r>
              <a:rPr lang="zh-TW" altLang="en-US" sz="1600" dirty="0">
                <a:latin typeface="+mj-ea"/>
              </a:rPr>
              <a:t>的</a:t>
            </a:r>
            <a:r>
              <a:rPr lang="en-US" altLang="zh-TW" sz="1600" dirty="0">
                <a:latin typeface="+mj-ea"/>
              </a:rPr>
              <a:t>List</a:t>
            </a:r>
            <a:endParaRPr lang="en-US" altLang="zh-TW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036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6">
            <a:extLst>
              <a:ext uri="{FF2B5EF4-FFF2-40B4-BE49-F238E27FC236}">
                <a16:creationId xmlns:a16="http://schemas.microsoft.com/office/drawing/2014/main" id="{B813ADB5-BC9D-4A81-A94D-D1F6B99FFDB8}"/>
              </a:ext>
            </a:extLst>
          </p:cNvPr>
          <p:cNvSpPr txBox="1">
            <a:spLocks/>
          </p:cNvSpPr>
          <p:nvPr/>
        </p:nvSpPr>
        <p:spPr>
          <a:xfrm>
            <a:off x="565023" y="2179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FileImportDao.java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D58943E-FCA2-4607-896E-8E693788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23" y="1576122"/>
            <a:ext cx="10058400" cy="50639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確認存在方法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更新狀態方法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0855465-1261-41A8-93EB-4719968FC1F1}"/>
              </a:ext>
            </a:extLst>
          </p:cNvPr>
          <p:cNvSpPr txBox="1">
            <a:spLocks/>
          </p:cNvSpPr>
          <p:nvPr/>
        </p:nvSpPr>
        <p:spPr>
          <a:xfrm>
            <a:off x="755523" y="2023035"/>
            <a:ext cx="10058400" cy="171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傳入已建立的連線及副檔名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搜尋資料庫內副檔名的狀態是否為已匯入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回傳</a:t>
            </a:r>
            <a:r>
              <a:rPr lang="en-US" altLang="zh-TW" sz="1600" dirty="0" err="1">
                <a:latin typeface="+mj-ea"/>
                <a:ea typeface="+mj-ea"/>
              </a:rPr>
              <a:t>boolean</a:t>
            </a:r>
            <a:endParaRPr lang="en-US" altLang="zh-TW" sz="1600" dirty="0">
              <a:latin typeface="+mj-ea"/>
              <a:ea typeface="+mj-ea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5D28D61-11AD-46AF-B9D1-C4FE1EA3D80A}"/>
              </a:ext>
            </a:extLst>
          </p:cNvPr>
          <p:cNvSpPr txBox="1">
            <a:spLocks/>
          </p:cNvSpPr>
          <p:nvPr/>
        </p:nvSpPr>
        <p:spPr>
          <a:xfrm>
            <a:off x="755523" y="3929559"/>
            <a:ext cx="10058400" cy="171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傳入副檔名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更新此副檔名的狀態</a:t>
            </a:r>
            <a:endParaRPr lang="en-US" altLang="zh-TW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946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標題 6">
            <a:extLst>
              <a:ext uri="{FF2B5EF4-FFF2-40B4-BE49-F238E27FC236}">
                <a16:creationId xmlns:a16="http://schemas.microsoft.com/office/drawing/2014/main" id="{3C3B0BF3-1F34-431F-A388-473BBBD6E19A}"/>
              </a:ext>
            </a:extLst>
          </p:cNvPr>
          <p:cNvSpPr txBox="1">
            <a:spLocks/>
          </p:cNvSpPr>
          <p:nvPr/>
        </p:nvSpPr>
        <p:spPr>
          <a:xfrm>
            <a:off x="5933274" y="2624326"/>
            <a:ext cx="610197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/>
              <a:t>執行結果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289713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381F2DA-5A58-490D-9C8C-A847093B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211204"/>
            <a:ext cx="9022071" cy="64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0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標題 6">
            <a:extLst>
              <a:ext uri="{FF2B5EF4-FFF2-40B4-BE49-F238E27FC236}">
                <a16:creationId xmlns:a16="http://schemas.microsoft.com/office/drawing/2014/main" id="{3C3B0BF3-1F34-431F-A388-473BBBD6E19A}"/>
              </a:ext>
            </a:extLst>
          </p:cNvPr>
          <p:cNvSpPr txBox="1">
            <a:spLocks/>
          </p:cNvSpPr>
          <p:nvPr/>
        </p:nvSpPr>
        <p:spPr>
          <a:xfrm>
            <a:off x="5933274" y="2624326"/>
            <a:ext cx="6101971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/>
              <a:t>參考資料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196885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2EA5B9E-5C48-46FC-BD83-2B0B2B1982BF}"/>
              </a:ext>
            </a:extLst>
          </p:cNvPr>
          <p:cNvSpPr txBox="1">
            <a:spLocks/>
          </p:cNvSpPr>
          <p:nvPr/>
        </p:nvSpPr>
        <p:spPr>
          <a:xfrm>
            <a:off x="399560" y="426590"/>
            <a:ext cx="10058400" cy="5730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>
                <a:hlinkClick r:id="rId2"/>
              </a:rPr>
              <a:t>Open</a:t>
            </a:r>
            <a:r>
              <a:rPr lang="zh-TW" altLang="en-US" sz="1600" dirty="0">
                <a:hlinkClick r:id="rId2"/>
              </a:rPr>
              <a:t> </a:t>
            </a:r>
            <a:r>
              <a:rPr lang="en-US" altLang="zh-TW" sz="1600" dirty="0">
                <a:hlinkClick r:id="rId2"/>
              </a:rPr>
              <a:t>Data:</a:t>
            </a:r>
            <a:r>
              <a:rPr lang="zh-TW" altLang="en-US" sz="1600" dirty="0">
                <a:hlinkClick r:id="rId2"/>
              </a:rPr>
              <a:t> </a:t>
            </a:r>
            <a:r>
              <a:rPr lang="en-US" altLang="zh-TW" sz="1600" dirty="0">
                <a:hlinkClick r:id="rId2"/>
              </a:rPr>
              <a:t>https://data.gov.tw/dataset/8492</a:t>
            </a:r>
            <a:endParaRPr lang="en-US" altLang="zh-TW" sz="1600" dirty="0">
              <a:latin typeface="+mn-ea"/>
            </a:endParaRPr>
          </a:p>
          <a:p>
            <a:pPr marL="0" indent="0">
              <a:buNone/>
            </a:pPr>
            <a:endParaRPr lang="en-US" altLang="zh-TW" sz="1600" dirty="0">
              <a:hlinkClick r:id="rId3"/>
            </a:endParaRPr>
          </a:p>
          <a:p>
            <a:pPr marL="0" indent="0">
              <a:buNone/>
            </a:pPr>
            <a:r>
              <a:rPr lang="en-US" altLang="zh-TW" sz="1600" dirty="0">
                <a:hlinkClick r:id="rId3"/>
              </a:rPr>
              <a:t>Git</a:t>
            </a:r>
            <a:r>
              <a:rPr lang="zh-TW" altLang="en-US" sz="1600" dirty="0">
                <a:hlinkClick r:id="rId3"/>
              </a:rPr>
              <a:t> </a:t>
            </a:r>
            <a:r>
              <a:rPr lang="en-US" altLang="zh-TW" sz="1600" dirty="0">
                <a:hlinkClick r:id="rId3"/>
              </a:rPr>
              <a:t>Source:</a:t>
            </a:r>
            <a:r>
              <a:rPr lang="zh-TW" altLang="en-US" sz="1600" dirty="0">
                <a:hlinkClick r:id="rId3"/>
              </a:rPr>
              <a:t> </a:t>
            </a:r>
            <a:r>
              <a:rPr lang="en-US" altLang="zh-TW" sz="1600" dirty="0">
                <a:hlinkClick r:id="rId3"/>
              </a:rPr>
              <a:t>https://github.com/sniper2824/Subject_1</a:t>
            </a:r>
            <a:endParaRPr lang="en-US" altLang="zh-TW" sz="1600" dirty="0">
              <a:latin typeface="+mn-ea"/>
            </a:endParaRPr>
          </a:p>
          <a:p>
            <a:pPr marL="342900" indent="-342900">
              <a:buFont typeface="+mj-lt"/>
              <a:buAutoNum type="arabicParenR" startAt="5"/>
            </a:pPr>
            <a:endParaRPr lang="en-US" altLang="zh-TW" sz="1600" dirty="0">
              <a:latin typeface="+mn-ea"/>
            </a:endParaRPr>
          </a:p>
          <a:p>
            <a:pPr marL="342900" indent="-342900">
              <a:buFont typeface="+mj-lt"/>
              <a:buAutoNum type="arabicParenR" startAt="5"/>
            </a:pPr>
            <a:endParaRPr lang="en-US" altLang="zh-TW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251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標題 6">
            <a:extLst>
              <a:ext uri="{FF2B5EF4-FFF2-40B4-BE49-F238E27FC236}">
                <a16:creationId xmlns:a16="http://schemas.microsoft.com/office/drawing/2014/main" id="{19B7805B-965D-4A19-A75E-3B31A57F9159}"/>
              </a:ext>
            </a:extLst>
          </p:cNvPr>
          <p:cNvSpPr txBox="1">
            <a:spLocks/>
          </p:cNvSpPr>
          <p:nvPr/>
        </p:nvSpPr>
        <p:spPr>
          <a:xfrm>
            <a:off x="5916666" y="2624326"/>
            <a:ext cx="4873254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流程及程式架構</a:t>
            </a:r>
          </a:p>
        </p:txBody>
      </p:sp>
    </p:spTree>
    <p:extLst>
      <p:ext uri="{BB962C8B-B14F-4D97-AF65-F5344CB8AC3E}">
        <p14:creationId xmlns:p14="http://schemas.microsoft.com/office/powerpoint/2010/main" val="304739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A260169-9219-439A-A6BC-7ABAC2A2F2D4}"/>
              </a:ext>
            </a:extLst>
          </p:cNvPr>
          <p:cNvSpPr txBox="1"/>
          <p:nvPr/>
        </p:nvSpPr>
        <p:spPr>
          <a:xfrm>
            <a:off x="6941252" y="1282292"/>
            <a:ext cx="652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090</a:t>
            </a:r>
            <a:endParaRPr lang="zh-TW" altLang="en-US" sz="24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0717262-78D4-474F-AC8A-DF24D673EC75}"/>
              </a:ext>
            </a:extLst>
          </p:cNvPr>
          <p:cNvSpPr txBox="1">
            <a:spLocks/>
          </p:cNvSpPr>
          <p:nvPr/>
        </p:nvSpPr>
        <p:spPr>
          <a:xfrm>
            <a:off x="725900" y="-60985"/>
            <a:ext cx="326726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+mn-ea"/>
                <a:ea typeface="+mn-ea"/>
              </a:rPr>
              <a:t>流程圖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FA7349F7-EDFA-42DF-B698-8DEA372F21A8}"/>
              </a:ext>
            </a:extLst>
          </p:cNvPr>
          <p:cNvSpPr/>
          <p:nvPr/>
        </p:nvSpPr>
        <p:spPr>
          <a:xfrm>
            <a:off x="2876550" y="1152001"/>
            <a:ext cx="1563513" cy="68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SubjectMain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8066C24-959F-45C4-BF18-9354D7D71A09}"/>
              </a:ext>
            </a:extLst>
          </p:cNvPr>
          <p:cNvSpPr/>
          <p:nvPr/>
        </p:nvSpPr>
        <p:spPr>
          <a:xfrm>
            <a:off x="5699708" y="1152000"/>
            <a:ext cx="1563513" cy="68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00" dirty="0" err="1"/>
              <a:t>DownloadUtil</a:t>
            </a:r>
            <a:endParaRPr lang="zh-TW" altLang="en-US" sz="17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5DF4FB-81A8-412B-88DA-C982C5F24F91}"/>
              </a:ext>
            </a:extLst>
          </p:cNvPr>
          <p:cNvSpPr/>
          <p:nvPr/>
        </p:nvSpPr>
        <p:spPr>
          <a:xfrm>
            <a:off x="2877043" y="2898320"/>
            <a:ext cx="1563513" cy="68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CsvFileUtil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78EB91E-6725-495B-8403-4AA267BF1A77}"/>
              </a:ext>
            </a:extLst>
          </p:cNvPr>
          <p:cNvSpPr/>
          <p:nvPr/>
        </p:nvSpPr>
        <p:spPr>
          <a:xfrm>
            <a:off x="5273439" y="2912473"/>
            <a:ext cx="1563513" cy="68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XmlFileUtil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1E405CD-34BA-476A-B18D-82E512BAE491}"/>
              </a:ext>
            </a:extLst>
          </p:cNvPr>
          <p:cNvSpPr/>
          <p:nvPr/>
        </p:nvSpPr>
        <p:spPr>
          <a:xfrm>
            <a:off x="7669835" y="2898319"/>
            <a:ext cx="1563513" cy="68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JsonFileUtil</a:t>
            </a:r>
            <a:endParaRPr lang="zh-TW" altLang="en-US" dirty="0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CE8BC3B6-D062-4B85-9E99-B60F68C5495E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 flipV="1">
            <a:off x="4440063" y="1492205"/>
            <a:ext cx="125964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0A43C1F5-3925-418A-BE05-BCF06EF8947E}"/>
              </a:ext>
            </a:extLst>
          </p:cNvPr>
          <p:cNvCxnSpPr>
            <a:stCxn id="8" idx="0"/>
            <a:endCxn id="2" idx="0"/>
          </p:cNvCxnSpPr>
          <p:nvPr/>
        </p:nvCxnSpPr>
        <p:spPr>
          <a:xfrm rot="16200000" flipH="1" flipV="1">
            <a:off x="5069885" y="-259579"/>
            <a:ext cx="1" cy="282315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435BCE4-4FF6-453A-B51F-D455AA459793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3658307" y="1832411"/>
            <a:ext cx="493" cy="10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0E89F33-5D68-49D7-B8EF-189541EE9BE6}"/>
              </a:ext>
            </a:extLst>
          </p:cNvPr>
          <p:cNvCxnSpPr>
            <a:stCxn id="2" idx="2"/>
            <a:endCxn id="11" idx="0"/>
          </p:cNvCxnSpPr>
          <p:nvPr/>
        </p:nvCxnSpPr>
        <p:spPr>
          <a:xfrm>
            <a:off x="3658307" y="1832411"/>
            <a:ext cx="2396889" cy="108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D76856D-A440-4AF5-AF42-B6BE0D28E461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3658307" y="1832411"/>
            <a:ext cx="4793285" cy="106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CDA9C787-7CC3-4442-A18C-84EC45D26E3A}"/>
              </a:ext>
            </a:extLst>
          </p:cNvPr>
          <p:cNvSpPr/>
          <p:nvPr/>
        </p:nvSpPr>
        <p:spPr>
          <a:xfrm>
            <a:off x="6030635" y="4345180"/>
            <a:ext cx="1563513" cy="68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DaoFactory</a:t>
            </a:r>
            <a:endParaRPr lang="zh-TW" altLang="en-US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21A64562-22AD-4304-959D-03CC06A40713}"/>
              </a:ext>
            </a:extLst>
          </p:cNvPr>
          <p:cNvSpPr/>
          <p:nvPr/>
        </p:nvSpPr>
        <p:spPr>
          <a:xfrm>
            <a:off x="8265479" y="4345180"/>
            <a:ext cx="2395903" cy="68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 err="1"/>
              <a:t>AdultHealthDaoImpl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17E0014E-9C8B-4EC0-AE64-F1DBDFCE1D30}"/>
              </a:ext>
            </a:extLst>
          </p:cNvPr>
          <p:cNvSpPr/>
          <p:nvPr/>
        </p:nvSpPr>
        <p:spPr>
          <a:xfrm>
            <a:off x="2876550" y="4345180"/>
            <a:ext cx="2047876" cy="680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AdultHealthBean</a:t>
            </a:r>
            <a:endParaRPr lang="zh-TW" altLang="en-US" dirty="0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24CE1882-FF0E-45BE-8390-F593F7E3BB22}"/>
              </a:ext>
            </a:extLst>
          </p:cNvPr>
          <p:cNvSpPr/>
          <p:nvPr/>
        </p:nvSpPr>
        <p:spPr>
          <a:xfrm>
            <a:off x="839258" y="1152001"/>
            <a:ext cx="1563513" cy="68041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E86F2F46-AEF4-41E3-B6E9-EAEDE6B84504}"/>
              </a:ext>
            </a:extLst>
          </p:cNvPr>
          <p:cNvCxnSpPr>
            <a:stCxn id="38" idx="2"/>
            <a:endCxn id="38" idx="2"/>
          </p:cNvCxnSpPr>
          <p:nvPr/>
        </p:nvCxnSpPr>
        <p:spPr>
          <a:xfrm>
            <a:off x="1621015" y="183241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E6F96A7-798C-414A-AFCC-ED96954C6AE9}"/>
              </a:ext>
            </a:extLst>
          </p:cNvPr>
          <p:cNvCxnSpPr>
            <a:stCxn id="38" idx="3"/>
            <a:endCxn id="2" idx="1"/>
          </p:cNvCxnSpPr>
          <p:nvPr/>
        </p:nvCxnSpPr>
        <p:spPr>
          <a:xfrm>
            <a:off x="2402771" y="1492206"/>
            <a:ext cx="473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E6F1851-B5F8-47F6-B28D-9B30BBE17D78}"/>
              </a:ext>
            </a:extLst>
          </p:cNvPr>
          <p:cNvCxnSpPr>
            <a:stCxn id="10" idx="2"/>
            <a:endCxn id="34" idx="0"/>
          </p:cNvCxnSpPr>
          <p:nvPr/>
        </p:nvCxnSpPr>
        <p:spPr>
          <a:xfrm>
            <a:off x="3658800" y="3578730"/>
            <a:ext cx="241688" cy="76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B0F1E6D-799A-430C-A7F1-544018EA7577}"/>
              </a:ext>
            </a:extLst>
          </p:cNvPr>
          <p:cNvCxnSpPr>
            <a:stCxn id="11" idx="2"/>
            <a:endCxn id="34" idx="0"/>
          </p:cNvCxnSpPr>
          <p:nvPr/>
        </p:nvCxnSpPr>
        <p:spPr>
          <a:xfrm flipH="1">
            <a:off x="3900488" y="3592883"/>
            <a:ext cx="2154708" cy="75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242C24D-C397-4D84-983B-3742678D9655}"/>
              </a:ext>
            </a:extLst>
          </p:cNvPr>
          <p:cNvCxnSpPr>
            <a:stCxn id="12" idx="2"/>
            <a:endCxn id="34" idx="0"/>
          </p:cNvCxnSpPr>
          <p:nvPr/>
        </p:nvCxnSpPr>
        <p:spPr>
          <a:xfrm flipH="1">
            <a:off x="3900488" y="3578729"/>
            <a:ext cx="4551104" cy="76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CE1AE5E-4B3B-45F4-9B94-498F1C69D193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7594148" y="4685385"/>
            <a:ext cx="671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5D9BD57C-3614-476B-9787-B1CB5B0A26A1}"/>
              </a:ext>
            </a:extLst>
          </p:cNvPr>
          <p:cNvSpPr/>
          <p:nvPr/>
        </p:nvSpPr>
        <p:spPr>
          <a:xfrm>
            <a:off x="8700723" y="5602480"/>
            <a:ext cx="1563513" cy="68041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Database</a:t>
            </a:r>
            <a:endParaRPr lang="zh-TW" altLang="en-US" dirty="0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699BDC86-9EA1-443E-9F67-C18250AF1CF1}"/>
              </a:ext>
            </a:extLst>
          </p:cNvPr>
          <p:cNvCxnSpPr>
            <a:stCxn id="33" idx="2"/>
            <a:endCxn id="51" idx="0"/>
          </p:cNvCxnSpPr>
          <p:nvPr/>
        </p:nvCxnSpPr>
        <p:spPr>
          <a:xfrm>
            <a:off x="9463431" y="5025590"/>
            <a:ext cx="19049" cy="57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97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B7524520-7A7E-4A6D-97D5-74330204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24" y="224241"/>
            <a:ext cx="10058400" cy="1609344"/>
          </a:xfrm>
        </p:spPr>
        <p:txBody>
          <a:bodyPr/>
          <a:lstStyle/>
          <a:p>
            <a:r>
              <a:rPr lang="zh-TW" altLang="en-US" dirty="0"/>
              <a:t>架構圖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7277594-74CC-4A61-97ED-ECF12A659EDE}"/>
              </a:ext>
            </a:extLst>
          </p:cNvPr>
          <p:cNvGrpSpPr/>
          <p:nvPr/>
        </p:nvGrpSpPr>
        <p:grpSpPr>
          <a:xfrm>
            <a:off x="1341089" y="1719371"/>
            <a:ext cx="1838120" cy="951697"/>
            <a:chOff x="2692998" y="1711"/>
            <a:chExt cx="1838120" cy="951697"/>
          </a:xfrm>
          <a:solidFill>
            <a:srgbClr val="008000"/>
          </a:solidFill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1EED559-A25C-434E-B058-6EEDFD0DFD01}"/>
                </a:ext>
              </a:extLst>
            </p:cNvPr>
            <p:cNvSpPr/>
            <p:nvPr/>
          </p:nvSpPr>
          <p:spPr>
            <a:xfrm>
              <a:off x="2692998" y="1711"/>
              <a:ext cx="1838120" cy="95169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34EA627F-1ECF-4F62-B724-E6BF73E21747}"/>
                </a:ext>
              </a:extLst>
            </p:cNvPr>
            <p:cNvSpPr txBox="1"/>
            <p:nvPr/>
          </p:nvSpPr>
          <p:spPr>
            <a:xfrm>
              <a:off x="2692998" y="1711"/>
              <a:ext cx="1838120" cy="951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34295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TW" sz="3000" kern="1200" dirty="0"/>
                <a:t>Main</a:t>
              </a:r>
              <a:endParaRPr lang="zh-TW" altLang="en-US" sz="3000" kern="1200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75D6CC3-9A1D-410C-A579-BC5A7EDCD1CA}"/>
              </a:ext>
            </a:extLst>
          </p:cNvPr>
          <p:cNvGrpSpPr/>
          <p:nvPr/>
        </p:nvGrpSpPr>
        <p:grpSpPr>
          <a:xfrm>
            <a:off x="4956391" y="5677348"/>
            <a:ext cx="1838120" cy="833796"/>
            <a:chOff x="5159057" y="1503279"/>
            <a:chExt cx="1838120" cy="951697"/>
          </a:xfrm>
          <a:solidFill>
            <a:schemeClr val="tx2">
              <a:lumMod val="75000"/>
            </a:schemeClr>
          </a:solidFill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5F58155-9004-433C-A49E-2D82B6A84DFC}"/>
                </a:ext>
              </a:extLst>
            </p:cNvPr>
            <p:cNvSpPr/>
            <p:nvPr/>
          </p:nvSpPr>
          <p:spPr>
            <a:xfrm>
              <a:off x="5159057" y="1503279"/>
              <a:ext cx="1838120" cy="95169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166AA7B3-D066-48AC-9DEA-C11EF60ACEC5}"/>
                </a:ext>
              </a:extLst>
            </p:cNvPr>
            <p:cNvSpPr txBox="1"/>
            <p:nvPr/>
          </p:nvSpPr>
          <p:spPr>
            <a:xfrm>
              <a:off x="5159057" y="1503279"/>
              <a:ext cx="1838120" cy="951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3429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dirty="0" err="1"/>
                <a:t>FileImportDao</a:t>
              </a:r>
              <a:endParaRPr lang="zh-TW" altLang="en-US" kern="1200" dirty="0"/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2F5ED81A-2C68-4EB4-89A7-DCBF3AC8703B}"/>
              </a:ext>
            </a:extLst>
          </p:cNvPr>
          <p:cNvGrpSpPr/>
          <p:nvPr/>
        </p:nvGrpSpPr>
        <p:grpSpPr>
          <a:xfrm>
            <a:off x="4422991" y="2075776"/>
            <a:ext cx="1838120" cy="463126"/>
            <a:chOff x="226940" y="1503279"/>
            <a:chExt cx="1838120" cy="951697"/>
          </a:xfrm>
          <a:solidFill>
            <a:schemeClr val="accent1">
              <a:lumMod val="75000"/>
            </a:schemeClr>
          </a:solidFill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1074628-C40A-4B43-9A62-AA0B6BDA0D08}"/>
                </a:ext>
              </a:extLst>
            </p:cNvPr>
            <p:cNvSpPr/>
            <p:nvPr/>
          </p:nvSpPr>
          <p:spPr>
            <a:xfrm>
              <a:off x="226940" y="1503279"/>
              <a:ext cx="1838120" cy="95169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A5D5DD9-8D06-4C11-B018-80A2A53E225F}"/>
                </a:ext>
              </a:extLst>
            </p:cNvPr>
            <p:cNvSpPr txBox="1"/>
            <p:nvPr/>
          </p:nvSpPr>
          <p:spPr>
            <a:xfrm>
              <a:off x="226940" y="1503279"/>
              <a:ext cx="1838120" cy="951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3429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dirty="0" err="1"/>
                <a:t>CsvFileUtil</a:t>
              </a:r>
              <a:endParaRPr lang="zh-TW" altLang="en-US" kern="1200" dirty="0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20201CF6-6816-43A2-AFA9-1B40883E80A0}"/>
              </a:ext>
            </a:extLst>
          </p:cNvPr>
          <p:cNvGrpSpPr/>
          <p:nvPr/>
        </p:nvGrpSpPr>
        <p:grpSpPr>
          <a:xfrm>
            <a:off x="6413511" y="1485014"/>
            <a:ext cx="1838120" cy="463126"/>
            <a:chOff x="226940" y="1503279"/>
            <a:chExt cx="1838120" cy="951697"/>
          </a:xfrm>
          <a:solidFill>
            <a:schemeClr val="accent1">
              <a:lumMod val="75000"/>
            </a:schemeClr>
          </a:solidFill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A2DE8D9-09F7-434D-AAD7-471DCFCC1231}"/>
                </a:ext>
              </a:extLst>
            </p:cNvPr>
            <p:cNvSpPr/>
            <p:nvPr/>
          </p:nvSpPr>
          <p:spPr>
            <a:xfrm>
              <a:off x="226940" y="1503279"/>
              <a:ext cx="1838120" cy="95169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AE49DEA-EEA6-440F-80EE-76A3B209FE30}"/>
                </a:ext>
              </a:extLst>
            </p:cNvPr>
            <p:cNvSpPr txBox="1"/>
            <p:nvPr/>
          </p:nvSpPr>
          <p:spPr>
            <a:xfrm>
              <a:off x="226940" y="1503279"/>
              <a:ext cx="1838120" cy="951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3429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dirty="0" err="1"/>
                <a:t>XmlFileUtil</a:t>
              </a:r>
              <a:endParaRPr lang="zh-TW" altLang="en-US" kern="1200" dirty="0"/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7BA49F93-637E-42ED-9343-C9730AA4968B}"/>
              </a:ext>
            </a:extLst>
          </p:cNvPr>
          <p:cNvGrpSpPr/>
          <p:nvPr/>
        </p:nvGrpSpPr>
        <p:grpSpPr>
          <a:xfrm>
            <a:off x="6413511" y="2075775"/>
            <a:ext cx="1838120" cy="463126"/>
            <a:chOff x="226940" y="1503279"/>
            <a:chExt cx="1838120" cy="951697"/>
          </a:xfrm>
          <a:solidFill>
            <a:schemeClr val="accent1">
              <a:lumMod val="75000"/>
            </a:schemeClr>
          </a:solidFill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FBDF851-DA44-4007-9330-4C3C5016B399}"/>
                </a:ext>
              </a:extLst>
            </p:cNvPr>
            <p:cNvSpPr/>
            <p:nvPr/>
          </p:nvSpPr>
          <p:spPr>
            <a:xfrm>
              <a:off x="226940" y="1503279"/>
              <a:ext cx="1838120" cy="95169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40494317-7E07-422B-9FCB-91BE716432D9}"/>
                </a:ext>
              </a:extLst>
            </p:cNvPr>
            <p:cNvSpPr txBox="1"/>
            <p:nvPr/>
          </p:nvSpPr>
          <p:spPr>
            <a:xfrm>
              <a:off x="226940" y="1503279"/>
              <a:ext cx="1838120" cy="951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3429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dirty="0" err="1"/>
                <a:t>JsonFileUtil</a:t>
              </a:r>
              <a:endParaRPr lang="zh-TW" altLang="en-US" kern="1200" dirty="0"/>
            </a:p>
          </p:txBody>
        </p: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E56D5D87-7F03-4DC6-8266-2873253F97C9}"/>
              </a:ext>
            </a:extLst>
          </p:cNvPr>
          <p:cNvGrpSpPr/>
          <p:nvPr/>
        </p:nvGrpSpPr>
        <p:grpSpPr>
          <a:xfrm>
            <a:off x="4422991" y="1485014"/>
            <a:ext cx="1838120" cy="463126"/>
            <a:chOff x="226940" y="1503279"/>
            <a:chExt cx="1838120" cy="951697"/>
          </a:xfrm>
          <a:solidFill>
            <a:schemeClr val="accent1">
              <a:lumMod val="75000"/>
            </a:schemeClr>
          </a:solidFill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C793A60-97F2-43BD-8ADD-C741B72B37D6}"/>
                </a:ext>
              </a:extLst>
            </p:cNvPr>
            <p:cNvSpPr/>
            <p:nvPr/>
          </p:nvSpPr>
          <p:spPr>
            <a:xfrm>
              <a:off x="226940" y="1503279"/>
              <a:ext cx="1838120" cy="95169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228A3CC8-0E8E-4D16-ACA3-69189359E628}"/>
                </a:ext>
              </a:extLst>
            </p:cNvPr>
            <p:cNvSpPr txBox="1"/>
            <p:nvPr/>
          </p:nvSpPr>
          <p:spPr>
            <a:xfrm>
              <a:off x="226940" y="1503279"/>
              <a:ext cx="1838120" cy="951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3429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dirty="0" err="1"/>
                <a:t>DownloadUtil</a:t>
              </a:r>
              <a:endParaRPr lang="zh-TW" altLang="en-US" kern="1200" dirty="0"/>
            </a:p>
          </p:txBody>
        </p:sp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7EFDEBFE-ED52-45F4-88C6-3B0655E27515}"/>
              </a:ext>
            </a:extLst>
          </p:cNvPr>
          <p:cNvGrpSpPr/>
          <p:nvPr/>
        </p:nvGrpSpPr>
        <p:grpSpPr>
          <a:xfrm>
            <a:off x="4956391" y="4572224"/>
            <a:ext cx="1838120" cy="833796"/>
            <a:chOff x="5159057" y="1503279"/>
            <a:chExt cx="1838120" cy="951697"/>
          </a:xfrm>
          <a:solidFill>
            <a:schemeClr val="tx2">
              <a:lumMod val="75000"/>
            </a:schemeClr>
          </a:solidFill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5C6A690-E354-4F77-ADE1-D134B988C0CA}"/>
                </a:ext>
              </a:extLst>
            </p:cNvPr>
            <p:cNvSpPr/>
            <p:nvPr/>
          </p:nvSpPr>
          <p:spPr>
            <a:xfrm>
              <a:off x="5159057" y="1503279"/>
              <a:ext cx="1838120" cy="95169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01A5C558-A1D8-46B0-90EB-AE0402EF18DF}"/>
                </a:ext>
              </a:extLst>
            </p:cNvPr>
            <p:cNvSpPr txBox="1"/>
            <p:nvPr/>
          </p:nvSpPr>
          <p:spPr>
            <a:xfrm>
              <a:off x="5159057" y="1503279"/>
              <a:ext cx="1838120" cy="951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3429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dirty="0" err="1"/>
                <a:t>AdultHealthDao</a:t>
              </a:r>
              <a:endParaRPr lang="zh-TW" altLang="en-US" kern="1200" dirty="0"/>
            </a:p>
          </p:txBody>
        </p:sp>
      </p:grp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AEFF633-76E4-4714-A8F3-01B0F9347146}"/>
              </a:ext>
            </a:extLst>
          </p:cNvPr>
          <p:cNvSpPr txBox="1"/>
          <p:nvPr/>
        </p:nvSpPr>
        <p:spPr>
          <a:xfrm>
            <a:off x="3680041" y="3460230"/>
            <a:ext cx="1838120" cy="8337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34295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dirty="0" err="1"/>
              <a:t>DaoFactory</a:t>
            </a:r>
            <a:endParaRPr lang="zh-TW" altLang="en-US" kern="12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AEB93C15-B9BD-41BA-85A5-474BCD5709B4}"/>
              </a:ext>
            </a:extLst>
          </p:cNvPr>
          <p:cNvSpPr txBox="1"/>
          <p:nvPr/>
        </p:nvSpPr>
        <p:spPr>
          <a:xfrm>
            <a:off x="1622641" y="3460230"/>
            <a:ext cx="1838120" cy="8337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34295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dirty="0" err="1"/>
              <a:t>DbUtil</a:t>
            </a:r>
            <a:endParaRPr lang="zh-TW" altLang="en-US" kern="1200" dirty="0"/>
          </a:p>
        </p:txBody>
      </p: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AE8BBBDA-3192-4FB3-AD69-A0AA0BC7E8A5}"/>
              </a:ext>
            </a:extLst>
          </p:cNvPr>
          <p:cNvGrpSpPr/>
          <p:nvPr/>
        </p:nvGrpSpPr>
        <p:grpSpPr>
          <a:xfrm>
            <a:off x="7337641" y="4572224"/>
            <a:ext cx="1838120" cy="833796"/>
            <a:chOff x="5159057" y="1503279"/>
            <a:chExt cx="1838120" cy="951697"/>
          </a:xfrm>
          <a:solidFill>
            <a:schemeClr val="tx2">
              <a:lumMod val="75000"/>
            </a:schemeClr>
          </a:solidFill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DB24BA2D-CE00-4C19-845E-7E743ED967BF}"/>
                </a:ext>
              </a:extLst>
            </p:cNvPr>
            <p:cNvSpPr/>
            <p:nvPr/>
          </p:nvSpPr>
          <p:spPr>
            <a:xfrm>
              <a:off x="5159057" y="1503279"/>
              <a:ext cx="1838120" cy="95169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C9A3996B-09AA-4B64-A4A1-9C3F18784354}"/>
                </a:ext>
              </a:extLst>
            </p:cNvPr>
            <p:cNvSpPr txBox="1"/>
            <p:nvPr/>
          </p:nvSpPr>
          <p:spPr>
            <a:xfrm>
              <a:off x="5159057" y="1503279"/>
              <a:ext cx="1838120" cy="951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3429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400" u="sng" dirty="0" err="1"/>
                <a:t>AdultHealthDaoImpl</a:t>
              </a:r>
              <a:endParaRPr lang="zh-TW" altLang="en-US" sz="1400" kern="1200" dirty="0"/>
            </a:p>
          </p:txBody>
        </p:sp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75E96F94-6F3C-41E1-83C1-88A6DB854A9B}"/>
              </a:ext>
            </a:extLst>
          </p:cNvPr>
          <p:cNvSpPr txBox="1"/>
          <p:nvPr/>
        </p:nvSpPr>
        <p:spPr>
          <a:xfrm>
            <a:off x="7337641" y="5677348"/>
            <a:ext cx="1838120" cy="83379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9050" tIns="19050" rIns="19050" bIns="134295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1400" dirty="0" err="1"/>
              <a:t>FileImportDaoImpl</a:t>
            </a:r>
            <a:endParaRPr lang="zh-TW" altLang="en-US" sz="1400" kern="1200" dirty="0"/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69E34935-C2D3-40B4-A5D1-E23827A7F94A}"/>
              </a:ext>
            </a:extLst>
          </p:cNvPr>
          <p:cNvGrpSpPr/>
          <p:nvPr/>
        </p:nvGrpSpPr>
        <p:grpSpPr>
          <a:xfrm>
            <a:off x="5737441" y="3460230"/>
            <a:ext cx="1838120" cy="833796"/>
            <a:chOff x="5159057" y="1503279"/>
            <a:chExt cx="1838120" cy="951697"/>
          </a:xfrm>
          <a:solidFill>
            <a:schemeClr val="tx2">
              <a:lumMod val="75000"/>
            </a:schemeClr>
          </a:solidFill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1458D7F-C6AD-4781-A65F-EBE64001E4CE}"/>
                </a:ext>
              </a:extLst>
            </p:cNvPr>
            <p:cNvSpPr/>
            <p:nvPr/>
          </p:nvSpPr>
          <p:spPr>
            <a:xfrm>
              <a:off x="5159057" y="1503279"/>
              <a:ext cx="1838120" cy="95169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EA2DB642-0976-4EF9-BD59-CE7164727C78}"/>
                </a:ext>
              </a:extLst>
            </p:cNvPr>
            <p:cNvSpPr txBox="1"/>
            <p:nvPr/>
          </p:nvSpPr>
          <p:spPr>
            <a:xfrm>
              <a:off x="5159057" y="1503279"/>
              <a:ext cx="1838120" cy="95169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3429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dirty="0" err="1"/>
                <a:t>AdultHealthBean</a:t>
              </a:r>
              <a:endParaRPr lang="zh-TW" altLang="en-US" kern="1200" dirty="0"/>
            </a:p>
          </p:txBody>
        </p:sp>
      </p:grp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34B9728-C05D-4A4C-8CB6-E76387C69354}"/>
              </a:ext>
            </a:extLst>
          </p:cNvPr>
          <p:cNvCxnSpPr>
            <a:stCxn id="103" idx="1"/>
            <a:endCxn id="85" idx="3"/>
          </p:cNvCxnSpPr>
          <p:nvPr/>
        </p:nvCxnSpPr>
        <p:spPr>
          <a:xfrm flipH="1">
            <a:off x="6794511" y="4989122"/>
            <a:ext cx="543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938B4AA-D9C0-484E-B762-519B4218BBDC}"/>
              </a:ext>
            </a:extLst>
          </p:cNvPr>
          <p:cNvCxnSpPr>
            <a:stCxn id="106" idx="1"/>
            <a:endCxn id="34" idx="3"/>
          </p:cNvCxnSpPr>
          <p:nvPr/>
        </p:nvCxnSpPr>
        <p:spPr>
          <a:xfrm flipH="1">
            <a:off x="6794511" y="6094246"/>
            <a:ext cx="543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0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標題 6">
            <a:extLst>
              <a:ext uri="{FF2B5EF4-FFF2-40B4-BE49-F238E27FC236}">
                <a16:creationId xmlns:a16="http://schemas.microsoft.com/office/drawing/2014/main" id="{B813ADB5-BC9D-4A81-A94D-D1F6B99FFDB8}"/>
              </a:ext>
            </a:extLst>
          </p:cNvPr>
          <p:cNvSpPr txBox="1">
            <a:spLocks/>
          </p:cNvSpPr>
          <p:nvPr/>
        </p:nvSpPr>
        <p:spPr>
          <a:xfrm>
            <a:off x="6081088" y="858744"/>
            <a:ext cx="5539411" cy="540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zh-TW" altLang="en-US" dirty="0"/>
              <a:t>程式分享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113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6">
            <a:extLst>
              <a:ext uri="{FF2B5EF4-FFF2-40B4-BE49-F238E27FC236}">
                <a16:creationId xmlns:a16="http://schemas.microsoft.com/office/drawing/2014/main" id="{B813ADB5-BC9D-4A81-A94D-D1F6B99FFDB8}"/>
              </a:ext>
            </a:extLst>
          </p:cNvPr>
          <p:cNvSpPr txBox="1">
            <a:spLocks/>
          </p:cNvSpPr>
          <p:nvPr/>
        </p:nvSpPr>
        <p:spPr>
          <a:xfrm>
            <a:off x="565023" y="2179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SubjectMain.java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D58943E-FCA2-4607-896E-8E693788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23" y="1576122"/>
            <a:ext cx="10058400" cy="506394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由使用者輸入要下載的</a:t>
            </a:r>
            <a:r>
              <a:rPr lang="en-US" altLang="zh-TW" sz="1600" dirty="0">
                <a:latin typeface="+mj-ea"/>
                <a:ea typeface="+mj-ea"/>
              </a:rPr>
              <a:t>URL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透過分析</a:t>
            </a:r>
            <a:r>
              <a:rPr lang="en-US" altLang="zh-TW" sz="1600" dirty="0">
                <a:latin typeface="+mj-ea"/>
                <a:ea typeface="+mj-ea"/>
              </a:rPr>
              <a:t>URL</a:t>
            </a:r>
            <a:r>
              <a:rPr lang="zh-TW" altLang="en-US" sz="1600" dirty="0">
                <a:latin typeface="+mj-ea"/>
                <a:ea typeface="+mj-ea"/>
              </a:rPr>
              <a:t>取得欲下載檔案的副檔名後組成內容為字串</a:t>
            </a:r>
            <a:r>
              <a:rPr lang="en-US" altLang="zh-TW" sz="1600" dirty="0">
                <a:latin typeface="+mj-ea"/>
                <a:ea typeface="+mj-ea"/>
              </a:rPr>
              <a:t>(String)</a:t>
            </a:r>
            <a:r>
              <a:rPr lang="zh-TW" altLang="en-US" sz="1600" dirty="0">
                <a:latin typeface="+mj-ea"/>
                <a:ea typeface="+mj-ea"/>
              </a:rPr>
              <a:t>的清單</a:t>
            </a:r>
            <a:r>
              <a:rPr lang="en-US" altLang="zh-TW" sz="1600" dirty="0">
                <a:latin typeface="+mj-ea"/>
                <a:ea typeface="+mj-ea"/>
              </a:rPr>
              <a:t>(List)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使用</a:t>
            </a:r>
            <a:r>
              <a:rPr lang="en-US" altLang="zh-TW" sz="1600" dirty="0" err="1">
                <a:latin typeface="+mj-ea"/>
                <a:ea typeface="+mj-ea"/>
              </a:rPr>
              <a:t>DownloadUtil</a:t>
            </a:r>
            <a:r>
              <a:rPr lang="zh-TW" altLang="en-US" sz="1600" dirty="0">
                <a:latin typeface="+mj-ea"/>
                <a:ea typeface="+mj-ea"/>
              </a:rPr>
              <a:t>下載檔案並指定下載路徑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進行副檔名判斷後依據不同的副檔名呼叫</a:t>
            </a:r>
            <a:r>
              <a:rPr lang="en-US" altLang="zh-TW" sz="1600" dirty="0" err="1">
                <a:latin typeface="+mj-ea"/>
                <a:ea typeface="+mj-ea"/>
              </a:rPr>
              <a:t>CsvUtil﹑JsonUtil</a:t>
            </a:r>
            <a:r>
              <a:rPr lang="en-US" altLang="zh-TW" sz="1600" dirty="0">
                <a:latin typeface="+mj-ea"/>
              </a:rPr>
              <a:t> ﹑</a:t>
            </a:r>
            <a:r>
              <a:rPr lang="en-US" altLang="zh-TW" sz="1600" dirty="0" err="1">
                <a:latin typeface="+mj-ea"/>
              </a:rPr>
              <a:t>XmlUtil</a:t>
            </a:r>
            <a:r>
              <a:rPr lang="zh-TW" altLang="en-US" sz="1600" dirty="0">
                <a:latin typeface="+mj-ea"/>
              </a:rPr>
              <a:t>處理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F96514D-374F-490A-80A5-5A90C3835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3548062"/>
            <a:ext cx="5581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6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6">
            <a:extLst>
              <a:ext uri="{FF2B5EF4-FFF2-40B4-BE49-F238E27FC236}">
                <a16:creationId xmlns:a16="http://schemas.microsoft.com/office/drawing/2014/main" id="{B813ADB5-BC9D-4A81-A94D-D1F6B99FFDB8}"/>
              </a:ext>
            </a:extLst>
          </p:cNvPr>
          <p:cNvSpPr txBox="1">
            <a:spLocks/>
          </p:cNvSpPr>
          <p:nvPr/>
        </p:nvSpPr>
        <p:spPr>
          <a:xfrm>
            <a:off x="565023" y="2179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DownloadUtil.java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D58943E-FCA2-4607-896E-8E693788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23" y="1576122"/>
            <a:ext cx="10058400" cy="506394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傳入包含</a:t>
            </a:r>
            <a:r>
              <a:rPr lang="en-US" altLang="zh-TW" sz="1600" dirty="0">
                <a:latin typeface="+mj-ea"/>
                <a:ea typeface="+mj-ea"/>
              </a:rPr>
              <a:t>URL</a:t>
            </a:r>
            <a:r>
              <a:rPr lang="zh-TW" altLang="en-US" sz="1600" dirty="0">
                <a:latin typeface="+mj-ea"/>
                <a:ea typeface="+mj-ea"/>
              </a:rPr>
              <a:t>及副檔名的字串</a:t>
            </a:r>
            <a:r>
              <a:rPr lang="en-US" altLang="zh-TW" sz="1600" dirty="0">
                <a:latin typeface="+mj-ea"/>
                <a:ea typeface="+mj-ea"/>
              </a:rPr>
              <a:t>(String)</a:t>
            </a:r>
            <a:r>
              <a:rPr lang="zh-TW" altLang="en-US" sz="1600" dirty="0">
                <a:latin typeface="+mj-ea"/>
                <a:ea typeface="+mj-ea"/>
              </a:rPr>
              <a:t>清單</a:t>
            </a:r>
            <a:r>
              <a:rPr lang="en-US" altLang="zh-TW" sz="1600" dirty="0">
                <a:latin typeface="+mj-ea"/>
                <a:ea typeface="+mj-ea"/>
              </a:rPr>
              <a:t>(List)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確認下載資料夾路徑是否存在，若不存在則新增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透過</a:t>
            </a:r>
            <a:r>
              <a:rPr lang="en-US" altLang="zh-TW" sz="1600" dirty="0" err="1">
                <a:latin typeface="+mj-ea"/>
                <a:ea typeface="+mj-ea"/>
              </a:rPr>
              <a:t>InputStream</a:t>
            </a:r>
            <a:r>
              <a:rPr lang="zh-TW" altLang="en-US" sz="1600" dirty="0">
                <a:latin typeface="+mj-ea"/>
                <a:ea typeface="+mj-ea"/>
              </a:rPr>
              <a:t>及</a:t>
            </a:r>
            <a:r>
              <a:rPr lang="en-US" altLang="zh-TW" sz="1600" dirty="0" err="1">
                <a:latin typeface="+mj-ea"/>
                <a:ea typeface="+mj-ea"/>
              </a:rPr>
              <a:t>OutPutStream</a:t>
            </a:r>
            <a:r>
              <a:rPr lang="zh-TW" altLang="en-US" sz="1600" dirty="0">
                <a:latin typeface="+mj-ea"/>
                <a:ea typeface="+mj-ea"/>
              </a:rPr>
              <a:t>進行下載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回傳檔案路徑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5036D9-6B60-4046-B074-F643BA8A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418" y="413691"/>
            <a:ext cx="4814559" cy="58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9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6">
            <a:extLst>
              <a:ext uri="{FF2B5EF4-FFF2-40B4-BE49-F238E27FC236}">
                <a16:creationId xmlns:a16="http://schemas.microsoft.com/office/drawing/2014/main" id="{B813ADB5-BC9D-4A81-A94D-D1F6B99FFDB8}"/>
              </a:ext>
            </a:extLst>
          </p:cNvPr>
          <p:cNvSpPr txBox="1">
            <a:spLocks/>
          </p:cNvSpPr>
          <p:nvPr/>
        </p:nvSpPr>
        <p:spPr>
          <a:xfrm>
            <a:off x="565023" y="2179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CsvFileUtil.java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D58943E-FCA2-4607-896E-8E693788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23" y="1576122"/>
            <a:ext cx="10058400" cy="506394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讀取並新增至資料庫方法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將資料庫內檔案取出並匯出至新</a:t>
            </a:r>
            <a:r>
              <a:rPr lang="en-US" altLang="zh-TW" sz="1600" dirty="0">
                <a:latin typeface="+mj-ea"/>
                <a:ea typeface="+mj-ea"/>
              </a:rPr>
              <a:t>csv</a:t>
            </a:r>
            <a:r>
              <a:rPr lang="zh-TW" altLang="en-US" sz="1600" dirty="0">
                <a:latin typeface="+mj-ea"/>
                <a:ea typeface="+mj-ea"/>
              </a:rPr>
              <a:t>方法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0855465-1261-41A8-93EB-4719968FC1F1}"/>
              </a:ext>
            </a:extLst>
          </p:cNvPr>
          <p:cNvSpPr txBox="1">
            <a:spLocks/>
          </p:cNvSpPr>
          <p:nvPr/>
        </p:nvSpPr>
        <p:spPr>
          <a:xfrm>
            <a:off x="755523" y="2023035"/>
            <a:ext cx="10058400" cy="1710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傳入檔案路徑及副檔名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使用</a:t>
            </a:r>
            <a:r>
              <a:rPr lang="en-US" altLang="zh-TW" sz="1600" dirty="0">
                <a:latin typeface="+mj-ea"/>
                <a:ea typeface="+mj-ea"/>
              </a:rPr>
              <a:t>opencsv.jar</a:t>
            </a:r>
            <a:r>
              <a:rPr lang="zh-TW" altLang="en-US" sz="1600" dirty="0">
                <a:latin typeface="+mj-ea"/>
                <a:ea typeface="+mj-ea"/>
              </a:rPr>
              <a:t>內方法讀取</a:t>
            </a:r>
            <a:r>
              <a:rPr lang="en-US" altLang="zh-TW" sz="1600" dirty="0">
                <a:latin typeface="+mj-ea"/>
                <a:ea typeface="+mj-ea"/>
              </a:rPr>
              <a:t>csv</a:t>
            </a:r>
            <a:r>
              <a:rPr lang="zh-TW" altLang="en-US" sz="1600" dirty="0">
                <a:latin typeface="+mj-ea"/>
                <a:ea typeface="+mj-ea"/>
              </a:rPr>
              <a:t>內容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透過</a:t>
            </a:r>
            <a:r>
              <a:rPr lang="en-US" altLang="zh-TW" sz="1600" dirty="0" err="1">
                <a:latin typeface="+mj-ea"/>
                <a:ea typeface="+mj-ea"/>
              </a:rPr>
              <a:t>AdultHealthBean</a:t>
            </a:r>
            <a:r>
              <a:rPr lang="zh-TW" altLang="en-US" sz="1600" dirty="0">
                <a:latin typeface="+mj-ea"/>
                <a:ea typeface="+mj-ea"/>
              </a:rPr>
              <a:t>封裝資料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呼叫</a:t>
            </a:r>
            <a:r>
              <a:rPr lang="en-US" altLang="zh-TW" sz="1600" dirty="0" err="1">
                <a:latin typeface="+mj-ea"/>
                <a:ea typeface="+mj-ea"/>
              </a:rPr>
              <a:t>DaoFactory</a:t>
            </a:r>
            <a:r>
              <a:rPr lang="zh-TW" altLang="en-US" sz="1600" dirty="0">
                <a:latin typeface="+mj-ea"/>
                <a:ea typeface="+mj-ea"/>
              </a:rPr>
              <a:t>內的實作方式連線資料庫並新增至</a:t>
            </a:r>
            <a:r>
              <a:rPr lang="en-US" altLang="zh-TW" sz="1600" dirty="0" err="1">
                <a:latin typeface="+mj-ea"/>
                <a:ea typeface="+mj-ea"/>
              </a:rPr>
              <a:t>AdultHealth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匯入完畢後更新資料庫內</a:t>
            </a:r>
            <a:r>
              <a:rPr lang="en-US" altLang="zh-TW" sz="1600" dirty="0">
                <a:latin typeface="+mj-ea"/>
                <a:ea typeface="+mj-ea"/>
              </a:rPr>
              <a:t>flag</a:t>
            </a:r>
            <a:r>
              <a:rPr lang="zh-TW" altLang="en-US" sz="1600" dirty="0">
                <a:latin typeface="+mj-ea"/>
                <a:ea typeface="+mj-ea"/>
              </a:rPr>
              <a:t>已確認</a:t>
            </a:r>
            <a:r>
              <a:rPr lang="en-US" altLang="zh-TW" sz="1600" dirty="0">
                <a:latin typeface="+mj-ea"/>
                <a:ea typeface="+mj-ea"/>
              </a:rPr>
              <a:t>csv</a:t>
            </a:r>
            <a:r>
              <a:rPr lang="zh-TW" altLang="en-US" sz="1600" dirty="0">
                <a:latin typeface="+mj-ea"/>
                <a:ea typeface="+mj-ea"/>
              </a:rPr>
              <a:t>已匯入完畢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3C8490F-E7FE-4DA3-A808-5CB3B5DA0DA8}"/>
              </a:ext>
            </a:extLst>
          </p:cNvPr>
          <p:cNvSpPr txBox="1">
            <a:spLocks/>
          </p:cNvSpPr>
          <p:nvPr/>
        </p:nvSpPr>
        <p:spPr>
          <a:xfrm>
            <a:off x="755523" y="4180713"/>
            <a:ext cx="10058400" cy="1405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傳入包含</a:t>
            </a:r>
            <a:r>
              <a:rPr lang="en-US" altLang="zh-TW" sz="1600" dirty="0" err="1">
                <a:latin typeface="+mj-ea"/>
              </a:rPr>
              <a:t>AdultHealthBean</a:t>
            </a:r>
            <a:r>
              <a:rPr lang="zh-TW" altLang="en-US" sz="1600" dirty="0">
                <a:latin typeface="+mj-ea"/>
              </a:rPr>
              <a:t>物件的清單</a:t>
            </a:r>
            <a:r>
              <a:rPr lang="en-US" altLang="zh-TW" sz="1600" dirty="0">
                <a:latin typeface="+mj-ea"/>
              </a:rPr>
              <a:t>(List)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使用</a:t>
            </a:r>
            <a:r>
              <a:rPr lang="en-US" altLang="zh-TW" sz="1600" dirty="0">
                <a:latin typeface="+mj-ea"/>
                <a:ea typeface="+mj-ea"/>
              </a:rPr>
              <a:t>opencsv.jar</a:t>
            </a:r>
            <a:r>
              <a:rPr lang="zh-TW" altLang="en-US" sz="1600" dirty="0">
                <a:latin typeface="+mj-ea"/>
                <a:ea typeface="+mj-ea"/>
              </a:rPr>
              <a:t>內方法寫入</a:t>
            </a:r>
            <a:r>
              <a:rPr lang="en-US" altLang="zh-TW" sz="1600" dirty="0">
                <a:latin typeface="+mj-ea"/>
                <a:ea typeface="+mj-ea"/>
              </a:rPr>
              <a:t>csv</a:t>
            </a:r>
            <a:r>
              <a:rPr lang="zh-TW" altLang="en-US" sz="1600" dirty="0">
                <a:latin typeface="+mj-ea"/>
                <a:ea typeface="+mj-ea"/>
              </a:rPr>
              <a:t>內容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透過</a:t>
            </a:r>
            <a:r>
              <a:rPr lang="en-US" altLang="zh-TW" sz="1600" dirty="0" err="1">
                <a:latin typeface="+mj-ea"/>
                <a:ea typeface="+mj-ea"/>
              </a:rPr>
              <a:t>AdultHealthBean</a:t>
            </a:r>
            <a:r>
              <a:rPr lang="zh-TW" altLang="en-US" sz="1600" dirty="0">
                <a:latin typeface="+mj-ea"/>
                <a:ea typeface="+mj-ea"/>
              </a:rPr>
              <a:t>取得資料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將資料寫入新的</a:t>
            </a:r>
            <a:r>
              <a:rPr lang="en-US" altLang="zh-TW" sz="1600" dirty="0">
                <a:latin typeface="+mj-ea"/>
                <a:ea typeface="+mj-ea"/>
              </a:rPr>
              <a:t>csv</a:t>
            </a:r>
            <a:r>
              <a:rPr lang="zh-TW" altLang="en-US" sz="1600" dirty="0">
                <a:latin typeface="+mj-ea"/>
                <a:ea typeface="+mj-ea"/>
              </a:rPr>
              <a:t>內</a:t>
            </a:r>
            <a:endParaRPr lang="en-US" altLang="zh-TW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531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6">
            <a:extLst>
              <a:ext uri="{FF2B5EF4-FFF2-40B4-BE49-F238E27FC236}">
                <a16:creationId xmlns:a16="http://schemas.microsoft.com/office/drawing/2014/main" id="{B813ADB5-BC9D-4A81-A94D-D1F6B99FFDB8}"/>
              </a:ext>
            </a:extLst>
          </p:cNvPr>
          <p:cNvSpPr txBox="1">
            <a:spLocks/>
          </p:cNvSpPr>
          <p:nvPr/>
        </p:nvSpPr>
        <p:spPr>
          <a:xfrm>
            <a:off x="565023" y="2179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XmlFileUtil.java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5D58943E-FCA2-4607-896E-8E693788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23" y="1576122"/>
            <a:ext cx="10058400" cy="506394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讀取並新增至資料庫方法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將資料庫內檔案取出並匯出至新</a:t>
            </a:r>
            <a:r>
              <a:rPr lang="en-US" altLang="zh-TW" sz="1600" dirty="0">
                <a:latin typeface="+mj-ea"/>
                <a:ea typeface="+mj-ea"/>
              </a:rPr>
              <a:t>xml</a:t>
            </a:r>
            <a:r>
              <a:rPr lang="zh-TW" altLang="en-US" sz="1600" dirty="0">
                <a:latin typeface="+mj-ea"/>
                <a:ea typeface="+mj-ea"/>
              </a:rPr>
              <a:t>方法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0855465-1261-41A8-93EB-4719968FC1F1}"/>
              </a:ext>
            </a:extLst>
          </p:cNvPr>
          <p:cNvSpPr txBox="1">
            <a:spLocks/>
          </p:cNvSpPr>
          <p:nvPr/>
        </p:nvSpPr>
        <p:spPr>
          <a:xfrm>
            <a:off x="755523" y="2023035"/>
            <a:ext cx="10058400" cy="17107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傳入檔案路徑及副檔名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使用</a:t>
            </a:r>
            <a:r>
              <a:rPr lang="en-US" altLang="zh-TW" sz="1600" dirty="0">
                <a:latin typeface="+mj-ea"/>
                <a:ea typeface="+mj-ea"/>
              </a:rPr>
              <a:t>org.w3m</a:t>
            </a:r>
            <a:r>
              <a:rPr lang="zh-TW" altLang="en-US" sz="1600" dirty="0">
                <a:latin typeface="+mj-ea"/>
                <a:ea typeface="+mj-ea"/>
              </a:rPr>
              <a:t>內方法讀取</a:t>
            </a:r>
            <a:r>
              <a:rPr lang="en-US" altLang="zh-TW" sz="1600" dirty="0">
                <a:latin typeface="+mj-ea"/>
                <a:ea typeface="+mj-ea"/>
              </a:rPr>
              <a:t>xml</a:t>
            </a:r>
            <a:r>
              <a:rPr lang="zh-TW" altLang="en-US" sz="1600" dirty="0">
                <a:latin typeface="+mj-ea"/>
                <a:ea typeface="+mj-ea"/>
              </a:rPr>
              <a:t>內容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透過</a:t>
            </a:r>
            <a:r>
              <a:rPr lang="en-US" altLang="zh-TW" sz="1600" dirty="0" err="1">
                <a:latin typeface="+mj-ea"/>
                <a:ea typeface="+mj-ea"/>
              </a:rPr>
              <a:t>AdultHealthBean</a:t>
            </a:r>
            <a:r>
              <a:rPr lang="zh-TW" altLang="en-US" sz="1600" dirty="0">
                <a:latin typeface="+mj-ea"/>
                <a:ea typeface="+mj-ea"/>
              </a:rPr>
              <a:t>封裝資料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呼叫</a:t>
            </a:r>
            <a:r>
              <a:rPr lang="en-US" altLang="zh-TW" sz="1600" dirty="0" err="1">
                <a:latin typeface="+mj-ea"/>
                <a:ea typeface="+mj-ea"/>
              </a:rPr>
              <a:t>DaoFactory</a:t>
            </a:r>
            <a:r>
              <a:rPr lang="zh-TW" altLang="en-US" sz="1600" dirty="0">
                <a:latin typeface="+mj-ea"/>
                <a:ea typeface="+mj-ea"/>
              </a:rPr>
              <a:t>內的實作方式連線資料庫並新增至</a:t>
            </a:r>
            <a:r>
              <a:rPr lang="en-US" altLang="zh-TW" sz="1600" dirty="0" err="1">
                <a:latin typeface="+mj-ea"/>
                <a:ea typeface="+mj-ea"/>
              </a:rPr>
              <a:t>AdultHealth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匯入完畢後更新資料庫內</a:t>
            </a:r>
            <a:r>
              <a:rPr lang="en-US" altLang="zh-TW" sz="1600" dirty="0">
                <a:latin typeface="+mj-ea"/>
                <a:ea typeface="+mj-ea"/>
              </a:rPr>
              <a:t>flag</a:t>
            </a:r>
            <a:r>
              <a:rPr lang="zh-TW" altLang="en-US" sz="1600" dirty="0">
                <a:latin typeface="+mj-ea"/>
                <a:ea typeface="+mj-ea"/>
              </a:rPr>
              <a:t>已確認</a:t>
            </a:r>
            <a:r>
              <a:rPr lang="en-US" altLang="zh-TW" sz="1600" dirty="0">
                <a:latin typeface="+mj-ea"/>
                <a:ea typeface="+mj-ea"/>
              </a:rPr>
              <a:t>xml</a:t>
            </a:r>
            <a:r>
              <a:rPr lang="zh-TW" altLang="en-US" sz="1600" dirty="0">
                <a:latin typeface="+mj-ea"/>
                <a:ea typeface="+mj-ea"/>
              </a:rPr>
              <a:t>已匯入完畢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sz="1600" dirty="0">
              <a:latin typeface="+mj-ea"/>
              <a:ea typeface="+mj-ea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3C8490F-E7FE-4DA3-A808-5CB3B5DA0DA8}"/>
              </a:ext>
            </a:extLst>
          </p:cNvPr>
          <p:cNvSpPr txBox="1">
            <a:spLocks/>
          </p:cNvSpPr>
          <p:nvPr/>
        </p:nvSpPr>
        <p:spPr>
          <a:xfrm>
            <a:off x="755523" y="4180713"/>
            <a:ext cx="10058400" cy="1405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傳入包含</a:t>
            </a:r>
            <a:r>
              <a:rPr lang="en-US" altLang="zh-TW" sz="1600" dirty="0" err="1">
                <a:latin typeface="+mj-ea"/>
              </a:rPr>
              <a:t>AdultHealthBean</a:t>
            </a:r>
            <a:r>
              <a:rPr lang="zh-TW" altLang="en-US" sz="1600" dirty="0">
                <a:latin typeface="+mj-ea"/>
              </a:rPr>
              <a:t>物件的清單</a:t>
            </a:r>
            <a:r>
              <a:rPr lang="en-US" altLang="zh-TW" sz="1600" dirty="0">
                <a:latin typeface="+mj-ea"/>
              </a:rPr>
              <a:t>(List)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使用</a:t>
            </a:r>
            <a:r>
              <a:rPr lang="en-US" altLang="zh-TW" sz="1600" dirty="0">
                <a:latin typeface="+mj-ea"/>
                <a:ea typeface="+mj-ea"/>
              </a:rPr>
              <a:t>dom4j</a:t>
            </a:r>
            <a:r>
              <a:rPr lang="zh-TW" altLang="en-US" sz="1600" dirty="0">
                <a:latin typeface="+mj-ea"/>
                <a:ea typeface="+mj-ea"/>
              </a:rPr>
              <a:t>內方法寫入</a:t>
            </a:r>
            <a:r>
              <a:rPr lang="en-US" altLang="zh-TW" sz="1600" dirty="0">
                <a:latin typeface="+mj-ea"/>
                <a:ea typeface="+mj-ea"/>
              </a:rPr>
              <a:t>xml</a:t>
            </a:r>
            <a:r>
              <a:rPr lang="zh-TW" altLang="en-US" sz="1600" dirty="0">
                <a:latin typeface="+mj-ea"/>
                <a:ea typeface="+mj-ea"/>
              </a:rPr>
              <a:t>內容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透過</a:t>
            </a:r>
            <a:r>
              <a:rPr lang="en-US" altLang="zh-TW" sz="1600" dirty="0" err="1">
                <a:latin typeface="+mj-ea"/>
                <a:ea typeface="+mj-ea"/>
              </a:rPr>
              <a:t>AdultHealthBean</a:t>
            </a:r>
            <a:r>
              <a:rPr lang="zh-TW" altLang="en-US" sz="1600" dirty="0">
                <a:latin typeface="+mj-ea"/>
                <a:ea typeface="+mj-ea"/>
              </a:rPr>
              <a:t>取得資料</a:t>
            </a:r>
            <a:endParaRPr lang="en-US" altLang="zh-TW" sz="16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>
                <a:latin typeface="+mj-ea"/>
                <a:ea typeface="+mj-ea"/>
              </a:rPr>
              <a:t>將資料寫入新的</a:t>
            </a:r>
            <a:r>
              <a:rPr lang="en-US" altLang="zh-TW" sz="1600" dirty="0">
                <a:latin typeface="+mj-ea"/>
                <a:ea typeface="+mj-ea"/>
              </a:rPr>
              <a:t>xml</a:t>
            </a:r>
            <a:r>
              <a:rPr lang="zh-TW" altLang="en-US" sz="1600" dirty="0">
                <a:latin typeface="+mj-ea"/>
                <a:ea typeface="+mj-ea"/>
              </a:rPr>
              <a:t>內</a:t>
            </a:r>
            <a:endParaRPr lang="en-US" altLang="zh-TW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666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598</Words>
  <Application>Microsoft Office PowerPoint</Application>
  <PresentationFormat>寬螢幕</PresentationFormat>
  <Paragraphs>139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Calibri</vt:lpstr>
      <vt:lpstr>Georgia</vt:lpstr>
      <vt:lpstr>Rockwell Extra Bold</vt:lpstr>
      <vt:lpstr>Trebuchet MS</vt:lpstr>
      <vt:lpstr>Wingdings</vt:lpstr>
      <vt:lpstr>木刻字型</vt:lpstr>
      <vt:lpstr>專題一 </vt:lpstr>
      <vt:lpstr>PowerPoint 簡報</vt:lpstr>
      <vt:lpstr>PowerPoint 簡報</vt:lpstr>
      <vt:lpstr>架構圖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收件系統    申請案件管理系統                                    教育訓練</dc:title>
  <dc:creator>KD014</dc:creator>
  <cp:lastModifiedBy>Student</cp:lastModifiedBy>
  <cp:revision>82</cp:revision>
  <dcterms:created xsi:type="dcterms:W3CDTF">2019-09-25T06:11:07Z</dcterms:created>
  <dcterms:modified xsi:type="dcterms:W3CDTF">2020-02-20T02:51:19Z</dcterms:modified>
</cp:coreProperties>
</file>