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8"/>
  </p:notesMasterIdLst>
  <p:handoutMasterIdLst>
    <p:handoutMasterId r:id="rId45"/>
  </p:handoutMasterIdLst>
  <p:sldIdLst>
    <p:sldId id="256" r:id="rId4"/>
    <p:sldId id="257" r:id="rId5"/>
    <p:sldId id="293" r:id="rId6"/>
    <p:sldId id="299" r:id="rId7"/>
    <p:sldId id="294" r:id="rId9"/>
    <p:sldId id="311" r:id="rId10"/>
    <p:sldId id="312" r:id="rId11"/>
    <p:sldId id="313" r:id="rId12"/>
    <p:sldId id="258" r:id="rId13"/>
    <p:sldId id="304" r:id="rId14"/>
    <p:sldId id="314" r:id="rId15"/>
    <p:sldId id="315" r:id="rId16"/>
    <p:sldId id="316" r:id="rId17"/>
    <p:sldId id="317" r:id="rId18"/>
    <p:sldId id="287" r:id="rId19"/>
    <p:sldId id="305" r:id="rId20"/>
    <p:sldId id="343" r:id="rId21"/>
    <p:sldId id="344" r:id="rId22"/>
    <p:sldId id="345" r:id="rId23"/>
    <p:sldId id="288" r:id="rId24"/>
    <p:sldId id="346" r:id="rId25"/>
    <p:sldId id="347" r:id="rId26"/>
    <p:sldId id="306" r:id="rId27"/>
    <p:sldId id="334" r:id="rId28"/>
    <p:sldId id="335" r:id="rId29"/>
    <p:sldId id="336" r:id="rId30"/>
    <p:sldId id="337" r:id="rId31"/>
    <p:sldId id="338" r:id="rId32"/>
    <p:sldId id="339" r:id="rId33"/>
    <p:sldId id="291" r:id="rId34"/>
    <p:sldId id="308" r:id="rId35"/>
    <p:sldId id="333" r:id="rId36"/>
    <p:sldId id="292" r:id="rId37"/>
    <p:sldId id="342" r:id="rId38"/>
    <p:sldId id="341" r:id="rId39"/>
    <p:sldId id="296" r:id="rId40"/>
    <p:sldId id="365" r:id="rId41"/>
    <p:sldId id="310" r:id="rId42"/>
    <p:sldId id="369" r:id="rId43"/>
    <p:sldId id="289" r:id="rId4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B780"/>
    <a:srgbClr val="FFFFFF"/>
    <a:srgbClr val="06DB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p:restoredTop sz="94660"/>
  </p:normalViewPr>
  <p:slideViewPr>
    <p:cSldViewPr snapToGrid="0" showGuides="1">
      <p:cViewPr>
        <p:scale>
          <a:sx n="66" d="100"/>
          <a:sy n="66" d="100"/>
        </p:scale>
        <p:origin x="2310" y="1020"/>
      </p:cViewPr>
      <p:guideLst>
        <p:guide orient="horz" pos="2147"/>
        <p:guide pos="2932"/>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Click to edit Master text style</a:t>
            </a:r>
            <a:endParaRPr lang="zh-CN" altLang="en-US"/>
          </a:p>
          <a:p>
            <a:pPr lvl="1"/>
            <a:r>
              <a:rPr lang="zh-CN" altLang="en-US"/>
              <a:t>Second level</a:t>
            </a:r>
            <a:endParaRPr lang="zh-CN" altLang="en-US"/>
          </a:p>
          <a:p>
            <a:pPr lvl="2"/>
            <a:r>
              <a:rPr lang="zh-CN" altLang="en-US"/>
              <a:t>Third level</a:t>
            </a:r>
            <a:endParaRPr lang="zh-CN" altLang="en-US"/>
          </a:p>
          <a:p>
            <a:pPr lvl="3"/>
            <a:r>
              <a:rPr lang="zh-CN" altLang="en-US"/>
              <a:t>Fourth level</a:t>
            </a:r>
            <a:endParaRPr lang="zh-CN" altLang="en-US"/>
          </a:p>
          <a:p>
            <a:pPr lvl="4"/>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Round table intro: name, location, current job/school, years of python exp</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endParaRPr lang="zh-CN" altLang="en-US" strike="noStrike" noProof="1" smtClean="0"/>
          </a:p>
          <a:p>
            <a:pPr lvl="1" fontAlgn="base"/>
            <a:r>
              <a:rPr lang="zh-CN" altLang="en-US" strike="noStrike" noProof="1" smtClean="0"/>
              <a:t>Second level</a:t>
            </a:r>
            <a:endParaRPr lang="zh-CN" altLang="en-US" strike="noStrike" noProof="1" smtClean="0"/>
          </a:p>
          <a:p>
            <a:pPr lvl="2" fontAlgn="base"/>
            <a:r>
              <a:rPr lang="zh-CN" altLang="en-US" strike="noStrike" noProof="1" smtClean="0"/>
              <a:t>Third level</a:t>
            </a:r>
            <a:endParaRPr lang="zh-CN" altLang="en-US" strike="noStrike" noProof="1" smtClean="0"/>
          </a:p>
          <a:p>
            <a:pPr lvl="3" fontAlgn="base"/>
            <a:r>
              <a:rPr lang="zh-CN" altLang="en-US" strike="noStrike" noProof="1" smtClean="0"/>
              <a:t>Fourth level</a:t>
            </a:r>
            <a:endParaRPr lang="zh-CN" altLang="en-US" strike="noStrike" noProof="1" smtClean="0"/>
          </a:p>
          <a:p>
            <a:pPr lvl="4" fontAlgn="base"/>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endParaRPr lang="zh-CN" altLang="en-US" strike="noStrike" noProof="1" smtClean="0"/>
          </a:p>
          <a:p>
            <a:pPr lvl="1" fontAlgn="base"/>
            <a:r>
              <a:rPr lang="zh-CN" altLang="en-US" strike="noStrike" noProof="1" smtClean="0"/>
              <a:t>Second level</a:t>
            </a:r>
            <a:endParaRPr lang="zh-CN" altLang="en-US" strike="noStrike" noProof="1" smtClean="0"/>
          </a:p>
          <a:p>
            <a:pPr lvl="2" fontAlgn="base"/>
            <a:r>
              <a:rPr lang="zh-CN" altLang="en-US" strike="noStrike" noProof="1" smtClean="0"/>
              <a:t>Third level</a:t>
            </a:r>
            <a:endParaRPr lang="zh-CN" altLang="en-US" strike="noStrike" noProof="1" smtClean="0"/>
          </a:p>
          <a:p>
            <a:pPr lvl="3" fontAlgn="base"/>
            <a:r>
              <a:rPr lang="zh-CN" altLang="en-US" strike="noStrike" noProof="1" smtClean="0"/>
              <a:t>Fourth level</a:t>
            </a:r>
            <a:endParaRPr lang="zh-CN" altLang="en-US" strike="noStrike" noProof="1" smtClean="0"/>
          </a:p>
          <a:p>
            <a:pPr lvl="4" fontAlgn="base"/>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26"/>
          <p:cNvSpPr/>
          <p:nvPr/>
        </p:nvSpPr>
        <p:spPr>
          <a:xfrm rot="1105229">
            <a:off x="815975" y="-25400"/>
            <a:ext cx="11533188" cy="785177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98" name="文本框 27"/>
          <p:cNvSpPr txBox="1"/>
          <p:nvPr/>
        </p:nvSpPr>
        <p:spPr>
          <a:xfrm>
            <a:off x="3038475" y="3404870"/>
            <a:ext cx="6947535" cy="1076325"/>
          </a:xfrm>
          <a:prstGeom prst="rect">
            <a:avLst/>
          </a:prstGeom>
          <a:noFill/>
          <a:ln w="9525">
            <a:noFill/>
          </a:ln>
        </p:spPr>
        <p:txBody>
          <a:bodyPr wrap="square" anchor="t" anchorCtr="0">
            <a:spAutoFit/>
          </a:bodyPr>
          <a:p>
            <a:r>
              <a:rPr lang="en-US" altLang="zh-CN" sz="3200" b="1" dirty="0">
                <a:solidFill>
                  <a:srgbClr val="262626"/>
                </a:solidFill>
                <a:latin typeface="Microsoft YaHei" panose="020B0503020204020204" pitchFamily="34" charset="-122"/>
                <a:ea typeface="Microsoft YaHei" panose="020B0503020204020204" pitchFamily="34" charset="-122"/>
              </a:rPr>
              <a:t>H.A.C.C.</a:t>
            </a:r>
            <a:endParaRPr lang="en-US" altLang="zh-CN" sz="3200" b="1" dirty="0">
              <a:solidFill>
                <a:srgbClr val="262626"/>
              </a:solidFill>
              <a:latin typeface="Microsoft YaHei" panose="020B0503020204020204" pitchFamily="34" charset="-122"/>
              <a:ea typeface="Microsoft YaHei" panose="020B0503020204020204" pitchFamily="34" charset="-122"/>
            </a:endParaRPr>
          </a:p>
          <a:p>
            <a:r>
              <a:rPr lang="en-US" altLang="zh-CN" sz="3200" b="1" dirty="0">
                <a:solidFill>
                  <a:srgbClr val="262626"/>
                </a:solidFill>
                <a:latin typeface="Microsoft YaHei" panose="020B0503020204020204" pitchFamily="34" charset="-122"/>
                <a:ea typeface="Microsoft YaHei" panose="020B0503020204020204" pitchFamily="34" charset="-122"/>
              </a:rPr>
              <a:t>Data Structures and Algorithms</a:t>
            </a:r>
            <a:endParaRPr lang="en-US" altLang="zh-CN" sz="3200" b="1" dirty="0">
              <a:solidFill>
                <a:srgbClr val="262626"/>
              </a:solidFill>
              <a:latin typeface="Microsoft YaHei" panose="020B0503020204020204" pitchFamily="34" charset="-122"/>
              <a:ea typeface="Microsoft YaHei" panose="020B0503020204020204" pitchFamily="34" charset="-122"/>
            </a:endParaRPr>
          </a:p>
        </p:txBody>
      </p:sp>
      <p:sp>
        <p:nvSpPr>
          <p:cNvPr id="4099"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p>
            <a:endParaRPr lang="en-US"/>
          </a:p>
        </p:txBody>
      </p:sp>
      <p:sp>
        <p:nvSpPr>
          <p:cNvPr id="4100" name="文本框 30"/>
          <p:cNvSpPr txBox="1"/>
          <p:nvPr/>
        </p:nvSpPr>
        <p:spPr>
          <a:xfrm>
            <a:off x="5419725" y="4679950"/>
            <a:ext cx="1925638" cy="368300"/>
          </a:xfrm>
          <a:prstGeom prst="rect">
            <a:avLst/>
          </a:prstGeom>
          <a:noFill/>
          <a:ln w="9525">
            <a:noFill/>
          </a:ln>
        </p:spPr>
        <p:txBody>
          <a:bodyPr anchor="t" anchorCtr="0">
            <a:spAutoFit/>
          </a:bodyPr>
          <a:p>
            <a:r>
              <a:rPr lang="en-US" altLang="zh-CN" dirty="0">
                <a:solidFill>
                  <a:srgbClr val="262626"/>
                </a:solidFill>
                <a:latin typeface="Microsoft YaHei" panose="020B0503020204020204" pitchFamily="34" charset="-122"/>
                <a:ea typeface="Microsoft YaHei" panose="020B0503020204020204" pitchFamily="34" charset="-122"/>
              </a:rPr>
              <a:t>Jimmy Zhang</a:t>
            </a:r>
            <a:endParaRPr lang="en-US" altLang="zh-CN" dirty="0">
              <a:solidFill>
                <a:srgbClr val="262626"/>
              </a:solidFill>
              <a:latin typeface="Microsoft YaHei" panose="020B0503020204020204" pitchFamily="34" charset="-122"/>
              <a:ea typeface="Microsoft YaHei" panose="020B0503020204020204" pitchFamily="34" charset="-122"/>
            </a:endParaRPr>
          </a:p>
        </p:txBody>
      </p:sp>
      <p:sp>
        <p:nvSpPr>
          <p:cNvPr id="4101" name="文本框 31"/>
          <p:cNvSpPr txBox="1"/>
          <p:nvPr/>
        </p:nvSpPr>
        <p:spPr>
          <a:xfrm>
            <a:off x="5419725" y="5246688"/>
            <a:ext cx="1485900" cy="368300"/>
          </a:xfrm>
          <a:prstGeom prst="rect">
            <a:avLst/>
          </a:prstGeom>
          <a:noFill/>
          <a:ln w="9525">
            <a:noFill/>
          </a:ln>
        </p:spPr>
        <p:txBody>
          <a:bodyPr anchor="t" anchorCtr="0">
            <a:spAutoFit/>
          </a:bodyPr>
          <a:p>
            <a:r>
              <a:rPr lang="en-US" altLang="zh-CN" dirty="0">
                <a:solidFill>
                  <a:srgbClr val="262626"/>
                </a:solidFill>
                <a:latin typeface="Microsoft YaHei" panose="020B0503020204020204" pitchFamily="34" charset="-122"/>
                <a:ea typeface="Microsoft YaHei" panose="020B0503020204020204" pitchFamily="34" charset="-122"/>
              </a:rPr>
              <a:t>Fall 2022</a:t>
            </a:r>
            <a:endParaRPr lang="en-US" altLang="zh-CN"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0763" y="350838"/>
            <a:ext cx="29559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Class Vote</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p:txBody>
          <a:bodyPr/>
          <a:p>
            <a:r>
              <a:rPr lang="en-US"/>
              <a:t>Who wants to be a...</a:t>
            </a:r>
            <a:endParaRPr lang="en-US"/>
          </a:p>
          <a:p>
            <a:pPr lvl="1"/>
            <a:r>
              <a:rPr lang="en-US"/>
              <a:t>Data Scientist</a:t>
            </a:r>
            <a:endParaRPr lang="en-US"/>
          </a:p>
          <a:p>
            <a:pPr lvl="1"/>
            <a:r>
              <a:rPr lang="en-US"/>
              <a:t>Data Engineer</a:t>
            </a:r>
            <a:endParaRPr lang="en-US"/>
          </a:p>
          <a:p>
            <a:pPr lvl="1"/>
            <a:r>
              <a:rPr lang="en-US"/>
              <a:t>Software Engineer</a:t>
            </a:r>
            <a:endParaRPr lang="en-US"/>
          </a:p>
          <a:p>
            <a:pPr lvl="0"/>
            <a:endParaRPr lang="en-US"/>
          </a:p>
          <a:p>
            <a:pPr lvl="0"/>
            <a:endParaRPr lang="en-US"/>
          </a:p>
        </p:txBody>
      </p:sp>
      <p:pic>
        <p:nvPicPr>
          <p:cNvPr id="100" name="Picture 99"/>
          <p:cNvPicPr/>
          <p:nvPr/>
        </p:nvPicPr>
        <p:blipFill>
          <a:blip r:embed="rId1"/>
          <a:stretch>
            <a:fillRect/>
          </a:stretch>
        </p:blipFill>
        <p:spPr>
          <a:xfrm>
            <a:off x="4879975" y="1671638"/>
            <a:ext cx="6191250" cy="4505325"/>
          </a:xfrm>
          <a:prstGeom prst="rect">
            <a:avLst/>
          </a:prstGeom>
          <a:noFill/>
          <a:ln w="9525">
            <a:noFill/>
          </a:ln>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3.2</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0763" y="350838"/>
            <a:ext cx="29559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Introduction</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p:txBody>
          <a:bodyPr/>
          <a:p>
            <a:r>
              <a:rPr lang="en-US"/>
              <a:t>Core technology of computing in general and data science in particular</a:t>
            </a:r>
            <a:endParaRPr lang="en-US"/>
          </a:p>
          <a:p>
            <a:r>
              <a:rPr lang="en-US"/>
              <a:t>Algorithms affect significantly the global behavior of every software system</a:t>
            </a:r>
            <a:endParaRPr lang="en-US"/>
          </a:p>
          <a:p>
            <a:pPr lvl="1"/>
            <a:r>
              <a:rPr lang="en-US"/>
              <a:t>Moore’s law: # transistors/circuit doubles every two years</a:t>
            </a:r>
            <a:endParaRPr lang="en-US"/>
          </a:p>
          <a:p>
            <a:pPr lvl="1"/>
            <a:r>
              <a:rPr lang="en-US"/>
              <a:t>What is better, switch from a Θ(n^2) algorithm to a Θ(n) algorithm, or buy a faster computer?</a:t>
            </a:r>
            <a:endParaRPr lang="en-US"/>
          </a:p>
          <a:p>
            <a:r>
              <a:rPr lang="en-US"/>
              <a:t>Depends on and impacts other technologies</a:t>
            </a:r>
            <a:endParaRPr lang="en-US"/>
          </a:p>
          <a:p>
            <a:pPr lvl="1"/>
            <a:r>
              <a:rPr lang="en-US"/>
              <a:t>Hardware with high clock rates, pipelining, cache, parallel computing (e.g., GPGPU)</a:t>
            </a:r>
            <a:endParaRPr lang="en-US"/>
          </a:p>
          <a:p>
            <a:pPr lvl="1"/>
            <a:r>
              <a:rPr lang="en-US"/>
              <a:t>Local and wide area networking ⇒ distributed data structures and programming, Hadoop, MapReduce</a:t>
            </a:r>
            <a:endParaRPr lang="en-US"/>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3.3</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0801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Real-World Applications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p:txBody>
          <a:bodyPr/>
          <a:p>
            <a:r>
              <a:rPr lang="en-US"/>
              <a:t>Finding optimal paths</a:t>
            </a:r>
            <a:endParaRPr lang="en-US"/>
          </a:p>
          <a:p>
            <a:pPr lvl="1"/>
            <a:r>
              <a:rPr lang="en-US"/>
              <a:t>Internet routing</a:t>
            </a:r>
            <a:endParaRPr lang="en-US"/>
          </a:p>
          <a:p>
            <a:pPr lvl="1"/>
            <a:r>
              <a:rPr lang="en-US"/>
              <a:t>Shortest path in road network</a:t>
            </a:r>
            <a:endParaRPr lang="en-US"/>
          </a:p>
          <a:p>
            <a:pPr lvl="1"/>
            <a:r>
              <a:rPr lang="en-US"/>
              <a:t>Route inspection</a:t>
            </a:r>
            <a:endParaRPr lang="en-US"/>
          </a:p>
          <a:p>
            <a:pPr lvl="1"/>
            <a:r>
              <a:rPr lang="en-US"/>
              <a:t>Vehicle routing: UPS, FedEx</a:t>
            </a:r>
            <a:endParaRPr lang="en-US"/>
          </a:p>
          <a:p>
            <a:pPr lvl="0"/>
            <a:r>
              <a:rPr lang="en-US"/>
              <a:t>Searching and indexing</a:t>
            </a:r>
            <a:endParaRPr lang="en-US"/>
          </a:p>
          <a:p>
            <a:pPr lvl="1"/>
            <a:r>
              <a:rPr lang="en-US"/>
              <a:t>Web search: Google, Yahoo</a:t>
            </a:r>
            <a:endParaRPr lang="en-US"/>
          </a:p>
          <a:p>
            <a:pPr lvl="1"/>
            <a:r>
              <a:rPr lang="en-US"/>
              <a:t>Human genome: 100,000 genes, three billion base pairs</a:t>
            </a:r>
            <a:endParaRPr lang="en-US"/>
          </a:p>
          <a:p>
            <a:pPr lvl="1"/>
            <a:r>
              <a:rPr lang="en-US"/>
              <a:t>Preference management systems: Netflix, Amazon</a:t>
            </a:r>
            <a:endParaRPr lang="en-US"/>
          </a:p>
          <a:p>
            <a:pPr lvl="1"/>
            <a:r>
              <a:rPr lang="en-US"/>
              <a:t>Determining likely authorship of a document</a:t>
            </a:r>
            <a:endParaRPr lang="en-US"/>
          </a:p>
        </p:txBody>
      </p:sp>
      <p:pic>
        <p:nvPicPr>
          <p:cNvPr id="2" name="Picture 1"/>
          <p:cNvPicPr>
            <a:picLocks noChangeAspect="1"/>
          </p:cNvPicPr>
          <p:nvPr/>
        </p:nvPicPr>
        <p:blipFill>
          <a:blip r:embed="rId1"/>
          <a:stretch>
            <a:fillRect/>
          </a:stretch>
        </p:blipFill>
        <p:spPr>
          <a:xfrm>
            <a:off x="6752590" y="1404620"/>
            <a:ext cx="4763135" cy="2373630"/>
          </a:xfrm>
          <a:prstGeom prst="rect">
            <a:avLst/>
          </a:prstGeom>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3.4</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0801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Real-World Applications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14705" y="1501140"/>
            <a:ext cx="10515600" cy="4351338"/>
          </a:xfrm>
        </p:spPr>
        <p:txBody>
          <a:bodyPr/>
          <a:p>
            <a:r>
              <a:rPr lang="en-US"/>
              <a:t>Data compression</a:t>
            </a:r>
            <a:endParaRPr lang="en-US"/>
          </a:p>
          <a:p>
            <a:pPr lvl="1"/>
            <a:r>
              <a:rPr lang="en-US"/>
              <a:t>Lossless (e.g., text) or lossy (e.g., music, video)</a:t>
            </a:r>
            <a:endParaRPr lang="en-US"/>
          </a:p>
          <a:p>
            <a:r>
              <a:rPr lang="en-US"/>
              <a:t>Privacy and security</a:t>
            </a:r>
            <a:endParaRPr lang="en-US"/>
          </a:p>
          <a:p>
            <a:pPr lvl="1"/>
            <a:r>
              <a:rPr lang="en-US"/>
              <a:t>RSA encrypting requires the generation of very large primes</a:t>
            </a:r>
            <a:endParaRPr lang="en-US"/>
          </a:p>
          <a:p>
            <a:pPr lvl="1"/>
            <a:r>
              <a:rPr lang="en-US"/>
              <a:t>Factoring: find a nontrivial factor of a large integer</a:t>
            </a:r>
            <a:endParaRPr lang="en-US"/>
          </a:p>
          <a:p>
            <a:r>
              <a:rPr lang="en-US"/>
              <a:t>Programming tools</a:t>
            </a:r>
            <a:endParaRPr lang="en-US"/>
          </a:p>
          <a:p>
            <a:pPr lvl="1"/>
            <a:r>
              <a:rPr lang="en-US"/>
              <a:t>Is main.java a syntactically correct Java program?</a:t>
            </a:r>
            <a:endParaRPr lang="en-US"/>
          </a:p>
          <a:p>
            <a:pPr lvl="1"/>
            <a:r>
              <a:rPr lang="en-US"/>
              <a:t>Debugging</a:t>
            </a:r>
            <a:endParaRPr lang="en-US"/>
          </a:p>
          <a:p>
            <a:pPr lvl="2"/>
            <a:r>
              <a:rPr lang="en-US"/>
              <a:t>Does main.java go into an infinite loop on a given input?</a:t>
            </a:r>
            <a:endParaRPr lang="en-US"/>
          </a:p>
          <a:p>
            <a:r>
              <a:rPr lang="en-US"/>
              <a:t>Optimization: find the cheapest/best way to do things</a:t>
            </a:r>
            <a:endParaRPr lang="en-US"/>
          </a:p>
          <a:p>
            <a:pPr lvl="1"/>
            <a:r>
              <a:rPr lang="en-US"/>
              <a:t>Airline schedules</a:t>
            </a:r>
            <a:endParaRPr lang="en-US"/>
          </a:p>
          <a:p>
            <a:pPr lvl="1"/>
            <a:r>
              <a:rPr lang="en-US"/>
              <a:t>Network design: AT&amp;T, Sprint, bus transit systems</a:t>
            </a:r>
            <a:endParaRPr lang="en-US"/>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3.5</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0801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Class Objective</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14705" y="1501140"/>
            <a:ext cx="10515600" cy="4351338"/>
          </a:xfrm>
        </p:spPr>
        <p:txBody>
          <a:bodyPr/>
          <a:p>
            <a:r>
              <a:rPr lang="en-US"/>
              <a:t>Appreciate the importance of efficient algorithms when processing big data sets.</a:t>
            </a:r>
            <a:endParaRPr lang="en-US"/>
          </a:p>
          <a:p>
            <a:r>
              <a:rPr lang="en-US"/>
              <a:t>Familiarize yourself with a few important algorithms, data structures, and algorithm design techniques.</a:t>
            </a:r>
            <a:endParaRPr lang="en-US"/>
          </a:p>
          <a:p>
            <a:r>
              <a:rPr lang="en-US"/>
              <a:t>Learn to analyze and predict various algorithm performance characteristics.</a:t>
            </a:r>
            <a:endParaRPr lang="en-US"/>
          </a:p>
          <a:p>
            <a:r>
              <a:rPr lang="en-US"/>
              <a:t>Obtain a better understanding of the limits of computation (intractability, computability).</a:t>
            </a:r>
            <a:endParaRPr lang="en-US"/>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22225" y="336550"/>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Intro to DSA</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What is an Algorithm</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03.b</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3.6</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79381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Definition of Algorithm</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p:txBody>
          <a:bodyPr/>
          <a:p>
            <a:r>
              <a:rPr lang="en-US"/>
              <a:t> Abstraction of a computer program</a:t>
            </a:r>
            <a:endParaRPr lang="en-US"/>
          </a:p>
          <a:p>
            <a:r>
              <a:rPr lang="en-US"/>
              <a:t>Finite and effective procedure that takes one or more values as input and, in finite time, produces one or more values as output</a:t>
            </a:r>
            <a:endParaRPr lang="en-US"/>
          </a:p>
          <a:p>
            <a:pPr lvl="1"/>
            <a:r>
              <a:rPr lang="en-US"/>
              <a:t>Finite sequence of instructions expressed in the language of a processing agent</a:t>
            </a:r>
            <a:endParaRPr lang="en-US"/>
          </a:p>
          <a:p>
            <a:r>
              <a:rPr lang="en-US"/>
              <a:t>Must solve a general problem, specified by:</a:t>
            </a:r>
            <a:endParaRPr lang="en-US"/>
          </a:p>
          <a:p>
            <a:pPr lvl="1"/>
            <a:r>
              <a:rPr lang="en-US"/>
              <a:t>Set of infinitely many possible input instances</a:t>
            </a:r>
            <a:endParaRPr lang="en-US"/>
          </a:p>
          <a:p>
            <a:pPr lvl="1"/>
            <a:r>
              <a:rPr lang="en-US"/>
              <a:t>Properties that the output must satisfy for a given input</a:t>
            </a:r>
            <a:endParaRPr lang="en-US"/>
          </a:p>
          <a:p>
            <a:r>
              <a:rPr lang="en-US"/>
              <a:t>Example: sorting, GCD, shortest paths in a graph</a:t>
            </a:r>
            <a:endParaRPr lang="en-US"/>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3.7</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79381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Issues with the Definition</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p:txBody>
          <a:bodyPr/>
          <a:p>
            <a:r>
              <a:rPr lang="en-US"/>
              <a:t>What models/languages do we use to describe algorithms?</a:t>
            </a:r>
            <a:endParaRPr lang="en-US"/>
          </a:p>
          <a:p>
            <a:pPr lvl="1"/>
            <a:r>
              <a:rPr lang="en-US"/>
              <a:t>Python, Java, C++, pseudo-code, English?</a:t>
            </a:r>
            <a:endParaRPr lang="en-US"/>
          </a:p>
          <a:p>
            <a:r>
              <a:rPr lang="en-US"/>
              <a:t>What characterizes good algorithms?</a:t>
            </a:r>
            <a:endParaRPr lang="en-US"/>
          </a:p>
          <a:p>
            <a:pPr lvl="1"/>
            <a:r>
              <a:rPr lang="en-US"/>
              <a:t>Correctness</a:t>
            </a:r>
            <a:endParaRPr lang="en-US"/>
          </a:p>
          <a:p>
            <a:pPr lvl="1"/>
            <a:r>
              <a:rPr lang="en-US"/>
              <a:t>Efficiency (cost models)</a:t>
            </a:r>
            <a:endParaRPr lang="en-US"/>
          </a:p>
          <a:p>
            <a:r>
              <a:rPr lang="en-US"/>
              <a:t>How do we design good algorithms?</a:t>
            </a:r>
            <a:endParaRPr lang="en-US"/>
          </a:p>
          <a:p>
            <a:pPr lvl="1"/>
            <a:r>
              <a:rPr lang="en-US"/>
              <a:t>Algorithm design paradigms and data structures</a:t>
            </a:r>
            <a:endParaRPr lang="en-US"/>
          </a:p>
          <a:p>
            <a:r>
              <a:rPr lang="en-US"/>
              <a:t>What sort of problems can be solved by algorithms and at what cost?</a:t>
            </a:r>
            <a:endParaRPr lang="en-US"/>
          </a:p>
          <a:p>
            <a:pPr lvl="1"/>
            <a:r>
              <a:rPr lang="en-US"/>
              <a:t>Computability and intractability</a:t>
            </a:r>
            <a:endParaRPr lang="en-US"/>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3.8</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79381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Properties of a Good Algorithm</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p:txBody>
          <a:bodyPr/>
          <a:p>
            <a:r>
              <a:rPr lang="en-US"/>
              <a:t>Correctness</a:t>
            </a:r>
            <a:endParaRPr lang="en-US"/>
          </a:p>
          <a:p>
            <a:pPr lvl="1"/>
            <a:r>
              <a:rPr lang="en-US"/>
              <a:t>An algorithm must implement the correct input to output transformation for all input instances</a:t>
            </a:r>
            <a:endParaRPr lang="en-US"/>
          </a:p>
          <a:p>
            <a:pPr lvl="1"/>
            <a:r>
              <a:rPr lang="en-US"/>
              <a:t>Not enough to try your algorithm on a few instances</a:t>
            </a:r>
            <a:endParaRPr lang="en-US"/>
          </a:p>
          <a:p>
            <a:r>
              <a:rPr lang="en-US"/>
              <a:t>Efficiency</a:t>
            </a:r>
            <a:endParaRPr lang="en-US"/>
          </a:p>
          <a:p>
            <a:pPr lvl="1"/>
            <a:r>
              <a:rPr lang="en-US"/>
              <a:t>Time</a:t>
            </a:r>
            <a:endParaRPr lang="en-US"/>
          </a:p>
          <a:p>
            <a:pPr lvl="1"/>
            <a:r>
              <a:rPr lang="en-US"/>
              <a:t>Memory</a:t>
            </a:r>
            <a:endParaRPr lang="en-US"/>
          </a:p>
          <a:p>
            <a:r>
              <a:rPr lang="en-US"/>
              <a:t>Simplicity</a:t>
            </a:r>
            <a:endParaRPr lang="en-US"/>
          </a:p>
          <a:p>
            <a:pPr lvl="1"/>
            <a:r>
              <a:rPr lang="en-US"/>
              <a:t>Other things equal, prefer an algorithm that is easier to implement</a:t>
            </a:r>
            <a:endParaRPr lang="en-US"/>
          </a:p>
          <a:p>
            <a:r>
              <a:rPr lang="en-US"/>
              <a:t>Generality</a:t>
            </a:r>
            <a:endParaRPr lang="en-US"/>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3.9</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79381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Algorithmic Approach</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p:txBody>
          <a:bodyPr/>
          <a:p>
            <a:r>
              <a:rPr lang="en-US"/>
              <a:t>1. Understand the problem.</a:t>
            </a:r>
            <a:endParaRPr lang="en-US"/>
          </a:p>
          <a:p>
            <a:pPr lvl="1"/>
            <a:r>
              <a:rPr lang="en-US"/>
              <a:t>What data are available, and what is the desired output?</a:t>
            </a:r>
            <a:endParaRPr lang="en-US"/>
          </a:p>
          <a:p>
            <a:pPr lvl="1"/>
            <a:r>
              <a:rPr lang="en-US"/>
              <a:t>Special cases and assumptions</a:t>
            </a:r>
            <a:endParaRPr lang="en-US"/>
          </a:p>
          <a:p>
            <a:r>
              <a:rPr lang="en-US"/>
              <a:t>2. Formulate the problem formally.</a:t>
            </a:r>
            <a:endParaRPr lang="en-US"/>
          </a:p>
          <a:p>
            <a:pPr lvl="1"/>
            <a:r>
              <a:rPr lang="en-US"/>
              <a:t>Construct a mathematical model</a:t>
            </a:r>
            <a:endParaRPr lang="en-US"/>
          </a:p>
          <a:p>
            <a:pPr lvl="1"/>
            <a:r>
              <a:rPr lang="en-US"/>
              <a:t>Input and output format</a:t>
            </a:r>
            <a:endParaRPr lang="en-US"/>
          </a:p>
          <a:p>
            <a:r>
              <a:rPr lang="en-US"/>
              <a:t>3. Design an algorithm.</a:t>
            </a:r>
            <a:endParaRPr lang="en-US"/>
          </a:p>
          <a:p>
            <a:pPr lvl="1"/>
            <a:r>
              <a:rPr lang="en-US"/>
              <a:t>Algorithm design techniques</a:t>
            </a:r>
            <a:endParaRPr lang="en-US"/>
          </a:p>
          <a:p>
            <a:pPr lvl="1"/>
            <a:r>
              <a:rPr lang="en-US"/>
              <a:t>Data structures</a:t>
            </a:r>
            <a:endParaRPr lang="en-US"/>
          </a:p>
          <a:p>
            <a:pPr lvl="1"/>
            <a:r>
              <a:rPr lang="en-US"/>
              <a:t>Approximation algorithms and heuristics</a:t>
            </a:r>
            <a:endParaRPr lang="en-US"/>
          </a:p>
          <a:p>
            <a:r>
              <a:rPr lang="en-US"/>
              <a:t>4. Implement the algorithm as a program</a:t>
            </a:r>
            <a:endParaRPr lang="en-US"/>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879600" y="1887538"/>
            <a:ext cx="2995613" cy="449263"/>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2" name="文本框 47"/>
          <p:cNvSpPr txBox="1"/>
          <p:nvPr/>
        </p:nvSpPr>
        <p:spPr>
          <a:xfrm>
            <a:off x="2157413" y="1881188"/>
            <a:ext cx="2497137"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Introduction</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sp>
        <p:nvSpPr>
          <p:cNvPr id="5129" name="Rectangle 6"/>
          <p:cNvSpPr/>
          <p:nvPr/>
        </p:nvSpPr>
        <p:spPr>
          <a:xfrm>
            <a:off x="9072563" y="2641600"/>
            <a:ext cx="2263775" cy="369888"/>
          </a:xfrm>
          <a:prstGeom prst="rect">
            <a:avLst/>
          </a:prstGeom>
          <a:noFill/>
          <a:ln w="9525">
            <a:noFill/>
          </a:ln>
        </p:spPr>
        <p:txBody>
          <a:bodyPr anchor="t" anchorCtr="0">
            <a:spAutoFit/>
          </a:bodyPr>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竞争对手分析</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5131" name="Rectangle 6"/>
          <p:cNvSpPr/>
          <p:nvPr/>
        </p:nvSpPr>
        <p:spPr>
          <a:xfrm>
            <a:off x="9070975" y="3038475"/>
            <a:ext cx="2265363" cy="369888"/>
          </a:xfrm>
          <a:prstGeom prst="rect">
            <a:avLst/>
          </a:prstGeom>
          <a:noFill/>
          <a:ln w="9525">
            <a:noFill/>
          </a:ln>
        </p:spPr>
        <p:txBody>
          <a:bodyPr anchor="t" anchorCtr="0">
            <a:spAutoFit/>
          </a:bodyPr>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产品定位分析</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101" name="任意多边形 100"/>
          <p:cNvSpPr/>
          <p:nvPr/>
        </p:nvSpPr>
        <p:spPr>
          <a:xfrm>
            <a:off x="0" y="260350"/>
            <a:ext cx="3298825" cy="739775"/>
          </a:xfrm>
          <a:custGeom>
            <a:avLst/>
            <a:gdLst>
              <a:gd name="connsiteX0" fmla="*/ 38767 w 3299253"/>
              <a:gd name="connsiteY0" fmla="*/ 0 h 739718"/>
              <a:gd name="connsiteX1" fmla="*/ 2929394 w 3299253"/>
              <a:gd name="connsiteY1" fmla="*/ 0 h 739718"/>
              <a:gd name="connsiteX2" fmla="*/ 3299253 w 3299253"/>
              <a:gd name="connsiteY2" fmla="*/ 369859 h 739718"/>
              <a:gd name="connsiteX3" fmla="*/ 2929394 w 3299253"/>
              <a:gd name="connsiteY3" fmla="*/ 739718 h 739718"/>
              <a:gd name="connsiteX4" fmla="*/ 38767 w 3299253"/>
              <a:gd name="connsiteY4" fmla="*/ 739718 h 739718"/>
              <a:gd name="connsiteX5" fmla="*/ 0 w 3299253"/>
              <a:gd name="connsiteY5" fmla="*/ 735810 h 739718"/>
              <a:gd name="connsiteX6" fmla="*/ 0 w 3299253"/>
              <a:gd name="connsiteY6" fmla="*/ 3908 h 73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9253" h="739718">
                <a:moveTo>
                  <a:pt x="38767" y="0"/>
                </a:moveTo>
                <a:lnTo>
                  <a:pt x="2929394" y="0"/>
                </a:lnTo>
                <a:cubicBezTo>
                  <a:pt x="3133661" y="0"/>
                  <a:pt x="3299253" y="165592"/>
                  <a:pt x="3299253" y="369859"/>
                </a:cubicBezTo>
                <a:cubicBezTo>
                  <a:pt x="3299253" y="574126"/>
                  <a:pt x="3133661" y="739718"/>
                  <a:pt x="2929394" y="739718"/>
                </a:cubicBezTo>
                <a:lnTo>
                  <a:pt x="38767" y="739718"/>
                </a:lnTo>
                <a:lnTo>
                  <a:pt x="0" y="735810"/>
                </a:lnTo>
                <a:lnTo>
                  <a:pt x="0" y="390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4" name="文本框 101"/>
          <p:cNvSpPr txBox="1"/>
          <p:nvPr/>
        </p:nvSpPr>
        <p:spPr>
          <a:xfrm>
            <a:off x="250825" y="336550"/>
            <a:ext cx="2797175" cy="583565"/>
          </a:xfrm>
          <a:prstGeom prst="rect">
            <a:avLst/>
          </a:prstGeom>
          <a:noFill/>
          <a:ln w="9525">
            <a:noFill/>
          </a:ln>
        </p:spPr>
        <p:txBody>
          <a:bodyPr anchor="t" anchorCtr="0">
            <a:spAutoFit/>
          </a:bodyPr>
          <a:p>
            <a:pPr>
              <a:buFont typeface="Arial" panose="020B0604020202020204" pitchFamily="34" charset="0"/>
            </a:pPr>
            <a:r>
              <a:rPr lang="en-US" altLang="zh-CN" sz="3200" b="1" dirty="0">
                <a:solidFill>
                  <a:srgbClr val="FFFFFF"/>
                </a:solidFill>
                <a:latin typeface="Microsoft YaHei" panose="020B0503020204020204" pitchFamily="34" charset="-122"/>
                <a:ea typeface="Microsoft YaHei" panose="020B0503020204020204" pitchFamily="34" charset="-122"/>
              </a:rPr>
              <a:t>Agenda</a:t>
            </a:r>
            <a:endParaRPr lang="zh-CN" altLang="en-US" sz="3200" b="1" dirty="0">
              <a:solidFill>
                <a:srgbClr val="FFFFFF"/>
              </a:solidFill>
              <a:latin typeface="Microsoft YaHei" panose="020B0503020204020204" pitchFamily="34" charset="-122"/>
              <a:ea typeface="Microsoft YaHei" panose="020B0503020204020204" pitchFamily="34" charset="-122"/>
            </a:endParaRPr>
          </a:p>
        </p:txBody>
      </p:sp>
      <p:grpSp>
        <p:nvGrpSpPr>
          <p:cNvPr id="5145" name="组合 3"/>
          <p:cNvGrpSpPr/>
          <p:nvPr/>
        </p:nvGrpSpPr>
        <p:grpSpPr>
          <a:xfrm>
            <a:off x="1168400" y="1687513"/>
            <a:ext cx="814388" cy="849312"/>
            <a:chOff x="1473127" y="1521451"/>
            <a:chExt cx="653645" cy="681967"/>
          </a:xfrm>
        </p:grpSpPr>
        <p:sp>
          <p:nvSpPr>
            <p:cNvPr id="3"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7" name="文本框 46"/>
            <p:cNvSpPr txBox="1"/>
            <p:nvPr/>
          </p:nvSpPr>
          <p:spPr>
            <a:xfrm>
              <a:off x="1524732" y="1669097"/>
              <a:ext cx="602040" cy="419851"/>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01</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03" name="矩形 102"/>
          <p:cNvSpPr/>
          <p:nvPr/>
        </p:nvSpPr>
        <p:spPr>
          <a:xfrm>
            <a:off x="1879600" y="3013393"/>
            <a:ext cx="2995613" cy="449263"/>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9" name="文本框 103"/>
          <p:cNvSpPr txBox="1"/>
          <p:nvPr/>
        </p:nvSpPr>
        <p:spPr>
          <a:xfrm>
            <a:off x="2157413" y="3007043"/>
            <a:ext cx="2366962"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Curriculum</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5150" name="组合 104"/>
          <p:cNvGrpSpPr/>
          <p:nvPr/>
        </p:nvGrpSpPr>
        <p:grpSpPr>
          <a:xfrm>
            <a:off x="1168400" y="2813368"/>
            <a:ext cx="814388" cy="849312"/>
            <a:chOff x="1473127" y="1521451"/>
            <a:chExt cx="653645" cy="681967"/>
          </a:xfrm>
        </p:grpSpPr>
        <p:sp>
          <p:nvSpPr>
            <p:cNvPr id="106" name="六边形 105"/>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52" name="文本框 106"/>
            <p:cNvSpPr txBox="1"/>
            <p:nvPr/>
          </p:nvSpPr>
          <p:spPr>
            <a:xfrm>
              <a:off x="1524732" y="1669097"/>
              <a:ext cx="602040" cy="419851"/>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02</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08" name="矩形 107"/>
          <p:cNvSpPr/>
          <p:nvPr/>
        </p:nvSpPr>
        <p:spPr>
          <a:xfrm>
            <a:off x="1879600" y="4074160"/>
            <a:ext cx="2995613" cy="45085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54" name="文本框 108"/>
          <p:cNvSpPr txBox="1"/>
          <p:nvPr/>
        </p:nvSpPr>
        <p:spPr>
          <a:xfrm>
            <a:off x="2157413" y="4067810"/>
            <a:ext cx="2497137"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Intro to DSA</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5155" name="组合 109"/>
          <p:cNvGrpSpPr/>
          <p:nvPr/>
        </p:nvGrpSpPr>
        <p:grpSpPr>
          <a:xfrm>
            <a:off x="1168400" y="3874135"/>
            <a:ext cx="814388" cy="850900"/>
            <a:chOff x="1473127" y="1521451"/>
            <a:chExt cx="653645" cy="681967"/>
          </a:xfrm>
        </p:grpSpPr>
        <p:sp>
          <p:nvSpPr>
            <p:cNvPr id="111" name="六边形 110"/>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57" name="文本框 111"/>
            <p:cNvSpPr txBox="1"/>
            <p:nvPr/>
          </p:nvSpPr>
          <p:spPr>
            <a:xfrm>
              <a:off x="1524732" y="1669097"/>
              <a:ext cx="602040" cy="419851"/>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03</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13" name="矩形 112"/>
          <p:cNvSpPr/>
          <p:nvPr/>
        </p:nvSpPr>
        <p:spPr>
          <a:xfrm>
            <a:off x="1879600" y="5230495"/>
            <a:ext cx="2995613" cy="45085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59" name="文本框 113"/>
          <p:cNvSpPr txBox="1"/>
          <p:nvPr/>
        </p:nvSpPr>
        <p:spPr>
          <a:xfrm>
            <a:off x="2157413" y="5224145"/>
            <a:ext cx="2366962"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Class Exercise</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5160" name="组合 114"/>
          <p:cNvGrpSpPr/>
          <p:nvPr/>
        </p:nvGrpSpPr>
        <p:grpSpPr>
          <a:xfrm>
            <a:off x="1168400" y="5030470"/>
            <a:ext cx="814388" cy="850900"/>
            <a:chOff x="1473127" y="1521451"/>
            <a:chExt cx="653645" cy="681967"/>
          </a:xfrm>
        </p:grpSpPr>
        <p:sp>
          <p:nvSpPr>
            <p:cNvPr id="116" name="六边形 115"/>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62" name="文本框 116"/>
            <p:cNvSpPr txBox="1"/>
            <p:nvPr/>
          </p:nvSpPr>
          <p:spPr>
            <a:xfrm>
              <a:off x="1524732" y="1669097"/>
              <a:ext cx="602040" cy="419851"/>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04</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22225" y="336550"/>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Intro to DSA</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Efficiency</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03.c</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1155"/>
            <a:ext cx="1099820" cy="521970"/>
          </a:xfrm>
          <a:prstGeom prst="rect">
            <a:avLst/>
          </a:prstGeom>
          <a:noFill/>
          <a:ln w="9525">
            <a:noFill/>
          </a:ln>
        </p:spPr>
        <p:txBody>
          <a:bodyPr wrap="square"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3.10</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79381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Efficiency</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p:txBody>
          <a:bodyPr/>
          <a:p>
            <a:r>
              <a:rPr lang="en-US"/>
              <a:t>What do we mean by efficiency?</a:t>
            </a:r>
            <a:endParaRPr lang="en-US"/>
          </a:p>
          <a:p>
            <a:pPr lvl="1"/>
            <a:r>
              <a:rPr lang="en-US"/>
              <a:t>Minimum use of resources: time and space required</a:t>
            </a:r>
            <a:endParaRPr lang="en-US"/>
          </a:p>
          <a:p>
            <a:pPr lvl="1"/>
            <a:r>
              <a:rPr lang="en-US"/>
              <a:t>Time/space are machine, language, implementation dependent</a:t>
            </a:r>
            <a:endParaRPr lang="en-US"/>
          </a:p>
          <a:p>
            <a:r>
              <a:rPr lang="en-US"/>
              <a:t>Program efficiency is important, especially for big data, but how do we measure it?</a:t>
            </a:r>
            <a:endParaRPr lang="en-US"/>
          </a:p>
          <a:p>
            <a:pPr lvl="1"/>
            <a:r>
              <a:rPr lang="en-US"/>
              <a:t>Need a methodology that applies broadly to any algorithm</a:t>
            </a:r>
            <a:endParaRPr lang="en-US"/>
          </a:p>
          <a:p>
            <a:pPr lvl="1"/>
            <a:r>
              <a:rPr lang="en-US"/>
              <a:t>Expressed as a function of input size (denoted by �)</a:t>
            </a:r>
            <a:endParaRPr lang="en-US"/>
          </a:p>
          <a:p>
            <a:pPr lvl="1"/>
            <a:r>
              <a:rPr lang="en-US"/>
              <a:t>Defined per problem class: length of list (sorting, searching), number of bits in single input number (primality testing), number of nodes and edges in a graph (transitivity)</a:t>
            </a:r>
            <a:endParaRPr lang="en-US"/>
          </a:p>
          <a:p>
            <a:pPr lvl="1"/>
            <a:r>
              <a:rPr lang="en-US"/>
              <a:t>Would like to choose among different algorithms before implementation ⇒ need a computation model independent of implementation</a:t>
            </a:r>
            <a:endParaRPr lang="en-US"/>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1155"/>
            <a:ext cx="1090295" cy="521970"/>
          </a:xfrm>
          <a:prstGeom prst="rect">
            <a:avLst/>
          </a:prstGeom>
          <a:noFill/>
          <a:ln w="9525">
            <a:noFill/>
          </a:ln>
        </p:spPr>
        <p:txBody>
          <a:bodyPr wrap="square"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79381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Modelling</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p:txBody>
          <a:bodyPr/>
          <a:p>
            <a:r>
              <a:rPr lang="en-US"/>
              <a:t>The most important skill of an algorithm designer is, arguably, that of modeling, the art of abstracting away the messy details of a real-world application into a mathematical structure suitable for algorithmic solution.</a:t>
            </a:r>
            <a:endParaRPr lang="en-US"/>
          </a:p>
          <a:p>
            <a:r>
              <a:rPr lang="en-US"/>
              <a:t>With many fundamental algorithms implemented in Python libraries, you still need to model your problem properly before choosing the right algorithms to use.</a:t>
            </a:r>
            <a:endParaRPr lang="en-US"/>
          </a:p>
          <a:p>
            <a:r>
              <a:rPr lang="en-US"/>
              <a:t>Real-world problems deal with real-world entities, such as people, Web pages, accounts, and so on.</a:t>
            </a:r>
            <a:endParaRPr lang="en-US"/>
          </a:p>
          <a:p>
            <a:r>
              <a:rPr lang="en-US"/>
              <a:t>An algorithmic solution, on the other hand, deals with properly defined abstract structures, such as graphs, sets, maps, and so on</a:t>
            </a:r>
            <a:endParaRPr lang="en-US"/>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1155"/>
            <a:ext cx="1021080" cy="521970"/>
          </a:xfrm>
          <a:prstGeom prst="rect">
            <a:avLst/>
          </a:prstGeom>
          <a:noFill/>
          <a:ln w="9525">
            <a:noFill/>
          </a:ln>
        </p:spPr>
        <p:txBody>
          <a:bodyPr wrap="square"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3.12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715708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What makes a good program?</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p:txBody>
          <a:bodyPr/>
          <a:p>
            <a:r>
              <a:rPr lang="en-US"/>
              <a:t>It works as specified.</a:t>
            </a:r>
            <a:endParaRPr lang="en-US"/>
          </a:p>
          <a:p>
            <a:r>
              <a:rPr lang="en-US"/>
              <a:t>It is easy to understand and modify.</a:t>
            </a:r>
            <a:endParaRPr lang="en-US"/>
          </a:p>
          <a:p>
            <a:pPr lvl="1"/>
            <a:r>
              <a:rPr lang="en-US"/>
              <a:t>Decomposition</a:t>
            </a:r>
            <a:endParaRPr lang="en-US"/>
          </a:p>
          <a:p>
            <a:pPr lvl="2"/>
            <a:r>
              <a:rPr lang="en-US"/>
              <a:t>Stepwise refinement: Create structure by decomposing program into meaningful units called modules (functions and classes).</a:t>
            </a:r>
            <a:endParaRPr lang="en-US"/>
          </a:p>
          <a:p>
            <a:pPr lvl="1"/>
            <a:r>
              <a:rPr lang="en-US"/>
              <a:t>Abstraction</a:t>
            </a:r>
            <a:endParaRPr lang="en-US"/>
          </a:p>
          <a:p>
            <a:pPr lvl="2"/>
            <a:r>
              <a:rPr lang="en-US"/>
              <a:t>Separate the “contractual” interface of an abstraction from its implementation (information hiding).</a:t>
            </a:r>
            <a:endParaRPr lang="en-US"/>
          </a:p>
          <a:p>
            <a:pPr lvl="1"/>
            <a:r>
              <a:rPr lang="en-US"/>
              <a:t>Generalization</a:t>
            </a:r>
            <a:endParaRPr lang="en-US"/>
          </a:p>
          <a:p>
            <a:pPr lvl="2"/>
            <a:r>
              <a:rPr lang="en-US"/>
              <a:t>Design functions that have a good chance of being reused elsewhere.</a:t>
            </a:r>
            <a:endParaRPr lang="en-US"/>
          </a:p>
          <a:p>
            <a:r>
              <a:rPr lang="en-US" b="1">
                <a:highlight>
                  <a:srgbClr val="FFFF00"/>
                </a:highlight>
              </a:rPr>
              <a:t>It is reasonably efficient: time and memory</a:t>
            </a:r>
            <a:endParaRPr lang="en-US" b="1">
              <a:highlight>
                <a:srgbClr val="FFFF00"/>
              </a:highlight>
            </a:endParaRPr>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1155"/>
            <a:ext cx="1021715" cy="521970"/>
          </a:xfrm>
          <a:prstGeom prst="rect">
            <a:avLst/>
          </a:prstGeom>
          <a:noFill/>
          <a:ln w="9525">
            <a:noFill/>
          </a:ln>
        </p:spPr>
        <p:txBody>
          <a:bodyPr wrap="square"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3.13</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715708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Algorithmic Efficiency</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2" name="Content Placeholder 1"/>
          <p:cNvSpPr>
            <a:spLocks noGrp="1"/>
          </p:cNvSpPr>
          <p:nvPr>
            <p:ph idx="1"/>
          </p:nvPr>
        </p:nvSpPr>
        <p:spPr/>
        <p:txBody>
          <a:bodyPr/>
          <a:p>
            <a:r>
              <a:rPr lang="en-US"/>
              <a:t>A first attempt: An algorithm is efficient if, when implemented, it runs quickly on real input instances.</a:t>
            </a:r>
            <a:endParaRPr lang="en-US"/>
          </a:p>
          <a:p>
            <a:r>
              <a:rPr lang="en-US"/>
              <a:t>What is missing?</a:t>
            </a:r>
            <a:endParaRPr lang="en-US"/>
          </a:p>
          <a:p>
            <a:pPr lvl="1"/>
            <a:r>
              <a:rPr lang="en-US"/>
              <a:t>What does “quickly” really mean?</a:t>
            </a:r>
            <a:endParaRPr lang="en-US"/>
          </a:p>
          <a:p>
            <a:pPr lvl="1"/>
            <a:r>
              <a:rPr lang="en-US"/>
              <a:t>Run where?</a:t>
            </a:r>
            <a:endParaRPr lang="en-US"/>
          </a:p>
          <a:p>
            <a:pPr lvl="1"/>
            <a:r>
              <a:rPr lang="en-US"/>
              <a:t>Run on what inputs?</a:t>
            </a:r>
            <a:endParaRPr lang="en-US"/>
          </a:p>
          <a:p>
            <a:pPr lvl="1"/>
            <a:r>
              <a:rPr lang="en-US"/>
              <a:t>Implemented how and in what language?</a:t>
            </a:r>
            <a:endParaRPr lang="en-US"/>
          </a:p>
          <a:p>
            <a:pPr lvl="1"/>
            <a:r>
              <a:rPr lang="en-US"/>
              <a:t>How do you compare with other algorithms?</a:t>
            </a:r>
            <a:endParaRPr lang="en-US"/>
          </a:p>
          <a:p>
            <a:pPr lvl="1"/>
            <a:r>
              <a:rPr lang="en-US"/>
              <a:t>How does the performance scale up?</a:t>
            </a:r>
            <a:endParaRPr lang="en-US"/>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1155"/>
            <a:ext cx="1021715" cy="521970"/>
          </a:xfrm>
          <a:prstGeom prst="rect">
            <a:avLst/>
          </a:prstGeom>
          <a:noFill/>
          <a:ln w="9525">
            <a:noFill/>
          </a:ln>
        </p:spPr>
        <p:txBody>
          <a:bodyPr wrap="square"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3.14</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715708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Algorithmic Efficiency</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2" name="Content Placeholder 1"/>
          <p:cNvSpPr>
            <a:spLocks noGrp="1"/>
          </p:cNvSpPr>
          <p:nvPr>
            <p:ph idx="1"/>
          </p:nvPr>
        </p:nvSpPr>
        <p:spPr/>
        <p:txBody>
          <a:bodyPr/>
          <a:p>
            <a:r>
              <a:rPr lang="en-US"/>
              <a:t>The exact running time depends on the constants c1, c2, … involved in the previous calculation, the input size (n), and the actual input.</a:t>
            </a:r>
            <a:endParaRPr lang="en-US"/>
          </a:p>
          <a:p>
            <a:r>
              <a:rPr lang="en-US"/>
              <a:t>These constants, in turn, depend on the computer and language used and are hard to compute exactly without implementing the algorithm and taking exact measurements.</a:t>
            </a:r>
            <a:endParaRPr lang="en-US"/>
          </a:p>
          <a:p>
            <a:r>
              <a:rPr lang="en-US"/>
              <a:t>You need a definition that is independent of platform and language and has predictive value as the problem scales up.</a:t>
            </a:r>
            <a:endParaRPr lang="en-US"/>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1155"/>
            <a:ext cx="1021715" cy="521970"/>
          </a:xfrm>
          <a:prstGeom prst="rect">
            <a:avLst/>
          </a:prstGeom>
          <a:noFill/>
          <a:ln w="9525">
            <a:noFill/>
          </a:ln>
        </p:spPr>
        <p:txBody>
          <a:bodyPr wrap="square"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3.15</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715708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Algorithmic Efficiency</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2" name="Content Placeholder 1"/>
          <p:cNvSpPr>
            <a:spLocks noGrp="1"/>
          </p:cNvSpPr>
          <p:nvPr>
            <p:ph idx="1"/>
          </p:nvPr>
        </p:nvSpPr>
        <p:spPr/>
        <p:txBody>
          <a:bodyPr/>
          <a:p>
            <a:r>
              <a:rPr lang="en-US"/>
              <a:t>A second attempt: An algorithm is efficient if, when implemented on any computer and language, it performs a small number of basic steps on real input instances.</a:t>
            </a:r>
            <a:endParaRPr lang="en-US"/>
          </a:p>
          <a:p>
            <a:r>
              <a:rPr lang="en-US"/>
              <a:t>A basic step is a block of instructions that takes a constant amount of time each time it is executed (i.e., the time required for one execution is independent of the input size).</a:t>
            </a:r>
            <a:endParaRPr lang="en-US"/>
          </a:p>
          <a:p>
            <a:r>
              <a:rPr lang="en-US"/>
              <a:t>An algorithm A is better than algorithm B if A </a:t>
            </a:r>
            <a:r>
              <a:rPr lang="en-US" b="1"/>
              <a:t>performs fewer basic steps than B</a:t>
            </a:r>
            <a:endParaRPr lang="en-US" b="1"/>
          </a:p>
        </p:txBody>
      </p:sp>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1155"/>
            <a:ext cx="961390" cy="521970"/>
          </a:xfrm>
          <a:prstGeom prst="rect">
            <a:avLst/>
          </a:prstGeom>
          <a:noFill/>
          <a:ln w="9525">
            <a:noFill/>
          </a:ln>
        </p:spPr>
        <p:txBody>
          <a:bodyPr wrap="square"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3.16</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715708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Algorithmic Efficiency</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3" name="Content Placeholder 2"/>
          <p:cNvPicPr>
            <a:picLocks noChangeAspect="1"/>
          </p:cNvPicPr>
          <p:nvPr>
            <p:ph idx="1"/>
          </p:nvPr>
        </p:nvPicPr>
        <p:blipFill>
          <a:blip r:embed="rId1"/>
          <a:stretch>
            <a:fillRect/>
          </a:stretch>
        </p:blipFill>
        <p:spPr>
          <a:xfrm>
            <a:off x="2319020" y="1466850"/>
            <a:ext cx="7442200" cy="4351655"/>
          </a:xfrm>
          <a:prstGeom prst="rect">
            <a:avLst/>
          </a:prstGeom>
        </p:spPr>
      </p:pic>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1155"/>
            <a:ext cx="1021080" cy="521970"/>
          </a:xfrm>
          <a:prstGeom prst="rect">
            <a:avLst/>
          </a:prstGeom>
          <a:noFill/>
          <a:ln w="9525">
            <a:noFill/>
          </a:ln>
        </p:spPr>
        <p:txBody>
          <a:bodyPr wrap="square"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3.17</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715708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Worst, Average and Best Case </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3" name="Content Placeholder 2"/>
          <p:cNvPicPr>
            <a:picLocks noChangeAspect="1"/>
          </p:cNvPicPr>
          <p:nvPr>
            <p:ph idx="1"/>
          </p:nvPr>
        </p:nvPicPr>
        <p:blipFill>
          <a:blip r:embed="rId1"/>
          <a:stretch>
            <a:fillRect/>
          </a:stretch>
        </p:blipFill>
        <p:spPr>
          <a:xfrm>
            <a:off x="1820545" y="2065655"/>
            <a:ext cx="8549640" cy="3870960"/>
          </a:xfrm>
          <a:prstGeom prst="rect">
            <a:avLst/>
          </a:prstGeom>
        </p:spPr>
      </p:pic>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1155"/>
            <a:ext cx="961390" cy="521970"/>
          </a:xfrm>
          <a:prstGeom prst="rect">
            <a:avLst/>
          </a:prstGeom>
          <a:noFill/>
          <a:ln w="9525">
            <a:noFill/>
          </a:ln>
        </p:spPr>
        <p:txBody>
          <a:bodyPr wrap="square"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3.18</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715708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Worst, Average and Best Case </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5" name="Picture 4"/>
          <p:cNvPicPr>
            <a:picLocks noChangeAspect="1"/>
          </p:cNvPicPr>
          <p:nvPr/>
        </p:nvPicPr>
        <p:blipFill>
          <a:blip r:embed="rId1"/>
          <a:stretch>
            <a:fillRect/>
          </a:stretch>
        </p:blipFill>
        <p:spPr>
          <a:xfrm>
            <a:off x="2059940" y="1226185"/>
            <a:ext cx="7612380" cy="5250180"/>
          </a:xfrm>
          <a:prstGeom prst="rect">
            <a:avLst/>
          </a:prstGeom>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22225" y="336550"/>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Intro to DSA</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Introduction</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22225" y="336550"/>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Intro to DSA</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Intro to Paradigms</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03.e</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1155"/>
            <a:ext cx="1021080" cy="521970"/>
          </a:xfrm>
          <a:prstGeom prst="rect">
            <a:avLst/>
          </a:prstGeom>
          <a:noFill/>
          <a:ln w="9525">
            <a:noFill/>
          </a:ln>
        </p:spPr>
        <p:txBody>
          <a:bodyPr wrap="square"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3.19</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569531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Intro to Paradigms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p:txBody>
          <a:bodyPr/>
          <a:p>
            <a:r>
              <a:rPr lang="en-US"/>
              <a:t>An algorithm design paradigm is a general approach to solving a problem that is applicable to other problems.</a:t>
            </a:r>
            <a:endParaRPr lang="en-US"/>
          </a:p>
          <a:p>
            <a:r>
              <a:rPr lang="en-US"/>
              <a:t>Similar to a design pattern</a:t>
            </a:r>
            <a:endParaRPr lang="en-US"/>
          </a:p>
          <a:p>
            <a:pPr lvl="1"/>
            <a:r>
              <a:rPr lang="en-US"/>
              <a:t>From Object-Oriented programming</a:t>
            </a:r>
            <a:endParaRPr lang="en-US"/>
          </a:p>
          <a:p>
            <a:r>
              <a:rPr lang="en-US"/>
              <a:t>Distills the common structure of “similar” algorithms</a:t>
            </a:r>
            <a:endParaRPr lang="en-US"/>
          </a:p>
          <a:p>
            <a:pPr lvl="1"/>
            <a:r>
              <a:rPr lang="en-US"/>
              <a:t>Similar implementations</a:t>
            </a:r>
            <a:endParaRPr lang="en-US"/>
          </a:p>
          <a:p>
            <a:pPr lvl="1"/>
            <a:r>
              <a:rPr lang="en-US"/>
              <a:t>Similar restrictions on use</a:t>
            </a:r>
            <a:endParaRPr lang="en-US"/>
          </a:p>
          <a:p>
            <a:pPr lvl="1"/>
            <a:r>
              <a:rPr lang="en-US"/>
              <a:t>Similar efficiency</a:t>
            </a:r>
            <a:endParaRPr lang="en-US"/>
          </a:p>
          <a:p>
            <a:pPr lvl="1"/>
            <a:r>
              <a:rPr lang="en-US"/>
              <a:t>Gives us a language to talk about problem solving</a:t>
            </a:r>
            <a:endParaRPr lang="en-US"/>
          </a:p>
        </p:txBody>
      </p:sp>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1155"/>
            <a:ext cx="1021080" cy="521970"/>
          </a:xfrm>
          <a:prstGeom prst="rect">
            <a:avLst/>
          </a:prstGeom>
          <a:noFill/>
          <a:ln w="9525">
            <a:noFill/>
          </a:ln>
        </p:spPr>
        <p:txBody>
          <a:bodyPr wrap="square"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3.20</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569531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Algorithmic Design Patterns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905" y="1154430"/>
            <a:ext cx="10515600" cy="4351338"/>
          </a:xfrm>
        </p:spPr>
        <p:txBody>
          <a:bodyPr/>
          <a:p>
            <a:r>
              <a:rPr lang="en-US"/>
              <a:t>Techniques include:</a:t>
            </a:r>
            <a:endParaRPr lang="en-US"/>
          </a:p>
          <a:p>
            <a:pPr lvl="1"/>
            <a:r>
              <a:rPr lang="en-US"/>
              <a:t>brute force</a:t>
            </a:r>
            <a:endParaRPr lang="en-US"/>
          </a:p>
          <a:p>
            <a:pPr lvl="1"/>
            <a:r>
              <a:rPr lang="en-US"/>
              <a:t>incremental</a:t>
            </a:r>
            <a:endParaRPr lang="en-US"/>
          </a:p>
          <a:p>
            <a:pPr lvl="1"/>
            <a:r>
              <a:rPr lang="en-US"/>
              <a:t>divide-and-conquer</a:t>
            </a:r>
            <a:endParaRPr lang="en-US"/>
          </a:p>
          <a:p>
            <a:pPr lvl="1"/>
            <a:r>
              <a:rPr lang="en-US"/>
              <a:t>decrease-and-conquer</a:t>
            </a:r>
            <a:endParaRPr lang="en-US"/>
          </a:p>
          <a:p>
            <a:pPr lvl="1"/>
            <a:r>
              <a:rPr lang="en-US"/>
              <a:t>randomization</a:t>
            </a:r>
            <a:endParaRPr lang="en-US"/>
          </a:p>
          <a:p>
            <a:pPr lvl="1"/>
            <a:r>
              <a:rPr lang="en-US"/>
              <a:t>iterative improvement</a:t>
            </a:r>
            <a:endParaRPr lang="en-US"/>
          </a:p>
          <a:p>
            <a:pPr lvl="1"/>
            <a:r>
              <a:rPr lang="en-US"/>
              <a:t>backtracking</a:t>
            </a:r>
            <a:endParaRPr lang="en-US"/>
          </a:p>
          <a:p>
            <a:pPr lvl="1"/>
            <a:r>
              <a:rPr lang="en-US"/>
              <a:t>branch-and-bound</a:t>
            </a:r>
            <a:endParaRPr lang="en-US"/>
          </a:p>
          <a:p>
            <a:pPr lvl="1"/>
            <a:r>
              <a:rPr lang="en-US"/>
              <a:t>dynamic programming</a:t>
            </a:r>
            <a:endParaRPr lang="en-US"/>
          </a:p>
          <a:p>
            <a:pPr lvl="1"/>
            <a:r>
              <a:rPr lang="en-US"/>
              <a:t>greedy solutions</a:t>
            </a:r>
            <a:endParaRPr lang="en-US"/>
          </a:p>
          <a:p>
            <a:pPr lvl="1"/>
            <a:r>
              <a:rPr lang="en-US"/>
              <a:t>approximation</a:t>
            </a:r>
            <a:endParaRPr lang="en-US"/>
          </a:p>
        </p:txBody>
      </p:sp>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22225" y="336550"/>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Intro to DSA</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Asymptotics and Big O</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03.f</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1155"/>
            <a:ext cx="1021080" cy="521970"/>
          </a:xfrm>
          <a:prstGeom prst="rect">
            <a:avLst/>
          </a:prstGeom>
          <a:noFill/>
          <a:ln w="9525">
            <a:noFill/>
          </a:ln>
        </p:spPr>
        <p:txBody>
          <a:bodyPr wrap="square"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715708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Complexity Classes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115820" y="1421130"/>
            <a:ext cx="8335645" cy="4958080"/>
          </a:xfrm>
          <a:prstGeom prst="rect">
            <a:avLst/>
          </a:prstGeom>
        </p:spPr>
      </p:pic>
    </p:spTree>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1155"/>
            <a:ext cx="1021080" cy="521970"/>
          </a:xfrm>
          <a:prstGeom prst="rect">
            <a:avLst/>
          </a:prstGeom>
          <a:noFill/>
          <a:ln w="9525">
            <a:noFill/>
          </a:ln>
        </p:spPr>
        <p:txBody>
          <a:bodyPr wrap="square"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3.22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0763" y="350838"/>
            <a:ext cx="29559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The Big O</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1475740" y="1278890"/>
            <a:ext cx="9033510" cy="5238115"/>
          </a:xfrm>
          <a:prstGeom prst="rect">
            <a:avLst/>
          </a:prstGeom>
        </p:spPr>
      </p:pic>
    </p:spTree>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22225" y="336550"/>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Intro to DSA</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Class Exercise</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04</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89808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Two-Sum</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p:txBody>
          <a:bodyPr/>
          <a:p>
            <a:r>
              <a:rPr lang="en-US"/>
              <a:t>Given an array of integers nums and an integer target, return True if there are two numbers such that they add up to target, else return False</a:t>
            </a:r>
            <a:endParaRPr lang="en-US"/>
          </a:p>
          <a:p>
            <a:endParaRPr lang="en-US"/>
          </a:p>
          <a:p>
            <a:r>
              <a:rPr lang="en-US"/>
              <a:t>You may assume that each input would have exactly one solution, and you may not use the same element twice. You may also assume all elements in the list array are unique.</a:t>
            </a:r>
            <a:endParaRPr lang="en-US"/>
          </a:p>
          <a:p>
            <a:endParaRPr lang="en-US"/>
          </a:p>
          <a:p>
            <a:r>
              <a:rPr lang="en-US"/>
              <a:t>Input: nums = [2,7,11,15], target = 9</a:t>
            </a:r>
            <a:endParaRPr lang="en-US"/>
          </a:p>
          <a:p>
            <a:r>
              <a:rPr lang="en-US"/>
              <a:t>Output: True</a:t>
            </a:r>
            <a:endParaRPr lang="en-US"/>
          </a:p>
        </p:txBody>
      </p:sp>
    </p:spTree>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89808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Fibonacci Numbers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p:txBody>
          <a:bodyPr/>
          <a:p>
            <a:r>
              <a:rPr lang="en-US"/>
              <a:t>A Fibonacci sequence is the integer sequence of 0, 1, 1, 2, 3, 5, 8....</a:t>
            </a:r>
            <a:endParaRPr lang="en-US"/>
          </a:p>
          <a:p>
            <a:endParaRPr lang="en-US"/>
          </a:p>
          <a:p>
            <a:r>
              <a:rPr lang="en-US"/>
              <a:t>The first two terms are 0 and 1. All other terms are obtained by adding the preceding two terms. This means to say the nth term is the sum of (n-1)th and (n-2)th term.</a:t>
            </a:r>
            <a:endParaRPr lang="en-US"/>
          </a:p>
          <a:p>
            <a:endParaRPr lang="en-US"/>
          </a:p>
          <a:p>
            <a:r>
              <a:rPr lang="en-US"/>
              <a:t>Your task is to write a python program to print the first n numbers of the fibonacci sequence</a:t>
            </a:r>
            <a:endParaRPr lang="en-US"/>
          </a:p>
          <a:p>
            <a:r>
              <a:rPr lang="en-US"/>
              <a:t>Input: n=7</a:t>
            </a:r>
            <a:endParaRPr lang="en-US"/>
          </a:p>
          <a:p>
            <a:r>
              <a:rPr lang="en-US"/>
              <a:t>Output: [0,1,1,2,3,5,8]</a:t>
            </a:r>
            <a:endParaRPr lang="en-US"/>
          </a:p>
        </p:txBody>
      </p:sp>
    </p:spTree>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89808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Homework: Bruteforce Sort</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p:txBody>
          <a:bodyPr/>
          <a:p>
            <a:r>
              <a:rPr lang="en-US"/>
              <a:t>Your objective is to implement a function as follows:</a:t>
            </a:r>
            <a:endParaRPr lang="en-US"/>
          </a:p>
          <a:p>
            <a:pPr lvl="1"/>
            <a:r>
              <a:rPr lang="en-US"/>
              <a:t>def sort_array(nums):</a:t>
            </a:r>
            <a:endParaRPr lang="en-US"/>
          </a:p>
          <a:p>
            <a:pPr lvl="1"/>
            <a:r>
              <a:rPr lang="en-US"/>
              <a:t>The function takes as input a list of unsorted integers</a:t>
            </a:r>
            <a:endParaRPr lang="en-US"/>
          </a:p>
          <a:p>
            <a:pPr lvl="2"/>
            <a:r>
              <a:rPr lang="en-US"/>
              <a:t>for example sort_array(nums=[5,1,7,2,3,6,6])</a:t>
            </a:r>
            <a:endParaRPr lang="en-US"/>
          </a:p>
          <a:p>
            <a:pPr lvl="1"/>
            <a:r>
              <a:rPr lang="en-US"/>
              <a:t>The function performs a brute force sorting of the integers on the list in place</a:t>
            </a:r>
            <a:endParaRPr lang="en-US"/>
          </a:p>
          <a:p>
            <a:pPr lvl="1"/>
            <a:r>
              <a:rPr lang="en-US"/>
              <a:t>The function does not return any outputs</a:t>
            </a:r>
            <a:endParaRPr lang="en-US"/>
          </a:p>
          <a:p>
            <a:pPr lvl="0"/>
            <a:r>
              <a:rPr lang="en-US"/>
              <a:t>Estimate the O(n) time and space complexity of this function</a:t>
            </a:r>
            <a:endParaRPr lang="en-US"/>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698"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0763" y="350838"/>
            <a:ext cx="3048000" cy="95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Instructor Bio</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Jimmy Zhang</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6" name="圆角矩形 5"/>
          <p:cNvSpPr/>
          <p:nvPr/>
        </p:nvSpPr>
        <p:spPr>
          <a:xfrm>
            <a:off x="1370013" y="2028825"/>
            <a:ext cx="4591050" cy="1476375"/>
          </a:xfrm>
          <a:prstGeom prst="roundRect">
            <a:avLst>
              <a:gd name="adj" fmla="val 9083"/>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703388" y="2347913"/>
            <a:ext cx="3924300" cy="1085850"/>
          </a:xfrm>
          <a:prstGeom prst="rect">
            <a:avLst/>
          </a:prstGeom>
        </p:spPr>
        <p:txBody>
          <a:bodyPr>
            <a:spAutoFit/>
          </a:bodyPr>
          <a:lstStyle/>
          <a:p>
            <a:pPr marL="0" marR="0" lvl="0" indent="0" algn="l" defTabSz="1216660" rtl="0" eaLnBrk="1" fontAlgn="auto" latinLnBrk="0" hangingPunct="1">
              <a:lnSpc>
                <a:spcPct val="120000"/>
              </a:lnSpc>
              <a:spcBef>
                <a:spcPct val="20000"/>
              </a:spcBef>
              <a:spcAft>
                <a:spcPts val="0"/>
              </a:spcAft>
              <a:buClrTx/>
              <a:buSzTx/>
              <a:buFontTx/>
              <a:buNone/>
              <a:defRPr/>
            </a:pPr>
            <a:r>
              <a:rPr kumimoji="0" lang="en-US" altLang="zh-CN" sz="12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Arial" panose="020B0604020202020204" pitchFamily="34" charset="0"/>
              </a:rPr>
              <a:t>- B.Sc Engineering: Petroleum</a:t>
            </a: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r>
              <a:rPr kumimoji="0" lang="en-US" altLang="zh-CN" sz="12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Arial" panose="020B0604020202020204" pitchFamily="34" charset="0"/>
              </a:rPr>
              <a:t>University of Alberta</a:t>
            </a: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r>
              <a:rPr kumimoji="0" lang="en-US" altLang="zh-CN" sz="12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Arial" panose="020B0604020202020204" pitchFamily="34" charset="0"/>
              </a:rPr>
              <a:t>- M.Sc Computer Science: Data Science </a:t>
            </a: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r>
              <a:rPr kumimoji="0" lang="en-US" altLang="zh-CN" sz="12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Arial" panose="020B0604020202020204" pitchFamily="34" charset="0"/>
              </a:rPr>
              <a:t>University of Denver</a:t>
            </a: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Arial" panose="020B0604020202020204" pitchFamily="34" charset="0"/>
            </a:endParaRPr>
          </a:p>
        </p:txBody>
      </p:sp>
      <p:sp>
        <p:nvSpPr>
          <p:cNvPr id="8" name="圆角矩形 7"/>
          <p:cNvSpPr/>
          <p:nvPr/>
        </p:nvSpPr>
        <p:spPr>
          <a:xfrm>
            <a:off x="1370013" y="4238625"/>
            <a:ext cx="4591050" cy="1476375"/>
          </a:xfrm>
          <a:prstGeom prst="roundRect">
            <a:avLst>
              <a:gd name="adj" fmla="val 9083"/>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1703388" y="4681538"/>
            <a:ext cx="3924300" cy="828040"/>
          </a:xfrm>
          <a:prstGeom prst="rect">
            <a:avLst/>
          </a:prstGeom>
        </p:spPr>
        <p:txBody>
          <a:bodyPr>
            <a:spAutoFit/>
          </a:bodyPr>
          <a:lstStyle/>
          <a:p>
            <a:pPr marL="0" marR="0" lvl="0" indent="0" algn="l" defTabSz="1216660" rtl="0" eaLnBrk="1" fontAlgn="auto" latinLnBrk="0" hangingPunct="1">
              <a:lnSpc>
                <a:spcPct val="120000"/>
              </a:lnSpc>
              <a:spcBef>
                <a:spcPct val="20000"/>
              </a:spcBef>
              <a:spcAft>
                <a:spcPts val="0"/>
              </a:spcAft>
              <a:buClrTx/>
              <a:buSzTx/>
              <a:buFontTx/>
              <a:buNone/>
              <a:defRPr/>
            </a:pPr>
            <a:r>
              <a:rPr kumimoji="0" lang="en-US" altLang="zh-CN" sz="12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Arial" panose="020B0604020202020204" pitchFamily="34" charset="0"/>
              </a:rPr>
              <a:t>- Data Engineer / Solution Architect at Ovintiv</a:t>
            </a: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r>
              <a:rPr kumimoji="0" lang="en-US" altLang="zh-CN" sz="12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Arial" panose="020B0604020202020204" pitchFamily="34" charset="0"/>
              </a:rPr>
              <a:t>- Data Scientist at Suncor</a:t>
            </a: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r>
              <a:rPr kumimoji="0" lang="en-US" altLang="zh-CN" sz="12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Arial" panose="020B0604020202020204" pitchFamily="34" charset="0"/>
              </a:rPr>
              <a:t>- ML Software Engineer at Amazon.ca (current)</a:t>
            </a: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Arial" panose="020B0604020202020204" pitchFamily="34" charset="0"/>
            </a:endParaRPr>
          </a:p>
        </p:txBody>
      </p:sp>
      <p:sp>
        <p:nvSpPr>
          <p:cNvPr id="10" name="圆角矩形 9"/>
          <p:cNvSpPr/>
          <p:nvPr/>
        </p:nvSpPr>
        <p:spPr>
          <a:xfrm>
            <a:off x="2025650" y="1795463"/>
            <a:ext cx="3279775" cy="461963"/>
          </a:xfrm>
          <a:prstGeom prst="roundRect">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706" name="文本框 10"/>
          <p:cNvSpPr txBox="1"/>
          <p:nvPr/>
        </p:nvSpPr>
        <p:spPr>
          <a:xfrm>
            <a:off x="2257425" y="1844675"/>
            <a:ext cx="2797175" cy="337185"/>
          </a:xfrm>
          <a:prstGeom prst="rect">
            <a:avLst/>
          </a:prstGeom>
          <a:noFill/>
          <a:ln w="9525">
            <a:noFill/>
          </a:ln>
        </p:spPr>
        <p:txBody>
          <a:bodyPr anchor="t" anchorCtr="0">
            <a:spAutoFit/>
          </a:bodyPr>
          <a:p>
            <a:pPr algn="ctr" defTabSz="1216025">
              <a:spcBef>
                <a:spcPct val="20000"/>
              </a:spcBef>
              <a:buFont typeface="Arial" panose="020B0604020202020204" pitchFamily="34" charset="0"/>
            </a:pPr>
            <a:r>
              <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Education</a:t>
            </a:r>
            <a:endPar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2" name="圆角矩形 11"/>
          <p:cNvSpPr/>
          <p:nvPr/>
        </p:nvSpPr>
        <p:spPr>
          <a:xfrm>
            <a:off x="2025650" y="4046538"/>
            <a:ext cx="3279775" cy="461963"/>
          </a:xfrm>
          <a:prstGeom prst="roundRect">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708" name="文本框 12"/>
          <p:cNvSpPr txBox="1"/>
          <p:nvPr/>
        </p:nvSpPr>
        <p:spPr>
          <a:xfrm>
            <a:off x="2238375" y="4098925"/>
            <a:ext cx="2797175" cy="337185"/>
          </a:xfrm>
          <a:prstGeom prst="rect">
            <a:avLst/>
          </a:prstGeom>
          <a:noFill/>
          <a:ln w="9525">
            <a:noFill/>
          </a:ln>
        </p:spPr>
        <p:txBody>
          <a:bodyPr anchor="t" anchorCtr="0">
            <a:spAutoFit/>
          </a:bodyPr>
          <a:p>
            <a:pPr algn="ctr" defTabSz="1216025">
              <a:spcBef>
                <a:spcPct val="20000"/>
              </a:spcBef>
              <a:buFont typeface="Arial" panose="020B0604020202020204" pitchFamily="34" charset="0"/>
            </a:pPr>
            <a:r>
              <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Work</a:t>
            </a:r>
            <a:endPar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pic>
        <p:nvPicPr>
          <p:cNvPr id="2" name="Content Placeholder 1"/>
          <p:cNvPicPr>
            <a:picLocks noChangeAspect="1"/>
          </p:cNvPicPr>
          <p:nvPr>
            <p:ph idx="1"/>
          </p:nvPr>
        </p:nvPicPr>
        <p:blipFill>
          <a:blip r:embed="rId1"/>
          <a:stretch>
            <a:fillRect/>
          </a:stretch>
        </p:blipFill>
        <p:spPr>
          <a:xfrm>
            <a:off x="7004050" y="1691005"/>
            <a:ext cx="3802380" cy="4351655"/>
          </a:xfrm>
          <a:prstGeom prst="rect">
            <a:avLst/>
          </a:prstGeom>
        </p:spPr>
      </p:pic>
      <p:sp>
        <p:nvSpPr>
          <p:cNvPr id="4" name="Text Box 3"/>
          <p:cNvSpPr txBox="1"/>
          <p:nvPr/>
        </p:nvSpPr>
        <p:spPr>
          <a:xfrm>
            <a:off x="7004050" y="6264910"/>
            <a:ext cx="4690745" cy="275590"/>
          </a:xfrm>
          <a:prstGeom prst="rect">
            <a:avLst/>
          </a:prstGeom>
          <a:noFill/>
        </p:spPr>
        <p:txBody>
          <a:bodyPr wrap="square" rtlCol="0" anchor="t">
            <a:spAutoFit/>
          </a:bodyPr>
          <a:p>
            <a:r>
              <a:rPr lang="en-US" sz="1200"/>
              <a:t>https://www.linkedin.com/in/jimmy-zhang-a96a2651/</a:t>
            </a:r>
            <a:endParaRPr lang="en-US" sz="1200"/>
          </a:p>
        </p:txBody>
      </p:sp>
    </p:spTree>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26"/>
          <p:cNvSpPr/>
          <p:nvPr/>
        </p:nvSpPr>
        <p:spPr>
          <a:xfrm rot="1105229">
            <a:off x="879475" y="-420687"/>
            <a:ext cx="10955338" cy="816292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794"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p>
            <a:endParaRPr lang="en-US"/>
          </a:p>
        </p:txBody>
      </p:sp>
      <p:sp>
        <p:nvSpPr>
          <p:cNvPr id="33795" name="文本框 29"/>
          <p:cNvSpPr txBox="1"/>
          <p:nvPr/>
        </p:nvSpPr>
        <p:spPr>
          <a:xfrm>
            <a:off x="3733800" y="4125913"/>
            <a:ext cx="4722813" cy="708025"/>
          </a:xfrm>
          <a:prstGeom prst="rect">
            <a:avLst/>
          </a:prstGeom>
          <a:noFill/>
          <a:ln w="9525">
            <a:noFill/>
          </a:ln>
        </p:spPr>
        <p:txBody>
          <a:bodyPr anchor="t" anchorCtr="0">
            <a:spAutoFit/>
          </a:bodyPr>
          <a:p>
            <a:pPr algn="dist"/>
            <a:r>
              <a:rPr lang="en-US" altLang="zh-CN" sz="4000" dirty="0">
                <a:solidFill>
                  <a:srgbClr val="262626"/>
                </a:solidFill>
                <a:latin typeface="Microsoft YaHei" panose="020B0503020204020204" pitchFamily="34" charset="-122"/>
                <a:ea typeface="Microsoft YaHei" panose="020B0503020204020204" pitchFamily="34" charset="-122"/>
              </a:rPr>
              <a:t>THANK YOU</a:t>
            </a:r>
            <a:endParaRPr lang="zh-CN" altLang="en-US" sz="4000"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22225" y="336550"/>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Intro to DSA</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Curriculum Overview</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02</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Course Curriculum</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graphicFrame>
        <p:nvGraphicFramePr>
          <p:cNvPr id="2" name="Content Placeholder 1"/>
          <p:cNvGraphicFramePr/>
          <p:nvPr>
            <p:ph idx="1"/>
          </p:nvPr>
        </p:nvGraphicFramePr>
        <p:xfrm>
          <a:off x="814705" y="1237615"/>
          <a:ext cx="10515600" cy="2331720"/>
        </p:xfrm>
        <a:graphic>
          <a:graphicData uri="http://schemas.openxmlformats.org/drawingml/2006/table">
            <a:tbl>
              <a:tblPr firstRow="1" bandRow="1">
                <a:tableStyleId>{5940675A-B579-460E-94D1-54222C63F5DA}</a:tableStyleId>
              </a:tblPr>
              <a:tblGrid>
                <a:gridCol w="1296035"/>
                <a:gridCol w="9219565"/>
              </a:tblGrid>
              <a:tr h="426720">
                <a:tc>
                  <a:txBody>
                    <a:bodyPr/>
                    <a:p>
                      <a:pPr indent="0" algn="ctr">
                        <a:buNone/>
                      </a:pPr>
                      <a:r>
                        <a:rPr lang="en-US" sz="2800" b="1">
                          <a:solidFill>
                            <a:srgbClr val="000000"/>
                          </a:solidFill>
                          <a:latin typeface="Calibri" panose="020F0502020204030204" pitchFamily="34" charset="0"/>
                          <a:cs typeface="Calibri" panose="020F0502020204030204" pitchFamily="34" charset="0"/>
                        </a:rPr>
                        <a:t>Week</a:t>
                      </a:r>
                      <a:endParaRPr lang="en-US" sz="2800" b="1">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1">
                          <a:solidFill>
                            <a:srgbClr val="000000"/>
                          </a:solidFill>
                          <a:latin typeface="Calibri" panose="020F0502020204030204" pitchFamily="34" charset="0"/>
                          <a:cs typeface="Calibri" panose="020F0502020204030204" pitchFamily="34" charset="0"/>
                        </a:rPr>
                        <a:t>Topic</a:t>
                      </a:r>
                      <a:endParaRPr lang="en-US" sz="2800" b="1">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lgn="r">
                        <a:buNone/>
                      </a:pPr>
                      <a:r>
                        <a:rPr lang="en-US" sz="2800" b="0">
                          <a:solidFill>
                            <a:srgbClr val="000000"/>
                          </a:solidFill>
                          <a:latin typeface="Calibri" panose="020F0502020204030204" pitchFamily="34" charset="0"/>
                          <a:cs typeface="Calibri" panose="020F0502020204030204" pitchFamily="34" charset="0"/>
                        </a:rPr>
                        <a:t>1</a:t>
                      </a:r>
                      <a:endParaRPr lang="en-US" sz="28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2800" b="0">
                          <a:solidFill>
                            <a:srgbClr val="000000"/>
                          </a:solidFill>
                          <a:latin typeface="Calibri" panose="020F0502020204030204" pitchFamily="34" charset="0"/>
                          <a:cs typeface="Calibri" panose="020F0502020204030204" pitchFamily="34" charset="0"/>
                        </a:rPr>
                        <a:t>Introduction to Algorithms, Paradigms and Asymptotics</a:t>
                      </a:r>
                      <a:endParaRPr lang="en-US" sz="28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190500">
                <a:tc>
                  <a:txBody>
                    <a:bodyPr/>
                    <a:p>
                      <a:pPr indent="0" algn="r">
                        <a:buNone/>
                      </a:pPr>
                      <a:r>
                        <a:rPr lang="en-US" sz="2800" b="0">
                          <a:solidFill>
                            <a:srgbClr val="000000"/>
                          </a:solidFill>
                          <a:latin typeface="Calibri" panose="020F0502020204030204" pitchFamily="34" charset="0"/>
                          <a:cs typeface="Calibri" panose="020F0502020204030204" pitchFamily="34" charset="0"/>
                        </a:rPr>
                        <a:t>2</a:t>
                      </a:r>
                      <a:endParaRPr lang="en-US" sz="28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Calibri" panose="020F0502020204030204" pitchFamily="34" charset="0"/>
                          <a:cs typeface="Calibri" panose="020F0502020204030204" pitchFamily="34" charset="0"/>
                        </a:rPr>
                        <a:t>Data Structures Overview (Array, Hashtable, Heap)</a:t>
                      </a:r>
                      <a:endParaRPr lang="en-US" sz="28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lgn="r">
                        <a:buNone/>
                      </a:pPr>
                      <a:r>
                        <a:rPr lang="en-US" sz="2800" b="0">
                          <a:solidFill>
                            <a:srgbClr val="000000"/>
                          </a:solidFill>
                          <a:latin typeface="Calibri" panose="020F0502020204030204" pitchFamily="34" charset="0"/>
                          <a:cs typeface="Calibri" panose="020F0502020204030204" pitchFamily="34" charset="0"/>
                        </a:rPr>
                        <a:t>3</a:t>
                      </a:r>
                      <a:endParaRPr lang="en-US" sz="28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Calibri" panose="020F0502020204030204" pitchFamily="34" charset="0"/>
                          <a:cs typeface="Calibri" panose="020F0502020204030204" pitchFamily="34" charset="0"/>
                        </a:rPr>
                        <a:t>Data Structures Overview (Stack and Queue)</a:t>
                      </a:r>
                      <a:endParaRPr lang="en-US" sz="28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lgn="r">
                        <a:buNone/>
                      </a:pPr>
                      <a:r>
                        <a:rPr lang="en-US" sz="2800" b="0">
                          <a:solidFill>
                            <a:srgbClr val="000000"/>
                          </a:solidFill>
                          <a:latin typeface="Calibri" panose="020F0502020204030204" pitchFamily="34" charset="0"/>
                          <a:cs typeface="Calibri" panose="020F0502020204030204" pitchFamily="34" charset="0"/>
                        </a:rPr>
                        <a:t>4</a:t>
                      </a:r>
                      <a:endParaRPr lang="en-US" sz="28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Calibri" panose="020F0502020204030204" pitchFamily="34" charset="0"/>
                          <a:cs typeface="Calibri" panose="020F0502020204030204" pitchFamily="34" charset="0"/>
                        </a:rPr>
                        <a:t>Data Structures Overview (Linked List, Binary Tree, N-ary Tree)</a:t>
                      </a:r>
                      <a:endParaRPr lang="en-US" sz="28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lgn="r">
                        <a:buNone/>
                      </a:pPr>
                      <a:r>
                        <a:rPr lang="en-US" sz="2800" b="0">
                          <a:solidFill>
                            <a:srgbClr val="000000"/>
                          </a:solidFill>
                          <a:latin typeface="Calibri" panose="020F0502020204030204" pitchFamily="34" charset="0"/>
                          <a:cs typeface="Calibri" panose="020F0502020204030204" pitchFamily="34" charset="0"/>
                        </a:rPr>
                        <a:t>5</a:t>
                      </a:r>
                      <a:endParaRPr lang="en-US" sz="28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Calibri" panose="020F0502020204030204" pitchFamily="34" charset="0"/>
                          <a:cs typeface="Calibri" panose="020F0502020204030204" pitchFamily="34" charset="0"/>
                        </a:rPr>
                        <a:t>Recursion, Divide and Conquer</a:t>
                      </a:r>
                      <a:endParaRPr lang="en-US" sz="28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lgn="r">
                        <a:buNone/>
                      </a:pPr>
                      <a:r>
                        <a:rPr lang="en-US" sz="2800" b="0">
                          <a:solidFill>
                            <a:srgbClr val="000000"/>
                          </a:solidFill>
                          <a:latin typeface="Calibri" panose="020F0502020204030204" pitchFamily="34" charset="0"/>
                          <a:cs typeface="Calibri" panose="020F0502020204030204" pitchFamily="34" charset="0"/>
                        </a:rPr>
                        <a:t>6</a:t>
                      </a:r>
                      <a:endParaRPr lang="en-US" sz="28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Calibri" panose="020F0502020204030204" pitchFamily="34" charset="0"/>
                          <a:cs typeface="Calibri" panose="020F0502020204030204" pitchFamily="34" charset="0"/>
                        </a:rPr>
                        <a:t>Problem Solving Techniques: Binary Search, Two Pointers, Sliding Window</a:t>
                      </a:r>
                      <a:endParaRPr lang="en-US" sz="28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lgn="r">
                        <a:buNone/>
                      </a:pPr>
                      <a:r>
                        <a:rPr lang="en-US" sz="2800" b="0">
                          <a:solidFill>
                            <a:srgbClr val="000000"/>
                          </a:solidFill>
                          <a:latin typeface="Calibri" panose="020F0502020204030204" pitchFamily="34" charset="0"/>
                          <a:cs typeface="Calibri" panose="020F0502020204030204" pitchFamily="34" charset="0"/>
                        </a:rPr>
                        <a:t>7</a:t>
                      </a:r>
                      <a:endParaRPr lang="en-US" sz="28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Calibri" panose="020F0502020204030204" pitchFamily="34" charset="0"/>
                          <a:cs typeface="Calibri" panose="020F0502020204030204" pitchFamily="34" charset="0"/>
                        </a:rPr>
                        <a:t>Graph Data Structure and Search Algorithms</a:t>
                      </a:r>
                      <a:endParaRPr lang="en-US" sz="28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lgn="r">
                        <a:buNone/>
                      </a:pPr>
                      <a:r>
                        <a:rPr lang="en-US" sz="2800" b="0">
                          <a:solidFill>
                            <a:srgbClr val="000000"/>
                          </a:solidFill>
                          <a:latin typeface="Calibri" panose="020F0502020204030204" pitchFamily="34" charset="0"/>
                          <a:cs typeface="Calibri" panose="020F0502020204030204" pitchFamily="34" charset="0"/>
                        </a:rPr>
                        <a:t>8</a:t>
                      </a:r>
                      <a:endParaRPr lang="en-US" sz="28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Calibri" panose="020F0502020204030204" pitchFamily="34" charset="0"/>
                          <a:cs typeface="Calibri" panose="020F0502020204030204" pitchFamily="34" charset="0"/>
                        </a:rPr>
                        <a:t>Optimization: Intro to Dynamic Programming</a:t>
                      </a:r>
                      <a:endParaRPr lang="en-US" sz="28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lgn="r">
                        <a:buNone/>
                      </a:pPr>
                      <a:r>
                        <a:rPr lang="en-US" sz="2800" b="0">
                          <a:solidFill>
                            <a:srgbClr val="000000"/>
                          </a:solidFill>
                          <a:latin typeface="Calibri" panose="020F0502020204030204" pitchFamily="34" charset="0"/>
                          <a:cs typeface="Calibri" panose="020F0502020204030204" pitchFamily="34" charset="0"/>
                        </a:rPr>
                        <a:t>9</a:t>
                      </a:r>
                      <a:endParaRPr lang="en-US" sz="28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Calibri" panose="020F0502020204030204" pitchFamily="34" charset="0"/>
                          <a:cs typeface="Calibri" panose="020F0502020204030204" pitchFamily="34" charset="0"/>
                        </a:rPr>
                        <a:t>Optimization: Intro to Backtracking and Memoization</a:t>
                      </a:r>
                      <a:endParaRPr lang="en-US" sz="28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lgn="r">
                        <a:buNone/>
                      </a:pPr>
                      <a:r>
                        <a:rPr lang="en-US" sz="2800" b="0">
                          <a:solidFill>
                            <a:srgbClr val="000000"/>
                          </a:solidFill>
                          <a:latin typeface="Calibri" panose="020F0502020204030204" pitchFamily="34" charset="0"/>
                          <a:cs typeface="Calibri" panose="020F0502020204030204" pitchFamily="34" charset="0"/>
                        </a:rPr>
                        <a:t>10</a:t>
                      </a:r>
                      <a:endParaRPr lang="en-US" sz="28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Calibri" panose="020F0502020204030204" pitchFamily="34" charset="0"/>
                          <a:cs typeface="Calibri" panose="020F0502020204030204" pitchFamily="34" charset="0"/>
                        </a:rPr>
                        <a:t>Optimization: Intro to Greedy Algorithms</a:t>
                      </a:r>
                      <a:endParaRPr lang="en-US" sz="28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0763" y="350838"/>
            <a:ext cx="29559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Pre-Requisites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p:txBody>
          <a:bodyPr/>
          <a:p>
            <a:r>
              <a:rPr lang="en-US"/>
              <a:t>The following are pre-requisites for successfully completing this 10-week course:</a:t>
            </a:r>
            <a:endParaRPr lang="en-US"/>
          </a:p>
          <a:p>
            <a:pPr lvl="1"/>
            <a:r>
              <a:rPr lang="en-US"/>
              <a:t>Basic Python Programming</a:t>
            </a:r>
            <a:endParaRPr lang="en-US"/>
          </a:p>
          <a:p>
            <a:pPr lvl="1"/>
            <a:r>
              <a:rPr lang="en-US"/>
              <a:t>Basics of OOP (Object Oriented Programming)</a:t>
            </a:r>
            <a:endParaRPr lang="en-US"/>
          </a:p>
          <a:p>
            <a:pPr lvl="1"/>
            <a:r>
              <a:rPr lang="en-US"/>
              <a:t>100-200 Level Post-Secondary Math (Calculus, Linear Algebra, Discrete Math)</a:t>
            </a:r>
            <a:endParaRPr lang="en-US"/>
          </a:p>
          <a:p>
            <a:pPr lvl="0"/>
            <a:r>
              <a:rPr lang="en-US"/>
              <a:t>Please set up a working Python 3.8 environment</a:t>
            </a:r>
            <a:endParaRPr lang="en-US"/>
          </a:p>
          <a:p>
            <a:pPr lvl="1"/>
            <a:r>
              <a:rPr lang="en-US"/>
              <a:t>Recommend WSL(ubuntu) as a lightweight setup on Windows, with the added benefit of learning linux bash scripting</a:t>
            </a:r>
            <a:endParaRPr lang="en-US"/>
          </a:p>
          <a:p>
            <a:pPr lvl="1"/>
            <a:r>
              <a:rPr lang="en-US"/>
              <a:t>Recommend Notepad++ as a text/code editor</a:t>
            </a:r>
            <a:endParaRPr lang="en-US"/>
          </a:p>
          <a:p>
            <a:pPr lvl="1"/>
            <a:r>
              <a:rPr lang="en-US"/>
              <a:t>Many other IDEs available (VScode, Pycharm, Spyder, Jupyter...etc)</a:t>
            </a:r>
            <a:endParaRPr lang="en-US"/>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2.3</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584644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Course Structure</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p:txBody>
          <a:bodyPr/>
          <a:p>
            <a:r>
              <a:rPr lang="en-US"/>
              <a:t>The course content will be delivered in the following forms:</a:t>
            </a:r>
            <a:endParaRPr lang="en-US"/>
          </a:p>
          <a:p>
            <a:pPr lvl="1"/>
            <a:r>
              <a:rPr lang="en-US"/>
              <a:t>Live Lecture and Slides</a:t>
            </a:r>
            <a:endParaRPr lang="en-US"/>
          </a:p>
          <a:p>
            <a:pPr lvl="1"/>
            <a:r>
              <a:rPr lang="en-US"/>
              <a:t>Code Demo</a:t>
            </a:r>
            <a:endParaRPr lang="en-US"/>
          </a:p>
          <a:p>
            <a:pPr lvl="1"/>
            <a:r>
              <a:rPr lang="en-US"/>
              <a:t>Classroom Exercise</a:t>
            </a:r>
            <a:endParaRPr lang="en-US"/>
          </a:p>
          <a:p>
            <a:pPr lvl="1"/>
            <a:r>
              <a:rPr lang="en-US"/>
              <a:t>1 on 1 Office time with Instructor (Dependent on Instructor Availability)</a:t>
            </a:r>
            <a:endParaRPr lang="en-US"/>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22225" y="336550"/>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Intro to DSA</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Why Study Algorithms</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5" y="2022462"/>
            <a:ext cx="1742439" cy="1839913"/>
            <a:chOff x="1473122" y="1521446"/>
            <a:chExt cx="645927"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03.a</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9983</Words>
  <Application>WPS Presentation</Application>
  <PresentationFormat>宽屏</PresentationFormat>
  <Paragraphs>440</Paragraphs>
  <Slides>40</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40</vt:i4>
      </vt:variant>
    </vt:vector>
  </HeadingPairs>
  <TitlesOfParts>
    <vt:vector size="49" baseType="lpstr">
      <vt:lpstr>Arial</vt:lpstr>
      <vt:lpstr>SimSun</vt:lpstr>
      <vt:lpstr>Wingdings</vt:lpstr>
      <vt:lpstr>Calibri</vt:lpstr>
      <vt:lpstr>Calibri Light</vt:lpstr>
      <vt:lpstr>Microsoft YaHei</vt:lpstr>
      <vt:lpstr>Arial Unicode MS</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JS2022</cp:lastModifiedBy>
  <cp:revision>83</cp:revision>
  <dcterms:created xsi:type="dcterms:W3CDTF">2016-03-02T01:11:00Z</dcterms:created>
  <dcterms:modified xsi:type="dcterms:W3CDTF">2022-09-22T03:18:47Z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1033-11.2.0.11210</vt:lpwstr>
  </property>
  <property fmtid="{D5CDD505-2E9C-101B-9397-08002B2CF9AE}" pid="3" name="ICV">
    <vt:lpwstr>7804C9E9D5FD4A96AA2E920662FAFF5F</vt:lpwstr>
  </property>
</Properties>
</file>