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93" r:id="rId6"/>
    <p:sldId id="442" r:id="rId7"/>
    <p:sldId id="441" r:id="rId8"/>
    <p:sldId id="481" r:id="rId9"/>
    <p:sldId id="443" r:id="rId10"/>
    <p:sldId id="474" r:id="rId11"/>
    <p:sldId id="492" r:id="rId12"/>
    <p:sldId id="493" r:id="rId13"/>
    <p:sldId id="494" r:id="rId14"/>
    <p:sldId id="503" r:id="rId15"/>
    <p:sldId id="444" r:id="rId16"/>
    <p:sldId id="518" r:id="rId17"/>
    <p:sldId id="475" r:id="rId18"/>
    <p:sldId id="504" r:id="rId19"/>
    <p:sldId id="506" r:id="rId20"/>
    <p:sldId id="507" r:id="rId21"/>
    <p:sldId id="508" r:id="rId22"/>
    <p:sldId id="512" r:id="rId23"/>
    <p:sldId id="514" r:id="rId24"/>
    <p:sldId id="517" r:id="rId25"/>
    <p:sldId id="515" r:id="rId26"/>
    <p:sldId id="378" r:id="rId27"/>
    <p:sldId id="482" r:id="rId28"/>
    <p:sldId id="457" r:id="rId29"/>
    <p:sldId id="28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en-US"/>
          </a:p>
          <a:p>
            <a:pPr lvl="1"/>
            <a:r>
              <a:rPr lang="en-US"/>
              <a:t>Recursive code often tends to look cleaner and more elegant</a:t>
            </a:r>
            <a:endParaRPr lang="en-US"/>
          </a:p>
          <a:p>
            <a:pPr lvl="1"/>
            <a:r>
              <a:rPr lang="en-US"/>
              <a:t>A complex task can be broken down into simpler sub-problems using recursion</a:t>
            </a:r>
            <a:endParaRPr lang="en-US"/>
          </a:p>
          <a:p>
            <a:pPr lvl="1"/>
            <a:r>
              <a:rPr lang="en-US"/>
              <a:t>Sequence generation is easier with recursion than using some nested iteration</a:t>
            </a:r>
            <a:endParaRPr lang="en-US"/>
          </a:p>
          <a:p>
            <a:r>
              <a:rPr lang="en-US"/>
              <a:t>Disadvantages</a:t>
            </a:r>
            <a:endParaRPr lang="en-US"/>
          </a:p>
          <a:p>
            <a:pPr lvl="1"/>
            <a:r>
              <a:rPr lang="en-US"/>
              <a:t>Sometimes the logic behind recursion is hard to follow through</a:t>
            </a:r>
            <a:endParaRPr lang="en-US"/>
          </a:p>
          <a:p>
            <a:pPr lvl="1"/>
            <a:r>
              <a:rPr lang="en-US"/>
              <a:t>Recursive calls are expensive (inefficient) as they take up a lot of memory and time</a:t>
            </a:r>
            <a:endParaRPr lang="en-US"/>
          </a:p>
          <a:p>
            <a:pPr lvl="1"/>
            <a:r>
              <a:rPr lang="en-US"/>
              <a:t>Recursive functions are hard to debug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Traversals of tree or graph data structures</a:t>
            </a:r>
            <a:endParaRPr lang="en-US"/>
          </a:p>
          <a:p>
            <a:r>
              <a:rPr lang="en-US"/>
              <a:t>Often...traversals of any “nested” or non-linear data structure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Recursion Code Demo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fibonacci number revisited</a:t>
            </a:r>
            <a:endParaRPr lang="en-US"/>
          </a:p>
          <a:p>
            <a:r>
              <a:rPr lang="en-US"/>
              <a:t>counting items of nested list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 &amp; Conquer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Divide-and-Conquer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about cutting a rope into 8 exact length pieces, without any instrument to measure</a:t>
            </a:r>
            <a:endParaRPr lang="en-US"/>
          </a:p>
          <a:p>
            <a:pPr lvl="1"/>
            <a:r>
              <a:rPr lang="en-US"/>
              <a:t>We have a hard time of estimating where to perform our cuts</a:t>
            </a:r>
            <a:endParaRPr lang="en-US"/>
          </a:p>
          <a:p>
            <a:r>
              <a:rPr lang="en-US"/>
              <a:t>Solution:</a:t>
            </a:r>
            <a:endParaRPr lang="en-US"/>
          </a:p>
          <a:p>
            <a:pPr lvl="1"/>
            <a:r>
              <a:rPr lang="en-US"/>
              <a:t>We fold the rope in half</a:t>
            </a:r>
            <a:endParaRPr lang="en-US"/>
          </a:p>
          <a:p>
            <a:pPr lvl="1"/>
            <a:r>
              <a:rPr lang="en-US"/>
              <a:t>We fold again</a:t>
            </a:r>
            <a:endParaRPr lang="en-US"/>
          </a:p>
          <a:p>
            <a:pPr lvl="1"/>
            <a:r>
              <a:rPr lang="en-US"/>
              <a:t>Cut through the middle and two ends</a:t>
            </a:r>
            <a:endParaRPr lang="en-US"/>
          </a:p>
          <a:p>
            <a:pPr lvl="1"/>
            <a:r>
              <a:rPr lang="en-US"/>
              <a:t>We have 8 (almost) exact length pieces</a:t>
            </a:r>
            <a:endParaRPr lang="en-US"/>
          </a:p>
          <a:p>
            <a:pPr lvl="0"/>
            <a:r>
              <a:rPr lang="en-US"/>
              <a:t>We can solve a </a:t>
            </a:r>
            <a:r>
              <a:rPr lang="en-US" b="1"/>
              <a:t>Base Case</a:t>
            </a:r>
            <a:r>
              <a:rPr lang="en-US"/>
              <a:t> fairly easily (cutting the middle)</a:t>
            </a:r>
            <a:endParaRPr lang="en-US"/>
          </a:p>
          <a:p>
            <a:pPr lvl="0"/>
            <a:r>
              <a:rPr lang="en-US"/>
              <a:t>We can </a:t>
            </a:r>
            <a:r>
              <a:rPr lang="en-US" b="1"/>
              <a:t>divide</a:t>
            </a:r>
            <a:r>
              <a:rPr lang="en-US"/>
              <a:t> our problem into subproblems, and continue to apply the </a:t>
            </a:r>
            <a:r>
              <a:rPr lang="en-US" b="1"/>
              <a:t>Base Case</a:t>
            </a:r>
            <a:r>
              <a:rPr lang="en-US"/>
              <a:t> solution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Divide-and-Conquer Template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problem of size n:</a:t>
            </a:r>
            <a:endParaRPr lang="en-US"/>
          </a:p>
          <a:p>
            <a:pPr lvl="1"/>
            <a:r>
              <a:rPr lang="en-US"/>
              <a:t>1) </a:t>
            </a:r>
            <a:r>
              <a:rPr lang="en-US" b="1"/>
              <a:t>Divide</a:t>
            </a:r>
            <a:r>
              <a:rPr lang="en-US"/>
              <a:t> the problem into k subproblems of size n/k each</a:t>
            </a:r>
            <a:endParaRPr lang="en-US"/>
          </a:p>
          <a:p>
            <a:pPr lvl="1"/>
            <a:r>
              <a:rPr lang="en-US"/>
              <a:t>2) </a:t>
            </a:r>
            <a:r>
              <a:rPr lang="en-US" b="1"/>
              <a:t>Conquer</a:t>
            </a:r>
            <a:r>
              <a:rPr lang="en-US"/>
              <a:t> by solving each subproblem independently</a:t>
            </a:r>
            <a:endParaRPr lang="en-US"/>
          </a:p>
          <a:p>
            <a:pPr lvl="1"/>
            <a:r>
              <a:rPr lang="en-US"/>
              <a:t>3) </a:t>
            </a:r>
            <a:r>
              <a:rPr lang="en-US" b="1"/>
              <a:t>Combine</a:t>
            </a:r>
            <a:r>
              <a:rPr lang="en-US"/>
              <a:t> the k solutions to subproblems into a solution to the original problem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Often, </a:t>
            </a:r>
            <a:r>
              <a:rPr lang="en-US" b="1"/>
              <a:t>Recursion</a:t>
            </a:r>
            <a:r>
              <a:rPr lang="en-US"/>
              <a:t> is used when implementing a DAC algorithm</a:t>
            </a:r>
            <a:endParaRPr lang="en-US"/>
          </a:p>
          <a:p>
            <a:pPr lvl="0"/>
            <a:r>
              <a:rPr lang="en-US"/>
              <a:t>Sometimes, we may not need to explicitly perform </a:t>
            </a:r>
            <a:r>
              <a:rPr lang="en-US" b="1"/>
              <a:t>Combine</a:t>
            </a:r>
            <a:r>
              <a:rPr lang="en-US"/>
              <a:t> step</a:t>
            </a:r>
            <a:endParaRPr lang="en-US"/>
          </a:p>
          <a:p>
            <a:pPr lvl="1"/>
            <a:r>
              <a:rPr lang="en-US"/>
              <a:t>ie. Binary Search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DAC with Two Subproblems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423035"/>
            <a:ext cx="671639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16660" y="5714365"/>
            <a:ext cx="1045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Think back to our rope example, let’s say we wanted 8 pieces arranged side-by-side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6473190" y="5718810"/>
            <a:ext cx="172720" cy="7658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7927340" y="5120005"/>
            <a:ext cx="173355" cy="19640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96025" y="618871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FF0000"/>
                  </a:solidFill>
                </a:ln>
              </a:rPr>
              <a:t>DAC</a:t>
            </a: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36815" y="6188075"/>
            <a:ext cx="133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00B050"/>
                  </a:solidFill>
                </a:ln>
              </a:rPr>
              <a:t>Combine</a:t>
            </a:r>
            <a:endParaRPr lang="en-US">
              <a:ln>
                <a:solidFill>
                  <a:srgbClr val="00B050"/>
                </a:solidFill>
              </a:ln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 and Conquer Use Cases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problems that can be solved using DAC</a:t>
            </a:r>
            <a:endParaRPr lang="en-US" dirty="0"/>
          </a:p>
          <a:p>
            <a:pPr lvl="1"/>
            <a:r>
              <a:rPr lang="en-US" dirty="0"/>
              <a:t>Binary Search, Merge/Quick sort</a:t>
            </a:r>
            <a:endParaRPr lang="en-US" dirty="0"/>
          </a:p>
          <a:p>
            <a:pPr lvl="1"/>
            <a:r>
              <a:rPr lang="en-US" dirty="0"/>
              <a:t>Polynomial/Matrix multiplication, Exponentiation</a:t>
            </a:r>
            <a:endParaRPr lang="en-US" dirty="0"/>
          </a:p>
          <a:p>
            <a:pPr lvl="1"/>
            <a:r>
              <a:rPr lang="en-US" dirty="0"/>
              <a:t>Order Statistics</a:t>
            </a:r>
            <a:endParaRPr lang="en-US" dirty="0"/>
          </a:p>
          <a:p>
            <a:pPr lvl="1"/>
            <a:r>
              <a:rPr lang="en-US" dirty="0"/>
              <a:t>Stock Profit</a:t>
            </a:r>
            <a:endParaRPr lang="en-US" dirty="0"/>
          </a:p>
          <a:p>
            <a:pPr lvl="1"/>
            <a:r>
              <a:rPr lang="en-US" dirty="0"/>
              <a:t>Closest Point Pairs, Merge/Quick Hull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DAC code demo -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6350" y="2240280"/>
            <a:ext cx="2918460" cy="28111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90905" y="1214120"/>
            <a:ext cx="61239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def mergeSort(L):</a:t>
            </a:r>
            <a:endParaRPr lang="en-US"/>
          </a:p>
          <a:p>
            <a:r>
              <a:rPr lang="en-US"/>
              <a:t>    if len(L) &lt; 2:</a:t>
            </a:r>
            <a:endParaRPr lang="en-US"/>
          </a:p>
          <a:p>
            <a:r>
              <a:rPr lang="en-US"/>
              <a:t>        return L[:]</a:t>
            </a:r>
            <a:endParaRPr lang="en-US"/>
          </a:p>
          <a:p>
            <a:r>
              <a:rPr lang="en-US"/>
              <a:t>    else:</a:t>
            </a:r>
            <a:endParaRPr lang="en-US"/>
          </a:p>
          <a:p>
            <a:r>
              <a:rPr lang="en-US"/>
              <a:t>        mid = len(L) // 2</a:t>
            </a:r>
            <a:endParaRPr lang="en-US"/>
          </a:p>
          <a:p>
            <a:r>
              <a:rPr lang="en-US"/>
              <a:t>        Left = mergeSort(L[:mid])</a:t>
            </a:r>
            <a:endParaRPr lang="en-US"/>
          </a:p>
          <a:p>
            <a:r>
              <a:rPr lang="en-US"/>
              <a:t>        Right = mergeSort(L[mid:])</a:t>
            </a:r>
            <a:endParaRPr lang="en-US"/>
          </a:p>
          <a:p>
            <a:r>
              <a:rPr lang="en-US"/>
              <a:t>        return merge(Left, Right)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39105" y="2592705"/>
            <a:ext cx="193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FF0000"/>
                  </a:solidFill>
                </a:ln>
              </a:rPr>
              <a:t>Divide and Conquer</a:t>
            </a: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00700" y="4327525"/>
            <a:ext cx="193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accent6"/>
                  </a:solidFill>
                </a:ln>
              </a:rPr>
              <a:t>Combine</a:t>
            </a:r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7" name="Double Brace 6"/>
          <p:cNvSpPr/>
          <p:nvPr/>
        </p:nvSpPr>
        <p:spPr>
          <a:xfrm>
            <a:off x="6794500" y="2302510"/>
            <a:ext cx="4351655" cy="1226185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6910070" y="3798570"/>
            <a:ext cx="4351655" cy="1226185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8049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Merge Sort - Merging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solving the sub-problems recursively, we need to </a:t>
            </a:r>
            <a:r>
              <a:rPr lang="en-US" b="1" dirty="0"/>
              <a:t>Combine</a:t>
            </a:r>
            <a:r>
              <a:rPr lang="en-US" dirty="0"/>
              <a:t> these to form our final solution</a:t>
            </a:r>
            <a:endParaRPr lang="en-US" dirty="0"/>
          </a:p>
          <a:p>
            <a:pPr lvl="1"/>
            <a:r>
              <a:rPr lang="en-US" dirty="0"/>
              <a:t>Keep track of the smallest element in each sorted half</a:t>
            </a:r>
            <a:endParaRPr lang="en-US" dirty="0"/>
          </a:p>
          <a:p>
            <a:pPr lvl="1"/>
            <a:r>
              <a:rPr lang="en-US" dirty="0"/>
              <a:t>Insert the smallest of the two elements into the auxiliary array</a:t>
            </a:r>
            <a:endParaRPr lang="en-US" dirty="0"/>
          </a:p>
          <a:p>
            <a:pPr lvl="1"/>
            <a:r>
              <a:rPr lang="en-US" dirty="0"/>
              <a:t>Repeat until done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3940175"/>
            <a:ext cx="6429375" cy="26955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4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965" y="4829542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778" y="482319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759" y="462951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56778" y="3789998"/>
            <a:ext cx="30445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err="1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Divide&amp;Conquer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3.7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 Complexity of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7155" cy="4351655"/>
          </a:xfrm>
        </p:spPr>
        <p:txBody>
          <a:bodyPr/>
          <a:lstStyle/>
          <a:p>
            <a:r>
              <a:rPr lang="en-US" dirty="0"/>
              <a:t>Looking at the recursive DAC component, this resembles a Binary Tree</a:t>
            </a:r>
            <a:endParaRPr lang="en-US" dirty="0"/>
          </a:p>
          <a:p>
            <a:r>
              <a:rPr lang="en-US" dirty="0"/>
              <a:t>What is the height(depth) of a Binary Tree?</a:t>
            </a:r>
            <a:endParaRPr lang="en-US" dirty="0"/>
          </a:p>
          <a:p>
            <a:r>
              <a:rPr lang="en-US" dirty="0"/>
              <a:t>What is the time complexity of our Merge Sort algorithm?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870" y="1927225"/>
            <a:ext cx="4513580" cy="380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3.8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 Complexity of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344930"/>
            <a:ext cx="5187315" cy="4351655"/>
          </a:xfrm>
        </p:spPr>
        <p:txBody>
          <a:bodyPr/>
          <a:lstStyle/>
          <a:p>
            <a:r>
              <a:rPr lang="en-US" dirty="0"/>
              <a:t>Recall in our first week, we practiced a brute-force sorting algorithm that achieved O(n^2) time complexity</a:t>
            </a:r>
            <a:endParaRPr lang="en-US" dirty="0"/>
          </a:p>
          <a:p>
            <a:r>
              <a:rPr lang="en-US" dirty="0"/>
              <a:t>Compare that against the Merge Sort at O(nlogn) time complexity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4395" y="1628775"/>
            <a:ext cx="5974715" cy="3783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Merge Sort Code Demo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1155"/>
            <a:ext cx="1021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3.10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 and Conquer - Summary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Implementation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Mostly </a:t>
            </a:r>
            <a:r>
              <a:rPr lang="en-US" b="1" dirty="0">
                <a:sym typeface="+mn-ea"/>
              </a:rPr>
              <a:t>Recursive</a:t>
            </a:r>
            <a:r>
              <a:rPr lang="en-US" dirty="0">
                <a:sym typeface="+mn-ea"/>
              </a:rPr>
              <a:t> implementation</a:t>
            </a:r>
            <a:endParaRPr lang="en-US" dirty="0"/>
          </a:p>
          <a:p>
            <a:pPr lvl="1"/>
            <a:r>
              <a:rPr lang="en-US" b="1" dirty="0"/>
              <a:t>Divide</a:t>
            </a:r>
            <a:r>
              <a:rPr lang="en-US" dirty="0"/>
              <a:t> problem into subproblems</a:t>
            </a:r>
            <a:endParaRPr lang="en-US" dirty="0"/>
          </a:p>
          <a:p>
            <a:pPr lvl="1"/>
            <a:r>
              <a:rPr lang="en-US" b="1" dirty="0"/>
              <a:t>Solve</a:t>
            </a:r>
            <a:r>
              <a:rPr lang="en-US" dirty="0"/>
              <a:t> subproblems (usually, we prefer O(1) solutions at base case)</a:t>
            </a:r>
            <a:endParaRPr lang="en-US" dirty="0"/>
          </a:p>
          <a:p>
            <a:pPr lvl="1"/>
            <a:r>
              <a:rPr lang="en-US" b="1" dirty="0"/>
              <a:t>Combine</a:t>
            </a:r>
            <a:r>
              <a:rPr lang="en-US" dirty="0"/>
              <a:t> subproblems to form solution (sometimes not explicitly needed)</a:t>
            </a:r>
            <a:endParaRPr lang="en-US" dirty="0"/>
          </a:p>
          <a:p>
            <a:pPr lvl="1"/>
            <a:r>
              <a:rPr lang="en-US" dirty="0"/>
              <a:t>Fairly fast (usually involves </a:t>
            </a:r>
            <a:r>
              <a:rPr lang="en-US" b="1" dirty="0"/>
              <a:t>O(logn)</a:t>
            </a:r>
            <a:r>
              <a:rPr lang="en-US" dirty="0"/>
              <a:t> time complexity)</a:t>
            </a:r>
            <a:endParaRPr lang="en-US" dirty="0"/>
          </a:p>
          <a:p>
            <a:r>
              <a:rPr lang="en-US" dirty="0"/>
              <a:t>Sometimes tricky to combine subproblems properly</a:t>
            </a:r>
            <a:endParaRPr lang="en-US" dirty="0"/>
          </a:p>
          <a:p>
            <a:r>
              <a:rPr lang="en-US" dirty="0"/>
              <a:t>Sometimes we might be repeatedly solving overlapping subproblems</a:t>
            </a:r>
            <a:endParaRPr lang="en-US" dirty="0"/>
          </a:p>
          <a:p>
            <a:pPr lvl="1"/>
            <a:r>
              <a:rPr lang="en-US" dirty="0"/>
              <a:t>In which case we can use Dynamic Programming / Memoization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Tree Traversals -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230" y="1706880"/>
            <a:ext cx="7629525" cy="3924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Week4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4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Week4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en-US" dirty="0"/>
          </a:p>
          <a:p>
            <a:r>
              <a:rPr lang="en-US" dirty="0"/>
              <a:t>Binary Tree</a:t>
            </a:r>
            <a:endParaRPr lang="en-US" dirty="0"/>
          </a:p>
          <a:p>
            <a:r>
              <a:rPr lang="en-US" dirty="0"/>
              <a:t>Tree Traversals</a:t>
            </a:r>
            <a:endParaRPr lang="en-US" dirty="0"/>
          </a:p>
          <a:p>
            <a:pPr lvl="1"/>
            <a:r>
              <a:rPr lang="en-US" dirty="0"/>
              <a:t>Level order</a:t>
            </a:r>
            <a:endParaRPr lang="en-US" dirty="0"/>
          </a:p>
          <a:p>
            <a:pPr lvl="1"/>
            <a:r>
              <a:rPr lang="en-US" dirty="0"/>
              <a:t>Pre order</a:t>
            </a:r>
            <a:endParaRPr lang="en-US" dirty="0"/>
          </a:p>
          <a:p>
            <a:pPr lvl="1"/>
            <a:r>
              <a:rPr lang="en-US" dirty="0"/>
              <a:t>Post order</a:t>
            </a:r>
            <a:endParaRPr lang="en-US" dirty="0"/>
          </a:p>
          <a:p>
            <a:pPr lvl="1"/>
            <a:r>
              <a:rPr lang="en-US" dirty="0"/>
              <a:t>In order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Week4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Homework: Find Value in Binary Tree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183640"/>
            <a:ext cx="10515600" cy="4351338"/>
          </a:xfrm>
        </p:spPr>
        <p:txBody>
          <a:bodyPr/>
          <a:lstStyle/>
          <a:p>
            <a:r>
              <a:rPr lang="en-US" sz="2400" dirty="0"/>
              <a:t>Given the starting (root) node of a Binary Tree, search and check if a given value exists in this tree:</a:t>
            </a:r>
            <a:endParaRPr lang="en-US" sz="2400" dirty="0"/>
          </a:p>
          <a:p>
            <a:pPr lvl="1"/>
            <a:r>
              <a:rPr lang="en-US" sz="1800" dirty="0"/>
              <a:t>Note the values of every node is in “</a:t>
            </a:r>
            <a:r>
              <a:rPr lang="en-US" sz="1800" dirty="0" err="1"/>
              <a:t>node.value</a:t>
            </a:r>
            <a:r>
              <a:rPr lang="en-US" sz="1800" dirty="0"/>
              <a:t>”</a:t>
            </a:r>
            <a:endParaRPr lang="en-US" sz="1800" dirty="0"/>
          </a:p>
          <a:p>
            <a:r>
              <a:rPr lang="en-US" sz="2200" dirty="0"/>
              <a:t>Return True if the value exists in the binary tree, otherwise return False</a:t>
            </a:r>
            <a:endParaRPr lang="en-US" sz="2200" dirty="0"/>
          </a:p>
          <a:p>
            <a:r>
              <a:rPr lang="en-US" sz="2200" dirty="0"/>
              <a:t>Example: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61" y="3313590"/>
            <a:ext cx="3632625" cy="2831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7950" y="4101483"/>
            <a:ext cx="269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Value = 4</a:t>
            </a:r>
            <a:endParaRPr lang="en-US" dirty="0"/>
          </a:p>
          <a:p>
            <a:r>
              <a:rPr lang="en-US" dirty="0"/>
              <a:t>Output: True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Value = 20</a:t>
            </a:r>
            <a:endParaRPr lang="en-US" dirty="0"/>
          </a:p>
          <a:p>
            <a:r>
              <a:rPr lang="en-US" dirty="0"/>
              <a:t>Output: False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What is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is the process of defining something in terms of itself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/>
              <a:t>Python Example: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90015" y="3949700"/>
            <a:ext cx="22237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def recursion():</a:t>
            </a:r>
            <a:endParaRPr lang="en-US"/>
          </a:p>
          <a:p>
            <a:r>
              <a:rPr lang="en-US"/>
              <a:t>    #...do something</a:t>
            </a:r>
            <a:endParaRPr lang="en-US"/>
          </a:p>
          <a:p>
            <a:r>
              <a:rPr lang="en-US"/>
              <a:t>    recurions()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760" y="2493645"/>
            <a:ext cx="4514850" cy="3238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Recursion Function Setup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recursive function must have a base case that stops the recursion or else the function calls itself infinitely</a:t>
            </a:r>
            <a:endParaRPr lang="en-US"/>
          </a:p>
          <a:p>
            <a:r>
              <a:rPr lang="en-US"/>
              <a:t>In Python, the interpreter limits the depths of recursion to help avoid infinite recursions, raising an error “RecursionError: Stack Overflow” error when you exceed a maximum depth of 1000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685" y="4248150"/>
            <a:ext cx="4133850" cy="1447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4740</Words>
  <Application>WPS Presentation</Application>
  <PresentationFormat>Widescreen</PresentationFormat>
  <Paragraphs>262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243</cp:revision>
  <dcterms:created xsi:type="dcterms:W3CDTF">2016-03-02T01:11:00Z</dcterms:created>
  <dcterms:modified xsi:type="dcterms:W3CDTF">2022-10-17T05:33:20Z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7804C9E9D5FD4A96AA2E920662FAFF5F</vt:lpwstr>
  </property>
</Properties>
</file>