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Lst>
  <p:notesMasterIdLst>
    <p:notesMasterId r:id="rId35"/>
  </p:notesMasterIdLst>
  <p:handoutMasterIdLst>
    <p:handoutMasterId r:id="rId36"/>
  </p:handoutMasterIdLst>
  <p:sldIdLst>
    <p:sldId id="256" r:id="rId4"/>
    <p:sldId id="257" r:id="rId5"/>
    <p:sldId id="293" r:id="rId6"/>
    <p:sldId id="442" r:id="rId7"/>
    <p:sldId id="441" r:id="rId8"/>
    <p:sldId id="484" r:id="rId9"/>
    <p:sldId id="443" r:id="rId10"/>
    <p:sldId id="474" r:id="rId11"/>
    <p:sldId id="485" r:id="rId12"/>
    <p:sldId id="486" r:id="rId13"/>
    <p:sldId id="490" r:id="rId14"/>
    <p:sldId id="444" r:id="rId15"/>
    <p:sldId id="475" r:id="rId16"/>
    <p:sldId id="491" r:id="rId17"/>
    <p:sldId id="489" r:id="rId18"/>
    <p:sldId id="492" r:id="rId19"/>
    <p:sldId id="493" r:id="rId20"/>
    <p:sldId id="494" r:id="rId21"/>
    <p:sldId id="497" r:id="rId22"/>
    <p:sldId id="496" r:id="rId23"/>
    <p:sldId id="478" r:id="rId24"/>
    <p:sldId id="509" r:id="rId25"/>
    <p:sldId id="479" r:id="rId26"/>
    <p:sldId id="498" r:id="rId27"/>
    <p:sldId id="499" r:id="rId28"/>
    <p:sldId id="510" r:id="rId29"/>
    <p:sldId id="378" r:id="rId30"/>
    <p:sldId id="488" r:id="rId31"/>
    <p:sldId id="480" r:id="rId32"/>
    <p:sldId id="457" r:id="rId33"/>
    <p:sldId id="289" r:id="rId34"/>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B780"/>
    <a:srgbClr val="FFFFFF"/>
    <a:srgbClr val="06DB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p:restoredTop sz="94660"/>
  </p:normalViewPr>
  <p:slideViewPr>
    <p:cSldViewPr snapToGrid="0" showGuides="1">
      <p:cViewPr>
        <p:scale>
          <a:sx n="66" d="100"/>
          <a:sy n="66" d="100"/>
        </p:scale>
        <p:origin x="2310" y="1020"/>
      </p:cViewPr>
      <p:guideLst>
        <p:guide orient="horz" pos="2116"/>
        <p:guide pos="2907"/>
      </p:guideLst>
    </p:cSldViewPr>
  </p:slideViewPr>
  <p:notesTextViewPr>
    <p:cViewPr>
      <p:scale>
        <a:sx n="1" d="1"/>
        <a:sy n="1" d="1"/>
      </p:scale>
      <p:origin x="0" y="0"/>
    </p:cViewPr>
  </p:notesTextViewPr>
  <p:sorterViewPr showFormatting="0">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handoutMaster" Target="handoutMasters/handoutMaster1.xml"/><Relationship Id="rId35" Type="http://schemas.openxmlformats.org/officeDocument/2006/relationships/notesMaster" Target="notesMasters/notesMaster1.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nchorCtr="0"/>
          <a:p>
            <a:pPr lvl="0"/>
            <a:r>
              <a:rPr lang="zh-CN" altLang="en-US"/>
              <a:t>Click to edit Master text style</a:t>
            </a:r>
            <a:endParaRPr lang="zh-CN" altLang="en-US"/>
          </a:p>
          <a:p>
            <a:pPr lvl="1"/>
            <a:r>
              <a:rPr lang="zh-CN" altLang="en-US"/>
              <a:t>Second level</a:t>
            </a:r>
            <a:endParaRPr lang="zh-CN" altLang="en-US"/>
          </a:p>
          <a:p>
            <a:pPr lvl="2"/>
            <a:r>
              <a:rPr lang="zh-CN" altLang="en-US"/>
              <a:t>Third level</a:t>
            </a:r>
            <a:endParaRPr lang="zh-CN" altLang="en-US"/>
          </a:p>
          <a:p>
            <a:pPr lvl="3"/>
            <a:r>
              <a:rPr lang="zh-CN" altLang="en-US"/>
              <a:t>Fourth level</a:t>
            </a:r>
            <a:endParaRPr lang="zh-CN" altLang="en-US"/>
          </a:p>
          <a:p>
            <a:pPr lvl="4"/>
            <a:r>
              <a:rPr lang="zh-CN" altLang="en-US"/>
              <a:t>Fifth level</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smtClean="0"/>
              <a:t>Click to edit Master title style</a:t>
            </a:r>
            <a:endParaRPr lang="zh-CN" altLang="en-US" strike="noStrike" noProof="1" smtClean="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smtClean="0"/>
              <a:t>Click to edit Master title style</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Click to edit Master title style</a:t>
            </a:r>
            <a:endParaRPr lang="zh-CN" altLang="en-US" strike="noStrike" noProof="1" smtClean="0"/>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endParaRPr lang="zh-CN" altLang="en-US" strike="noStrike" noProof="1" smtClean="0"/>
          </a:p>
          <a:p>
            <a:pPr lvl="1" fontAlgn="base"/>
            <a:r>
              <a:rPr lang="zh-CN" altLang="en-US" strike="noStrike" noProof="1" smtClean="0"/>
              <a:t>Second level</a:t>
            </a:r>
            <a:endParaRPr lang="zh-CN" altLang="en-US" strike="noStrike" noProof="1" smtClean="0"/>
          </a:p>
          <a:p>
            <a:pPr lvl="2" fontAlgn="base"/>
            <a:r>
              <a:rPr lang="zh-CN" altLang="en-US" strike="noStrike" noProof="1" smtClean="0"/>
              <a:t>Third level</a:t>
            </a:r>
            <a:endParaRPr lang="zh-CN" altLang="en-US" strike="noStrike" noProof="1" smtClean="0"/>
          </a:p>
          <a:p>
            <a:pPr lvl="3" fontAlgn="base"/>
            <a:r>
              <a:rPr lang="zh-CN" altLang="en-US" strike="noStrike" noProof="1" smtClean="0"/>
              <a:t>Fourth level</a:t>
            </a:r>
            <a:endParaRPr lang="zh-CN" altLang="en-US" strike="noStrike" noProof="1" smtClean="0"/>
          </a:p>
          <a:p>
            <a:pPr lvl="4" fontAlgn="base"/>
            <a:r>
              <a:rPr lang="zh-CN" altLang="en-US" strike="noStrike" noProof="1" smtClean="0"/>
              <a:t>Fifth level</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smtClean="0"/>
              <a:t>Click to edit Master title style</a:t>
            </a:r>
            <a:endParaRPr lang="zh-CN" altLang="en-US" strike="noStrike" noProof="1" smtClean="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smtClean="0"/>
              <a:t>Click to edit Master title style</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Click to edit Master title style</a:t>
            </a:r>
            <a:endParaRPr lang="zh-CN" altLang="en-US" strike="noStrike" noProof="1" smtClean="0"/>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endParaRPr lang="zh-CN" altLang="en-US" strike="noStrike" noProof="1" smtClean="0"/>
          </a:p>
          <a:p>
            <a:pPr lvl="1" fontAlgn="base"/>
            <a:r>
              <a:rPr lang="zh-CN" altLang="en-US" strike="noStrike" noProof="1" smtClean="0"/>
              <a:t>Second level</a:t>
            </a:r>
            <a:endParaRPr lang="zh-CN" altLang="en-US" strike="noStrike" noProof="1" smtClean="0"/>
          </a:p>
          <a:p>
            <a:pPr lvl="2" fontAlgn="base"/>
            <a:r>
              <a:rPr lang="zh-CN" altLang="en-US" strike="noStrike" noProof="1" smtClean="0"/>
              <a:t>Third level</a:t>
            </a:r>
            <a:endParaRPr lang="zh-CN" altLang="en-US" strike="noStrike" noProof="1" smtClean="0"/>
          </a:p>
          <a:p>
            <a:pPr lvl="3" fontAlgn="base"/>
            <a:r>
              <a:rPr lang="zh-CN" altLang="en-US" strike="noStrike" noProof="1" smtClean="0"/>
              <a:t>Fourth level</a:t>
            </a:r>
            <a:endParaRPr lang="zh-CN" altLang="en-US" strike="noStrike" noProof="1" smtClean="0"/>
          </a:p>
          <a:p>
            <a:pPr lvl="4" fontAlgn="base"/>
            <a:r>
              <a:rPr lang="zh-CN" altLang="en-US" strike="noStrike" noProof="1" smtClean="0"/>
              <a:t>Fifth level</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Click to edit Master text style</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slow">
    <p:wipe/>
  </p:transition>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Click to edit Master text style</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Lst>
  <p:transition spd="slow">
    <p:wipe/>
  </p:transition>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任意多边形 26"/>
          <p:cNvSpPr/>
          <p:nvPr/>
        </p:nvSpPr>
        <p:spPr>
          <a:xfrm rot="1105229">
            <a:off x="815975" y="-25400"/>
            <a:ext cx="11533188" cy="7851775"/>
          </a:xfrm>
          <a:custGeom>
            <a:avLst/>
            <a:gdLst>
              <a:gd name="connsiteX0" fmla="*/ 592396 w 10955364"/>
              <a:gd name="connsiteY0" fmla="*/ 1850814 h 8163749"/>
              <a:gd name="connsiteX1" fmla="*/ 1543995 w 10955364"/>
              <a:gd name="connsiteY1" fmla="*/ 1533881 h 8163749"/>
              <a:gd name="connsiteX2" fmla="*/ 6955594 w 10955364"/>
              <a:gd name="connsiteY2" fmla="*/ 1533882 h 8163749"/>
              <a:gd name="connsiteX3" fmla="*/ 5829846 w 10955364"/>
              <a:gd name="connsiteY3" fmla="*/ 106467 h 8163749"/>
              <a:gd name="connsiteX4" fmla="*/ 6149516 w 10955364"/>
              <a:gd name="connsiteY4" fmla="*/ 0 h 8163749"/>
              <a:gd name="connsiteX5" fmla="*/ 9448032 w 10955364"/>
              <a:gd name="connsiteY5" fmla="*/ 4182420 h 8163749"/>
              <a:gd name="connsiteX6" fmla="*/ 10818039 w 10955364"/>
              <a:gd name="connsiteY6" fmla="*/ 1649166 h 8163749"/>
              <a:gd name="connsiteX7" fmla="*/ 10955364 w 10955364"/>
              <a:gd name="connsiteY7" fmla="*/ 2061488 h 8163749"/>
              <a:gd name="connsiteX8" fmla="*/ 8602988 w 10955364"/>
              <a:gd name="connsiteY8" fmla="*/ 6411222 h 8163749"/>
              <a:gd name="connsiteX9" fmla="*/ 8163520 w 10955364"/>
              <a:gd name="connsiteY9" fmla="*/ 6557588 h 8163749"/>
              <a:gd name="connsiteX10" fmla="*/ 9283839 w 10955364"/>
              <a:gd name="connsiteY10" fmla="*/ 4486027 h 8163749"/>
              <a:gd name="connsiteX11" fmla="*/ 7205549 w 10955364"/>
              <a:gd name="connsiteY11" fmla="*/ 1850816 h 8163749"/>
              <a:gd name="connsiteX12" fmla="*/ 3551417 w 10955364"/>
              <a:gd name="connsiteY12" fmla="*/ 1850816 h 8163749"/>
              <a:gd name="connsiteX13" fmla="*/ 1816446 w 10955364"/>
              <a:gd name="connsiteY13" fmla="*/ 5058920 h 8163749"/>
              <a:gd name="connsiteX14" fmla="*/ 4088911 w 10955364"/>
              <a:gd name="connsiteY14" fmla="*/ 7914648 h 8163749"/>
              <a:gd name="connsiteX15" fmla="*/ 3768735 w 10955364"/>
              <a:gd name="connsiteY15" fmla="*/ 8021284 h 8163749"/>
              <a:gd name="connsiteX16" fmla="*/ 1652559 w 10955364"/>
              <a:gd name="connsiteY16" fmla="*/ 5361960 h 8163749"/>
              <a:gd name="connsiteX17" fmla="*/ 137325 w 10955364"/>
              <a:gd name="connsiteY17" fmla="*/ 8163749 h 8163749"/>
              <a:gd name="connsiteX18" fmla="*/ 0 w 10955364"/>
              <a:gd name="connsiteY18" fmla="*/ 7751427 h 8163749"/>
              <a:gd name="connsiteX19" fmla="*/ 3191107 w 10955364"/>
              <a:gd name="connsiteY19" fmla="*/ 1850815 h 8163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55364" h="8163749">
                <a:moveTo>
                  <a:pt x="592396" y="1850814"/>
                </a:moveTo>
                <a:lnTo>
                  <a:pt x="1543995" y="1533881"/>
                </a:lnTo>
                <a:lnTo>
                  <a:pt x="6955594" y="1533882"/>
                </a:lnTo>
                <a:lnTo>
                  <a:pt x="5829846" y="106467"/>
                </a:lnTo>
                <a:lnTo>
                  <a:pt x="6149516" y="0"/>
                </a:lnTo>
                <a:lnTo>
                  <a:pt x="9448032" y="4182420"/>
                </a:lnTo>
                <a:lnTo>
                  <a:pt x="10818039" y="1649166"/>
                </a:lnTo>
                <a:lnTo>
                  <a:pt x="10955364" y="2061488"/>
                </a:lnTo>
                <a:lnTo>
                  <a:pt x="8602988" y="6411222"/>
                </a:lnTo>
                <a:lnTo>
                  <a:pt x="8163520" y="6557588"/>
                </a:lnTo>
                <a:lnTo>
                  <a:pt x="9283839" y="4486027"/>
                </a:lnTo>
                <a:lnTo>
                  <a:pt x="7205549" y="1850816"/>
                </a:lnTo>
                <a:lnTo>
                  <a:pt x="3551417" y="1850816"/>
                </a:lnTo>
                <a:lnTo>
                  <a:pt x="1816446" y="5058920"/>
                </a:lnTo>
                <a:lnTo>
                  <a:pt x="4088911" y="7914648"/>
                </a:lnTo>
                <a:lnTo>
                  <a:pt x="3768735" y="8021284"/>
                </a:lnTo>
                <a:lnTo>
                  <a:pt x="1652559" y="5361960"/>
                </a:lnTo>
                <a:lnTo>
                  <a:pt x="137325" y="8163749"/>
                </a:lnTo>
                <a:lnTo>
                  <a:pt x="0" y="7751427"/>
                </a:lnTo>
                <a:lnTo>
                  <a:pt x="3191107" y="1850815"/>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098" name="文本框 27"/>
          <p:cNvSpPr txBox="1"/>
          <p:nvPr/>
        </p:nvSpPr>
        <p:spPr>
          <a:xfrm>
            <a:off x="3038475" y="3404870"/>
            <a:ext cx="6947535" cy="1076325"/>
          </a:xfrm>
          <a:prstGeom prst="rect">
            <a:avLst/>
          </a:prstGeom>
          <a:noFill/>
          <a:ln w="9525">
            <a:noFill/>
          </a:ln>
        </p:spPr>
        <p:txBody>
          <a:bodyPr wrap="square" anchor="t" anchorCtr="0">
            <a:spAutoFit/>
          </a:bodyPr>
          <a:p>
            <a:r>
              <a:rPr lang="en-US" altLang="zh-CN" sz="3200" b="1" dirty="0">
                <a:solidFill>
                  <a:srgbClr val="262626"/>
                </a:solidFill>
                <a:latin typeface="Microsoft YaHei" panose="020B0503020204020204" pitchFamily="34" charset="-122"/>
                <a:ea typeface="Microsoft YaHei" panose="020B0503020204020204" pitchFamily="34" charset="-122"/>
              </a:rPr>
              <a:t>H.A.C.C.</a:t>
            </a:r>
            <a:endParaRPr lang="en-US" altLang="zh-CN" sz="3200" b="1" dirty="0">
              <a:solidFill>
                <a:srgbClr val="262626"/>
              </a:solidFill>
              <a:latin typeface="Microsoft YaHei" panose="020B0503020204020204" pitchFamily="34" charset="-122"/>
              <a:ea typeface="Microsoft YaHei" panose="020B0503020204020204" pitchFamily="34" charset="-122"/>
            </a:endParaRPr>
          </a:p>
          <a:p>
            <a:r>
              <a:rPr lang="en-US" altLang="zh-CN" sz="3200" b="1" dirty="0">
                <a:solidFill>
                  <a:srgbClr val="262626"/>
                </a:solidFill>
                <a:latin typeface="Microsoft YaHei" panose="020B0503020204020204" pitchFamily="34" charset="-122"/>
                <a:ea typeface="Microsoft YaHei" panose="020B0503020204020204" pitchFamily="34" charset="-122"/>
              </a:rPr>
              <a:t>Data Structures and Algorithms</a:t>
            </a:r>
            <a:endParaRPr lang="en-US" altLang="zh-CN" sz="3200" b="1" dirty="0">
              <a:solidFill>
                <a:srgbClr val="262626"/>
              </a:solidFill>
              <a:latin typeface="Microsoft YaHei" panose="020B0503020204020204" pitchFamily="34" charset="-122"/>
              <a:ea typeface="Microsoft YaHei" panose="020B0503020204020204" pitchFamily="34" charset="-122"/>
            </a:endParaRPr>
          </a:p>
        </p:txBody>
      </p:sp>
      <p:sp>
        <p:nvSpPr>
          <p:cNvPr id="4099" name="Freeform 21"/>
          <p:cNvSpPr/>
          <p:nvPr/>
        </p:nvSpPr>
        <p:spPr>
          <a:xfrm>
            <a:off x="5489575" y="2338388"/>
            <a:ext cx="1212850" cy="844550"/>
          </a:xfrm>
          <a:custGeom>
            <a:avLst/>
            <a:gdLst/>
            <a:ahLst/>
            <a:cxnLst>
              <a:cxn ang="0">
                <a:pos x="1100886755" y="0"/>
              </a:cxn>
              <a:cxn ang="0">
                <a:pos x="901305125" y="0"/>
              </a:cxn>
              <a:cxn ang="0">
                <a:pos x="748202390" y="0"/>
              </a:cxn>
              <a:cxn ang="0">
                <a:pos x="648867110" y="132852886"/>
              </a:cxn>
              <a:cxn ang="0">
                <a:pos x="561379560" y="307852838"/>
              </a:cxn>
              <a:cxn ang="0">
                <a:pos x="476625220" y="476439190"/>
              </a:cxn>
              <a:cxn ang="0">
                <a:pos x="402807540" y="624868373"/>
              </a:cxn>
              <a:cxn ang="0">
                <a:pos x="349039130" y="518586256"/>
              </a:cxn>
              <a:cxn ang="0">
                <a:pos x="241502310" y="302355603"/>
              </a:cxn>
              <a:cxn ang="0">
                <a:pos x="155837855" y="131937478"/>
              </a:cxn>
              <a:cxn ang="0">
                <a:pos x="145813220" y="110863944"/>
              </a:cxn>
              <a:cxn ang="0">
                <a:pos x="311674755" y="110863944"/>
              </a:cxn>
              <a:cxn ang="0">
                <a:pos x="375467800" y="110863944"/>
              </a:cxn>
              <a:cxn ang="0">
                <a:pos x="424679905" y="208900687"/>
              </a:cxn>
              <a:cxn ang="0">
                <a:pos x="501231750" y="362827106"/>
              </a:cxn>
              <a:cxn ang="0">
                <a:pos x="556822300" y="253795893"/>
              </a:cxn>
              <a:cxn ang="0">
                <a:pos x="559556465" y="232722360"/>
              </a:cxn>
              <a:cxn ang="0">
                <a:pos x="485738785" y="86125907"/>
              </a:cxn>
              <a:cxn ang="0">
                <a:pos x="395517070" y="0"/>
              </a:cxn>
              <a:cxn ang="0">
                <a:pos x="114827290" y="0"/>
              </a:cxn>
              <a:cxn ang="0">
                <a:pos x="40098540" y="2749096"/>
              </a:cxn>
              <a:cxn ang="0">
                <a:pos x="7290470" y="80628671"/>
              </a:cxn>
              <a:cxn ang="0">
                <a:pos x="54679480" y="174999952"/>
              </a:cxn>
              <a:cxn ang="0">
                <a:pos x="154925830" y="375654308"/>
              </a:cxn>
              <a:cxn ang="0">
                <a:pos x="264285745" y="594633100"/>
              </a:cxn>
              <a:cxn ang="0">
                <a:pos x="339926520" y="745811381"/>
              </a:cxn>
              <a:cxn ang="0">
                <a:pos x="370000425" y="793454725"/>
              </a:cxn>
              <a:cxn ang="0">
                <a:pos x="453842740" y="768716687"/>
              </a:cxn>
              <a:cxn ang="0">
                <a:pos x="516723760" y="642277402"/>
              </a:cxn>
              <a:cxn ang="0">
                <a:pos x="578694665" y="518586256"/>
              </a:cxn>
              <a:cxn ang="0">
                <a:pos x="668916380" y="338089069"/>
              </a:cxn>
              <a:cxn ang="0">
                <a:pos x="716305390" y="242800465"/>
              </a:cxn>
              <a:cxn ang="0">
                <a:pos x="781921530" y="110863944"/>
              </a:cxn>
              <a:cxn ang="0">
                <a:pos x="920443325" y="110863944"/>
              </a:cxn>
              <a:cxn ang="0">
                <a:pos x="1010665040" y="110863944"/>
              </a:cxn>
              <a:cxn ang="0">
                <a:pos x="986970535" y="162172751"/>
              </a:cxn>
              <a:cxn ang="0">
                <a:pos x="888547280" y="359161644"/>
              </a:cxn>
              <a:cxn ang="0">
                <a:pos x="786477835" y="561648731"/>
              </a:cxn>
              <a:cxn ang="0">
                <a:pos x="755492860" y="623952008"/>
              </a:cxn>
              <a:cxn ang="0">
                <a:pos x="668005310" y="450784787"/>
              </a:cxn>
              <a:cxn ang="0">
                <a:pos x="597832865" y="543324294"/>
              </a:cxn>
              <a:cxn ang="0">
                <a:pos x="634286170" y="629450201"/>
              </a:cxn>
              <a:cxn ang="0">
                <a:pos x="708103850" y="776963019"/>
              </a:cxn>
              <a:cxn ang="0">
                <a:pos x="808350200" y="764135817"/>
              </a:cxn>
              <a:cxn ang="0">
                <a:pos x="873054315" y="636780167"/>
              </a:cxn>
              <a:cxn ang="0">
                <a:pos x="985148395" y="411386816"/>
              </a:cxn>
              <a:cxn ang="0">
                <a:pos x="1094507355" y="191491658"/>
              </a:cxn>
              <a:cxn ang="0">
                <a:pos x="1150098860" y="81544079"/>
              </a:cxn>
            </a:cxnLst>
            <a:pathLst>
              <a:path w="1270" h="882">
                <a:moveTo>
                  <a:pt x="1268" y="57"/>
                </a:moveTo>
                <a:cubicBezTo>
                  <a:pt x="1268" y="40"/>
                  <a:pt x="1259" y="24"/>
                  <a:pt x="1246" y="14"/>
                </a:cubicBezTo>
                <a:cubicBezTo>
                  <a:pt x="1235" y="5"/>
                  <a:pt x="1222" y="1"/>
                  <a:pt x="1208" y="0"/>
                </a:cubicBezTo>
                <a:cubicBezTo>
                  <a:pt x="1203" y="0"/>
                  <a:pt x="1199" y="0"/>
                  <a:pt x="1194" y="0"/>
                </a:cubicBezTo>
                <a:cubicBezTo>
                  <a:pt x="1165" y="0"/>
                  <a:pt x="1137" y="0"/>
                  <a:pt x="1109" y="0"/>
                </a:cubicBezTo>
                <a:cubicBezTo>
                  <a:pt x="1069" y="0"/>
                  <a:pt x="1029" y="0"/>
                  <a:pt x="989" y="0"/>
                </a:cubicBezTo>
                <a:cubicBezTo>
                  <a:pt x="952" y="0"/>
                  <a:pt x="915" y="0"/>
                  <a:pt x="878" y="0"/>
                </a:cubicBezTo>
                <a:cubicBezTo>
                  <a:pt x="859" y="0"/>
                  <a:pt x="841" y="0"/>
                  <a:pt x="822" y="0"/>
                </a:cubicBezTo>
                <a:cubicBezTo>
                  <a:pt x="822" y="0"/>
                  <a:pt x="822" y="0"/>
                  <a:pt x="821" y="0"/>
                </a:cubicBezTo>
                <a:cubicBezTo>
                  <a:pt x="798" y="1"/>
                  <a:pt x="778" y="14"/>
                  <a:pt x="767" y="35"/>
                </a:cubicBezTo>
                <a:cubicBezTo>
                  <a:pt x="763" y="42"/>
                  <a:pt x="760" y="49"/>
                  <a:pt x="756" y="56"/>
                </a:cubicBezTo>
                <a:cubicBezTo>
                  <a:pt x="741" y="86"/>
                  <a:pt x="726" y="115"/>
                  <a:pt x="712" y="145"/>
                </a:cubicBezTo>
                <a:cubicBezTo>
                  <a:pt x="699" y="171"/>
                  <a:pt x="686" y="197"/>
                  <a:pt x="673" y="223"/>
                </a:cubicBezTo>
                <a:cubicBezTo>
                  <a:pt x="668" y="232"/>
                  <a:pt x="663" y="242"/>
                  <a:pt x="658" y="251"/>
                </a:cubicBezTo>
                <a:cubicBezTo>
                  <a:pt x="644" y="279"/>
                  <a:pt x="630" y="308"/>
                  <a:pt x="616" y="336"/>
                </a:cubicBezTo>
                <a:cubicBezTo>
                  <a:pt x="601" y="365"/>
                  <a:pt x="586" y="395"/>
                  <a:pt x="571" y="424"/>
                </a:cubicBezTo>
                <a:cubicBezTo>
                  <a:pt x="566" y="435"/>
                  <a:pt x="561" y="445"/>
                  <a:pt x="556" y="455"/>
                </a:cubicBezTo>
                <a:cubicBezTo>
                  <a:pt x="545" y="477"/>
                  <a:pt x="534" y="498"/>
                  <a:pt x="523" y="520"/>
                </a:cubicBezTo>
                <a:cubicBezTo>
                  <a:pt x="507" y="552"/>
                  <a:pt x="491" y="584"/>
                  <a:pt x="475" y="616"/>
                </a:cubicBezTo>
                <a:cubicBezTo>
                  <a:pt x="464" y="637"/>
                  <a:pt x="454" y="658"/>
                  <a:pt x="443" y="679"/>
                </a:cubicBezTo>
                <a:cubicBezTo>
                  <a:pt x="443" y="680"/>
                  <a:pt x="442" y="681"/>
                  <a:pt x="442" y="682"/>
                </a:cubicBezTo>
                <a:cubicBezTo>
                  <a:pt x="439" y="677"/>
                  <a:pt x="437" y="672"/>
                  <a:pt x="434" y="667"/>
                </a:cubicBezTo>
                <a:cubicBezTo>
                  <a:pt x="427" y="654"/>
                  <a:pt x="421" y="640"/>
                  <a:pt x="414" y="627"/>
                </a:cubicBezTo>
                <a:cubicBezTo>
                  <a:pt x="404" y="606"/>
                  <a:pt x="394" y="586"/>
                  <a:pt x="383" y="566"/>
                </a:cubicBezTo>
                <a:cubicBezTo>
                  <a:pt x="371" y="542"/>
                  <a:pt x="359" y="517"/>
                  <a:pt x="346" y="492"/>
                </a:cubicBezTo>
                <a:cubicBezTo>
                  <a:pt x="333" y="466"/>
                  <a:pt x="319" y="439"/>
                  <a:pt x="306" y="412"/>
                </a:cubicBezTo>
                <a:cubicBezTo>
                  <a:pt x="292" y="385"/>
                  <a:pt x="279" y="357"/>
                  <a:pt x="265" y="330"/>
                </a:cubicBezTo>
                <a:cubicBezTo>
                  <a:pt x="252" y="305"/>
                  <a:pt x="240" y="280"/>
                  <a:pt x="227" y="254"/>
                </a:cubicBezTo>
                <a:cubicBezTo>
                  <a:pt x="216" y="233"/>
                  <a:pt x="205" y="211"/>
                  <a:pt x="195" y="190"/>
                </a:cubicBezTo>
                <a:cubicBezTo>
                  <a:pt x="187" y="175"/>
                  <a:pt x="179" y="159"/>
                  <a:pt x="171" y="144"/>
                </a:cubicBezTo>
                <a:cubicBezTo>
                  <a:pt x="169" y="139"/>
                  <a:pt x="167" y="134"/>
                  <a:pt x="164" y="130"/>
                </a:cubicBezTo>
                <a:cubicBezTo>
                  <a:pt x="163" y="127"/>
                  <a:pt x="161" y="124"/>
                  <a:pt x="160" y="122"/>
                </a:cubicBezTo>
                <a:cubicBezTo>
                  <a:pt x="160" y="122"/>
                  <a:pt x="160" y="121"/>
                  <a:pt x="160" y="121"/>
                </a:cubicBezTo>
                <a:cubicBezTo>
                  <a:pt x="170" y="121"/>
                  <a:pt x="180" y="121"/>
                  <a:pt x="191" y="121"/>
                </a:cubicBezTo>
                <a:cubicBezTo>
                  <a:pt x="214" y="121"/>
                  <a:pt x="238" y="121"/>
                  <a:pt x="261" y="121"/>
                </a:cubicBezTo>
                <a:cubicBezTo>
                  <a:pt x="288" y="121"/>
                  <a:pt x="315" y="121"/>
                  <a:pt x="342" y="121"/>
                </a:cubicBezTo>
                <a:cubicBezTo>
                  <a:pt x="361" y="121"/>
                  <a:pt x="381" y="121"/>
                  <a:pt x="400" y="121"/>
                </a:cubicBezTo>
                <a:cubicBezTo>
                  <a:pt x="403" y="121"/>
                  <a:pt x="405" y="121"/>
                  <a:pt x="408" y="121"/>
                </a:cubicBezTo>
                <a:cubicBezTo>
                  <a:pt x="409" y="121"/>
                  <a:pt x="411" y="121"/>
                  <a:pt x="412" y="121"/>
                </a:cubicBezTo>
                <a:cubicBezTo>
                  <a:pt x="413" y="122"/>
                  <a:pt x="413" y="124"/>
                  <a:pt x="414" y="125"/>
                </a:cubicBezTo>
                <a:cubicBezTo>
                  <a:pt x="420" y="138"/>
                  <a:pt x="427" y="151"/>
                  <a:pt x="433" y="163"/>
                </a:cubicBezTo>
                <a:cubicBezTo>
                  <a:pt x="444" y="185"/>
                  <a:pt x="455" y="207"/>
                  <a:pt x="466" y="228"/>
                </a:cubicBezTo>
                <a:cubicBezTo>
                  <a:pt x="478" y="253"/>
                  <a:pt x="490" y="277"/>
                  <a:pt x="502" y="301"/>
                </a:cubicBezTo>
                <a:cubicBezTo>
                  <a:pt x="513" y="322"/>
                  <a:pt x="523" y="342"/>
                  <a:pt x="533" y="363"/>
                </a:cubicBezTo>
                <a:cubicBezTo>
                  <a:pt x="539" y="374"/>
                  <a:pt x="544" y="385"/>
                  <a:pt x="550" y="396"/>
                </a:cubicBezTo>
                <a:cubicBezTo>
                  <a:pt x="550" y="396"/>
                  <a:pt x="550" y="397"/>
                  <a:pt x="551" y="397"/>
                </a:cubicBezTo>
                <a:cubicBezTo>
                  <a:pt x="563" y="373"/>
                  <a:pt x="575" y="348"/>
                  <a:pt x="588" y="323"/>
                </a:cubicBezTo>
                <a:cubicBezTo>
                  <a:pt x="596" y="308"/>
                  <a:pt x="603" y="292"/>
                  <a:pt x="611" y="277"/>
                </a:cubicBezTo>
                <a:cubicBezTo>
                  <a:pt x="613" y="273"/>
                  <a:pt x="615" y="269"/>
                  <a:pt x="617" y="265"/>
                </a:cubicBezTo>
                <a:cubicBezTo>
                  <a:pt x="618" y="263"/>
                  <a:pt x="618" y="263"/>
                  <a:pt x="618" y="262"/>
                </a:cubicBezTo>
                <a:cubicBezTo>
                  <a:pt x="617" y="259"/>
                  <a:pt x="615" y="257"/>
                  <a:pt x="614" y="254"/>
                </a:cubicBezTo>
                <a:cubicBezTo>
                  <a:pt x="612" y="250"/>
                  <a:pt x="609" y="245"/>
                  <a:pt x="607" y="240"/>
                </a:cubicBezTo>
                <a:cubicBezTo>
                  <a:pt x="600" y="226"/>
                  <a:pt x="593" y="212"/>
                  <a:pt x="586" y="198"/>
                </a:cubicBezTo>
                <a:cubicBezTo>
                  <a:pt x="568" y="163"/>
                  <a:pt x="551" y="128"/>
                  <a:pt x="533" y="94"/>
                </a:cubicBezTo>
                <a:cubicBezTo>
                  <a:pt x="523" y="74"/>
                  <a:pt x="514" y="54"/>
                  <a:pt x="503" y="34"/>
                </a:cubicBezTo>
                <a:cubicBezTo>
                  <a:pt x="492" y="13"/>
                  <a:pt x="472" y="1"/>
                  <a:pt x="449" y="0"/>
                </a:cubicBezTo>
                <a:cubicBezTo>
                  <a:pt x="444" y="0"/>
                  <a:pt x="439" y="0"/>
                  <a:pt x="434" y="0"/>
                </a:cubicBezTo>
                <a:cubicBezTo>
                  <a:pt x="406" y="0"/>
                  <a:pt x="379" y="0"/>
                  <a:pt x="352" y="0"/>
                </a:cubicBezTo>
                <a:cubicBezTo>
                  <a:pt x="313" y="0"/>
                  <a:pt x="274" y="0"/>
                  <a:pt x="236" y="0"/>
                </a:cubicBezTo>
                <a:cubicBezTo>
                  <a:pt x="199" y="0"/>
                  <a:pt x="163" y="0"/>
                  <a:pt x="126" y="0"/>
                </a:cubicBezTo>
                <a:cubicBezTo>
                  <a:pt x="106" y="0"/>
                  <a:pt x="85" y="0"/>
                  <a:pt x="65" y="0"/>
                </a:cubicBezTo>
                <a:cubicBezTo>
                  <a:pt x="64" y="0"/>
                  <a:pt x="63" y="0"/>
                  <a:pt x="62" y="0"/>
                </a:cubicBezTo>
                <a:cubicBezTo>
                  <a:pt x="56" y="1"/>
                  <a:pt x="50" y="1"/>
                  <a:pt x="44" y="3"/>
                </a:cubicBezTo>
                <a:cubicBezTo>
                  <a:pt x="38" y="5"/>
                  <a:pt x="33" y="8"/>
                  <a:pt x="28" y="11"/>
                </a:cubicBezTo>
                <a:cubicBezTo>
                  <a:pt x="16" y="19"/>
                  <a:pt x="8" y="31"/>
                  <a:pt x="4" y="44"/>
                </a:cubicBezTo>
                <a:cubicBezTo>
                  <a:pt x="0" y="60"/>
                  <a:pt x="2" y="74"/>
                  <a:pt x="8" y="88"/>
                </a:cubicBezTo>
                <a:cubicBezTo>
                  <a:pt x="11" y="94"/>
                  <a:pt x="14" y="99"/>
                  <a:pt x="16" y="104"/>
                </a:cubicBezTo>
                <a:cubicBezTo>
                  <a:pt x="22" y="116"/>
                  <a:pt x="28" y="128"/>
                  <a:pt x="34" y="139"/>
                </a:cubicBezTo>
                <a:cubicBezTo>
                  <a:pt x="43" y="157"/>
                  <a:pt x="52" y="174"/>
                  <a:pt x="60" y="191"/>
                </a:cubicBezTo>
                <a:cubicBezTo>
                  <a:pt x="71" y="213"/>
                  <a:pt x="82" y="234"/>
                  <a:pt x="93" y="256"/>
                </a:cubicBezTo>
                <a:cubicBezTo>
                  <a:pt x="105" y="281"/>
                  <a:pt x="118" y="305"/>
                  <a:pt x="130" y="330"/>
                </a:cubicBezTo>
                <a:cubicBezTo>
                  <a:pt x="143" y="357"/>
                  <a:pt x="157" y="383"/>
                  <a:pt x="170" y="410"/>
                </a:cubicBezTo>
                <a:cubicBezTo>
                  <a:pt x="184" y="437"/>
                  <a:pt x="198" y="465"/>
                  <a:pt x="211" y="492"/>
                </a:cubicBezTo>
                <a:cubicBezTo>
                  <a:pt x="225" y="519"/>
                  <a:pt x="238" y="546"/>
                  <a:pt x="252" y="573"/>
                </a:cubicBezTo>
                <a:cubicBezTo>
                  <a:pt x="265" y="598"/>
                  <a:pt x="277" y="624"/>
                  <a:pt x="290" y="649"/>
                </a:cubicBezTo>
                <a:cubicBezTo>
                  <a:pt x="302" y="672"/>
                  <a:pt x="313" y="694"/>
                  <a:pt x="324" y="717"/>
                </a:cubicBezTo>
                <a:cubicBezTo>
                  <a:pt x="334" y="736"/>
                  <a:pt x="343" y="755"/>
                  <a:pt x="353" y="773"/>
                </a:cubicBezTo>
                <a:cubicBezTo>
                  <a:pt x="359" y="787"/>
                  <a:pt x="366" y="801"/>
                  <a:pt x="373" y="814"/>
                </a:cubicBezTo>
                <a:cubicBezTo>
                  <a:pt x="377" y="822"/>
                  <a:pt x="381" y="829"/>
                  <a:pt x="384" y="836"/>
                </a:cubicBezTo>
                <a:cubicBezTo>
                  <a:pt x="385" y="837"/>
                  <a:pt x="385" y="838"/>
                  <a:pt x="386" y="839"/>
                </a:cubicBezTo>
                <a:cubicBezTo>
                  <a:pt x="391" y="850"/>
                  <a:pt x="397" y="859"/>
                  <a:pt x="406" y="866"/>
                </a:cubicBezTo>
                <a:cubicBezTo>
                  <a:pt x="417" y="874"/>
                  <a:pt x="430" y="877"/>
                  <a:pt x="442" y="877"/>
                </a:cubicBezTo>
                <a:cubicBezTo>
                  <a:pt x="455" y="877"/>
                  <a:pt x="467" y="873"/>
                  <a:pt x="478" y="866"/>
                </a:cubicBezTo>
                <a:cubicBezTo>
                  <a:pt x="487" y="859"/>
                  <a:pt x="493" y="850"/>
                  <a:pt x="498" y="839"/>
                </a:cubicBezTo>
                <a:cubicBezTo>
                  <a:pt x="499" y="837"/>
                  <a:pt x="500" y="834"/>
                  <a:pt x="502" y="832"/>
                </a:cubicBezTo>
                <a:cubicBezTo>
                  <a:pt x="510" y="814"/>
                  <a:pt x="519" y="797"/>
                  <a:pt x="528" y="780"/>
                </a:cubicBezTo>
                <a:cubicBezTo>
                  <a:pt x="541" y="754"/>
                  <a:pt x="554" y="728"/>
                  <a:pt x="567" y="701"/>
                </a:cubicBezTo>
                <a:cubicBezTo>
                  <a:pt x="580" y="676"/>
                  <a:pt x="593" y="650"/>
                  <a:pt x="606" y="624"/>
                </a:cubicBezTo>
                <a:cubicBezTo>
                  <a:pt x="615" y="607"/>
                  <a:pt x="623" y="590"/>
                  <a:pt x="632" y="573"/>
                </a:cubicBezTo>
                <a:cubicBezTo>
                  <a:pt x="633" y="570"/>
                  <a:pt x="634" y="568"/>
                  <a:pt x="635" y="566"/>
                </a:cubicBezTo>
                <a:cubicBezTo>
                  <a:pt x="635" y="566"/>
                  <a:pt x="635" y="566"/>
                  <a:pt x="636" y="566"/>
                </a:cubicBezTo>
                <a:cubicBezTo>
                  <a:pt x="648" y="541"/>
                  <a:pt x="661" y="516"/>
                  <a:pt x="673" y="490"/>
                </a:cubicBezTo>
                <a:cubicBezTo>
                  <a:pt x="693" y="450"/>
                  <a:pt x="714" y="410"/>
                  <a:pt x="734" y="369"/>
                </a:cubicBezTo>
                <a:cubicBezTo>
                  <a:pt x="738" y="360"/>
                  <a:pt x="743" y="351"/>
                  <a:pt x="748" y="341"/>
                </a:cubicBezTo>
                <a:cubicBezTo>
                  <a:pt x="748" y="341"/>
                  <a:pt x="748" y="341"/>
                  <a:pt x="748" y="342"/>
                </a:cubicBezTo>
                <a:cubicBezTo>
                  <a:pt x="761" y="316"/>
                  <a:pt x="773" y="291"/>
                  <a:pt x="786" y="265"/>
                </a:cubicBezTo>
                <a:cubicBezTo>
                  <a:pt x="806" y="226"/>
                  <a:pt x="826" y="186"/>
                  <a:pt x="846" y="146"/>
                </a:cubicBezTo>
                <a:cubicBezTo>
                  <a:pt x="849" y="140"/>
                  <a:pt x="852" y="135"/>
                  <a:pt x="855" y="129"/>
                </a:cubicBezTo>
                <a:cubicBezTo>
                  <a:pt x="855" y="127"/>
                  <a:pt x="857" y="122"/>
                  <a:pt x="858" y="121"/>
                </a:cubicBezTo>
                <a:cubicBezTo>
                  <a:pt x="859" y="121"/>
                  <a:pt x="862" y="121"/>
                  <a:pt x="864" y="121"/>
                </a:cubicBezTo>
                <a:cubicBezTo>
                  <a:pt x="869" y="121"/>
                  <a:pt x="875" y="121"/>
                  <a:pt x="880" y="121"/>
                </a:cubicBezTo>
                <a:cubicBezTo>
                  <a:pt x="923" y="121"/>
                  <a:pt x="966" y="121"/>
                  <a:pt x="1010" y="121"/>
                </a:cubicBezTo>
                <a:cubicBezTo>
                  <a:pt x="1031" y="121"/>
                  <a:pt x="1052" y="121"/>
                  <a:pt x="1074" y="121"/>
                </a:cubicBezTo>
                <a:cubicBezTo>
                  <a:pt x="1081" y="121"/>
                  <a:pt x="1089" y="121"/>
                  <a:pt x="1097" y="121"/>
                </a:cubicBezTo>
                <a:cubicBezTo>
                  <a:pt x="1101" y="121"/>
                  <a:pt x="1105" y="121"/>
                  <a:pt x="1109" y="121"/>
                </a:cubicBezTo>
                <a:cubicBezTo>
                  <a:pt x="1110" y="121"/>
                  <a:pt x="1110" y="121"/>
                  <a:pt x="1111" y="121"/>
                </a:cubicBezTo>
                <a:cubicBezTo>
                  <a:pt x="1108" y="126"/>
                  <a:pt x="1106" y="131"/>
                  <a:pt x="1103" y="136"/>
                </a:cubicBezTo>
                <a:cubicBezTo>
                  <a:pt x="1096" y="150"/>
                  <a:pt x="1089" y="163"/>
                  <a:pt x="1083" y="177"/>
                </a:cubicBezTo>
                <a:cubicBezTo>
                  <a:pt x="1073" y="197"/>
                  <a:pt x="1062" y="217"/>
                  <a:pt x="1052" y="237"/>
                </a:cubicBezTo>
                <a:cubicBezTo>
                  <a:pt x="1040" y="262"/>
                  <a:pt x="1028" y="286"/>
                  <a:pt x="1015" y="311"/>
                </a:cubicBezTo>
                <a:cubicBezTo>
                  <a:pt x="1002" y="338"/>
                  <a:pt x="988" y="365"/>
                  <a:pt x="975" y="392"/>
                </a:cubicBezTo>
                <a:cubicBezTo>
                  <a:pt x="961" y="419"/>
                  <a:pt x="948" y="446"/>
                  <a:pt x="934" y="473"/>
                </a:cubicBezTo>
                <a:cubicBezTo>
                  <a:pt x="921" y="498"/>
                  <a:pt x="908" y="524"/>
                  <a:pt x="896" y="549"/>
                </a:cubicBezTo>
                <a:cubicBezTo>
                  <a:pt x="885" y="570"/>
                  <a:pt x="874" y="592"/>
                  <a:pt x="863" y="613"/>
                </a:cubicBezTo>
                <a:cubicBezTo>
                  <a:pt x="856" y="629"/>
                  <a:pt x="848" y="644"/>
                  <a:pt x="840" y="659"/>
                </a:cubicBezTo>
                <a:cubicBezTo>
                  <a:pt x="838" y="664"/>
                  <a:pt x="835" y="669"/>
                  <a:pt x="833" y="674"/>
                </a:cubicBezTo>
                <a:cubicBezTo>
                  <a:pt x="832" y="676"/>
                  <a:pt x="831" y="679"/>
                  <a:pt x="829" y="681"/>
                </a:cubicBezTo>
                <a:cubicBezTo>
                  <a:pt x="829" y="682"/>
                  <a:pt x="829" y="682"/>
                  <a:pt x="829" y="682"/>
                </a:cubicBezTo>
                <a:cubicBezTo>
                  <a:pt x="817" y="658"/>
                  <a:pt x="804" y="633"/>
                  <a:pt x="792" y="609"/>
                </a:cubicBezTo>
                <a:cubicBezTo>
                  <a:pt x="772" y="570"/>
                  <a:pt x="753" y="531"/>
                  <a:pt x="733" y="492"/>
                </a:cubicBezTo>
                <a:cubicBezTo>
                  <a:pt x="729" y="483"/>
                  <a:pt x="724" y="474"/>
                  <a:pt x="720" y="465"/>
                </a:cubicBezTo>
                <a:cubicBezTo>
                  <a:pt x="711" y="483"/>
                  <a:pt x="702" y="501"/>
                  <a:pt x="693" y="519"/>
                </a:cubicBezTo>
                <a:cubicBezTo>
                  <a:pt x="681" y="543"/>
                  <a:pt x="668" y="568"/>
                  <a:pt x="656" y="593"/>
                </a:cubicBezTo>
                <a:cubicBezTo>
                  <a:pt x="655" y="596"/>
                  <a:pt x="652" y="598"/>
                  <a:pt x="653" y="601"/>
                </a:cubicBezTo>
                <a:cubicBezTo>
                  <a:pt x="655" y="607"/>
                  <a:pt x="659" y="612"/>
                  <a:pt x="661" y="617"/>
                </a:cubicBezTo>
                <a:cubicBezTo>
                  <a:pt x="673" y="641"/>
                  <a:pt x="685" y="664"/>
                  <a:pt x="696" y="687"/>
                </a:cubicBezTo>
                <a:cubicBezTo>
                  <a:pt x="711" y="716"/>
                  <a:pt x="725" y="744"/>
                  <a:pt x="739" y="772"/>
                </a:cubicBezTo>
                <a:cubicBezTo>
                  <a:pt x="749" y="792"/>
                  <a:pt x="759" y="812"/>
                  <a:pt x="769" y="832"/>
                </a:cubicBezTo>
                <a:cubicBezTo>
                  <a:pt x="772" y="837"/>
                  <a:pt x="774" y="843"/>
                  <a:pt x="777" y="848"/>
                </a:cubicBezTo>
                <a:cubicBezTo>
                  <a:pt x="791" y="871"/>
                  <a:pt x="819" y="882"/>
                  <a:pt x="846" y="875"/>
                </a:cubicBezTo>
                <a:cubicBezTo>
                  <a:pt x="865" y="870"/>
                  <a:pt x="877" y="857"/>
                  <a:pt x="885" y="839"/>
                </a:cubicBezTo>
                <a:cubicBezTo>
                  <a:pt x="886" y="838"/>
                  <a:pt x="887" y="836"/>
                  <a:pt x="887" y="834"/>
                </a:cubicBezTo>
                <a:cubicBezTo>
                  <a:pt x="892" y="825"/>
                  <a:pt x="897" y="816"/>
                  <a:pt x="901" y="806"/>
                </a:cubicBezTo>
                <a:cubicBezTo>
                  <a:pt x="909" y="791"/>
                  <a:pt x="917" y="775"/>
                  <a:pt x="925" y="759"/>
                </a:cubicBezTo>
                <a:cubicBezTo>
                  <a:pt x="936" y="737"/>
                  <a:pt x="947" y="716"/>
                  <a:pt x="958" y="695"/>
                </a:cubicBezTo>
                <a:cubicBezTo>
                  <a:pt x="970" y="669"/>
                  <a:pt x="983" y="644"/>
                  <a:pt x="996" y="619"/>
                </a:cubicBezTo>
                <a:cubicBezTo>
                  <a:pt x="1010" y="591"/>
                  <a:pt x="1024" y="563"/>
                  <a:pt x="1038" y="535"/>
                </a:cubicBezTo>
                <a:cubicBezTo>
                  <a:pt x="1052" y="507"/>
                  <a:pt x="1067" y="478"/>
                  <a:pt x="1081" y="449"/>
                </a:cubicBezTo>
                <a:cubicBezTo>
                  <a:pt x="1096" y="420"/>
                  <a:pt x="1110" y="391"/>
                  <a:pt x="1124" y="363"/>
                </a:cubicBezTo>
                <a:cubicBezTo>
                  <a:pt x="1138" y="335"/>
                  <a:pt x="1152" y="308"/>
                  <a:pt x="1165" y="281"/>
                </a:cubicBezTo>
                <a:cubicBezTo>
                  <a:pt x="1177" y="257"/>
                  <a:pt x="1189" y="233"/>
                  <a:pt x="1201" y="209"/>
                </a:cubicBezTo>
                <a:cubicBezTo>
                  <a:pt x="1211" y="189"/>
                  <a:pt x="1221" y="170"/>
                  <a:pt x="1231" y="150"/>
                </a:cubicBezTo>
                <a:cubicBezTo>
                  <a:pt x="1238" y="136"/>
                  <a:pt x="1245" y="123"/>
                  <a:pt x="1252" y="109"/>
                </a:cubicBezTo>
                <a:cubicBezTo>
                  <a:pt x="1255" y="102"/>
                  <a:pt x="1259" y="96"/>
                  <a:pt x="1262" y="89"/>
                </a:cubicBezTo>
                <a:cubicBezTo>
                  <a:pt x="1266" y="79"/>
                  <a:pt x="1270" y="68"/>
                  <a:pt x="1268" y="57"/>
                </a:cubicBezTo>
                <a:cubicBezTo>
                  <a:pt x="1268" y="55"/>
                  <a:pt x="1268" y="58"/>
                  <a:pt x="1268" y="57"/>
                </a:cubicBezTo>
                <a:close/>
              </a:path>
            </a:pathLst>
          </a:custGeom>
          <a:solidFill>
            <a:srgbClr val="05B780"/>
          </a:solidFill>
          <a:ln w="9525">
            <a:noFill/>
          </a:ln>
        </p:spPr>
        <p:txBody>
          <a:bodyPr/>
          <a:p>
            <a:endParaRPr lang="en-US"/>
          </a:p>
        </p:txBody>
      </p:sp>
      <p:sp>
        <p:nvSpPr>
          <p:cNvPr id="4100" name="文本框 30"/>
          <p:cNvSpPr txBox="1"/>
          <p:nvPr/>
        </p:nvSpPr>
        <p:spPr>
          <a:xfrm>
            <a:off x="5419725" y="4679950"/>
            <a:ext cx="1925638" cy="368300"/>
          </a:xfrm>
          <a:prstGeom prst="rect">
            <a:avLst/>
          </a:prstGeom>
          <a:noFill/>
          <a:ln w="9525">
            <a:noFill/>
          </a:ln>
        </p:spPr>
        <p:txBody>
          <a:bodyPr anchor="t" anchorCtr="0">
            <a:spAutoFit/>
          </a:bodyPr>
          <a:p>
            <a:r>
              <a:rPr lang="en-US" altLang="zh-CN" dirty="0">
                <a:solidFill>
                  <a:srgbClr val="262626"/>
                </a:solidFill>
                <a:latin typeface="Microsoft YaHei" panose="020B0503020204020204" pitchFamily="34" charset="-122"/>
                <a:ea typeface="Microsoft YaHei" panose="020B0503020204020204" pitchFamily="34" charset="-122"/>
              </a:rPr>
              <a:t>Jimmy Zhang</a:t>
            </a:r>
            <a:endParaRPr lang="en-US" altLang="zh-CN" dirty="0">
              <a:solidFill>
                <a:srgbClr val="262626"/>
              </a:solidFill>
              <a:latin typeface="Microsoft YaHei" panose="020B0503020204020204" pitchFamily="34" charset="-122"/>
              <a:ea typeface="Microsoft YaHei" panose="020B0503020204020204" pitchFamily="34" charset="-122"/>
            </a:endParaRPr>
          </a:p>
        </p:txBody>
      </p:sp>
      <p:sp>
        <p:nvSpPr>
          <p:cNvPr id="4101" name="文本框 31"/>
          <p:cNvSpPr txBox="1"/>
          <p:nvPr/>
        </p:nvSpPr>
        <p:spPr>
          <a:xfrm>
            <a:off x="5419725" y="5246688"/>
            <a:ext cx="1485900" cy="368300"/>
          </a:xfrm>
          <a:prstGeom prst="rect">
            <a:avLst/>
          </a:prstGeom>
          <a:noFill/>
          <a:ln w="9525">
            <a:noFill/>
          </a:ln>
        </p:spPr>
        <p:txBody>
          <a:bodyPr anchor="t" anchorCtr="0">
            <a:spAutoFit/>
          </a:bodyPr>
          <a:p>
            <a:r>
              <a:rPr lang="en-US" altLang="zh-CN" dirty="0">
                <a:solidFill>
                  <a:srgbClr val="262626"/>
                </a:solidFill>
                <a:latin typeface="Microsoft YaHei" panose="020B0503020204020204" pitchFamily="34" charset="-122"/>
                <a:ea typeface="Microsoft YaHei" panose="020B0503020204020204" pitchFamily="34" charset="-122"/>
              </a:rPr>
              <a:t>Fall 2022</a:t>
            </a:r>
            <a:endParaRPr lang="en-US" altLang="zh-CN" dirty="0">
              <a:solidFill>
                <a:srgbClr val="262626"/>
              </a:solidFill>
              <a:latin typeface="Microsoft YaHei" panose="020B0503020204020204" pitchFamily="34" charset="-122"/>
              <a:ea typeface="Microsoft YaHei" panose="020B0503020204020204" pitchFamily="34" charset="-122"/>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1.1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Linked List</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p:txBody>
          <a:bodyPr/>
          <a:p>
            <a:r>
              <a:rPr lang="en-US"/>
              <a:t>Specifically in Python, linked lists and array lists have very similar memory performance</a:t>
            </a:r>
            <a:endParaRPr lang="en-US"/>
          </a:p>
          <a:p>
            <a:r>
              <a:rPr lang="en-US"/>
              <a:t>No native indexing (ie retrieve value at index n), but there are workarounds</a:t>
            </a:r>
            <a:endParaRPr lang="en-US"/>
          </a:p>
          <a:p>
            <a:pPr lvl="1"/>
            <a:r>
              <a:rPr lang="en-US"/>
              <a:t>Basic implementation of Linked Lists has O(n) retrieval/search time</a:t>
            </a:r>
            <a:endParaRPr lang="en-US"/>
          </a:p>
          <a:p>
            <a:r>
              <a:rPr lang="en-US"/>
              <a:t>O(1) Insertion/Deletion of elements, anywhere in the list</a:t>
            </a:r>
            <a:endParaRPr lang="en-US"/>
          </a:p>
          <a:p>
            <a:r>
              <a:rPr lang="en-US"/>
              <a:t>Linked Lists are especially useful for implementing:</a:t>
            </a:r>
            <a:endParaRPr lang="en-US"/>
          </a:p>
          <a:p>
            <a:pPr lvl="1"/>
            <a:r>
              <a:rPr lang="en-US" sz="2400"/>
              <a:t>Stacks and Queues</a:t>
            </a:r>
            <a:endParaRPr lang="en-US" sz="2400"/>
          </a:p>
          <a:p>
            <a:pPr lvl="1"/>
            <a:r>
              <a:rPr lang="en-US"/>
              <a:t>Hashtables (in some cases)</a:t>
            </a:r>
            <a:endParaRPr lang="en-US"/>
          </a:p>
          <a:p>
            <a:pPr lvl="1"/>
            <a:r>
              <a:rPr lang="en-US"/>
              <a:t>Trees and Graphs</a:t>
            </a:r>
            <a:endParaRPr lang="en-US"/>
          </a:p>
          <a:p>
            <a:endParaRPr lang="en-US"/>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1.1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Hybrid Data Structures</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p:txBody>
          <a:bodyPr/>
          <a:p>
            <a:r>
              <a:rPr lang="en-US"/>
              <a:t>Many basic data structures are often provided by the programming language libraries.</a:t>
            </a:r>
            <a:endParaRPr lang="en-US"/>
          </a:p>
          <a:p>
            <a:pPr lvl="1"/>
            <a:r>
              <a:rPr lang="en-US"/>
              <a:t>List, dequeue, dictionary, and so on</a:t>
            </a:r>
            <a:endParaRPr lang="en-US"/>
          </a:p>
          <a:p>
            <a:r>
              <a:rPr lang="en-US"/>
              <a:t>But sometimes a hybrid structure needs to be implemented for a particular application.</a:t>
            </a:r>
            <a:endParaRPr lang="en-US"/>
          </a:p>
          <a:p>
            <a:pPr lvl="1"/>
            <a:r>
              <a:rPr lang="en-US"/>
              <a:t>We need fast lookup of names but also want to maintain the order in which the names were entered into the system</a:t>
            </a:r>
            <a:endParaRPr lang="en-US"/>
          </a:p>
          <a:p>
            <a:pPr lvl="2"/>
            <a:r>
              <a:rPr lang="en-US"/>
              <a:t>Linked list running through a hash table</a:t>
            </a:r>
            <a:endParaRPr lang="en-US"/>
          </a:p>
        </p:txBody>
      </p:sp>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0" y="338455"/>
            <a:ext cx="3255645"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sym typeface="+mn-ea"/>
              </a:rPr>
              <a:t>Data Structure</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498725"/>
            <a:ext cx="5067300"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Binary Tree</a:t>
            </a:r>
            <a:endParaRPr lang="en-US" altLang="zh-CN"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03</a:t>
              </a:r>
              <a:endParaRPr lang="en-US" altLang="zh-CN"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1.1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Binary Tree</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p:txBody>
          <a:bodyPr/>
          <a:p>
            <a:r>
              <a:rPr lang="en-US"/>
              <a:t>Terminology: Tree</a:t>
            </a:r>
            <a:endParaRPr lang="en-US"/>
          </a:p>
          <a:p>
            <a:pPr lvl="1"/>
            <a:r>
              <a:rPr lang="en-US"/>
              <a:t>A tree is a directed graph with no cycles</a:t>
            </a:r>
            <a:endParaRPr lang="en-US"/>
          </a:p>
          <a:p>
            <a:pPr lvl="1"/>
            <a:r>
              <a:rPr lang="en-US"/>
              <a:t>Trees, like Graphs, are non-linear data structures that represent nodes connected by edges</a:t>
            </a:r>
            <a:endParaRPr lang="en-US"/>
          </a:p>
          <a:p>
            <a:pPr lvl="0"/>
            <a:r>
              <a:rPr lang="en-US"/>
              <a:t>In the case of binary trees, every parent node will have up to two child nodes</a:t>
            </a:r>
            <a:endParaRPr lang="en-US"/>
          </a:p>
          <a:p>
            <a:pPr lvl="0"/>
            <a:r>
              <a:rPr lang="en-US"/>
              <a:t>Some other terminologies:</a:t>
            </a:r>
            <a:endParaRPr lang="en-US"/>
          </a:p>
          <a:p>
            <a:pPr lvl="1"/>
            <a:r>
              <a:rPr lang="en-US"/>
              <a:t>Leaf, internal node, sibling, parent, child, ancestor, descendant, degree, full tree, complete tree, height, depth</a:t>
            </a:r>
            <a:endParaRPr lang="en-US"/>
          </a:p>
          <a:p>
            <a:pPr marL="457200" lvl="1" indent="0">
              <a:buNone/>
            </a:pPr>
            <a:endParaRPr lang="en-US"/>
          </a:p>
        </p:txBody>
      </p:sp>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1.1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Definitions</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a:xfrm>
            <a:off x="838200" y="1289685"/>
            <a:ext cx="10515600" cy="4887595"/>
          </a:xfrm>
        </p:spPr>
        <p:txBody>
          <a:bodyPr/>
          <a:p>
            <a:r>
              <a:rPr lang="en-US"/>
              <a:t>There exists a path from the root to any node</a:t>
            </a:r>
            <a:endParaRPr lang="en-US"/>
          </a:p>
          <a:p>
            <a:r>
              <a:rPr lang="en-US"/>
              <a:t>The tree has N-1 Edges, where N is the number of nodes in the tree</a:t>
            </a:r>
            <a:endParaRPr lang="en-US"/>
          </a:p>
          <a:p>
            <a:r>
              <a:rPr lang="en-US"/>
              <a:t>Each node has exactly one parent node, except the root node</a:t>
            </a:r>
            <a:endParaRPr lang="en-US"/>
          </a:p>
          <a:p>
            <a:r>
              <a:rPr lang="en-US"/>
              <a:t>Each parent has up to two children nodes</a:t>
            </a:r>
            <a:endParaRPr lang="en-US"/>
          </a:p>
        </p:txBody>
      </p:sp>
      <p:pic>
        <p:nvPicPr>
          <p:cNvPr id="2" name="Picture 1"/>
          <p:cNvPicPr>
            <a:picLocks noChangeAspect="1"/>
          </p:cNvPicPr>
          <p:nvPr/>
        </p:nvPicPr>
        <p:blipFill>
          <a:blip r:embed="rId1"/>
          <a:stretch>
            <a:fillRect/>
          </a:stretch>
        </p:blipFill>
        <p:spPr>
          <a:xfrm>
            <a:off x="429260" y="3892550"/>
            <a:ext cx="5429250" cy="2847975"/>
          </a:xfrm>
          <a:prstGeom prst="rect">
            <a:avLst/>
          </a:prstGeom>
        </p:spPr>
      </p:pic>
      <p:pic>
        <p:nvPicPr>
          <p:cNvPr id="4" name="Picture 3"/>
          <p:cNvPicPr>
            <a:picLocks noChangeAspect="1"/>
          </p:cNvPicPr>
          <p:nvPr/>
        </p:nvPicPr>
        <p:blipFill>
          <a:blip r:embed="rId2"/>
          <a:stretch>
            <a:fillRect/>
          </a:stretch>
        </p:blipFill>
        <p:spPr>
          <a:xfrm>
            <a:off x="6446520" y="3940175"/>
            <a:ext cx="5495925" cy="2800350"/>
          </a:xfrm>
          <a:prstGeom prst="rect">
            <a:avLst/>
          </a:prstGeom>
        </p:spPr>
      </p:pic>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1.1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Definitions</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2" name="Content Placeholder 1"/>
          <p:cNvPicPr>
            <a:picLocks noChangeAspect="1"/>
          </p:cNvPicPr>
          <p:nvPr>
            <p:ph idx="1"/>
          </p:nvPr>
        </p:nvPicPr>
        <p:blipFill>
          <a:blip r:embed="rId1"/>
          <a:stretch>
            <a:fillRect/>
          </a:stretch>
        </p:blipFill>
        <p:spPr>
          <a:xfrm>
            <a:off x="1426845" y="2063115"/>
            <a:ext cx="4200525" cy="3086100"/>
          </a:xfrm>
          <a:prstGeom prst="rect">
            <a:avLst/>
          </a:prstGeom>
        </p:spPr>
      </p:pic>
      <p:pic>
        <p:nvPicPr>
          <p:cNvPr id="4" name="Picture 3"/>
          <p:cNvPicPr>
            <a:picLocks noChangeAspect="1"/>
          </p:cNvPicPr>
          <p:nvPr/>
        </p:nvPicPr>
        <p:blipFill>
          <a:blip r:embed="rId2"/>
          <a:stretch>
            <a:fillRect/>
          </a:stretch>
        </p:blipFill>
        <p:spPr>
          <a:xfrm>
            <a:off x="6803390" y="2063115"/>
            <a:ext cx="4124325" cy="3209925"/>
          </a:xfrm>
          <a:prstGeom prst="rect">
            <a:avLst/>
          </a:prstGeom>
        </p:spPr>
      </p:pic>
      <p:sp>
        <p:nvSpPr>
          <p:cNvPr id="5" name="Text Box 4"/>
          <p:cNvSpPr txBox="1"/>
          <p:nvPr/>
        </p:nvSpPr>
        <p:spPr>
          <a:xfrm>
            <a:off x="1426845" y="1162050"/>
            <a:ext cx="7514590" cy="645160"/>
          </a:xfrm>
          <a:prstGeom prst="rect">
            <a:avLst/>
          </a:prstGeom>
          <a:noFill/>
        </p:spPr>
        <p:txBody>
          <a:bodyPr wrap="square" rtlCol="0" anchor="t">
            <a:spAutoFit/>
          </a:bodyPr>
          <a:p>
            <a:r>
              <a:rPr lang="en-US" b="1"/>
              <a:t>Internal node</a:t>
            </a:r>
            <a:r>
              <a:rPr lang="en-US"/>
              <a:t>: every node in a tree that has at least one child node.</a:t>
            </a:r>
            <a:endParaRPr lang="en-US"/>
          </a:p>
          <a:p>
            <a:r>
              <a:rPr lang="en-US" b="1"/>
              <a:t>Leaf node</a:t>
            </a:r>
            <a:r>
              <a:rPr lang="en-US"/>
              <a:t>: every node in a tree that has no child nodes.</a:t>
            </a:r>
            <a:endParaRPr lang="en-US"/>
          </a:p>
        </p:txBody>
      </p:sp>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1.1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Definitions</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6" name="Content Placeholder 5"/>
          <p:cNvPicPr>
            <a:picLocks noChangeAspect="1"/>
          </p:cNvPicPr>
          <p:nvPr>
            <p:ph idx="1"/>
          </p:nvPr>
        </p:nvPicPr>
        <p:blipFill>
          <a:blip r:embed="rId1"/>
          <a:stretch>
            <a:fillRect/>
          </a:stretch>
        </p:blipFill>
        <p:spPr>
          <a:xfrm>
            <a:off x="732155" y="3306445"/>
            <a:ext cx="5248275" cy="3048000"/>
          </a:xfrm>
          <a:prstGeom prst="rect">
            <a:avLst/>
          </a:prstGeom>
        </p:spPr>
      </p:pic>
      <p:pic>
        <p:nvPicPr>
          <p:cNvPr id="7" name="Picture 6"/>
          <p:cNvPicPr>
            <a:picLocks noChangeAspect="1"/>
          </p:cNvPicPr>
          <p:nvPr/>
        </p:nvPicPr>
        <p:blipFill>
          <a:blip r:embed="rId2"/>
          <a:stretch>
            <a:fillRect/>
          </a:stretch>
        </p:blipFill>
        <p:spPr>
          <a:xfrm>
            <a:off x="5923280" y="3282950"/>
            <a:ext cx="6010275" cy="3095625"/>
          </a:xfrm>
          <a:prstGeom prst="rect">
            <a:avLst/>
          </a:prstGeom>
        </p:spPr>
      </p:pic>
      <p:sp>
        <p:nvSpPr>
          <p:cNvPr id="8" name="Text Box 7"/>
          <p:cNvSpPr txBox="1"/>
          <p:nvPr/>
        </p:nvSpPr>
        <p:spPr>
          <a:xfrm>
            <a:off x="1021080" y="1390015"/>
            <a:ext cx="10447655" cy="1753235"/>
          </a:xfrm>
          <a:prstGeom prst="rect">
            <a:avLst/>
          </a:prstGeom>
          <a:noFill/>
        </p:spPr>
        <p:txBody>
          <a:bodyPr wrap="square" rtlCol="0" anchor="t">
            <a:spAutoFit/>
          </a:bodyPr>
          <a:p>
            <a:r>
              <a:rPr lang="en-US" b="1"/>
              <a:t>Ancestor</a:t>
            </a:r>
            <a:r>
              <a:rPr lang="en-US"/>
              <a:t>: all the nodes that are between the path from the root to the current node are the ancestors of the current node. An ancestor node of the current node is either the parent of the current node or the parent of another ancestor of the node.</a:t>
            </a:r>
            <a:endParaRPr lang="en-US"/>
          </a:p>
          <a:p>
            <a:r>
              <a:rPr lang="en-US" b="1"/>
              <a:t>Descendent</a:t>
            </a:r>
            <a:r>
              <a:rPr lang="en-US"/>
              <a:t>: all the nodes that are reachable from the current node when moving down the tree are the descendants of the current node. A descendant of the current node is either a child of the node or a child of another descendant of the node.</a:t>
            </a:r>
            <a:endParaRPr lang="en-US"/>
          </a:p>
        </p:txBody>
      </p:sp>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1.1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Definitions</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3" name="Content Placeholder 2"/>
          <p:cNvPicPr>
            <a:picLocks noChangeAspect="1"/>
          </p:cNvPicPr>
          <p:nvPr>
            <p:ph idx="1"/>
          </p:nvPr>
        </p:nvPicPr>
        <p:blipFill>
          <a:blip r:embed="rId1"/>
          <a:stretch>
            <a:fillRect/>
          </a:stretch>
        </p:blipFill>
        <p:spPr>
          <a:xfrm>
            <a:off x="306070" y="3261360"/>
            <a:ext cx="6229350" cy="3095625"/>
          </a:xfrm>
          <a:prstGeom prst="rect">
            <a:avLst/>
          </a:prstGeom>
        </p:spPr>
      </p:pic>
      <p:pic>
        <p:nvPicPr>
          <p:cNvPr id="4" name="Picture 3"/>
          <p:cNvPicPr>
            <a:picLocks noChangeAspect="1"/>
          </p:cNvPicPr>
          <p:nvPr/>
        </p:nvPicPr>
        <p:blipFill>
          <a:blip r:embed="rId2"/>
          <a:stretch>
            <a:fillRect/>
          </a:stretch>
        </p:blipFill>
        <p:spPr>
          <a:xfrm>
            <a:off x="6892925" y="3318510"/>
            <a:ext cx="5038725" cy="3038475"/>
          </a:xfrm>
          <a:prstGeom prst="rect">
            <a:avLst/>
          </a:prstGeom>
        </p:spPr>
      </p:pic>
      <p:sp>
        <p:nvSpPr>
          <p:cNvPr id="5" name="Text Box 4"/>
          <p:cNvSpPr txBox="1"/>
          <p:nvPr/>
        </p:nvSpPr>
        <p:spPr>
          <a:xfrm>
            <a:off x="704215" y="1467485"/>
            <a:ext cx="8951595" cy="368300"/>
          </a:xfrm>
          <a:prstGeom prst="rect">
            <a:avLst/>
          </a:prstGeom>
          <a:noFill/>
        </p:spPr>
        <p:txBody>
          <a:bodyPr wrap="square" rtlCol="0" anchor="t">
            <a:spAutoFit/>
          </a:bodyPr>
          <a:p>
            <a:r>
              <a:rPr lang="en-US" b="1"/>
              <a:t>Depth</a:t>
            </a:r>
            <a:r>
              <a:rPr lang="en-US"/>
              <a:t>: the depth of a node is the number of edges on the path from the root to that node.</a:t>
            </a:r>
            <a:endParaRPr lang="en-US"/>
          </a:p>
        </p:txBody>
      </p:sp>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1.1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Balanced Binary Trees</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2" name="Content Placeholder 1"/>
          <p:cNvSpPr/>
          <p:nvPr>
            <p:ph idx="1"/>
          </p:nvPr>
        </p:nvSpPr>
        <p:spPr>
          <a:xfrm>
            <a:off x="814705" y="1061085"/>
            <a:ext cx="10515600" cy="4351338"/>
          </a:xfrm>
        </p:spPr>
        <p:txBody>
          <a:bodyPr/>
          <a:p>
            <a:r>
              <a:rPr lang="en-US"/>
              <a:t>Every node in a balanced binary tree fullfills the condition</a:t>
            </a:r>
            <a:endParaRPr lang="en-US"/>
          </a:p>
          <a:p>
            <a:pPr lvl="1"/>
            <a:r>
              <a:rPr lang="en-US"/>
              <a:t>the height difference of the left and right subtree of the node is not more than 1. Searching, insertion, and deletion in a balanced binary tree takes O(log n) instead of O(n) in an unbalanced binary tree. This is an example of a balanced binary tree:</a:t>
            </a:r>
            <a:endParaRPr lang="en-US"/>
          </a:p>
        </p:txBody>
      </p:sp>
      <p:pic>
        <p:nvPicPr>
          <p:cNvPr id="6" name="Picture 5"/>
          <p:cNvPicPr>
            <a:picLocks noChangeAspect="1"/>
          </p:cNvPicPr>
          <p:nvPr/>
        </p:nvPicPr>
        <p:blipFill>
          <a:blip r:embed="rId1"/>
          <a:stretch>
            <a:fillRect/>
          </a:stretch>
        </p:blipFill>
        <p:spPr>
          <a:xfrm>
            <a:off x="5167630" y="2607945"/>
            <a:ext cx="3524250" cy="4114800"/>
          </a:xfrm>
          <a:prstGeom prst="rect">
            <a:avLst/>
          </a:prstGeom>
        </p:spPr>
      </p:pic>
    </p:spTree>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1.1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Implementation of Binary Trees</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a:xfrm>
            <a:off x="838200" y="1155065"/>
            <a:ext cx="10515600" cy="5022215"/>
          </a:xfrm>
        </p:spPr>
        <p:txBody>
          <a:bodyPr/>
          <a:p>
            <a:r>
              <a:rPr lang="en-US"/>
              <a:t>Binary trees are implemented using a special type of ADT called Nodes which operate similarily to linked list nodes</a:t>
            </a:r>
            <a:endParaRPr lang="en-US"/>
          </a:p>
          <a:p>
            <a:r>
              <a:rPr lang="en-US"/>
              <a:t>To represent a binary tree in python, we can again use lists</a:t>
            </a:r>
            <a:endParaRPr lang="en-US"/>
          </a:p>
          <a:p>
            <a:r>
              <a:rPr lang="en-US"/>
              <a:t>Example Binary Tree</a:t>
            </a:r>
            <a:endParaRPr lang="en-US"/>
          </a:p>
          <a:p>
            <a:endParaRPr lang="en-US"/>
          </a:p>
          <a:p>
            <a:endParaRPr lang="en-US"/>
          </a:p>
          <a:p>
            <a:endParaRPr lang="en-US"/>
          </a:p>
          <a:p>
            <a:endParaRPr lang="en-US"/>
          </a:p>
          <a:p>
            <a:endParaRPr lang="en-US"/>
          </a:p>
          <a:p>
            <a:r>
              <a:rPr lang="en-US"/>
              <a:t>In List Representation: [5,4,3,x,x,8,x,x,6,x,x]</a:t>
            </a:r>
            <a:endParaRPr lang="en-US"/>
          </a:p>
          <a:p>
            <a:pPr lvl="1"/>
            <a:r>
              <a:rPr lang="en-US"/>
              <a:t>This approach leverages the </a:t>
            </a:r>
            <a:r>
              <a:rPr lang="en-US" i="1"/>
              <a:t>pre-order traversal</a:t>
            </a:r>
            <a:endParaRPr lang="en-US" i="1"/>
          </a:p>
        </p:txBody>
      </p:sp>
      <p:pic>
        <p:nvPicPr>
          <p:cNvPr id="2" name="Picture 1"/>
          <p:cNvPicPr>
            <a:picLocks noChangeAspect="1"/>
          </p:cNvPicPr>
          <p:nvPr/>
        </p:nvPicPr>
        <p:blipFill>
          <a:blip r:embed="rId1"/>
          <a:stretch>
            <a:fillRect/>
          </a:stretch>
        </p:blipFill>
        <p:spPr>
          <a:xfrm>
            <a:off x="4469130" y="2633345"/>
            <a:ext cx="2676525" cy="2914650"/>
          </a:xfrm>
          <a:prstGeom prst="rect">
            <a:avLst/>
          </a:prstGeom>
        </p:spPr>
      </p:pic>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1879600" y="1877695"/>
            <a:ext cx="3322320" cy="449580"/>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22" name="文本框 47"/>
          <p:cNvSpPr txBox="1"/>
          <p:nvPr/>
        </p:nvSpPr>
        <p:spPr>
          <a:xfrm>
            <a:off x="2157413" y="1881188"/>
            <a:ext cx="2497137" cy="460375"/>
          </a:xfrm>
          <a:prstGeom prst="rect">
            <a:avLst/>
          </a:prstGeom>
          <a:noFill/>
          <a:ln w="9525">
            <a:noFill/>
          </a:ln>
        </p:spPr>
        <p:txBody>
          <a:bodyPr wrap="square" anchor="t" anchorCtr="0">
            <a:spAutoFit/>
          </a:bodyPr>
          <a:p>
            <a:pPr>
              <a:buFont typeface="Arial" panose="020B0604020202020204" pitchFamily="34" charset="0"/>
            </a:pPr>
            <a:r>
              <a:rPr lang="en-US" altLang="zh-CN" sz="2400" b="1" dirty="0">
                <a:solidFill>
                  <a:srgbClr val="05B780"/>
                </a:solidFill>
                <a:latin typeface="Microsoft YaHei" panose="020B0503020204020204" pitchFamily="34" charset="-122"/>
                <a:ea typeface="Microsoft YaHei" panose="020B0503020204020204" pitchFamily="34" charset="-122"/>
              </a:rPr>
              <a:t>Week 3 Recap</a:t>
            </a:r>
            <a:endParaRPr lang="en-US" altLang="zh-CN" sz="2400" b="1" dirty="0">
              <a:solidFill>
                <a:srgbClr val="05B780"/>
              </a:solidFill>
              <a:latin typeface="Microsoft YaHei" panose="020B0503020204020204" pitchFamily="34" charset="-122"/>
              <a:ea typeface="Microsoft YaHei" panose="020B0503020204020204" pitchFamily="34" charset="-122"/>
            </a:endParaRPr>
          </a:p>
        </p:txBody>
      </p:sp>
      <p:sp>
        <p:nvSpPr>
          <p:cNvPr id="5129" name="Rectangle 6"/>
          <p:cNvSpPr/>
          <p:nvPr/>
        </p:nvSpPr>
        <p:spPr>
          <a:xfrm>
            <a:off x="9156383" y="2737485"/>
            <a:ext cx="2263775" cy="369888"/>
          </a:xfrm>
          <a:prstGeom prst="rect">
            <a:avLst/>
          </a:prstGeom>
          <a:noFill/>
          <a:ln w="9525">
            <a:noFill/>
          </a:ln>
        </p:spPr>
        <p:txBody>
          <a:bodyPr anchor="t" anchorCtr="0">
            <a:spAutoFit/>
          </a:bodyPr>
          <a:p>
            <a:pPr marL="342900" indent="-342900" eaLnBrk="0" hangingPunct="0">
              <a:buFont typeface="Arial" panose="020B0604020202020204" pitchFamily="34" charset="0"/>
              <a:buChar char="•"/>
            </a:pPr>
            <a:r>
              <a:rPr lang="zh-CN" altLang="en-US" dirty="0">
                <a:solidFill>
                  <a:schemeClr val="bg1"/>
                </a:solidFill>
                <a:latin typeface="Microsoft YaHei" panose="020B0503020204020204" pitchFamily="34" charset="-122"/>
                <a:ea typeface="Microsoft YaHei" panose="020B0503020204020204" pitchFamily="34" charset="-122"/>
              </a:rPr>
              <a:t>竞争对手分析</a:t>
            </a:r>
            <a:endParaRPr lang="zh-CN" altLang="en-US" dirty="0">
              <a:solidFill>
                <a:schemeClr val="bg1"/>
              </a:solidFill>
              <a:latin typeface="Microsoft YaHei" panose="020B0503020204020204" pitchFamily="34" charset="-122"/>
              <a:ea typeface="Microsoft YaHei" panose="020B0503020204020204" pitchFamily="34" charset="-122"/>
            </a:endParaRPr>
          </a:p>
        </p:txBody>
      </p:sp>
      <p:sp>
        <p:nvSpPr>
          <p:cNvPr id="5131" name="Rectangle 6"/>
          <p:cNvSpPr/>
          <p:nvPr/>
        </p:nvSpPr>
        <p:spPr>
          <a:xfrm>
            <a:off x="9154795" y="3134360"/>
            <a:ext cx="2265363" cy="369888"/>
          </a:xfrm>
          <a:prstGeom prst="rect">
            <a:avLst/>
          </a:prstGeom>
          <a:noFill/>
          <a:ln w="9525">
            <a:noFill/>
          </a:ln>
        </p:spPr>
        <p:txBody>
          <a:bodyPr anchor="t" anchorCtr="0">
            <a:spAutoFit/>
          </a:bodyPr>
          <a:p>
            <a:pPr marL="342900" indent="-342900" eaLnBrk="0" hangingPunct="0">
              <a:buFont typeface="Arial" panose="020B0604020202020204" pitchFamily="34" charset="0"/>
              <a:buChar char="•"/>
            </a:pPr>
            <a:r>
              <a:rPr lang="zh-CN" altLang="en-US" dirty="0">
                <a:solidFill>
                  <a:schemeClr val="bg1"/>
                </a:solidFill>
                <a:latin typeface="Microsoft YaHei" panose="020B0503020204020204" pitchFamily="34" charset="-122"/>
                <a:ea typeface="Microsoft YaHei" panose="020B0503020204020204" pitchFamily="34" charset="-122"/>
              </a:rPr>
              <a:t>产品定位分析</a:t>
            </a:r>
            <a:endParaRPr lang="zh-CN" altLang="en-US" dirty="0">
              <a:solidFill>
                <a:schemeClr val="bg1"/>
              </a:solidFill>
              <a:latin typeface="Microsoft YaHei" panose="020B0503020204020204" pitchFamily="34" charset="-122"/>
              <a:ea typeface="Microsoft YaHei" panose="020B0503020204020204" pitchFamily="34" charset="-122"/>
            </a:endParaRPr>
          </a:p>
        </p:txBody>
      </p:sp>
      <p:sp>
        <p:nvSpPr>
          <p:cNvPr id="101" name="任意多边形 100"/>
          <p:cNvSpPr/>
          <p:nvPr/>
        </p:nvSpPr>
        <p:spPr>
          <a:xfrm>
            <a:off x="0" y="260350"/>
            <a:ext cx="3298825" cy="739775"/>
          </a:xfrm>
          <a:custGeom>
            <a:avLst/>
            <a:gdLst>
              <a:gd name="connsiteX0" fmla="*/ 38767 w 3299253"/>
              <a:gd name="connsiteY0" fmla="*/ 0 h 739718"/>
              <a:gd name="connsiteX1" fmla="*/ 2929394 w 3299253"/>
              <a:gd name="connsiteY1" fmla="*/ 0 h 739718"/>
              <a:gd name="connsiteX2" fmla="*/ 3299253 w 3299253"/>
              <a:gd name="connsiteY2" fmla="*/ 369859 h 739718"/>
              <a:gd name="connsiteX3" fmla="*/ 2929394 w 3299253"/>
              <a:gd name="connsiteY3" fmla="*/ 739718 h 739718"/>
              <a:gd name="connsiteX4" fmla="*/ 38767 w 3299253"/>
              <a:gd name="connsiteY4" fmla="*/ 739718 h 739718"/>
              <a:gd name="connsiteX5" fmla="*/ 0 w 3299253"/>
              <a:gd name="connsiteY5" fmla="*/ 735810 h 739718"/>
              <a:gd name="connsiteX6" fmla="*/ 0 w 3299253"/>
              <a:gd name="connsiteY6" fmla="*/ 3908 h 739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99253" h="739718">
                <a:moveTo>
                  <a:pt x="38767" y="0"/>
                </a:moveTo>
                <a:lnTo>
                  <a:pt x="2929394" y="0"/>
                </a:lnTo>
                <a:cubicBezTo>
                  <a:pt x="3133661" y="0"/>
                  <a:pt x="3299253" y="165592"/>
                  <a:pt x="3299253" y="369859"/>
                </a:cubicBezTo>
                <a:cubicBezTo>
                  <a:pt x="3299253" y="574126"/>
                  <a:pt x="3133661" y="739718"/>
                  <a:pt x="2929394" y="739718"/>
                </a:cubicBezTo>
                <a:lnTo>
                  <a:pt x="38767" y="739718"/>
                </a:lnTo>
                <a:lnTo>
                  <a:pt x="0" y="735810"/>
                </a:lnTo>
                <a:lnTo>
                  <a:pt x="0" y="390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44" name="文本框 101"/>
          <p:cNvSpPr txBox="1"/>
          <p:nvPr/>
        </p:nvSpPr>
        <p:spPr>
          <a:xfrm>
            <a:off x="250825" y="336550"/>
            <a:ext cx="2797175" cy="583565"/>
          </a:xfrm>
          <a:prstGeom prst="rect">
            <a:avLst/>
          </a:prstGeom>
          <a:noFill/>
          <a:ln w="9525">
            <a:noFill/>
          </a:ln>
        </p:spPr>
        <p:txBody>
          <a:bodyPr anchor="t" anchorCtr="0">
            <a:spAutoFit/>
          </a:bodyPr>
          <a:p>
            <a:pPr>
              <a:buFont typeface="Arial" panose="020B0604020202020204" pitchFamily="34" charset="0"/>
            </a:pPr>
            <a:r>
              <a:rPr lang="en-US" altLang="zh-CN" sz="3200" b="1" dirty="0">
                <a:solidFill>
                  <a:srgbClr val="FFFFFF"/>
                </a:solidFill>
                <a:latin typeface="Microsoft YaHei" panose="020B0503020204020204" pitchFamily="34" charset="-122"/>
                <a:ea typeface="Microsoft YaHei" panose="020B0503020204020204" pitchFamily="34" charset="-122"/>
              </a:rPr>
              <a:t>Agenda</a:t>
            </a:r>
            <a:endParaRPr lang="zh-CN" altLang="en-US" sz="3200" b="1" dirty="0">
              <a:solidFill>
                <a:srgbClr val="FFFFFF"/>
              </a:solidFill>
              <a:latin typeface="Microsoft YaHei" panose="020B0503020204020204" pitchFamily="34" charset="-122"/>
              <a:ea typeface="Microsoft YaHei" panose="020B0503020204020204" pitchFamily="34" charset="-122"/>
            </a:endParaRPr>
          </a:p>
        </p:txBody>
      </p:sp>
      <p:grpSp>
        <p:nvGrpSpPr>
          <p:cNvPr id="5145" name="组合 3"/>
          <p:cNvGrpSpPr/>
          <p:nvPr/>
        </p:nvGrpSpPr>
        <p:grpSpPr>
          <a:xfrm>
            <a:off x="1168400" y="1687513"/>
            <a:ext cx="814388" cy="849312"/>
            <a:chOff x="1473127" y="1521451"/>
            <a:chExt cx="653645" cy="681967"/>
          </a:xfrm>
        </p:grpSpPr>
        <p:sp>
          <p:nvSpPr>
            <p:cNvPr id="3" name="六边形 2"/>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47" name="文本框 46"/>
            <p:cNvSpPr txBox="1"/>
            <p:nvPr/>
          </p:nvSpPr>
          <p:spPr>
            <a:xfrm>
              <a:off x="1524732" y="1669097"/>
              <a:ext cx="602040" cy="419851"/>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01</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
        <p:nvSpPr>
          <p:cNvPr id="113" name="矩形 112"/>
          <p:cNvSpPr/>
          <p:nvPr/>
        </p:nvSpPr>
        <p:spPr>
          <a:xfrm>
            <a:off x="7474585" y="2957195"/>
            <a:ext cx="3322955" cy="450850"/>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59" name="文本框 113"/>
          <p:cNvSpPr txBox="1"/>
          <p:nvPr/>
        </p:nvSpPr>
        <p:spPr>
          <a:xfrm>
            <a:off x="7752398" y="2950845"/>
            <a:ext cx="2366962" cy="460375"/>
          </a:xfrm>
          <a:prstGeom prst="rect">
            <a:avLst/>
          </a:prstGeom>
          <a:noFill/>
          <a:ln w="9525">
            <a:noFill/>
          </a:ln>
        </p:spPr>
        <p:txBody>
          <a:bodyPr wrap="square" anchor="t" anchorCtr="0">
            <a:spAutoFit/>
          </a:bodyPr>
          <a:p>
            <a:pPr>
              <a:buFont typeface="Arial" panose="020B0604020202020204" pitchFamily="34" charset="0"/>
            </a:pPr>
            <a:r>
              <a:rPr lang="en-US" altLang="zh-CN" sz="2400" b="1" dirty="0">
                <a:solidFill>
                  <a:srgbClr val="05B780"/>
                </a:solidFill>
                <a:latin typeface="Microsoft YaHei" panose="020B0503020204020204" pitchFamily="34" charset="-122"/>
                <a:ea typeface="Microsoft YaHei" panose="020B0503020204020204" pitchFamily="34" charset="-122"/>
              </a:rPr>
              <a:t>Class Exercise</a:t>
            </a:r>
            <a:endParaRPr lang="en-US" altLang="zh-CN" sz="2400" b="1" dirty="0">
              <a:solidFill>
                <a:srgbClr val="05B780"/>
              </a:solidFill>
              <a:latin typeface="Microsoft YaHei" panose="020B0503020204020204" pitchFamily="34" charset="-122"/>
              <a:ea typeface="Microsoft YaHei" panose="020B0503020204020204" pitchFamily="34" charset="-122"/>
            </a:endParaRPr>
          </a:p>
        </p:txBody>
      </p:sp>
      <p:grpSp>
        <p:nvGrpSpPr>
          <p:cNvPr id="5160" name="组合 114"/>
          <p:cNvGrpSpPr/>
          <p:nvPr/>
        </p:nvGrpSpPr>
        <p:grpSpPr>
          <a:xfrm>
            <a:off x="6763379" y="2757164"/>
            <a:ext cx="814394" cy="850900"/>
            <a:chOff x="1473122" y="1521446"/>
            <a:chExt cx="653650" cy="681967"/>
          </a:xfrm>
        </p:grpSpPr>
        <p:sp>
          <p:nvSpPr>
            <p:cNvPr id="116" name="六边形 115"/>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62" name="文本框 116"/>
            <p:cNvSpPr txBox="1"/>
            <p:nvPr/>
          </p:nvSpPr>
          <p:spPr>
            <a:xfrm>
              <a:off x="1524732" y="1669097"/>
              <a:ext cx="602040" cy="418341"/>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05</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
        <p:nvSpPr>
          <p:cNvPr id="13" name="文本框 111"/>
          <p:cNvSpPr txBox="1"/>
          <p:nvPr/>
        </p:nvSpPr>
        <p:spPr>
          <a:xfrm>
            <a:off x="6704330" y="3935095"/>
            <a:ext cx="749935"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05</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sp>
        <p:nvSpPr>
          <p:cNvPr id="8" name="矩形 5"/>
          <p:cNvSpPr/>
          <p:nvPr/>
        </p:nvSpPr>
        <p:spPr>
          <a:xfrm>
            <a:off x="1878965" y="2832100"/>
            <a:ext cx="3322320" cy="449580"/>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文本框 47"/>
          <p:cNvSpPr txBox="1"/>
          <p:nvPr/>
        </p:nvSpPr>
        <p:spPr>
          <a:xfrm>
            <a:off x="2156778" y="2835593"/>
            <a:ext cx="2497137" cy="460375"/>
          </a:xfrm>
          <a:prstGeom prst="rect">
            <a:avLst/>
          </a:prstGeom>
          <a:noFill/>
          <a:ln w="9525">
            <a:noFill/>
          </a:ln>
        </p:spPr>
        <p:txBody>
          <a:bodyPr wrap="square" anchor="t" anchorCtr="0">
            <a:spAutoFit/>
          </a:bodyPr>
          <a:p>
            <a:pPr>
              <a:buFont typeface="Arial" panose="020B0604020202020204" pitchFamily="34" charset="0"/>
            </a:pPr>
            <a:r>
              <a:rPr lang="en-US" altLang="zh-CN" sz="2400" b="1" dirty="0">
                <a:solidFill>
                  <a:srgbClr val="05B780"/>
                </a:solidFill>
                <a:latin typeface="Microsoft YaHei" panose="020B0503020204020204" pitchFamily="34" charset="-122"/>
                <a:ea typeface="Microsoft YaHei" panose="020B0503020204020204" pitchFamily="34" charset="-122"/>
              </a:rPr>
              <a:t>Linked List</a:t>
            </a:r>
            <a:endParaRPr lang="en-US" altLang="zh-CN" sz="2400" b="1" dirty="0">
              <a:solidFill>
                <a:srgbClr val="05B780"/>
              </a:solidFill>
              <a:latin typeface="Microsoft YaHei" panose="020B0503020204020204" pitchFamily="34" charset="-122"/>
              <a:ea typeface="Microsoft YaHei" panose="020B0503020204020204" pitchFamily="34" charset="-122"/>
            </a:endParaRPr>
          </a:p>
        </p:txBody>
      </p:sp>
      <p:grpSp>
        <p:nvGrpSpPr>
          <p:cNvPr id="16" name="组合 3"/>
          <p:cNvGrpSpPr/>
          <p:nvPr/>
        </p:nvGrpSpPr>
        <p:grpSpPr>
          <a:xfrm>
            <a:off x="1167759" y="2641912"/>
            <a:ext cx="814394" cy="849312"/>
            <a:chOff x="1473122" y="1521446"/>
            <a:chExt cx="653650" cy="681967"/>
          </a:xfrm>
        </p:grpSpPr>
        <p:sp>
          <p:nvSpPr>
            <p:cNvPr id="17" name="六边形 2"/>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文本框 46"/>
            <p:cNvSpPr txBox="1"/>
            <p:nvPr/>
          </p:nvSpPr>
          <p:spPr>
            <a:xfrm>
              <a:off x="1524732" y="1669097"/>
              <a:ext cx="602040" cy="419123"/>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02</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
        <p:nvSpPr>
          <p:cNvPr id="19" name="矩形 5"/>
          <p:cNvSpPr/>
          <p:nvPr/>
        </p:nvSpPr>
        <p:spPr>
          <a:xfrm>
            <a:off x="1878965" y="3786505"/>
            <a:ext cx="3322320" cy="449580"/>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 name="文本框 47"/>
          <p:cNvSpPr txBox="1"/>
          <p:nvPr/>
        </p:nvSpPr>
        <p:spPr>
          <a:xfrm>
            <a:off x="2157095" y="3790315"/>
            <a:ext cx="4546600" cy="460375"/>
          </a:xfrm>
          <a:prstGeom prst="rect">
            <a:avLst/>
          </a:prstGeom>
          <a:noFill/>
          <a:ln w="9525">
            <a:noFill/>
          </a:ln>
        </p:spPr>
        <p:txBody>
          <a:bodyPr wrap="square" anchor="t" anchorCtr="0">
            <a:spAutoFit/>
          </a:bodyPr>
          <a:p>
            <a:pPr>
              <a:buFont typeface="Arial" panose="020B0604020202020204" pitchFamily="34" charset="0"/>
            </a:pPr>
            <a:r>
              <a:rPr lang="en-US" altLang="zh-CN" sz="2400" b="1" dirty="0">
                <a:solidFill>
                  <a:srgbClr val="05B780"/>
                </a:solidFill>
                <a:latin typeface="Microsoft YaHei" panose="020B0503020204020204" pitchFamily="34" charset="-122"/>
                <a:ea typeface="Microsoft YaHei" panose="020B0503020204020204" pitchFamily="34" charset="-122"/>
              </a:rPr>
              <a:t>Binary/N-ary Tree</a:t>
            </a:r>
            <a:endParaRPr lang="en-US" altLang="zh-CN" sz="2400" b="1" dirty="0">
              <a:solidFill>
                <a:srgbClr val="05B780"/>
              </a:solidFill>
              <a:latin typeface="Microsoft YaHei" panose="020B0503020204020204" pitchFamily="34" charset="-122"/>
              <a:ea typeface="Microsoft YaHei" panose="020B0503020204020204" pitchFamily="34" charset="-122"/>
            </a:endParaRPr>
          </a:p>
        </p:txBody>
      </p:sp>
      <p:grpSp>
        <p:nvGrpSpPr>
          <p:cNvPr id="21" name="组合 3"/>
          <p:cNvGrpSpPr/>
          <p:nvPr/>
        </p:nvGrpSpPr>
        <p:grpSpPr>
          <a:xfrm>
            <a:off x="1167759" y="3596317"/>
            <a:ext cx="814394" cy="849312"/>
            <a:chOff x="1473122" y="1521446"/>
            <a:chExt cx="653650" cy="681967"/>
          </a:xfrm>
        </p:grpSpPr>
        <p:sp>
          <p:nvSpPr>
            <p:cNvPr id="22" name="六边形 2"/>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 name="文本框 46"/>
            <p:cNvSpPr txBox="1"/>
            <p:nvPr/>
          </p:nvSpPr>
          <p:spPr>
            <a:xfrm>
              <a:off x="1524732" y="1669097"/>
              <a:ext cx="602040" cy="419123"/>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03</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
        <p:nvSpPr>
          <p:cNvPr id="2" name="矩形 112"/>
          <p:cNvSpPr/>
          <p:nvPr/>
        </p:nvSpPr>
        <p:spPr>
          <a:xfrm>
            <a:off x="7454265" y="1885950"/>
            <a:ext cx="3322955" cy="450850"/>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文本框 113"/>
          <p:cNvSpPr txBox="1"/>
          <p:nvPr/>
        </p:nvSpPr>
        <p:spPr>
          <a:xfrm>
            <a:off x="7732078" y="1879600"/>
            <a:ext cx="2366962" cy="460375"/>
          </a:xfrm>
          <a:prstGeom prst="rect">
            <a:avLst/>
          </a:prstGeom>
          <a:noFill/>
          <a:ln w="9525">
            <a:noFill/>
          </a:ln>
        </p:spPr>
        <p:txBody>
          <a:bodyPr wrap="square" anchor="t" anchorCtr="0">
            <a:spAutoFit/>
          </a:bodyPr>
          <a:p>
            <a:pPr>
              <a:buFont typeface="Arial" panose="020B0604020202020204" pitchFamily="34" charset="0"/>
            </a:pPr>
            <a:r>
              <a:rPr lang="en-US" altLang="zh-CN" sz="2400" b="1" dirty="0">
                <a:solidFill>
                  <a:srgbClr val="05B780"/>
                </a:solidFill>
                <a:latin typeface="Microsoft YaHei" panose="020B0503020204020204" pitchFamily="34" charset="-122"/>
                <a:ea typeface="Microsoft YaHei" panose="020B0503020204020204" pitchFamily="34" charset="-122"/>
              </a:rPr>
              <a:t>Tree Traversal</a:t>
            </a:r>
            <a:endParaRPr lang="en-US" altLang="zh-CN" sz="2400" b="1" dirty="0">
              <a:solidFill>
                <a:srgbClr val="05B780"/>
              </a:solidFill>
              <a:latin typeface="Microsoft YaHei" panose="020B0503020204020204" pitchFamily="34" charset="-122"/>
              <a:ea typeface="Microsoft YaHei" panose="020B0503020204020204" pitchFamily="34" charset="-122"/>
            </a:endParaRPr>
          </a:p>
        </p:txBody>
      </p:sp>
      <p:grpSp>
        <p:nvGrpSpPr>
          <p:cNvPr id="5" name="组合 114"/>
          <p:cNvGrpSpPr/>
          <p:nvPr/>
        </p:nvGrpSpPr>
        <p:grpSpPr>
          <a:xfrm>
            <a:off x="6743059" y="1685919"/>
            <a:ext cx="814394" cy="850900"/>
            <a:chOff x="1473122" y="1521446"/>
            <a:chExt cx="653650" cy="681967"/>
          </a:xfrm>
        </p:grpSpPr>
        <p:sp>
          <p:nvSpPr>
            <p:cNvPr id="7" name="六边形 115"/>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文本框 116"/>
            <p:cNvSpPr txBox="1"/>
            <p:nvPr/>
          </p:nvSpPr>
          <p:spPr>
            <a:xfrm>
              <a:off x="1524732" y="1669097"/>
              <a:ext cx="602040" cy="418341"/>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04</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1.1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N-Ary Trees</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2" name="Content Placeholder 1"/>
          <p:cNvPicPr>
            <a:picLocks noChangeAspect="1"/>
          </p:cNvPicPr>
          <p:nvPr>
            <p:ph idx="1"/>
          </p:nvPr>
        </p:nvPicPr>
        <p:blipFill>
          <a:blip r:embed="rId1"/>
          <a:stretch>
            <a:fillRect/>
          </a:stretch>
        </p:blipFill>
        <p:spPr>
          <a:xfrm>
            <a:off x="3494405" y="3965575"/>
            <a:ext cx="2955925" cy="2556510"/>
          </a:xfrm>
          <a:prstGeom prst="rect">
            <a:avLst/>
          </a:prstGeom>
        </p:spPr>
      </p:pic>
      <p:sp>
        <p:nvSpPr>
          <p:cNvPr id="4" name="Content Placeholder 2"/>
          <p:cNvSpPr/>
          <p:nvPr/>
        </p:nvSpPr>
        <p:spPr>
          <a:xfrm>
            <a:off x="890905" y="1416050"/>
            <a:ext cx="10515600" cy="4351338"/>
          </a:xfrm>
          <a:prstGeom prst="rect">
            <a:avLst/>
          </a:prstGeom>
          <a:noFill/>
          <a:ln w="9525">
            <a:noFill/>
          </a:ln>
        </p:spPr>
        <p:txBody>
          <a:bodyPr anchor="t" anchorCtr="0"/>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For trees that do not follow the “binary” structure, we consider them as N-Ary Trees</a:t>
            </a:r>
            <a:endParaRPr lang="en-US"/>
          </a:p>
          <a:p>
            <a:r>
              <a:rPr lang="en-US"/>
              <a:t>N-Ary Trees can contain up to N (N&gt;2) number of children at each parent node</a:t>
            </a:r>
            <a:endParaRPr lang="en-US"/>
          </a:p>
          <a:p>
            <a:pPr lvl="1"/>
            <a:r>
              <a:rPr lang="en-US" sz="2400"/>
              <a:t>Implementation in python is nearly identical</a:t>
            </a:r>
            <a:endParaRPr lang="en-US"/>
          </a:p>
          <a:p>
            <a:r>
              <a:rPr lang="en-US"/>
              <a:t>One of the most common applications is Prefix-Trie</a:t>
            </a:r>
            <a:endParaRPr lang="en-US"/>
          </a:p>
        </p:txBody>
      </p:sp>
      <p:pic>
        <p:nvPicPr>
          <p:cNvPr id="100" name="Picture 99"/>
          <p:cNvPicPr/>
          <p:nvPr/>
        </p:nvPicPr>
        <p:blipFill>
          <a:blip r:embed="rId2"/>
          <a:stretch>
            <a:fillRect/>
          </a:stretch>
        </p:blipFill>
        <p:spPr>
          <a:xfrm>
            <a:off x="8319135" y="3295015"/>
            <a:ext cx="3461385" cy="2976880"/>
          </a:xfrm>
          <a:prstGeom prst="rect">
            <a:avLst/>
          </a:prstGeom>
          <a:noFill/>
          <a:ln w="9525">
            <a:noFill/>
          </a:ln>
        </p:spPr>
      </p:pic>
    </p:spTree>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0" y="338455"/>
            <a:ext cx="3255645"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sym typeface="+mn-ea"/>
              </a:rPr>
              <a:t>Data Structure</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498725"/>
            <a:ext cx="5067300"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Tree Traversal</a:t>
            </a:r>
            <a:endParaRPr lang="en-US" altLang="zh-CN"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03</a:t>
              </a:r>
              <a:endParaRPr lang="en-US" altLang="zh-CN"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1.1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Level-order Traversal</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5" name="Content Placeholder 4"/>
          <p:cNvPicPr>
            <a:picLocks noChangeAspect="1"/>
          </p:cNvPicPr>
          <p:nvPr>
            <p:ph idx="1"/>
          </p:nvPr>
        </p:nvPicPr>
        <p:blipFill>
          <a:blip r:embed="rId1"/>
          <a:stretch>
            <a:fillRect/>
          </a:stretch>
        </p:blipFill>
        <p:spPr>
          <a:xfrm>
            <a:off x="2565400" y="2980055"/>
            <a:ext cx="6562725" cy="3467100"/>
          </a:xfrm>
          <a:prstGeom prst="rect">
            <a:avLst/>
          </a:prstGeom>
        </p:spPr>
      </p:pic>
      <p:sp>
        <p:nvSpPr>
          <p:cNvPr id="6" name="Content Placeholder 2"/>
          <p:cNvSpPr/>
          <p:nvPr/>
        </p:nvSpPr>
        <p:spPr>
          <a:xfrm>
            <a:off x="838200" y="1252855"/>
            <a:ext cx="10515600" cy="4351338"/>
          </a:xfrm>
          <a:prstGeom prst="rect">
            <a:avLst/>
          </a:prstGeom>
          <a:noFill/>
          <a:ln w="9525">
            <a:noFill/>
          </a:ln>
        </p:spPr>
        <p:txBody>
          <a:bodyPr anchor="t" anchorCtr="0"/>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Level-order traversal starts at the root node, and visits each and every node from left to right, moving down a level when there is no more nodes to visit</a:t>
            </a:r>
            <a:endParaRPr lang="en-US"/>
          </a:p>
        </p:txBody>
      </p:sp>
    </p:spTree>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1.1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In-order Traversal</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a:xfrm>
            <a:off x="838200" y="1252855"/>
            <a:ext cx="10515600" cy="4351338"/>
          </a:xfrm>
        </p:spPr>
        <p:txBody>
          <a:bodyPr/>
          <a:p>
            <a:r>
              <a:rPr lang="en-US"/>
              <a:t>In-order traversal visits the left branch first, then the current node, and finally the right branch. </a:t>
            </a:r>
            <a:endParaRPr lang="en-US"/>
          </a:p>
          <a:p>
            <a:pPr lvl="1"/>
            <a:r>
              <a:rPr lang="en-US" sz="2400"/>
              <a:t>Left -&gt; Current -&gt; Right</a:t>
            </a:r>
            <a:endParaRPr lang="en-US"/>
          </a:p>
          <a:p>
            <a:r>
              <a:rPr lang="en-US"/>
              <a:t>The diagram below shows the traversal order of an in-order traversal on a binary tree.</a:t>
            </a:r>
            <a:endParaRPr lang="en-US"/>
          </a:p>
        </p:txBody>
      </p:sp>
      <p:pic>
        <p:nvPicPr>
          <p:cNvPr id="2" name="Picture 1"/>
          <p:cNvPicPr>
            <a:picLocks noChangeAspect="1"/>
          </p:cNvPicPr>
          <p:nvPr/>
        </p:nvPicPr>
        <p:blipFill>
          <a:blip r:embed="rId1"/>
          <a:stretch>
            <a:fillRect/>
          </a:stretch>
        </p:blipFill>
        <p:spPr>
          <a:xfrm>
            <a:off x="3843655" y="3239135"/>
            <a:ext cx="4773295" cy="3216275"/>
          </a:xfrm>
          <a:prstGeom prst="rect">
            <a:avLst/>
          </a:prstGeom>
        </p:spPr>
      </p:pic>
    </p:spTree>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1.1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Pre-order Traversal</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2" name="Content Placeholder 1"/>
          <p:cNvPicPr>
            <a:picLocks noChangeAspect="1"/>
          </p:cNvPicPr>
          <p:nvPr>
            <p:ph idx="1"/>
          </p:nvPr>
        </p:nvPicPr>
        <p:blipFill>
          <a:blip r:embed="rId1"/>
          <a:stretch>
            <a:fillRect/>
          </a:stretch>
        </p:blipFill>
        <p:spPr>
          <a:xfrm>
            <a:off x="3359785" y="2924175"/>
            <a:ext cx="5070475" cy="3526790"/>
          </a:xfrm>
          <a:prstGeom prst="rect">
            <a:avLst/>
          </a:prstGeom>
        </p:spPr>
      </p:pic>
      <p:sp>
        <p:nvSpPr>
          <p:cNvPr id="5" name="Content Placeholder 2"/>
          <p:cNvSpPr/>
          <p:nvPr/>
        </p:nvSpPr>
        <p:spPr>
          <a:xfrm>
            <a:off x="838200" y="1252855"/>
            <a:ext cx="10515600" cy="4351338"/>
          </a:xfrm>
          <a:prstGeom prst="rect">
            <a:avLst/>
          </a:prstGeom>
          <a:noFill/>
          <a:ln w="9525">
            <a:noFill/>
          </a:ln>
        </p:spPr>
        <p:txBody>
          <a:bodyPr anchor="t" anchorCtr="0"/>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ym typeface="+mn-ea"/>
              </a:rPr>
              <a:t>Pre-order traversal visits the current node first, then the left subtree, and finally the right subtree. </a:t>
            </a:r>
            <a:endParaRPr lang="en-US">
              <a:sym typeface="+mn-ea"/>
            </a:endParaRPr>
          </a:p>
          <a:p>
            <a:pPr lvl="1"/>
            <a:r>
              <a:rPr lang="en-US" sz="2400">
                <a:sym typeface="+mn-ea"/>
              </a:rPr>
              <a:t>Current -&gt; Left -&gt; Right</a:t>
            </a:r>
            <a:endParaRPr lang="en-US">
              <a:sym typeface="+mn-ea"/>
            </a:endParaRPr>
          </a:p>
          <a:p>
            <a:r>
              <a:rPr lang="en-US">
                <a:sym typeface="+mn-ea"/>
              </a:rPr>
              <a:t>The diagram below shows the traversal order of a pre-order traversal on a binary tree.</a:t>
            </a:r>
            <a:endParaRPr lang="en-US"/>
          </a:p>
        </p:txBody>
      </p:sp>
    </p:spTree>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1.1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Post-order Traversal</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a:xfrm>
            <a:off x="890905" y="1394460"/>
            <a:ext cx="10515600" cy="4351338"/>
          </a:xfrm>
        </p:spPr>
        <p:txBody>
          <a:bodyPr/>
          <a:p>
            <a:r>
              <a:rPr lang="en-US"/>
              <a:t>Post-order traversal visits the left subtree first, then the right subtree, and finally the current node. </a:t>
            </a:r>
            <a:endParaRPr lang="en-US"/>
          </a:p>
          <a:p>
            <a:pPr lvl="1"/>
            <a:r>
              <a:rPr lang="en-US" sz="2400"/>
              <a:t>Left -&gt; Right -&gt; Current</a:t>
            </a:r>
            <a:endParaRPr lang="en-US"/>
          </a:p>
          <a:p>
            <a:r>
              <a:rPr lang="en-US"/>
              <a:t>The diagram below shows the traversal order of a post-order traversal on a binary tree.</a:t>
            </a:r>
            <a:endParaRPr lang="en-US"/>
          </a:p>
        </p:txBody>
      </p:sp>
      <p:pic>
        <p:nvPicPr>
          <p:cNvPr id="2" name="Picture 1"/>
          <p:cNvPicPr>
            <a:picLocks noChangeAspect="1"/>
          </p:cNvPicPr>
          <p:nvPr/>
        </p:nvPicPr>
        <p:blipFill>
          <a:blip r:embed="rId1"/>
          <a:stretch>
            <a:fillRect/>
          </a:stretch>
        </p:blipFill>
        <p:spPr>
          <a:xfrm>
            <a:off x="3885565" y="3251835"/>
            <a:ext cx="4707890" cy="3360420"/>
          </a:xfrm>
          <a:prstGeom prst="rect">
            <a:avLst/>
          </a:prstGeom>
        </p:spPr>
      </p:pic>
    </p:spTree>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1.1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All Traversal Methods</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101" name="Content Placeholder 100"/>
          <p:cNvPicPr/>
          <p:nvPr>
            <p:ph idx="1"/>
          </p:nvPr>
        </p:nvPicPr>
        <p:blipFill>
          <a:blip r:embed="rId1"/>
          <a:stretch>
            <a:fillRect/>
          </a:stretch>
        </p:blipFill>
        <p:spPr>
          <a:xfrm>
            <a:off x="890905" y="1557655"/>
            <a:ext cx="10515600" cy="4351655"/>
          </a:xfrm>
          <a:prstGeom prst="rect">
            <a:avLst/>
          </a:prstGeom>
          <a:noFill/>
          <a:ln w="9525">
            <a:noFill/>
          </a:ln>
        </p:spPr>
      </p:pic>
    </p:spTree>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22225" y="336550"/>
            <a:ext cx="3985895"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rPr>
              <a:t>Class Exercise</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556510"/>
            <a:ext cx="5067300"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Class Exercises</a:t>
            </a:r>
            <a:endParaRPr lang="en-US" altLang="zh-CN"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04</a:t>
              </a:r>
              <a:endParaRPr lang="en-US" altLang="zh-CN"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1.1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Delete Duplicates in Linked List</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p:txBody>
          <a:bodyPr/>
          <a:p>
            <a:r>
              <a:rPr lang="en-US"/>
              <a:t>Given the head of a sorted linked list, delete all duplicates such that each element appears only once. Return the linked list sorted as well.</a:t>
            </a:r>
            <a:endParaRPr lang="en-US"/>
          </a:p>
        </p:txBody>
      </p:sp>
      <p:pic>
        <p:nvPicPr>
          <p:cNvPr id="2" name="Picture 1"/>
          <p:cNvPicPr>
            <a:picLocks noChangeAspect="1"/>
          </p:cNvPicPr>
          <p:nvPr/>
        </p:nvPicPr>
        <p:blipFill>
          <a:blip r:embed="rId1"/>
          <a:stretch>
            <a:fillRect/>
          </a:stretch>
        </p:blipFill>
        <p:spPr>
          <a:xfrm>
            <a:off x="3463290" y="2954020"/>
            <a:ext cx="5534025" cy="3057525"/>
          </a:xfrm>
          <a:prstGeom prst="rect">
            <a:avLst/>
          </a:prstGeom>
        </p:spPr>
      </p:pic>
    </p:spTree>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1.1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Tree Traversals - Demo Exercise</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p:txBody>
          <a:bodyPr/>
          <a:p>
            <a:r>
              <a:rPr lang="en-US"/>
              <a:t>For each of the tree traversal methods, what data structure would you choose to implement it:</a:t>
            </a:r>
            <a:endParaRPr lang="en-US"/>
          </a:p>
          <a:p>
            <a:pPr lvl="1"/>
            <a:r>
              <a:rPr lang="en-US"/>
              <a:t>Level order traversal</a:t>
            </a:r>
            <a:endParaRPr lang="en-US"/>
          </a:p>
          <a:p>
            <a:pPr lvl="1"/>
            <a:r>
              <a:rPr lang="en-US"/>
              <a:t>In order traversal</a:t>
            </a:r>
            <a:endParaRPr lang="en-US"/>
          </a:p>
          <a:p>
            <a:pPr lvl="1"/>
            <a:r>
              <a:rPr lang="en-US"/>
              <a:t>Pre order traversal</a:t>
            </a:r>
            <a:endParaRPr lang="en-US"/>
          </a:p>
          <a:p>
            <a:pPr lvl="1"/>
            <a:r>
              <a:rPr lang="en-US"/>
              <a:t>Post order traversal</a:t>
            </a:r>
            <a:endParaRPr lang="en-US"/>
          </a:p>
          <a:p>
            <a:pPr lvl="0"/>
            <a:endParaRPr lang="en-US"/>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0" y="338455"/>
            <a:ext cx="3255645"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rPr>
              <a:t>Week3 Recap</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498725"/>
            <a:ext cx="5067300"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Week 3 Recap</a:t>
            </a:r>
            <a:endParaRPr lang="en-US" altLang="zh-CN"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01a</a:t>
              </a:r>
              <a:endParaRPr lang="en-US" altLang="zh-CN"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4.4</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Homework</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a:xfrm>
            <a:off x="890905" y="1183640"/>
            <a:ext cx="10515600" cy="4351338"/>
          </a:xfrm>
        </p:spPr>
        <p:txBody>
          <a:bodyPr/>
          <a:p>
            <a:endParaRPr lang="en-US" sz="1710"/>
          </a:p>
        </p:txBody>
      </p:sp>
    </p:spTree>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任意多边形 26"/>
          <p:cNvSpPr/>
          <p:nvPr/>
        </p:nvSpPr>
        <p:spPr>
          <a:xfrm rot="1105229">
            <a:off x="879475" y="-420687"/>
            <a:ext cx="10955338" cy="8162925"/>
          </a:xfrm>
          <a:custGeom>
            <a:avLst/>
            <a:gdLst>
              <a:gd name="connsiteX0" fmla="*/ 592396 w 10955364"/>
              <a:gd name="connsiteY0" fmla="*/ 1850814 h 8163749"/>
              <a:gd name="connsiteX1" fmla="*/ 1543995 w 10955364"/>
              <a:gd name="connsiteY1" fmla="*/ 1533881 h 8163749"/>
              <a:gd name="connsiteX2" fmla="*/ 6955594 w 10955364"/>
              <a:gd name="connsiteY2" fmla="*/ 1533882 h 8163749"/>
              <a:gd name="connsiteX3" fmla="*/ 5829846 w 10955364"/>
              <a:gd name="connsiteY3" fmla="*/ 106467 h 8163749"/>
              <a:gd name="connsiteX4" fmla="*/ 6149516 w 10955364"/>
              <a:gd name="connsiteY4" fmla="*/ 0 h 8163749"/>
              <a:gd name="connsiteX5" fmla="*/ 9448032 w 10955364"/>
              <a:gd name="connsiteY5" fmla="*/ 4182420 h 8163749"/>
              <a:gd name="connsiteX6" fmla="*/ 10818039 w 10955364"/>
              <a:gd name="connsiteY6" fmla="*/ 1649166 h 8163749"/>
              <a:gd name="connsiteX7" fmla="*/ 10955364 w 10955364"/>
              <a:gd name="connsiteY7" fmla="*/ 2061488 h 8163749"/>
              <a:gd name="connsiteX8" fmla="*/ 8602988 w 10955364"/>
              <a:gd name="connsiteY8" fmla="*/ 6411222 h 8163749"/>
              <a:gd name="connsiteX9" fmla="*/ 8163520 w 10955364"/>
              <a:gd name="connsiteY9" fmla="*/ 6557588 h 8163749"/>
              <a:gd name="connsiteX10" fmla="*/ 9283839 w 10955364"/>
              <a:gd name="connsiteY10" fmla="*/ 4486027 h 8163749"/>
              <a:gd name="connsiteX11" fmla="*/ 7205549 w 10955364"/>
              <a:gd name="connsiteY11" fmla="*/ 1850816 h 8163749"/>
              <a:gd name="connsiteX12" fmla="*/ 3551417 w 10955364"/>
              <a:gd name="connsiteY12" fmla="*/ 1850816 h 8163749"/>
              <a:gd name="connsiteX13" fmla="*/ 1816446 w 10955364"/>
              <a:gd name="connsiteY13" fmla="*/ 5058920 h 8163749"/>
              <a:gd name="connsiteX14" fmla="*/ 4088911 w 10955364"/>
              <a:gd name="connsiteY14" fmla="*/ 7914648 h 8163749"/>
              <a:gd name="connsiteX15" fmla="*/ 3768735 w 10955364"/>
              <a:gd name="connsiteY15" fmla="*/ 8021284 h 8163749"/>
              <a:gd name="connsiteX16" fmla="*/ 1652559 w 10955364"/>
              <a:gd name="connsiteY16" fmla="*/ 5361960 h 8163749"/>
              <a:gd name="connsiteX17" fmla="*/ 137325 w 10955364"/>
              <a:gd name="connsiteY17" fmla="*/ 8163749 h 8163749"/>
              <a:gd name="connsiteX18" fmla="*/ 0 w 10955364"/>
              <a:gd name="connsiteY18" fmla="*/ 7751427 h 8163749"/>
              <a:gd name="connsiteX19" fmla="*/ 3191107 w 10955364"/>
              <a:gd name="connsiteY19" fmla="*/ 1850815 h 8163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55364" h="8163749">
                <a:moveTo>
                  <a:pt x="592396" y="1850814"/>
                </a:moveTo>
                <a:lnTo>
                  <a:pt x="1543995" y="1533881"/>
                </a:lnTo>
                <a:lnTo>
                  <a:pt x="6955594" y="1533882"/>
                </a:lnTo>
                <a:lnTo>
                  <a:pt x="5829846" y="106467"/>
                </a:lnTo>
                <a:lnTo>
                  <a:pt x="6149516" y="0"/>
                </a:lnTo>
                <a:lnTo>
                  <a:pt x="9448032" y="4182420"/>
                </a:lnTo>
                <a:lnTo>
                  <a:pt x="10818039" y="1649166"/>
                </a:lnTo>
                <a:lnTo>
                  <a:pt x="10955364" y="2061488"/>
                </a:lnTo>
                <a:lnTo>
                  <a:pt x="8602988" y="6411222"/>
                </a:lnTo>
                <a:lnTo>
                  <a:pt x="8163520" y="6557588"/>
                </a:lnTo>
                <a:lnTo>
                  <a:pt x="9283839" y="4486027"/>
                </a:lnTo>
                <a:lnTo>
                  <a:pt x="7205549" y="1850816"/>
                </a:lnTo>
                <a:lnTo>
                  <a:pt x="3551417" y="1850816"/>
                </a:lnTo>
                <a:lnTo>
                  <a:pt x="1816446" y="5058920"/>
                </a:lnTo>
                <a:lnTo>
                  <a:pt x="4088911" y="7914648"/>
                </a:lnTo>
                <a:lnTo>
                  <a:pt x="3768735" y="8021284"/>
                </a:lnTo>
                <a:lnTo>
                  <a:pt x="1652559" y="5361960"/>
                </a:lnTo>
                <a:lnTo>
                  <a:pt x="137325" y="8163749"/>
                </a:lnTo>
                <a:lnTo>
                  <a:pt x="0" y="7751427"/>
                </a:lnTo>
                <a:lnTo>
                  <a:pt x="3191107" y="1850815"/>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3794" name="Freeform 21"/>
          <p:cNvSpPr/>
          <p:nvPr/>
        </p:nvSpPr>
        <p:spPr>
          <a:xfrm>
            <a:off x="5489575" y="2338388"/>
            <a:ext cx="1212850" cy="844550"/>
          </a:xfrm>
          <a:custGeom>
            <a:avLst/>
            <a:gdLst/>
            <a:ahLst/>
            <a:cxnLst>
              <a:cxn ang="0">
                <a:pos x="1100886755" y="0"/>
              </a:cxn>
              <a:cxn ang="0">
                <a:pos x="901305125" y="0"/>
              </a:cxn>
              <a:cxn ang="0">
                <a:pos x="748202390" y="0"/>
              </a:cxn>
              <a:cxn ang="0">
                <a:pos x="648867110" y="132852886"/>
              </a:cxn>
              <a:cxn ang="0">
                <a:pos x="561379560" y="307852838"/>
              </a:cxn>
              <a:cxn ang="0">
                <a:pos x="476625220" y="476439190"/>
              </a:cxn>
              <a:cxn ang="0">
                <a:pos x="402807540" y="624868373"/>
              </a:cxn>
              <a:cxn ang="0">
                <a:pos x="349039130" y="518586256"/>
              </a:cxn>
              <a:cxn ang="0">
                <a:pos x="241502310" y="302355603"/>
              </a:cxn>
              <a:cxn ang="0">
                <a:pos x="155837855" y="131937478"/>
              </a:cxn>
              <a:cxn ang="0">
                <a:pos x="145813220" y="110863944"/>
              </a:cxn>
              <a:cxn ang="0">
                <a:pos x="311674755" y="110863944"/>
              </a:cxn>
              <a:cxn ang="0">
                <a:pos x="375467800" y="110863944"/>
              </a:cxn>
              <a:cxn ang="0">
                <a:pos x="424679905" y="208900687"/>
              </a:cxn>
              <a:cxn ang="0">
                <a:pos x="501231750" y="362827106"/>
              </a:cxn>
              <a:cxn ang="0">
                <a:pos x="556822300" y="253795893"/>
              </a:cxn>
              <a:cxn ang="0">
                <a:pos x="559556465" y="232722360"/>
              </a:cxn>
              <a:cxn ang="0">
                <a:pos x="485738785" y="86125907"/>
              </a:cxn>
              <a:cxn ang="0">
                <a:pos x="395517070" y="0"/>
              </a:cxn>
              <a:cxn ang="0">
                <a:pos x="114827290" y="0"/>
              </a:cxn>
              <a:cxn ang="0">
                <a:pos x="40098540" y="2749096"/>
              </a:cxn>
              <a:cxn ang="0">
                <a:pos x="7290470" y="80628671"/>
              </a:cxn>
              <a:cxn ang="0">
                <a:pos x="54679480" y="174999952"/>
              </a:cxn>
              <a:cxn ang="0">
                <a:pos x="154925830" y="375654308"/>
              </a:cxn>
              <a:cxn ang="0">
                <a:pos x="264285745" y="594633100"/>
              </a:cxn>
              <a:cxn ang="0">
                <a:pos x="339926520" y="745811381"/>
              </a:cxn>
              <a:cxn ang="0">
                <a:pos x="370000425" y="793454725"/>
              </a:cxn>
              <a:cxn ang="0">
                <a:pos x="453842740" y="768716687"/>
              </a:cxn>
              <a:cxn ang="0">
                <a:pos x="516723760" y="642277402"/>
              </a:cxn>
              <a:cxn ang="0">
                <a:pos x="578694665" y="518586256"/>
              </a:cxn>
              <a:cxn ang="0">
                <a:pos x="668916380" y="338089069"/>
              </a:cxn>
              <a:cxn ang="0">
                <a:pos x="716305390" y="242800465"/>
              </a:cxn>
              <a:cxn ang="0">
                <a:pos x="781921530" y="110863944"/>
              </a:cxn>
              <a:cxn ang="0">
                <a:pos x="920443325" y="110863944"/>
              </a:cxn>
              <a:cxn ang="0">
                <a:pos x="1010665040" y="110863944"/>
              </a:cxn>
              <a:cxn ang="0">
                <a:pos x="986970535" y="162172751"/>
              </a:cxn>
              <a:cxn ang="0">
                <a:pos x="888547280" y="359161644"/>
              </a:cxn>
              <a:cxn ang="0">
                <a:pos x="786477835" y="561648731"/>
              </a:cxn>
              <a:cxn ang="0">
                <a:pos x="755492860" y="623952008"/>
              </a:cxn>
              <a:cxn ang="0">
                <a:pos x="668005310" y="450784787"/>
              </a:cxn>
              <a:cxn ang="0">
                <a:pos x="597832865" y="543324294"/>
              </a:cxn>
              <a:cxn ang="0">
                <a:pos x="634286170" y="629450201"/>
              </a:cxn>
              <a:cxn ang="0">
                <a:pos x="708103850" y="776963019"/>
              </a:cxn>
              <a:cxn ang="0">
                <a:pos x="808350200" y="764135817"/>
              </a:cxn>
              <a:cxn ang="0">
                <a:pos x="873054315" y="636780167"/>
              </a:cxn>
              <a:cxn ang="0">
                <a:pos x="985148395" y="411386816"/>
              </a:cxn>
              <a:cxn ang="0">
                <a:pos x="1094507355" y="191491658"/>
              </a:cxn>
              <a:cxn ang="0">
                <a:pos x="1150098860" y="81544079"/>
              </a:cxn>
            </a:cxnLst>
            <a:pathLst>
              <a:path w="1270" h="882">
                <a:moveTo>
                  <a:pt x="1268" y="57"/>
                </a:moveTo>
                <a:cubicBezTo>
                  <a:pt x="1268" y="40"/>
                  <a:pt x="1259" y="24"/>
                  <a:pt x="1246" y="14"/>
                </a:cubicBezTo>
                <a:cubicBezTo>
                  <a:pt x="1235" y="5"/>
                  <a:pt x="1222" y="1"/>
                  <a:pt x="1208" y="0"/>
                </a:cubicBezTo>
                <a:cubicBezTo>
                  <a:pt x="1203" y="0"/>
                  <a:pt x="1199" y="0"/>
                  <a:pt x="1194" y="0"/>
                </a:cubicBezTo>
                <a:cubicBezTo>
                  <a:pt x="1165" y="0"/>
                  <a:pt x="1137" y="0"/>
                  <a:pt x="1109" y="0"/>
                </a:cubicBezTo>
                <a:cubicBezTo>
                  <a:pt x="1069" y="0"/>
                  <a:pt x="1029" y="0"/>
                  <a:pt x="989" y="0"/>
                </a:cubicBezTo>
                <a:cubicBezTo>
                  <a:pt x="952" y="0"/>
                  <a:pt x="915" y="0"/>
                  <a:pt x="878" y="0"/>
                </a:cubicBezTo>
                <a:cubicBezTo>
                  <a:pt x="859" y="0"/>
                  <a:pt x="841" y="0"/>
                  <a:pt x="822" y="0"/>
                </a:cubicBezTo>
                <a:cubicBezTo>
                  <a:pt x="822" y="0"/>
                  <a:pt x="822" y="0"/>
                  <a:pt x="821" y="0"/>
                </a:cubicBezTo>
                <a:cubicBezTo>
                  <a:pt x="798" y="1"/>
                  <a:pt x="778" y="14"/>
                  <a:pt x="767" y="35"/>
                </a:cubicBezTo>
                <a:cubicBezTo>
                  <a:pt x="763" y="42"/>
                  <a:pt x="760" y="49"/>
                  <a:pt x="756" y="56"/>
                </a:cubicBezTo>
                <a:cubicBezTo>
                  <a:pt x="741" y="86"/>
                  <a:pt x="726" y="115"/>
                  <a:pt x="712" y="145"/>
                </a:cubicBezTo>
                <a:cubicBezTo>
                  <a:pt x="699" y="171"/>
                  <a:pt x="686" y="197"/>
                  <a:pt x="673" y="223"/>
                </a:cubicBezTo>
                <a:cubicBezTo>
                  <a:pt x="668" y="232"/>
                  <a:pt x="663" y="242"/>
                  <a:pt x="658" y="251"/>
                </a:cubicBezTo>
                <a:cubicBezTo>
                  <a:pt x="644" y="279"/>
                  <a:pt x="630" y="308"/>
                  <a:pt x="616" y="336"/>
                </a:cubicBezTo>
                <a:cubicBezTo>
                  <a:pt x="601" y="365"/>
                  <a:pt x="586" y="395"/>
                  <a:pt x="571" y="424"/>
                </a:cubicBezTo>
                <a:cubicBezTo>
                  <a:pt x="566" y="435"/>
                  <a:pt x="561" y="445"/>
                  <a:pt x="556" y="455"/>
                </a:cubicBezTo>
                <a:cubicBezTo>
                  <a:pt x="545" y="477"/>
                  <a:pt x="534" y="498"/>
                  <a:pt x="523" y="520"/>
                </a:cubicBezTo>
                <a:cubicBezTo>
                  <a:pt x="507" y="552"/>
                  <a:pt x="491" y="584"/>
                  <a:pt x="475" y="616"/>
                </a:cubicBezTo>
                <a:cubicBezTo>
                  <a:pt x="464" y="637"/>
                  <a:pt x="454" y="658"/>
                  <a:pt x="443" y="679"/>
                </a:cubicBezTo>
                <a:cubicBezTo>
                  <a:pt x="443" y="680"/>
                  <a:pt x="442" y="681"/>
                  <a:pt x="442" y="682"/>
                </a:cubicBezTo>
                <a:cubicBezTo>
                  <a:pt x="439" y="677"/>
                  <a:pt x="437" y="672"/>
                  <a:pt x="434" y="667"/>
                </a:cubicBezTo>
                <a:cubicBezTo>
                  <a:pt x="427" y="654"/>
                  <a:pt x="421" y="640"/>
                  <a:pt x="414" y="627"/>
                </a:cubicBezTo>
                <a:cubicBezTo>
                  <a:pt x="404" y="606"/>
                  <a:pt x="394" y="586"/>
                  <a:pt x="383" y="566"/>
                </a:cubicBezTo>
                <a:cubicBezTo>
                  <a:pt x="371" y="542"/>
                  <a:pt x="359" y="517"/>
                  <a:pt x="346" y="492"/>
                </a:cubicBezTo>
                <a:cubicBezTo>
                  <a:pt x="333" y="466"/>
                  <a:pt x="319" y="439"/>
                  <a:pt x="306" y="412"/>
                </a:cubicBezTo>
                <a:cubicBezTo>
                  <a:pt x="292" y="385"/>
                  <a:pt x="279" y="357"/>
                  <a:pt x="265" y="330"/>
                </a:cubicBezTo>
                <a:cubicBezTo>
                  <a:pt x="252" y="305"/>
                  <a:pt x="240" y="280"/>
                  <a:pt x="227" y="254"/>
                </a:cubicBezTo>
                <a:cubicBezTo>
                  <a:pt x="216" y="233"/>
                  <a:pt x="205" y="211"/>
                  <a:pt x="195" y="190"/>
                </a:cubicBezTo>
                <a:cubicBezTo>
                  <a:pt x="187" y="175"/>
                  <a:pt x="179" y="159"/>
                  <a:pt x="171" y="144"/>
                </a:cubicBezTo>
                <a:cubicBezTo>
                  <a:pt x="169" y="139"/>
                  <a:pt x="167" y="134"/>
                  <a:pt x="164" y="130"/>
                </a:cubicBezTo>
                <a:cubicBezTo>
                  <a:pt x="163" y="127"/>
                  <a:pt x="161" y="124"/>
                  <a:pt x="160" y="122"/>
                </a:cubicBezTo>
                <a:cubicBezTo>
                  <a:pt x="160" y="122"/>
                  <a:pt x="160" y="121"/>
                  <a:pt x="160" y="121"/>
                </a:cubicBezTo>
                <a:cubicBezTo>
                  <a:pt x="170" y="121"/>
                  <a:pt x="180" y="121"/>
                  <a:pt x="191" y="121"/>
                </a:cubicBezTo>
                <a:cubicBezTo>
                  <a:pt x="214" y="121"/>
                  <a:pt x="238" y="121"/>
                  <a:pt x="261" y="121"/>
                </a:cubicBezTo>
                <a:cubicBezTo>
                  <a:pt x="288" y="121"/>
                  <a:pt x="315" y="121"/>
                  <a:pt x="342" y="121"/>
                </a:cubicBezTo>
                <a:cubicBezTo>
                  <a:pt x="361" y="121"/>
                  <a:pt x="381" y="121"/>
                  <a:pt x="400" y="121"/>
                </a:cubicBezTo>
                <a:cubicBezTo>
                  <a:pt x="403" y="121"/>
                  <a:pt x="405" y="121"/>
                  <a:pt x="408" y="121"/>
                </a:cubicBezTo>
                <a:cubicBezTo>
                  <a:pt x="409" y="121"/>
                  <a:pt x="411" y="121"/>
                  <a:pt x="412" y="121"/>
                </a:cubicBezTo>
                <a:cubicBezTo>
                  <a:pt x="413" y="122"/>
                  <a:pt x="413" y="124"/>
                  <a:pt x="414" y="125"/>
                </a:cubicBezTo>
                <a:cubicBezTo>
                  <a:pt x="420" y="138"/>
                  <a:pt x="427" y="151"/>
                  <a:pt x="433" y="163"/>
                </a:cubicBezTo>
                <a:cubicBezTo>
                  <a:pt x="444" y="185"/>
                  <a:pt x="455" y="207"/>
                  <a:pt x="466" y="228"/>
                </a:cubicBezTo>
                <a:cubicBezTo>
                  <a:pt x="478" y="253"/>
                  <a:pt x="490" y="277"/>
                  <a:pt x="502" y="301"/>
                </a:cubicBezTo>
                <a:cubicBezTo>
                  <a:pt x="513" y="322"/>
                  <a:pt x="523" y="342"/>
                  <a:pt x="533" y="363"/>
                </a:cubicBezTo>
                <a:cubicBezTo>
                  <a:pt x="539" y="374"/>
                  <a:pt x="544" y="385"/>
                  <a:pt x="550" y="396"/>
                </a:cubicBezTo>
                <a:cubicBezTo>
                  <a:pt x="550" y="396"/>
                  <a:pt x="550" y="397"/>
                  <a:pt x="551" y="397"/>
                </a:cubicBezTo>
                <a:cubicBezTo>
                  <a:pt x="563" y="373"/>
                  <a:pt x="575" y="348"/>
                  <a:pt x="588" y="323"/>
                </a:cubicBezTo>
                <a:cubicBezTo>
                  <a:pt x="596" y="308"/>
                  <a:pt x="603" y="292"/>
                  <a:pt x="611" y="277"/>
                </a:cubicBezTo>
                <a:cubicBezTo>
                  <a:pt x="613" y="273"/>
                  <a:pt x="615" y="269"/>
                  <a:pt x="617" y="265"/>
                </a:cubicBezTo>
                <a:cubicBezTo>
                  <a:pt x="618" y="263"/>
                  <a:pt x="618" y="263"/>
                  <a:pt x="618" y="262"/>
                </a:cubicBezTo>
                <a:cubicBezTo>
                  <a:pt x="617" y="259"/>
                  <a:pt x="615" y="257"/>
                  <a:pt x="614" y="254"/>
                </a:cubicBezTo>
                <a:cubicBezTo>
                  <a:pt x="612" y="250"/>
                  <a:pt x="609" y="245"/>
                  <a:pt x="607" y="240"/>
                </a:cubicBezTo>
                <a:cubicBezTo>
                  <a:pt x="600" y="226"/>
                  <a:pt x="593" y="212"/>
                  <a:pt x="586" y="198"/>
                </a:cubicBezTo>
                <a:cubicBezTo>
                  <a:pt x="568" y="163"/>
                  <a:pt x="551" y="128"/>
                  <a:pt x="533" y="94"/>
                </a:cubicBezTo>
                <a:cubicBezTo>
                  <a:pt x="523" y="74"/>
                  <a:pt x="514" y="54"/>
                  <a:pt x="503" y="34"/>
                </a:cubicBezTo>
                <a:cubicBezTo>
                  <a:pt x="492" y="13"/>
                  <a:pt x="472" y="1"/>
                  <a:pt x="449" y="0"/>
                </a:cubicBezTo>
                <a:cubicBezTo>
                  <a:pt x="444" y="0"/>
                  <a:pt x="439" y="0"/>
                  <a:pt x="434" y="0"/>
                </a:cubicBezTo>
                <a:cubicBezTo>
                  <a:pt x="406" y="0"/>
                  <a:pt x="379" y="0"/>
                  <a:pt x="352" y="0"/>
                </a:cubicBezTo>
                <a:cubicBezTo>
                  <a:pt x="313" y="0"/>
                  <a:pt x="274" y="0"/>
                  <a:pt x="236" y="0"/>
                </a:cubicBezTo>
                <a:cubicBezTo>
                  <a:pt x="199" y="0"/>
                  <a:pt x="163" y="0"/>
                  <a:pt x="126" y="0"/>
                </a:cubicBezTo>
                <a:cubicBezTo>
                  <a:pt x="106" y="0"/>
                  <a:pt x="85" y="0"/>
                  <a:pt x="65" y="0"/>
                </a:cubicBezTo>
                <a:cubicBezTo>
                  <a:pt x="64" y="0"/>
                  <a:pt x="63" y="0"/>
                  <a:pt x="62" y="0"/>
                </a:cubicBezTo>
                <a:cubicBezTo>
                  <a:pt x="56" y="1"/>
                  <a:pt x="50" y="1"/>
                  <a:pt x="44" y="3"/>
                </a:cubicBezTo>
                <a:cubicBezTo>
                  <a:pt x="38" y="5"/>
                  <a:pt x="33" y="8"/>
                  <a:pt x="28" y="11"/>
                </a:cubicBezTo>
                <a:cubicBezTo>
                  <a:pt x="16" y="19"/>
                  <a:pt x="8" y="31"/>
                  <a:pt x="4" y="44"/>
                </a:cubicBezTo>
                <a:cubicBezTo>
                  <a:pt x="0" y="60"/>
                  <a:pt x="2" y="74"/>
                  <a:pt x="8" y="88"/>
                </a:cubicBezTo>
                <a:cubicBezTo>
                  <a:pt x="11" y="94"/>
                  <a:pt x="14" y="99"/>
                  <a:pt x="16" y="104"/>
                </a:cubicBezTo>
                <a:cubicBezTo>
                  <a:pt x="22" y="116"/>
                  <a:pt x="28" y="128"/>
                  <a:pt x="34" y="139"/>
                </a:cubicBezTo>
                <a:cubicBezTo>
                  <a:pt x="43" y="157"/>
                  <a:pt x="52" y="174"/>
                  <a:pt x="60" y="191"/>
                </a:cubicBezTo>
                <a:cubicBezTo>
                  <a:pt x="71" y="213"/>
                  <a:pt x="82" y="234"/>
                  <a:pt x="93" y="256"/>
                </a:cubicBezTo>
                <a:cubicBezTo>
                  <a:pt x="105" y="281"/>
                  <a:pt x="118" y="305"/>
                  <a:pt x="130" y="330"/>
                </a:cubicBezTo>
                <a:cubicBezTo>
                  <a:pt x="143" y="357"/>
                  <a:pt x="157" y="383"/>
                  <a:pt x="170" y="410"/>
                </a:cubicBezTo>
                <a:cubicBezTo>
                  <a:pt x="184" y="437"/>
                  <a:pt x="198" y="465"/>
                  <a:pt x="211" y="492"/>
                </a:cubicBezTo>
                <a:cubicBezTo>
                  <a:pt x="225" y="519"/>
                  <a:pt x="238" y="546"/>
                  <a:pt x="252" y="573"/>
                </a:cubicBezTo>
                <a:cubicBezTo>
                  <a:pt x="265" y="598"/>
                  <a:pt x="277" y="624"/>
                  <a:pt x="290" y="649"/>
                </a:cubicBezTo>
                <a:cubicBezTo>
                  <a:pt x="302" y="672"/>
                  <a:pt x="313" y="694"/>
                  <a:pt x="324" y="717"/>
                </a:cubicBezTo>
                <a:cubicBezTo>
                  <a:pt x="334" y="736"/>
                  <a:pt x="343" y="755"/>
                  <a:pt x="353" y="773"/>
                </a:cubicBezTo>
                <a:cubicBezTo>
                  <a:pt x="359" y="787"/>
                  <a:pt x="366" y="801"/>
                  <a:pt x="373" y="814"/>
                </a:cubicBezTo>
                <a:cubicBezTo>
                  <a:pt x="377" y="822"/>
                  <a:pt x="381" y="829"/>
                  <a:pt x="384" y="836"/>
                </a:cubicBezTo>
                <a:cubicBezTo>
                  <a:pt x="385" y="837"/>
                  <a:pt x="385" y="838"/>
                  <a:pt x="386" y="839"/>
                </a:cubicBezTo>
                <a:cubicBezTo>
                  <a:pt x="391" y="850"/>
                  <a:pt x="397" y="859"/>
                  <a:pt x="406" y="866"/>
                </a:cubicBezTo>
                <a:cubicBezTo>
                  <a:pt x="417" y="874"/>
                  <a:pt x="430" y="877"/>
                  <a:pt x="442" y="877"/>
                </a:cubicBezTo>
                <a:cubicBezTo>
                  <a:pt x="455" y="877"/>
                  <a:pt x="467" y="873"/>
                  <a:pt x="478" y="866"/>
                </a:cubicBezTo>
                <a:cubicBezTo>
                  <a:pt x="487" y="859"/>
                  <a:pt x="493" y="850"/>
                  <a:pt x="498" y="839"/>
                </a:cubicBezTo>
                <a:cubicBezTo>
                  <a:pt x="499" y="837"/>
                  <a:pt x="500" y="834"/>
                  <a:pt x="502" y="832"/>
                </a:cubicBezTo>
                <a:cubicBezTo>
                  <a:pt x="510" y="814"/>
                  <a:pt x="519" y="797"/>
                  <a:pt x="528" y="780"/>
                </a:cubicBezTo>
                <a:cubicBezTo>
                  <a:pt x="541" y="754"/>
                  <a:pt x="554" y="728"/>
                  <a:pt x="567" y="701"/>
                </a:cubicBezTo>
                <a:cubicBezTo>
                  <a:pt x="580" y="676"/>
                  <a:pt x="593" y="650"/>
                  <a:pt x="606" y="624"/>
                </a:cubicBezTo>
                <a:cubicBezTo>
                  <a:pt x="615" y="607"/>
                  <a:pt x="623" y="590"/>
                  <a:pt x="632" y="573"/>
                </a:cubicBezTo>
                <a:cubicBezTo>
                  <a:pt x="633" y="570"/>
                  <a:pt x="634" y="568"/>
                  <a:pt x="635" y="566"/>
                </a:cubicBezTo>
                <a:cubicBezTo>
                  <a:pt x="635" y="566"/>
                  <a:pt x="635" y="566"/>
                  <a:pt x="636" y="566"/>
                </a:cubicBezTo>
                <a:cubicBezTo>
                  <a:pt x="648" y="541"/>
                  <a:pt x="661" y="516"/>
                  <a:pt x="673" y="490"/>
                </a:cubicBezTo>
                <a:cubicBezTo>
                  <a:pt x="693" y="450"/>
                  <a:pt x="714" y="410"/>
                  <a:pt x="734" y="369"/>
                </a:cubicBezTo>
                <a:cubicBezTo>
                  <a:pt x="738" y="360"/>
                  <a:pt x="743" y="351"/>
                  <a:pt x="748" y="341"/>
                </a:cubicBezTo>
                <a:cubicBezTo>
                  <a:pt x="748" y="341"/>
                  <a:pt x="748" y="341"/>
                  <a:pt x="748" y="342"/>
                </a:cubicBezTo>
                <a:cubicBezTo>
                  <a:pt x="761" y="316"/>
                  <a:pt x="773" y="291"/>
                  <a:pt x="786" y="265"/>
                </a:cubicBezTo>
                <a:cubicBezTo>
                  <a:pt x="806" y="226"/>
                  <a:pt x="826" y="186"/>
                  <a:pt x="846" y="146"/>
                </a:cubicBezTo>
                <a:cubicBezTo>
                  <a:pt x="849" y="140"/>
                  <a:pt x="852" y="135"/>
                  <a:pt x="855" y="129"/>
                </a:cubicBezTo>
                <a:cubicBezTo>
                  <a:pt x="855" y="127"/>
                  <a:pt x="857" y="122"/>
                  <a:pt x="858" y="121"/>
                </a:cubicBezTo>
                <a:cubicBezTo>
                  <a:pt x="859" y="121"/>
                  <a:pt x="862" y="121"/>
                  <a:pt x="864" y="121"/>
                </a:cubicBezTo>
                <a:cubicBezTo>
                  <a:pt x="869" y="121"/>
                  <a:pt x="875" y="121"/>
                  <a:pt x="880" y="121"/>
                </a:cubicBezTo>
                <a:cubicBezTo>
                  <a:pt x="923" y="121"/>
                  <a:pt x="966" y="121"/>
                  <a:pt x="1010" y="121"/>
                </a:cubicBezTo>
                <a:cubicBezTo>
                  <a:pt x="1031" y="121"/>
                  <a:pt x="1052" y="121"/>
                  <a:pt x="1074" y="121"/>
                </a:cubicBezTo>
                <a:cubicBezTo>
                  <a:pt x="1081" y="121"/>
                  <a:pt x="1089" y="121"/>
                  <a:pt x="1097" y="121"/>
                </a:cubicBezTo>
                <a:cubicBezTo>
                  <a:pt x="1101" y="121"/>
                  <a:pt x="1105" y="121"/>
                  <a:pt x="1109" y="121"/>
                </a:cubicBezTo>
                <a:cubicBezTo>
                  <a:pt x="1110" y="121"/>
                  <a:pt x="1110" y="121"/>
                  <a:pt x="1111" y="121"/>
                </a:cubicBezTo>
                <a:cubicBezTo>
                  <a:pt x="1108" y="126"/>
                  <a:pt x="1106" y="131"/>
                  <a:pt x="1103" y="136"/>
                </a:cubicBezTo>
                <a:cubicBezTo>
                  <a:pt x="1096" y="150"/>
                  <a:pt x="1089" y="163"/>
                  <a:pt x="1083" y="177"/>
                </a:cubicBezTo>
                <a:cubicBezTo>
                  <a:pt x="1073" y="197"/>
                  <a:pt x="1062" y="217"/>
                  <a:pt x="1052" y="237"/>
                </a:cubicBezTo>
                <a:cubicBezTo>
                  <a:pt x="1040" y="262"/>
                  <a:pt x="1028" y="286"/>
                  <a:pt x="1015" y="311"/>
                </a:cubicBezTo>
                <a:cubicBezTo>
                  <a:pt x="1002" y="338"/>
                  <a:pt x="988" y="365"/>
                  <a:pt x="975" y="392"/>
                </a:cubicBezTo>
                <a:cubicBezTo>
                  <a:pt x="961" y="419"/>
                  <a:pt x="948" y="446"/>
                  <a:pt x="934" y="473"/>
                </a:cubicBezTo>
                <a:cubicBezTo>
                  <a:pt x="921" y="498"/>
                  <a:pt x="908" y="524"/>
                  <a:pt x="896" y="549"/>
                </a:cubicBezTo>
                <a:cubicBezTo>
                  <a:pt x="885" y="570"/>
                  <a:pt x="874" y="592"/>
                  <a:pt x="863" y="613"/>
                </a:cubicBezTo>
                <a:cubicBezTo>
                  <a:pt x="856" y="629"/>
                  <a:pt x="848" y="644"/>
                  <a:pt x="840" y="659"/>
                </a:cubicBezTo>
                <a:cubicBezTo>
                  <a:pt x="838" y="664"/>
                  <a:pt x="835" y="669"/>
                  <a:pt x="833" y="674"/>
                </a:cubicBezTo>
                <a:cubicBezTo>
                  <a:pt x="832" y="676"/>
                  <a:pt x="831" y="679"/>
                  <a:pt x="829" y="681"/>
                </a:cubicBezTo>
                <a:cubicBezTo>
                  <a:pt x="829" y="682"/>
                  <a:pt x="829" y="682"/>
                  <a:pt x="829" y="682"/>
                </a:cubicBezTo>
                <a:cubicBezTo>
                  <a:pt x="817" y="658"/>
                  <a:pt x="804" y="633"/>
                  <a:pt x="792" y="609"/>
                </a:cubicBezTo>
                <a:cubicBezTo>
                  <a:pt x="772" y="570"/>
                  <a:pt x="753" y="531"/>
                  <a:pt x="733" y="492"/>
                </a:cubicBezTo>
                <a:cubicBezTo>
                  <a:pt x="729" y="483"/>
                  <a:pt x="724" y="474"/>
                  <a:pt x="720" y="465"/>
                </a:cubicBezTo>
                <a:cubicBezTo>
                  <a:pt x="711" y="483"/>
                  <a:pt x="702" y="501"/>
                  <a:pt x="693" y="519"/>
                </a:cubicBezTo>
                <a:cubicBezTo>
                  <a:pt x="681" y="543"/>
                  <a:pt x="668" y="568"/>
                  <a:pt x="656" y="593"/>
                </a:cubicBezTo>
                <a:cubicBezTo>
                  <a:pt x="655" y="596"/>
                  <a:pt x="652" y="598"/>
                  <a:pt x="653" y="601"/>
                </a:cubicBezTo>
                <a:cubicBezTo>
                  <a:pt x="655" y="607"/>
                  <a:pt x="659" y="612"/>
                  <a:pt x="661" y="617"/>
                </a:cubicBezTo>
                <a:cubicBezTo>
                  <a:pt x="673" y="641"/>
                  <a:pt x="685" y="664"/>
                  <a:pt x="696" y="687"/>
                </a:cubicBezTo>
                <a:cubicBezTo>
                  <a:pt x="711" y="716"/>
                  <a:pt x="725" y="744"/>
                  <a:pt x="739" y="772"/>
                </a:cubicBezTo>
                <a:cubicBezTo>
                  <a:pt x="749" y="792"/>
                  <a:pt x="759" y="812"/>
                  <a:pt x="769" y="832"/>
                </a:cubicBezTo>
                <a:cubicBezTo>
                  <a:pt x="772" y="837"/>
                  <a:pt x="774" y="843"/>
                  <a:pt x="777" y="848"/>
                </a:cubicBezTo>
                <a:cubicBezTo>
                  <a:pt x="791" y="871"/>
                  <a:pt x="819" y="882"/>
                  <a:pt x="846" y="875"/>
                </a:cubicBezTo>
                <a:cubicBezTo>
                  <a:pt x="865" y="870"/>
                  <a:pt x="877" y="857"/>
                  <a:pt x="885" y="839"/>
                </a:cubicBezTo>
                <a:cubicBezTo>
                  <a:pt x="886" y="838"/>
                  <a:pt x="887" y="836"/>
                  <a:pt x="887" y="834"/>
                </a:cubicBezTo>
                <a:cubicBezTo>
                  <a:pt x="892" y="825"/>
                  <a:pt x="897" y="816"/>
                  <a:pt x="901" y="806"/>
                </a:cubicBezTo>
                <a:cubicBezTo>
                  <a:pt x="909" y="791"/>
                  <a:pt x="917" y="775"/>
                  <a:pt x="925" y="759"/>
                </a:cubicBezTo>
                <a:cubicBezTo>
                  <a:pt x="936" y="737"/>
                  <a:pt x="947" y="716"/>
                  <a:pt x="958" y="695"/>
                </a:cubicBezTo>
                <a:cubicBezTo>
                  <a:pt x="970" y="669"/>
                  <a:pt x="983" y="644"/>
                  <a:pt x="996" y="619"/>
                </a:cubicBezTo>
                <a:cubicBezTo>
                  <a:pt x="1010" y="591"/>
                  <a:pt x="1024" y="563"/>
                  <a:pt x="1038" y="535"/>
                </a:cubicBezTo>
                <a:cubicBezTo>
                  <a:pt x="1052" y="507"/>
                  <a:pt x="1067" y="478"/>
                  <a:pt x="1081" y="449"/>
                </a:cubicBezTo>
                <a:cubicBezTo>
                  <a:pt x="1096" y="420"/>
                  <a:pt x="1110" y="391"/>
                  <a:pt x="1124" y="363"/>
                </a:cubicBezTo>
                <a:cubicBezTo>
                  <a:pt x="1138" y="335"/>
                  <a:pt x="1152" y="308"/>
                  <a:pt x="1165" y="281"/>
                </a:cubicBezTo>
                <a:cubicBezTo>
                  <a:pt x="1177" y="257"/>
                  <a:pt x="1189" y="233"/>
                  <a:pt x="1201" y="209"/>
                </a:cubicBezTo>
                <a:cubicBezTo>
                  <a:pt x="1211" y="189"/>
                  <a:pt x="1221" y="170"/>
                  <a:pt x="1231" y="150"/>
                </a:cubicBezTo>
                <a:cubicBezTo>
                  <a:pt x="1238" y="136"/>
                  <a:pt x="1245" y="123"/>
                  <a:pt x="1252" y="109"/>
                </a:cubicBezTo>
                <a:cubicBezTo>
                  <a:pt x="1255" y="102"/>
                  <a:pt x="1259" y="96"/>
                  <a:pt x="1262" y="89"/>
                </a:cubicBezTo>
                <a:cubicBezTo>
                  <a:pt x="1266" y="79"/>
                  <a:pt x="1270" y="68"/>
                  <a:pt x="1268" y="57"/>
                </a:cubicBezTo>
                <a:cubicBezTo>
                  <a:pt x="1268" y="55"/>
                  <a:pt x="1268" y="58"/>
                  <a:pt x="1268" y="57"/>
                </a:cubicBezTo>
                <a:close/>
              </a:path>
            </a:pathLst>
          </a:custGeom>
          <a:solidFill>
            <a:srgbClr val="05B780"/>
          </a:solidFill>
          <a:ln w="9525">
            <a:noFill/>
          </a:ln>
        </p:spPr>
        <p:txBody>
          <a:bodyPr/>
          <a:p>
            <a:endParaRPr lang="en-US"/>
          </a:p>
        </p:txBody>
      </p:sp>
      <p:sp>
        <p:nvSpPr>
          <p:cNvPr id="33795" name="文本框 29"/>
          <p:cNvSpPr txBox="1"/>
          <p:nvPr/>
        </p:nvSpPr>
        <p:spPr>
          <a:xfrm>
            <a:off x="3733800" y="4125913"/>
            <a:ext cx="4722813" cy="708025"/>
          </a:xfrm>
          <a:prstGeom prst="rect">
            <a:avLst/>
          </a:prstGeom>
          <a:noFill/>
          <a:ln w="9525">
            <a:noFill/>
          </a:ln>
        </p:spPr>
        <p:txBody>
          <a:bodyPr anchor="t" anchorCtr="0">
            <a:spAutoFit/>
          </a:bodyPr>
          <a:p>
            <a:pPr algn="dist"/>
            <a:r>
              <a:rPr lang="en-US" altLang="zh-CN" sz="4000" dirty="0">
                <a:solidFill>
                  <a:srgbClr val="262626"/>
                </a:solidFill>
                <a:latin typeface="Microsoft YaHei" panose="020B0503020204020204" pitchFamily="34" charset="-122"/>
                <a:ea typeface="Microsoft YaHei" panose="020B0503020204020204" pitchFamily="34" charset="-122"/>
              </a:rPr>
              <a:t>THANK YOU</a:t>
            </a:r>
            <a:endParaRPr lang="zh-CN" altLang="en-US" sz="4000" dirty="0">
              <a:solidFill>
                <a:srgbClr val="262626"/>
              </a:solidFill>
              <a:latin typeface="Microsoft YaHei" panose="020B0503020204020204" pitchFamily="34" charset="-122"/>
              <a:ea typeface="Microsoft YaHei" panose="020B0503020204020204" pitchFamily="34" charset="-122"/>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1.1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Week 3 Recap</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p:txBody>
          <a:bodyPr/>
          <a:p>
            <a:r>
              <a:rPr lang="en-US"/>
              <a:t>Abstract Data Structures</a:t>
            </a:r>
            <a:endParaRPr lang="en-US"/>
          </a:p>
          <a:p>
            <a:pPr lvl="1"/>
            <a:r>
              <a:rPr lang="en-US"/>
              <a:t>Stack (LIFO)</a:t>
            </a:r>
            <a:endParaRPr lang="en-US"/>
          </a:p>
          <a:p>
            <a:pPr lvl="1"/>
            <a:r>
              <a:rPr lang="en-US"/>
              <a:t>Queue (FIFO)</a:t>
            </a:r>
            <a:endParaRPr lang="en-US"/>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0" y="338455"/>
            <a:ext cx="3255645"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rPr>
              <a:t>Week3 Recap</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498725"/>
            <a:ext cx="5067300"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Homework Recap</a:t>
            </a:r>
            <a:endParaRPr lang="en-US" altLang="zh-CN"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01b</a:t>
              </a:r>
              <a:endParaRPr lang="en-US" altLang="zh-CN"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1.2</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Homework</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a:xfrm>
            <a:off x="890905" y="1183640"/>
            <a:ext cx="10515600" cy="4351338"/>
          </a:xfrm>
        </p:spPr>
        <p:txBody>
          <a:bodyPr/>
          <a:p>
            <a:r>
              <a:rPr lang="en-US" sz="2000"/>
              <a:t>Implement the Fibonacci function using a stack data structure</a:t>
            </a:r>
            <a:endParaRPr lang="en-US" sz="2000"/>
          </a:p>
          <a:p>
            <a:r>
              <a:rPr lang="en-US" sz="2000"/>
              <a:t>The function takes as input a single integer n</a:t>
            </a:r>
            <a:endParaRPr lang="en-US" sz="2000"/>
          </a:p>
          <a:p>
            <a:r>
              <a:rPr lang="en-US" sz="2000"/>
              <a:t>The function returns as output a single integer, the nth number in the fibonacci sequence</a:t>
            </a:r>
            <a:endParaRPr lang="en-US" sz="2000"/>
          </a:p>
          <a:p>
            <a:pPr lvl="1"/>
            <a:r>
              <a:rPr lang="en-US" sz="1710"/>
              <a:t>Fibonacci sequence: 0, 1, 1, 2, 3, 5, 8...</a:t>
            </a:r>
            <a:endParaRPr lang="en-US" sz="1710"/>
          </a:p>
          <a:p>
            <a:r>
              <a:rPr lang="en-US" sz="2000"/>
              <a:t>Example:</a:t>
            </a:r>
            <a:endParaRPr lang="en-US" sz="2000"/>
          </a:p>
          <a:p>
            <a:pPr lvl="1"/>
            <a:r>
              <a:rPr lang="en-US" sz="1710"/>
              <a:t>Input n=5, Output = 3</a:t>
            </a:r>
            <a:endParaRPr lang="en-US" sz="1710"/>
          </a:p>
          <a:p>
            <a:pPr lvl="1"/>
            <a:r>
              <a:rPr lang="en-US" sz="1710"/>
              <a:t>Input n=7, Output = 8</a:t>
            </a:r>
            <a:endParaRPr lang="en-US" sz="1710"/>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0" y="338455"/>
            <a:ext cx="3255645"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sym typeface="+mn-ea"/>
              </a:rPr>
              <a:t>Data Structure</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498725"/>
            <a:ext cx="5067300"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Linked List</a:t>
            </a:r>
            <a:endParaRPr lang="en-US" altLang="zh-CN"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02</a:t>
              </a:r>
              <a:endParaRPr lang="en-US" altLang="zh-CN"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1.1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Linked List</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p:txBody>
          <a:bodyPr/>
          <a:p>
            <a:r>
              <a:rPr lang="en-US"/>
              <a:t>Linked list, although the name contains a “list”, is actually operated via a Node data structure:</a:t>
            </a:r>
            <a:endParaRPr lang="en-US"/>
          </a:p>
          <a:p>
            <a:pPr lvl="1"/>
            <a:r>
              <a:rPr lang="en-US"/>
              <a:t>Data contains the value to be stored in the node</a:t>
            </a:r>
            <a:endParaRPr lang="en-US"/>
          </a:p>
          <a:p>
            <a:pPr lvl="1"/>
            <a:r>
              <a:rPr lang="en-US"/>
              <a:t>Next contains a reference/pointer to another node</a:t>
            </a:r>
            <a:endParaRPr lang="en-US"/>
          </a:p>
        </p:txBody>
      </p:sp>
      <p:pic>
        <p:nvPicPr>
          <p:cNvPr id="2" name="Picture 1"/>
          <p:cNvPicPr>
            <a:picLocks noChangeAspect="1"/>
          </p:cNvPicPr>
          <p:nvPr/>
        </p:nvPicPr>
        <p:blipFill>
          <a:blip r:embed="rId1"/>
          <a:stretch>
            <a:fillRect/>
          </a:stretch>
        </p:blipFill>
        <p:spPr>
          <a:xfrm>
            <a:off x="4946015" y="3705860"/>
            <a:ext cx="2590800" cy="1343025"/>
          </a:xfrm>
          <a:prstGeom prst="rect">
            <a:avLst/>
          </a:prstGeom>
        </p:spPr>
      </p:pic>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1.1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Linked List</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p:txBody>
          <a:bodyPr/>
          <a:p>
            <a:r>
              <a:rPr lang="en-US"/>
              <a:t>An actual linked list is a collection of nodes</a:t>
            </a:r>
            <a:endParaRPr lang="en-US"/>
          </a:p>
          <a:p>
            <a:r>
              <a:rPr lang="en-US"/>
              <a:t>The first node is called HEAD, and is the starting point for any iteration through the list</a:t>
            </a:r>
            <a:endParaRPr lang="en-US"/>
          </a:p>
          <a:p>
            <a:r>
              <a:rPr lang="en-US"/>
              <a:t>The last node is called TAIL, and is the ending point of a full iteration through the list</a:t>
            </a:r>
            <a:endParaRPr lang="en-US"/>
          </a:p>
        </p:txBody>
      </p:sp>
      <p:pic>
        <p:nvPicPr>
          <p:cNvPr id="2" name="Picture 1"/>
          <p:cNvPicPr>
            <a:picLocks noChangeAspect="1"/>
          </p:cNvPicPr>
          <p:nvPr/>
        </p:nvPicPr>
        <p:blipFill>
          <a:blip r:embed="rId1"/>
          <a:stretch>
            <a:fillRect/>
          </a:stretch>
        </p:blipFill>
        <p:spPr>
          <a:xfrm>
            <a:off x="3743325" y="4335780"/>
            <a:ext cx="4705350" cy="1771650"/>
          </a:xfrm>
          <a:prstGeom prst="rect">
            <a:avLst/>
          </a:prstGeom>
        </p:spPr>
      </p:pic>
    </p:spTree>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5519</Words>
  <Application>WPS Presentation</Application>
  <PresentationFormat>宽屏</PresentationFormat>
  <Paragraphs>260</Paragraphs>
  <Slides>31</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31</vt:i4>
      </vt:variant>
    </vt:vector>
  </HeadingPairs>
  <TitlesOfParts>
    <vt:vector size="40" baseType="lpstr">
      <vt:lpstr>Arial</vt:lpstr>
      <vt:lpstr>SimSun</vt:lpstr>
      <vt:lpstr>Wingdings</vt:lpstr>
      <vt:lpstr>Calibri</vt:lpstr>
      <vt:lpstr>Calibri Light</vt:lpstr>
      <vt:lpstr>Microsoft YaHei</vt:lpstr>
      <vt:lpstr>Arial Unicode MS</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JZ2018</cp:lastModifiedBy>
  <cp:revision>228</cp:revision>
  <dcterms:created xsi:type="dcterms:W3CDTF">2016-03-02T01:11:00Z</dcterms:created>
  <dcterms:modified xsi:type="dcterms:W3CDTF">2022-10-07T05:08:27Z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1033-11.2.0.11341</vt:lpwstr>
  </property>
  <property fmtid="{D5CDD505-2E9C-101B-9397-08002B2CF9AE}" pid="3" name="ICV">
    <vt:lpwstr>7804C9E9D5FD4A96AA2E920662FAFF5F</vt:lpwstr>
  </property>
</Properties>
</file>