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93" r:id="rId5"/>
    <p:sldId id="442" r:id="rId6"/>
    <p:sldId id="441" r:id="rId7"/>
    <p:sldId id="481" r:id="rId8"/>
    <p:sldId id="443" r:id="rId9"/>
    <p:sldId id="474" r:id="rId10"/>
    <p:sldId id="444" r:id="rId11"/>
    <p:sldId id="475" r:id="rId12"/>
    <p:sldId id="378" r:id="rId13"/>
    <p:sldId id="483" r:id="rId14"/>
    <p:sldId id="482" r:id="rId15"/>
    <p:sldId id="480" r:id="rId16"/>
    <p:sldId id="457" r:id="rId17"/>
    <p:sldId id="289" r:id="rId1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780"/>
    <a:srgbClr val="FFFFFF"/>
    <a:srgbClr val="06D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16"/>
        <p:guide pos="293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2022/10/11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2022/10/11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</a:p>
          <a:p>
            <a:pPr lvl="1" fontAlgn="base"/>
            <a:r>
              <a:rPr lang="zh-CN" altLang="en-US" strike="noStrike" noProof="1"/>
              <a:t>Second level</a:t>
            </a:r>
          </a:p>
          <a:p>
            <a:pPr lvl="2" fontAlgn="base"/>
            <a:r>
              <a:rPr lang="zh-CN" altLang="en-US" strike="noStrike" noProof="1"/>
              <a:t>Third level</a:t>
            </a:r>
          </a:p>
          <a:p>
            <a:pPr lvl="3" fontAlgn="base"/>
            <a:r>
              <a:rPr lang="zh-CN" altLang="en-US" strike="noStrike" noProof="1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</a:p>
          <a:p>
            <a:pPr lvl="1" fontAlgn="base"/>
            <a:r>
              <a:rPr lang="zh-CN" altLang="en-US" strike="noStrike" noProof="1"/>
              <a:t>Second level</a:t>
            </a:r>
          </a:p>
          <a:p>
            <a:pPr lvl="2" fontAlgn="base"/>
            <a:r>
              <a:rPr lang="zh-CN" altLang="en-US" strike="noStrike" noProof="1"/>
              <a:t>Third level</a:t>
            </a:r>
          </a:p>
          <a:p>
            <a:pPr lvl="3" fontAlgn="base"/>
            <a:r>
              <a:rPr lang="zh-CN" altLang="en-US" strike="noStrike" noProof="1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05229">
            <a:off x="815975" y="-25400"/>
            <a:ext cx="11533188" cy="785177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文本框 27"/>
          <p:cNvSpPr txBox="1"/>
          <p:nvPr/>
        </p:nvSpPr>
        <p:spPr>
          <a:xfrm>
            <a:off x="3038475" y="3404870"/>
            <a:ext cx="694753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H.A.C.C.</a:t>
            </a:r>
          </a:p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Structures and Algorithms</a:t>
            </a:r>
          </a:p>
        </p:txBody>
      </p:sp>
      <p:sp>
        <p:nvSpPr>
          <p:cNvPr id="4099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rect l="0" t="0" r="0" b="0"/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0" name="文本框 30"/>
          <p:cNvSpPr txBox="1"/>
          <p:nvPr/>
        </p:nvSpPr>
        <p:spPr>
          <a:xfrm>
            <a:off x="5419725" y="4679950"/>
            <a:ext cx="192563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Jimmy Zhang</a:t>
            </a:r>
          </a:p>
        </p:txBody>
      </p:sp>
      <p:sp>
        <p:nvSpPr>
          <p:cNvPr id="4101" name="文本框 31"/>
          <p:cNvSpPr txBox="1"/>
          <p:nvPr/>
        </p:nvSpPr>
        <p:spPr>
          <a:xfrm>
            <a:off x="5419725" y="5246688"/>
            <a:ext cx="14859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Fall 2022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22225" y="336550"/>
            <a:ext cx="39858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556510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Exercises</a:t>
            </a: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Fibonacci -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2734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Tree Traversals - Recursion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1542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4.4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Homework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Best Time to Buy/Sell Stocks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endParaRPr lang="en-US" sz="1710" dirty="0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05229">
            <a:off x="879475" y="-420687"/>
            <a:ext cx="10955338" cy="816292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4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rect l="0" t="0" r="0" b="0"/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795" name="文本框 29"/>
          <p:cNvSpPr txBox="1"/>
          <p:nvPr/>
        </p:nvSpPr>
        <p:spPr>
          <a:xfrm>
            <a:off x="3733800" y="4125913"/>
            <a:ext cx="4722813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CN" altLang="en-US" sz="4000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79600" y="1877695"/>
            <a:ext cx="332232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2" name="文本框 47"/>
          <p:cNvSpPr txBox="1"/>
          <p:nvPr/>
        </p:nvSpPr>
        <p:spPr>
          <a:xfrm>
            <a:off x="2157413" y="1881188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3 Recap</a:t>
            </a:r>
          </a:p>
        </p:txBody>
      </p:sp>
      <p:sp>
        <p:nvSpPr>
          <p:cNvPr id="5129" name="Rectangle 6"/>
          <p:cNvSpPr/>
          <p:nvPr/>
        </p:nvSpPr>
        <p:spPr>
          <a:xfrm>
            <a:off x="9156383" y="2737485"/>
            <a:ext cx="226377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竞争对手分析</a:t>
            </a:r>
          </a:p>
        </p:txBody>
      </p:sp>
      <p:sp>
        <p:nvSpPr>
          <p:cNvPr id="5131" name="Rectangle 6"/>
          <p:cNvSpPr/>
          <p:nvPr/>
        </p:nvSpPr>
        <p:spPr>
          <a:xfrm>
            <a:off x="9154795" y="3134360"/>
            <a:ext cx="2265363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产品定位分析</a:t>
            </a:r>
          </a:p>
        </p:txBody>
      </p:sp>
      <p:sp>
        <p:nvSpPr>
          <p:cNvPr id="101" name="任意多边形 100"/>
          <p:cNvSpPr/>
          <p:nvPr/>
        </p:nvSpPr>
        <p:spPr>
          <a:xfrm>
            <a:off x="0" y="260350"/>
            <a:ext cx="3298825" cy="739775"/>
          </a:xfrm>
          <a:custGeom>
            <a:avLst/>
            <a:gdLst>
              <a:gd name="connsiteX0" fmla="*/ 38767 w 3299253"/>
              <a:gd name="connsiteY0" fmla="*/ 0 h 739718"/>
              <a:gd name="connsiteX1" fmla="*/ 2929394 w 3299253"/>
              <a:gd name="connsiteY1" fmla="*/ 0 h 739718"/>
              <a:gd name="connsiteX2" fmla="*/ 3299253 w 3299253"/>
              <a:gd name="connsiteY2" fmla="*/ 369859 h 739718"/>
              <a:gd name="connsiteX3" fmla="*/ 2929394 w 3299253"/>
              <a:gd name="connsiteY3" fmla="*/ 739718 h 739718"/>
              <a:gd name="connsiteX4" fmla="*/ 38767 w 3299253"/>
              <a:gd name="connsiteY4" fmla="*/ 739718 h 739718"/>
              <a:gd name="connsiteX5" fmla="*/ 0 w 3299253"/>
              <a:gd name="connsiteY5" fmla="*/ 735810 h 739718"/>
              <a:gd name="connsiteX6" fmla="*/ 0 w 3299253"/>
              <a:gd name="connsiteY6" fmla="*/ 390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9253" h="739718">
                <a:moveTo>
                  <a:pt x="38767" y="0"/>
                </a:moveTo>
                <a:lnTo>
                  <a:pt x="2929394" y="0"/>
                </a:lnTo>
                <a:cubicBezTo>
                  <a:pt x="3133661" y="0"/>
                  <a:pt x="3299253" y="165592"/>
                  <a:pt x="3299253" y="369859"/>
                </a:cubicBezTo>
                <a:cubicBezTo>
                  <a:pt x="3299253" y="574126"/>
                  <a:pt x="3133661" y="739718"/>
                  <a:pt x="2929394" y="739718"/>
                </a:cubicBezTo>
                <a:lnTo>
                  <a:pt x="38767" y="739718"/>
                </a:lnTo>
                <a:lnTo>
                  <a:pt x="0" y="735810"/>
                </a:lnTo>
                <a:lnTo>
                  <a:pt x="0" y="390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44" name="文本框 101"/>
          <p:cNvSpPr txBox="1"/>
          <p:nvPr/>
        </p:nvSpPr>
        <p:spPr>
          <a:xfrm>
            <a:off x="250825" y="336550"/>
            <a:ext cx="27971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Agenda</a:t>
            </a:r>
            <a:endParaRPr lang="zh-CN" altLang="en-US" sz="32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45" name="组合 3"/>
          <p:cNvGrpSpPr/>
          <p:nvPr/>
        </p:nvGrpSpPr>
        <p:grpSpPr>
          <a:xfrm>
            <a:off x="1168400" y="1687513"/>
            <a:ext cx="814388" cy="849312"/>
            <a:chOff x="1473127" y="1521451"/>
            <a:chExt cx="653645" cy="681967"/>
          </a:xfrm>
        </p:grpSpPr>
        <p:sp>
          <p:nvSpPr>
            <p:cNvPr id="3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7" name="文本框 46"/>
            <p:cNvSpPr txBox="1"/>
            <p:nvPr/>
          </p:nvSpPr>
          <p:spPr>
            <a:xfrm>
              <a:off x="1524732" y="1669097"/>
              <a:ext cx="602040" cy="4198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1878965" y="4829542"/>
            <a:ext cx="3322955" cy="45085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59" name="文本框 113"/>
          <p:cNvSpPr txBox="1"/>
          <p:nvPr/>
        </p:nvSpPr>
        <p:spPr>
          <a:xfrm>
            <a:off x="2156778" y="4823192"/>
            <a:ext cx="23669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</a:p>
        </p:txBody>
      </p:sp>
      <p:grpSp>
        <p:nvGrpSpPr>
          <p:cNvPr id="5160" name="组合 114"/>
          <p:cNvGrpSpPr/>
          <p:nvPr/>
        </p:nvGrpSpPr>
        <p:grpSpPr>
          <a:xfrm>
            <a:off x="1167759" y="4629511"/>
            <a:ext cx="814394" cy="850900"/>
            <a:chOff x="1473122" y="1521446"/>
            <a:chExt cx="653650" cy="681967"/>
          </a:xfrm>
        </p:grpSpPr>
        <p:sp>
          <p:nvSpPr>
            <p:cNvPr id="116" name="六边形 115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62" name="文本框 116"/>
            <p:cNvSpPr txBox="1"/>
            <p:nvPr/>
          </p:nvSpPr>
          <p:spPr>
            <a:xfrm>
              <a:off x="1524732" y="1669097"/>
              <a:ext cx="602040" cy="418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3" name="文本框 111"/>
          <p:cNvSpPr txBox="1"/>
          <p:nvPr/>
        </p:nvSpPr>
        <p:spPr>
          <a:xfrm>
            <a:off x="1108710" y="5807442"/>
            <a:ext cx="74993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5"/>
          <p:cNvSpPr/>
          <p:nvPr/>
        </p:nvSpPr>
        <p:spPr>
          <a:xfrm>
            <a:off x="1878965" y="2832100"/>
            <a:ext cx="332232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文本框 47"/>
          <p:cNvSpPr txBox="1"/>
          <p:nvPr/>
        </p:nvSpPr>
        <p:spPr>
          <a:xfrm>
            <a:off x="2156778" y="2835593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Recursion</a:t>
            </a:r>
          </a:p>
        </p:txBody>
      </p:sp>
      <p:grpSp>
        <p:nvGrpSpPr>
          <p:cNvPr id="16" name="组合 3"/>
          <p:cNvGrpSpPr/>
          <p:nvPr/>
        </p:nvGrpSpPr>
        <p:grpSpPr>
          <a:xfrm>
            <a:off x="1167759" y="2641912"/>
            <a:ext cx="814394" cy="849312"/>
            <a:chOff x="1473122" y="1521446"/>
            <a:chExt cx="653650" cy="681967"/>
          </a:xfrm>
        </p:grpSpPr>
        <p:sp>
          <p:nvSpPr>
            <p:cNvPr id="17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9" name="矩形 5"/>
          <p:cNvSpPr/>
          <p:nvPr/>
        </p:nvSpPr>
        <p:spPr>
          <a:xfrm>
            <a:off x="1878965" y="3786505"/>
            <a:ext cx="332232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文本框 47"/>
          <p:cNvSpPr txBox="1"/>
          <p:nvPr/>
        </p:nvSpPr>
        <p:spPr>
          <a:xfrm>
            <a:off x="2156778" y="3789998"/>
            <a:ext cx="30445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 err="1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Divide&amp;Conquer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167759" y="3596317"/>
            <a:ext cx="814394" cy="849312"/>
            <a:chOff x="1473122" y="1521446"/>
            <a:chExt cx="653650" cy="681967"/>
          </a:xfrm>
        </p:grpSpPr>
        <p:sp>
          <p:nvSpPr>
            <p:cNvPr id="22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Week3 Recap</a:t>
            </a: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4 Recap</a:t>
            </a: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01a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Week4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  <a:p>
            <a:r>
              <a:rPr lang="en-US" dirty="0"/>
              <a:t>Binary Tree</a:t>
            </a:r>
          </a:p>
          <a:p>
            <a:r>
              <a:rPr lang="en-US" dirty="0"/>
              <a:t>Tree Traversals</a:t>
            </a:r>
          </a:p>
          <a:p>
            <a:pPr lvl="1"/>
            <a:r>
              <a:rPr lang="en-US" dirty="0"/>
              <a:t>Level order</a:t>
            </a:r>
          </a:p>
          <a:p>
            <a:pPr lvl="1"/>
            <a:r>
              <a:rPr lang="en-US" dirty="0"/>
              <a:t>Pre order</a:t>
            </a:r>
          </a:p>
          <a:p>
            <a:pPr lvl="1"/>
            <a:r>
              <a:rPr lang="en-US" dirty="0"/>
              <a:t>Post order</a:t>
            </a:r>
          </a:p>
          <a:p>
            <a:pPr lvl="1"/>
            <a:r>
              <a:rPr lang="en-US" dirty="0"/>
              <a:t>In order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Week3 Recap</a:t>
            </a: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 Recap</a:t>
            </a: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01b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Homework: Find Value in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905" y="1183640"/>
            <a:ext cx="10515600" cy="4351338"/>
          </a:xfrm>
        </p:spPr>
        <p:txBody>
          <a:bodyPr/>
          <a:lstStyle/>
          <a:p>
            <a:r>
              <a:rPr lang="en-US" sz="2400" dirty="0"/>
              <a:t>Given the starting (root) node of a Binary Tree, search and check if a given value exists in this tree:</a:t>
            </a:r>
          </a:p>
          <a:p>
            <a:pPr lvl="1"/>
            <a:r>
              <a:rPr lang="en-US" sz="1800" dirty="0"/>
              <a:t>Note the values of every node is in “</a:t>
            </a:r>
            <a:r>
              <a:rPr lang="en-US" sz="1800" dirty="0" err="1"/>
              <a:t>node.value</a:t>
            </a:r>
            <a:r>
              <a:rPr lang="en-US" sz="1800" dirty="0"/>
              <a:t>”</a:t>
            </a:r>
          </a:p>
          <a:p>
            <a:r>
              <a:rPr lang="en-US" sz="2200" dirty="0"/>
              <a:t>Return True if the value exists in the binary tree, otherwise return False</a:t>
            </a:r>
          </a:p>
          <a:p>
            <a:r>
              <a:rPr lang="en-US" sz="2200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AB17E-2DD6-4D88-90A5-49DE0537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61" y="3313590"/>
            <a:ext cx="3632625" cy="2831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41566E-CDC5-493F-9B41-A056B46223A1}"/>
              </a:ext>
            </a:extLst>
          </p:cNvPr>
          <p:cNvSpPr txBox="1"/>
          <p:nvPr/>
        </p:nvSpPr>
        <p:spPr>
          <a:xfrm>
            <a:off x="6897950" y="4101483"/>
            <a:ext cx="2698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Value = 4</a:t>
            </a:r>
          </a:p>
          <a:p>
            <a:r>
              <a:rPr lang="en-US" dirty="0"/>
              <a:t>Output: True</a:t>
            </a:r>
          </a:p>
          <a:p>
            <a:endParaRPr lang="en-US" dirty="0"/>
          </a:p>
          <a:p>
            <a:r>
              <a:rPr lang="en-US" dirty="0"/>
              <a:t>Input: Value = 20</a:t>
            </a:r>
          </a:p>
          <a:p>
            <a:r>
              <a:rPr lang="en-US" dirty="0"/>
              <a:t>Output: False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Data Structure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Recursion</a:t>
            </a: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Data Structure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Divide &amp; Conquer</a:t>
            </a: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190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Microsoft YaHei</vt:lpstr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Zhang, Jimmy</cp:lastModifiedBy>
  <cp:revision>183</cp:revision>
  <dcterms:created xsi:type="dcterms:W3CDTF">2016-03-02T01:11:00Z</dcterms:created>
  <dcterms:modified xsi:type="dcterms:W3CDTF">2022-10-12T04:12:04Z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1033-11.2.0.11341</vt:lpwstr>
  </property>
  <property fmtid="{D5CDD505-2E9C-101B-9397-08002B2CF9AE}" pid="3" name="ICV">
    <vt:lpwstr>7804C9E9D5FD4A96AA2E920662FAFF5F</vt:lpwstr>
  </property>
</Properties>
</file>