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0"/>
  </p:notesMasterIdLst>
  <p:handoutMasterIdLst>
    <p:handoutMasterId r:id="rId31"/>
  </p:handoutMasterIdLst>
  <p:sldIdLst>
    <p:sldId id="256" r:id="rId4"/>
    <p:sldId id="257" r:id="rId5"/>
    <p:sldId id="293" r:id="rId6"/>
    <p:sldId id="442" r:id="rId7"/>
    <p:sldId id="441" r:id="rId8"/>
    <p:sldId id="440" r:id="rId9"/>
    <p:sldId id="443" r:id="rId10"/>
    <p:sldId id="445" r:id="rId11"/>
    <p:sldId id="448" r:id="rId12"/>
    <p:sldId id="449" r:id="rId13"/>
    <p:sldId id="450" r:id="rId14"/>
    <p:sldId id="451" r:id="rId15"/>
    <p:sldId id="452" r:id="rId16"/>
    <p:sldId id="444" r:id="rId17"/>
    <p:sldId id="446" r:id="rId18"/>
    <p:sldId id="453" r:id="rId19"/>
    <p:sldId id="454" r:id="rId20"/>
    <p:sldId id="455" r:id="rId21"/>
    <p:sldId id="456" r:id="rId22"/>
    <p:sldId id="473" r:id="rId23"/>
    <p:sldId id="378" r:id="rId24"/>
    <p:sldId id="466" r:id="rId25"/>
    <p:sldId id="381" r:id="rId26"/>
    <p:sldId id="470" r:id="rId27"/>
    <p:sldId id="457" r:id="rId28"/>
    <p:sldId id="289" r:id="rId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240915" y="1413510"/>
            <a:ext cx="7710805" cy="43516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Push</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866390" y="1253490"/>
            <a:ext cx="6459220" cy="435165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Pop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341880" y="1346835"/>
            <a:ext cx="7508240" cy="4351655"/>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List Implementation Details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p:nvPr>
            <p:ph idx="1"/>
          </p:nvPr>
        </p:nvSpPr>
        <p:spPr/>
        <p:txBody>
          <a:bodyPr/>
          <a:p>
            <a:r>
              <a:rPr lang="en-US"/>
              <a:t>O(n) to push/pop from the front</a:t>
            </a:r>
            <a:endParaRPr lang="en-US"/>
          </a:p>
          <a:p>
            <a:r>
              <a:rPr lang="en-US"/>
              <a:t>O(1) to push/pop from the end</a:t>
            </a:r>
            <a:endParaRPr lang="en-US"/>
          </a:p>
          <a:p>
            <a:r>
              <a:rPr lang="en-US"/>
              <a:t>Order is maintained</a:t>
            </a:r>
            <a:endParaRPr lang="en-US"/>
          </a:p>
          <a:p>
            <a:pPr lvl="1"/>
            <a:r>
              <a:rPr lang="en-US"/>
              <a:t>stack = [ ]</a:t>
            </a:r>
            <a:endParaRPr lang="en-US"/>
          </a:p>
          <a:p>
            <a:pPr lvl="1"/>
            <a:r>
              <a:rPr lang="en-US">
                <a:sym typeface="+mn-ea"/>
              </a:rPr>
              <a:t>stack</a:t>
            </a:r>
            <a:r>
              <a:rPr lang="en-US"/>
              <a:t>.append(element)</a:t>
            </a:r>
            <a:endParaRPr lang="en-US"/>
          </a:p>
          <a:p>
            <a:pPr lvl="1"/>
            <a:r>
              <a:rPr lang="en-US">
                <a:sym typeface="+mn-ea"/>
              </a:rPr>
              <a:t>stack</a:t>
            </a:r>
            <a:r>
              <a:rPr lang="en-US"/>
              <a:t>.pop()</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Queue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82520" y="1547495"/>
            <a:ext cx="7426960" cy="4351655"/>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Enqueue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983230" y="1825625"/>
            <a:ext cx="6224270" cy="4351655"/>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Dequeue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59635" y="1461770"/>
            <a:ext cx="7872730" cy="4351655"/>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Implementations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List: O(n) to enqueue, O(1) to dequeue</a:t>
            </a:r>
            <a:endParaRPr lang="en-US"/>
          </a:p>
          <a:p>
            <a:r>
              <a:rPr lang="en-US"/>
              <a:t>Circular list: O(1) to enqueue/dequeue</a:t>
            </a:r>
            <a:endParaRPr lang="en-US"/>
          </a:p>
          <a:p>
            <a:r>
              <a:rPr lang="en-US"/>
              <a:t>Doubly linked list: O(1) to enqueue/dequeue</a:t>
            </a:r>
            <a:endParaRPr lang="en-US"/>
          </a:p>
          <a:p>
            <a:pPr lvl="1"/>
            <a:r>
              <a:rPr lang="en-US"/>
              <a:t>q = collections.deque()</a:t>
            </a:r>
            <a:endParaRPr lang="en-US"/>
          </a:p>
          <a:p>
            <a:pPr lvl="1"/>
            <a:r>
              <a:rPr lang="en-US"/>
              <a:t>q.append(element)</a:t>
            </a:r>
            <a:endParaRPr lang="en-US"/>
          </a:p>
          <a:p>
            <a:pPr lvl="1"/>
            <a:r>
              <a:rPr lang="en-US"/>
              <a:t>q.popleft()</a:t>
            </a:r>
            <a:endParaRPr lang="en-US"/>
          </a:p>
          <a:p>
            <a:pPr lvl="1"/>
            <a:r>
              <a:rPr lang="en-US"/>
              <a:t>q.pop()</a:t>
            </a:r>
            <a:endParaRPr lang="en-US"/>
          </a:p>
        </p:txBody>
      </p:sp>
      <p:sp>
        <p:nvSpPr>
          <p:cNvPr id="2" name="Rounded Rectangle 1"/>
          <p:cNvSpPr/>
          <p:nvPr/>
        </p:nvSpPr>
        <p:spPr>
          <a:xfrm>
            <a:off x="737235" y="2829560"/>
            <a:ext cx="7390130" cy="248221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916430" y="5426710"/>
            <a:ext cx="503174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Double-Ended Queue (collections.deque)</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Pop from Front or Back in O(1) time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Priority 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40585" y="1407160"/>
            <a:ext cx="7737475" cy="435165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2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965" y="480123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778" y="479488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759" y="460120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Stack</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6778" y="378999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Queue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Cases: Stack and 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The most powerful usecases will come in later weeks:</a:t>
            </a:r>
            <a:endParaRPr lang="en-US"/>
          </a:p>
          <a:p>
            <a:pPr lvl="1"/>
            <a:r>
              <a:rPr lang="en-US"/>
              <a:t>Binary Tree Traversals</a:t>
            </a:r>
            <a:endParaRPr lang="en-US"/>
          </a:p>
          <a:p>
            <a:pPr lvl="1"/>
            <a:r>
              <a:rPr lang="en-US"/>
              <a:t>Graph Traversals</a:t>
            </a:r>
            <a:endParaRPr lang="en-US"/>
          </a:p>
          <a:p>
            <a:pPr lvl="1"/>
            <a:r>
              <a:rPr lang="en-US"/>
              <a:t>Recursion (ie Stack Overflow)</a:t>
            </a:r>
            <a:endParaRPr lang="en-US"/>
          </a:p>
          <a:p>
            <a:pPr lvl="1"/>
            <a:r>
              <a:rPr lang="en-US"/>
              <a:t>Job Queues</a:t>
            </a:r>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 a Simple Calculator</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You are given a list of inputs, consisting of either an integer, or one of the four basic math operators (+, -, *, /). </a:t>
            </a:r>
            <a:endParaRPr lang="en-US" sz="2000"/>
          </a:p>
          <a:p>
            <a:r>
              <a:rPr lang="en-US" sz="2000"/>
              <a:t>Your task is to build a simple calculator that will evaluate these inputs and return the final result</a:t>
            </a:r>
            <a:endParaRPr lang="en-US" sz="2000"/>
          </a:p>
          <a:p>
            <a:pPr lvl="1"/>
            <a:r>
              <a:rPr lang="en-US" sz="1710"/>
              <a:t>Use Integer division to return the result as an integer</a:t>
            </a:r>
            <a:endParaRPr lang="en-US" sz="1710"/>
          </a:p>
          <a:p>
            <a:r>
              <a:rPr lang="en-US" sz="2000"/>
              <a:t>Example input: [3, 3, “+”, 2, “-”, 2, “*”]</a:t>
            </a:r>
            <a:endParaRPr lang="en-US" sz="2000"/>
          </a:p>
          <a:p>
            <a:r>
              <a:rPr lang="en-US" sz="2000"/>
              <a:t>Example output: 8</a:t>
            </a:r>
            <a:endParaRPr lang="en-US" sz="2000"/>
          </a:p>
          <a:p>
            <a:r>
              <a:rPr lang="en-US" sz="2000"/>
              <a:t>Explaination: We’re evaluating this list of inputs in sequence:</a:t>
            </a:r>
            <a:endParaRPr lang="en-US" sz="2000"/>
          </a:p>
          <a:p>
            <a:pPr lvl="1"/>
            <a:r>
              <a:rPr lang="en-US" sz="1710"/>
              <a:t>3 + 3 = 6</a:t>
            </a:r>
            <a:endParaRPr lang="en-US" sz="1710"/>
          </a:p>
          <a:p>
            <a:pPr lvl="1"/>
            <a:r>
              <a:rPr lang="en-US" sz="1710"/>
              <a:t>6 - 2 = 4</a:t>
            </a:r>
            <a:endParaRPr lang="en-US" sz="1710"/>
          </a:p>
          <a:p>
            <a:pPr lvl="1"/>
            <a:r>
              <a:rPr lang="en-US" sz="1710"/>
              <a:t>4 * 2 = 8 -&gt; return this as output</a:t>
            </a:r>
            <a:endParaRPr lang="en-US" sz="171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Remove Adjacent Duplicates in String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a:t>You are given a string s consisting of lowercase English letters. A duplicate removal consists of choosing two adjacent and equal letters and removing them.</a:t>
            </a:r>
            <a:endParaRPr lang="en-US"/>
          </a:p>
          <a:p>
            <a:r>
              <a:rPr lang="en-US"/>
              <a:t>We repeatedly make duplicate removals on s until we no longer can.</a:t>
            </a:r>
            <a:endParaRPr lang="en-US"/>
          </a:p>
          <a:p>
            <a:r>
              <a:rPr lang="en-US"/>
              <a:t>Return the final string after all such duplicate removals have been made. It can be proven that the answer is unique.</a:t>
            </a:r>
            <a:endParaRPr lang="en-US"/>
          </a:p>
          <a:p>
            <a:r>
              <a:rPr lang="en-US" sz="2000" i="1"/>
              <a:t>Input: s = "abbaca"</a:t>
            </a:r>
            <a:endParaRPr lang="en-US" sz="2000" i="1"/>
          </a:p>
          <a:p>
            <a:r>
              <a:rPr lang="en-US" sz="2000" i="1"/>
              <a:t>Output: "ca"</a:t>
            </a:r>
            <a:endParaRPr lang="en-US" sz="2000" i="1"/>
          </a:p>
          <a:p>
            <a:r>
              <a:rPr lang="en-US" sz="2000" i="1"/>
              <a:t>For example, in "abbaca" we could remove "bb" since the letters are adjacent and equal, and this is the only possible move.  The result of this move is that the string is "aaca", of which only "aa" is possible, so the final string is "ca".</a:t>
            </a:r>
            <a:endParaRPr lang="en-US" sz="2000" i="1"/>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First Unique Character in String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a:t>Given a string s, find the first non-repeating character in it and return its index. If it does not exist, return -1.</a:t>
            </a:r>
            <a:endParaRPr lang="en-US"/>
          </a:p>
          <a:p>
            <a:r>
              <a:rPr lang="en-US"/>
              <a:t>Example:</a:t>
            </a:r>
            <a:endParaRPr lang="en-US"/>
          </a:p>
          <a:p>
            <a:pPr lvl="1"/>
            <a:r>
              <a:rPr lang="en-US"/>
              <a:t>Input: s = "leetcode", Output: 0</a:t>
            </a:r>
            <a:endParaRPr lang="en-US"/>
          </a:p>
          <a:p>
            <a:pPr lvl="1"/>
            <a:r>
              <a:rPr lang="en-US"/>
              <a:t>Input: s = "loveleetcode", Output: 2</a:t>
            </a:r>
            <a:endParaRPr lang="en-US"/>
          </a:p>
          <a:p>
            <a:pPr lvl="1"/>
            <a:r>
              <a:rPr lang="en-US"/>
              <a:t>Input: s = "aabb", Output: -1</a:t>
            </a:r>
            <a:endParaRPr lang="en-US"/>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Implement the Fibonacci function using a stack data structure</a:t>
            </a:r>
            <a:endParaRPr lang="en-US" sz="2000"/>
          </a:p>
          <a:p>
            <a:r>
              <a:rPr lang="en-US" sz="2000"/>
              <a:t>The function takes as input a single integer n</a:t>
            </a:r>
            <a:endParaRPr lang="en-US" sz="2000"/>
          </a:p>
          <a:p>
            <a:r>
              <a:rPr lang="en-US" sz="2000"/>
              <a:t>The function returns as output a single integer, the nth number in the fibonacci sequence</a:t>
            </a:r>
            <a:endParaRPr lang="en-US" sz="2000"/>
          </a:p>
          <a:p>
            <a:pPr lvl="1"/>
            <a:r>
              <a:rPr lang="en-US" sz="1710"/>
              <a:t>Fibonacci sequence: 0, 1, 1, 2, 3, 5, 8...</a:t>
            </a:r>
            <a:endParaRPr lang="en-US" sz="1710"/>
          </a:p>
          <a:p>
            <a:r>
              <a:rPr lang="en-US" sz="2000"/>
              <a:t>Example:</a:t>
            </a:r>
            <a:endParaRPr lang="en-US" sz="2000"/>
          </a:p>
          <a:p>
            <a:pPr lvl="1"/>
            <a:r>
              <a:rPr lang="en-US" sz="1710"/>
              <a:t>Input n=5, Output = 3</a:t>
            </a:r>
            <a:endParaRPr lang="en-US" sz="1710"/>
          </a:p>
          <a:p>
            <a:pPr lvl="1"/>
            <a:r>
              <a:rPr lang="en-US" sz="1710"/>
              <a:t>Input n=7, Output = 8</a:t>
            </a:r>
            <a:endParaRPr lang="en-US" sz="171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Week2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2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2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Definitions</a:t>
            </a:r>
            <a:endParaRPr lang="en-US"/>
          </a:p>
          <a:p>
            <a:pPr lvl="1"/>
            <a:r>
              <a:rPr lang="en-US"/>
              <a:t>Abstract Data Types</a:t>
            </a:r>
            <a:endParaRPr lang="en-US"/>
          </a:p>
          <a:p>
            <a:pPr lvl="1"/>
            <a:r>
              <a:rPr lang="en-US"/>
              <a:t>Data Structures</a:t>
            </a:r>
            <a:endParaRPr lang="en-US"/>
          </a:p>
          <a:p>
            <a:pPr lvl="0"/>
            <a:r>
              <a:rPr lang="en-US"/>
              <a:t>Array (list)</a:t>
            </a:r>
            <a:endParaRPr lang="en-US"/>
          </a:p>
          <a:p>
            <a:pPr lvl="0"/>
            <a:r>
              <a:rPr lang="en-US"/>
              <a:t>Hashtable (dictionary and set)</a:t>
            </a:r>
            <a:endParaRPr lang="en-US"/>
          </a:p>
          <a:p>
            <a:pPr lvl="0"/>
            <a:r>
              <a:rPr lang="en-US"/>
              <a:t>Heap (heapq)</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Week2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116330"/>
            <a:ext cx="10515600" cy="4351338"/>
          </a:xfrm>
        </p:spPr>
        <p:txBody>
          <a:bodyPr/>
          <a:p>
            <a:r>
              <a:rPr lang="en-US" altLang="zh-CN"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 Find Kth Largest Element in Array</a:t>
            </a:r>
            <a:endParaRPr kumimoji="0" lang="en-US" altLang="zh-CN"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r>
              <a:rPr lang="en-US" sz="2800">
                <a:sym typeface="+mn-ea"/>
              </a:rPr>
              <a:t>Create a class MyArray with an integer array nums and a FindKLargest method:</a:t>
            </a:r>
            <a:endParaRPr lang="en-US" sz="2800">
              <a:sym typeface="+mn-ea"/>
            </a:endParaRPr>
          </a:p>
          <a:p>
            <a:pPr lvl="1"/>
            <a:r>
              <a:rPr lang="en-US" sz="2800">
                <a:sym typeface="+mn-ea"/>
              </a:rPr>
              <a:t>FindKLargest: Given an integer k, return the kth largest element in the array</a:t>
            </a:r>
            <a:endParaRPr lang="en-US" sz="2800">
              <a:sym typeface="+mn-ea"/>
            </a:endParaRPr>
          </a:p>
          <a:p>
            <a:pPr lvl="2"/>
            <a:r>
              <a:rPr lang="en-US" sz="2800">
                <a:sym typeface="+mn-ea"/>
              </a:rPr>
              <a:t>This method may be called many times, try to optimize for time efficiency</a:t>
            </a:r>
            <a:endParaRPr lang="en-US" sz="2800">
              <a:sym typeface="+mn-ea"/>
            </a:endParaRPr>
          </a:p>
          <a:p>
            <a:r>
              <a:rPr lang="en-US" sz="2800">
                <a:sym typeface="+mn-ea"/>
              </a:rPr>
              <a:t>Note that the array is not sorted, we’re looking for the kth largest element in the sorted order, not the kth distinct element.</a:t>
            </a:r>
            <a:endParaRPr lang="en-US" sz="2800" i="1"/>
          </a:p>
          <a:p>
            <a:r>
              <a:rPr lang="en-US" sz="2800" i="1">
                <a:sym typeface="+mn-ea"/>
              </a:rPr>
              <a:t>Solve this without using the “sort” method on the list, which data structure would you use?</a:t>
            </a:r>
            <a:endParaRPr lang="en-US" sz="2800" i="1"/>
          </a:p>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Stack</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621280" y="1518920"/>
            <a:ext cx="7140575" cy="435165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Implementation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702560" y="1566545"/>
            <a:ext cx="6786880" cy="4351655"/>
          </a:xfrm>
          <a:prstGeom prst="rect">
            <a:avLst/>
          </a:prstGeom>
        </p:spPr>
      </p:pic>
      <p:sp>
        <p:nvSpPr>
          <p:cNvPr id="5" name="Text Box 4"/>
          <p:cNvSpPr txBox="1"/>
          <p:nvPr/>
        </p:nvSpPr>
        <p:spPr>
          <a:xfrm>
            <a:off x="1753235" y="1132840"/>
            <a:ext cx="4677410" cy="368300"/>
          </a:xfrm>
          <a:prstGeom prst="rect">
            <a:avLst/>
          </a:prstGeom>
          <a:noFill/>
        </p:spPr>
        <p:txBody>
          <a:bodyPr wrap="square" rtlCol="0">
            <a:spAutoFit/>
          </a:bodyPr>
          <a:p>
            <a:r>
              <a:rPr lang="en-US"/>
              <a:t>An Integer Stack Example:</a:t>
            </a: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3340</Words>
  <Application>WPS Presentation</Application>
  <PresentationFormat>宽屏</PresentationFormat>
  <Paragraphs>207</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174</cp:revision>
  <dcterms:created xsi:type="dcterms:W3CDTF">2016-03-02T01:11:00Z</dcterms:created>
  <dcterms:modified xsi:type="dcterms:W3CDTF">2022-10-06T01:32:43Z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