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33"/>
  </p:notesMasterIdLst>
  <p:handoutMasterIdLst>
    <p:handoutMasterId r:id="rId34"/>
  </p:handoutMasterIdLst>
  <p:sldIdLst>
    <p:sldId id="256" r:id="rId4"/>
    <p:sldId id="257" r:id="rId5"/>
    <p:sldId id="293" r:id="rId6"/>
    <p:sldId id="442" r:id="rId7"/>
    <p:sldId id="441" r:id="rId8"/>
    <p:sldId id="484" r:id="rId9"/>
    <p:sldId id="443" r:id="rId10"/>
    <p:sldId id="474" r:id="rId11"/>
    <p:sldId id="485" r:id="rId12"/>
    <p:sldId id="486" r:id="rId13"/>
    <p:sldId id="490" r:id="rId14"/>
    <p:sldId id="444" r:id="rId15"/>
    <p:sldId id="475" r:id="rId16"/>
    <p:sldId id="491" r:id="rId17"/>
    <p:sldId id="489" r:id="rId18"/>
    <p:sldId id="492" r:id="rId19"/>
    <p:sldId id="493" r:id="rId20"/>
    <p:sldId id="494" r:id="rId21"/>
    <p:sldId id="497" r:id="rId22"/>
    <p:sldId id="496" r:id="rId23"/>
    <p:sldId id="478" r:id="rId24"/>
    <p:sldId id="479" r:id="rId25"/>
    <p:sldId id="498" r:id="rId26"/>
    <p:sldId id="499" r:id="rId27"/>
    <p:sldId id="378" r:id="rId28"/>
    <p:sldId id="488" r:id="rId29"/>
    <p:sldId id="480" r:id="rId30"/>
    <p:sldId id="457" r:id="rId31"/>
    <p:sldId id="289" r:id="rId3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60"/>
  </p:normalViewPr>
  <p:slideViewPr>
    <p:cSldViewPr snapToGrid="0" showGuides="1">
      <p:cViewPr>
        <p:scale>
          <a:sx n="66" d="100"/>
          <a:sy n="66" d="100"/>
        </p:scale>
        <p:origin x="2310" y="1020"/>
      </p:cViewPr>
      <p:guideLst>
        <p:guide orient="horz" pos="2116"/>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notesMaster" Target="notesMasters/notes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p>
            <a:r>
              <a:rPr lang="en-US" altLang="zh-CN" sz="3200" b="1" dirty="0">
                <a:solidFill>
                  <a:srgbClr val="262626"/>
                </a:solidFill>
                <a:latin typeface="Microsoft YaHei" panose="020B0503020204020204" pitchFamily="34" charset="-122"/>
                <a:ea typeface="Microsoft YaHei" panose="020B0503020204020204" pitchFamily="34" charset="-122"/>
              </a:rPr>
              <a:t>H.A.C.C.</a:t>
            </a:r>
            <a:endParaRPr lang="en-US" altLang="zh-CN" sz="3200" b="1" dirty="0">
              <a:solidFill>
                <a:srgbClr val="262626"/>
              </a:solidFill>
              <a:latin typeface="Microsoft YaHei" panose="020B0503020204020204" pitchFamily="34" charset="-122"/>
              <a:ea typeface="Microsoft YaHei" panose="020B0503020204020204" pitchFamily="34" charset="-122"/>
            </a:endParaRP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Jimmy Zhang</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Fall 2022</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Linked List</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Specifically in Python, linked lists and array lists have very similar memory performance</a:t>
            </a:r>
            <a:endParaRPr lang="en-US"/>
          </a:p>
          <a:p>
            <a:r>
              <a:rPr lang="en-US"/>
              <a:t>No native indexing (ie retrieve value at index n), but there are workarounds</a:t>
            </a:r>
            <a:endParaRPr lang="en-US"/>
          </a:p>
          <a:p>
            <a:pPr lvl="1"/>
            <a:r>
              <a:rPr lang="en-US"/>
              <a:t>Basic implementation of Linked Lists has O(n) retrieval/search time</a:t>
            </a:r>
            <a:endParaRPr lang="en-US"/>
          </a:p>
          <a:p>
            <a:r>
              <a:rPr lang="en-US"/>
              <a:t>O(1) Insertion/Deletion of elements, anywhere in the list</a:t>
            </a:r>
            <a:endParaRPr lang="en-US"/>
          </a:p>
          <a:p>
            <a:r>
              <a:rPr lang="en-US"/>
              <a:t>Linked Lists are especially useful for implementing:</a:t>
            </a:r>
            <a:endParaRPr lang="en-US"/>
          </a:p>
          <a:p>
            <a:pPr lvl="1"/>
            <a:r>
              <a:rPr lang="en-US" sz="2400"/>
              <a:t>Stacks and Queues</a:t>
            </a:r>
            <a:endParaRPr lang="en-US" sz="2400"/>
          </a:p>
          <a:p>
            <a:pPr lvl="1"/>
            <a:r>
              <a:rPr lang="en-US"/>
              <a:t>Hashtables (in some cases)</a:t>
            </a:r>
            <a:endParaRPr lang="en-US"/>
          </a:p>
          <a:p>
            <a:pPr lvl="1"/>
            <a:r>
              <a:rPr lang="en-US"/>
              <a:t>Trees and Graphs</a:t>
            </a:r>
            <a:endParaRPr lang="en-US"/>
          </a:p>
          <a:p>
            <a:endParaRPr lang="en-US"/>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Hybrid Data Structures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Many basic data structures are often provided by the programming language libraries.</a:t>
            </a:r>
            <a:endParaRPr lang="en-US"/>
          </a:p>
          <a:p>
            <a:pPr lvl="1"/>
            <a:r>
              <a:rPr lang="en-US"/>
              <a:t>List, dequeue, dictionary, and so on</a:t>
            </a:r>
            <a:endParaRPr lang="en-US"/>
          </a:p>
          <a:p>
            <a:r>
              <a:rPr lang="en-US"/>
              <a:t>But sometimes a hybrid structure needs to be implemented for a particular application.</a:t>
            </a:r>
            <a:endParaRPr lang="en-US"/>
          </a:p>
          <a:p>
            <a:pPr lvl="1"/>
            <a:r>
              <a:rPr lang="en-US"/>
              <a:t>We need fast lookup of names but also want to maintain the order in which the names were entered into the system</a:t>
            </a:r>
            <a:endParaRPr lang="en-US"/>
          </a:p>
          <a:p>
            <a:pPr lvl="2"/>
            <a:r>
              <a:rPr lang="en-US"/>
              <a:t>Linked list running through a hash table</a:t>
            </a:r>
            <a:endParaRPr lang="en-US"/>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Binary Tree</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Binary Tree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Terminology: Tree</a:t>
            </a:r>
            <a:endParaRPr lang="en-US"/>
          </a:p>
          <a:p>
            <a:pPr lvl="1"/>
            <a:r>
              <a:rPr lang="en-US"/>
              <a:t>A tree is a directed graph with no cycles</a:t>
            </a:r>
            <a:endParaRPr lang="en-US"/>
          </a:p>
          <a:p>
            <a:pPr lvl="1"/>
            <a:r>
              <a:rPr lang="en-US"/>
              <a:t>Trees, like Graphs, are non-linear data structures that represent nodes connected by edges</a:t>
            </a:r>
            <a:endParaRPr lang="en-US"/>
          </a:p>
          <a:p>
            <a:pPr lvl="0"/>
            <a:r>
              <a:rPr lang="en-US"/>
              <a:t>In the case of binary trees, every parent node will have up to two child nodes</a:t>
            </a:r>
            <a:endParaRPr lang="en-US"/>
          </a:p>
          <a:p>
            <a:pPr lvl="0"/>
            <a:r>
              <a:rPr lang="en-US"/>
              <a:t>Some other terminologies:</a:t>
            </a:r>
            <a:endParaRPr lang="en-US"/>
          </a:p>
          <a:p>
            <a:pPr lvl="1"/>
            <a:r>
              <a:rPr lang="en-US"/>
              <a:t>Leaf, internal node, sibling, parent, child, ancestor, descendant, degree, full tree, complete tree, height, depth</a:t>
            </a:r>
            <a:endParaRPr lang="en-US"/>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Definitions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38200" y="1289685"/>
            <a:ext cx="10515600" cy="4887595"/>
          </a:xfrm>
        </p:spPr>
        <p:txBody>
          <a:bodyPr/>
          <a:p>
            <a:r>
              <a:rPr lang="en-US"/>
              <a:t>There exists a path from the root to any node</a:t>
            </a:r>
            <a:endParaRPr lang="en-US"/>
          </a:p>
          <a:p>
            <a:r>
              <a:rPr lang="en-US"/>
              <a:t>The tree has N-1 Edges, where N is the number of nodes in the tree</a:t>
            </a:r>
            <a:endParaRPr lang="en-US"/>
          </a:p>
          <a:p>
            <a:r>
              <a:rPr lang="en-US"/>
              <a:t>Each node has exactly one parent node, except the root node</a:t>
            </a:r>
            <a:endParaRPr lang="en-US"/>
          </a:p>
          <a:p>
            <a:r>
              <a:rPr lang="en-US"/>
              <a:t>Each parent has up to two children nodes</a:t>
            </a:r>
            <a:endParaRPr lang="en-US"/>
          </a:p>
        </p:txBody>
      </p:sp>
      <p:pic>
        <p:nvPicPr>
          <p:cNvPr id="2" name="Picture 1"/>
          <p:cNvPicPr>
            <a:picLocks noChangeAspect="1"/>
          </p:cNvPicPr>
          <p:nvPr/>
        </p:nvPicPr>
        <p:blipFill>
          <a:blip r:embed="rId1"/>
          <a:stretch>
            <a:fillRect/>
          </a:stretch>
        </p:blipFill>
        <p:spPr>
          <a:xfrm>
            <a:off x="429260" y="3892550"/>
            <a:ext cx="5429250" cy="2847975"/>
          </a:xfrm>
          <a:prstGeom prst="rect">
            <a:avLst/>
          </a:prstGeom>
        </p:spPr>
      </p:pic>
      <p:pic>
        <p:nvPicPr>
          <p:cNvPr id="4" name="Picture 3"/>
          <p:cNvPicPr>
            <a:picLocks noChangeAspect="1"/>
          </p:cNvPicPr>
          <p:nvPr/>
        </p:nvPicPr>
        <p:blipFill>
          <a:blip r:embed="rId2"/>
          <a:stretch>
            <a:fillRect/>
          </a:stretch>
        </p:blipFill>
        <p:spPr>
          <a:xfrm>
            <a:off x="6446520" y="3940175"/>
            <a:ext cx="5495925" cy="2800350"/>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Definitions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1426845" y="2063115"/>
            <a:ext cx="4200525" cy="3086100"/>
          </a:xfrm>
          <a:prstGeom prst="rect">
            <a:avLst/>
          </a:prstGeom>
        </p:spPr>
      </p:pic>
      <p:pic>
        <p:nvPicPr>
          <p:cNvPr id="4" name="Picture 3"/>
          <p:cNvPicPr>
            <a:picLocks noChangeAspect="1"/>
          </p:cNvPicPr>
          <p:nvPr/>
        </p:nvPicPr>
        <p:blipFill>
          <a:blip r:embed="rId2"/>
          <a:stretch>
            <a:fillRect/>
          </a:stretch>
        </p:blipFill>
        <p:spPr>
          <a:xfrm>
            <a:off x="6803390" y="2063115"/>
            <a:ext cx="4124325" cy="3209925"/>
          </a:xfrm>
          <a:prstGeom prst="rect">
            <a:avLst/>
          </a:prstGeom>
        </p:spPr>
      </p:pic>
      <p:sp>
        <p:nvSpPr>
          <p:cNvPr id="5" name="Text Box 4"/>
          <p:cNvSpPr txBox="1"/>
          <p:nvPr/>
        </p:nvSpPr>
        <p:spPr>
          <a:xfrm>
            <a:off x="1426845" y="1162050"/>
            <a:ext cx="7514590" cy="645160"/>
          </a:xfrm>
          <a:prstGeom prst="rect">
            <a:avLst/>
          </a:prstGeom>
          <a:noFill/>
        </p:spPr>
        <p:txBody>
          <a:bodyPr wrap="square" rtlCol="0" anchor="t">
            <a:spAutoFit/>
          </a:bodyPr>
          <a:p>
            <a:r>
              <a:rPr lang="en-US" b="1"/>
              <a:t>Internal node</a:t>
            </a:r>
            <a:r>
              <a:rPr lang="en-US"/>
              <a:t>: every node in a tree that has at least one child node.</a:t>
            </a:r>
            <a:endParaRPr lang="en-US"/>
          </a:p>
          <a:p>
            <a:r>
              <a:rPr lang="en-US" b="1"/>
              <a:t>Leaf node</a:t>
            </a:r>
            <a:r>
              <a:rPr lang="en-US"/>
              <a:t>: every node in a tree that has no child nodes.</a:t>
            </a:r>
            <a:endParaRPr lang="en-US"/>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Definitions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6" name="Content Placeholder 5"/>
          <p:cNvPicPr>
            <a:picLocks noChangeAspect="1"/>
          </p:cNvPicPr>
          <p:nvPr>
            <p:ph idx="1"/>
          </p:nvPr>
        </p:nvPicPr>
        <p:blipFill>
          <a:blip r:embed="rId1"/>
          <a:stretch>
            <a:fillRect/>
          </a:stretch>
        </p:blipFill>
        <p:spPr>
          <a:xfrm>
            <a:off x="732155" y="3306445"/>
            <a:ext cx="5248275" cy="3048000"/>
          </a:xfrm>
          <a:prstGeom prst="rect">
            <a:avLst/>
          </a:prstGeom>
        </p:spPr>
      </p:pic>
      <p:pic>
        <p:nvPicPr>
          <p:cNvPr id="7" name="Picture 6"/>
          <p:cNvPicPr>
            <a:picLocks noChangeAspect="1"/>
          </p:cNvPicPr>
          <p:nvPr/>
        </p:nvPicPr>
        <p:blipFill>
          <a:blip r:embed="rId2"/>
          <a:stretch>
            <a:fillRect/>
          </a:stretch>
        </p:blipFill>
        <p:spPr>
          <a:xfrm>
            <a:off x="5923280" y="3282950"/>
            <a:ext cx="6010275" cy="3095625"/>
          </a:xfrm>
          <a:prstGeom prst="rect">
            <a:avLst/>
          </a:prstGeom>
        </p:spPr>
      </p:pic>
      <p:sp>
        <p:nvSpPr>
          <p:cNvPr id="8" name="Text Box 7"/>
          <p:cNvSpPr txBox="1"/>
          <p:nvPr/>
        </p:nvSpPr>
        <p:spPr>
          <a:xfrm>
            <a:off x="1021080" y="1390015"/>
            <a:ext cx="10447655" cy="1753235"/>
          </a:xfrm>
          <a:prstGeom prst="rect">
            <a:avLst/>
          </a:prstGeom>
          <a:noFill/>
        </p:spPr>
        <p:txBody>
          <a:bodyPr wrap="square" rtlCol="0" anchor="t">
            <a:spAutoFit/>
          </a:bodyPr>
          <a:p>
            <a:r>
              <a:rPr lang="en-US" b="1"/>
              <a:t>Ancestor</a:t>
            </a:r>
            <a:r>
              <a:rPr lang="en-US"/>
              <a:t>: all the nodes that are between the path from the root to the current node are the ancestors of the current node. An ancestor node of the current node is either the parent of the current node or the parent of another ancestor of the node.</a:t>
            </a:r>
            <a:endParaRPr lang="en-US"/>
          </a:p>
          <a:p>
            <a:r>
              <a:rPr lang="en-US" b="1"/>
              <a:t>Descendent</a:t>
            </a:r>
            <a:r>
              <a:rPr lang="en-US"/>
              <a:t>: all the nodes that are reachable from the current node when moving down the tree are the descendants of the current node. A descendant of the current node is either a child of the node or a child of another descendant of the node.</a:t>
            </a:r>
            <a:endParaRPr lang="en-US"/>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Definitions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3" name="Content Placeholder 2"/>
          <p:cNvPicPr>
            <a:picLocks noChangeAspect="1"/>
          </p:cNvPicPr>
          <p:nvPr>
            <p:ph idx="1"/>
          </p:nvPr>
        </p:nvPicPr>
        <p:blipFill>
          <a:blip r:embed="rId1"/>
          <a:stretch>
            <a:fillRect/>
          </a:stretch>
        </p:blipFill>
        <p:spPr>
          <a:xfrm>
            <a:off x="306070" y="3261360"/>
            <a:ext cx="6229350" cy="3095625"/>
          </a:xfrm>
          <a:prstGeom prst="rect">
            <a:avLst/>
          </a:prstGeom>
        </p:spPr>
      </p:pic>
      <p:pic>
        <p:nvPicPr>
          <p:cNvPr id="4" name="Picture 3"/>
          <p:cNvPicPr>
            <a:picLocks noChangeAspect="1"/>
          </p:cNvPicPr>
          <p:nvPr/>
        </p:nvPicPr>
        <p:blipFill>
          <a:blip r:embed="rId2"/>
          <a:stretch>
            <a:fillRect/>
          </a:stretch>
        </p:blipFill>
        <p:spPr>
          <a:xfrm>
            <a:off x="6892925" y="3318510"/>
            <a:ext cx="5038725" cy="3038475"/>
          </a:xfrm>
          <a:prstGeom prst="rect">
            <a:avLst/>
          </a:prstGeom>
        </p:spPr>
      </p:pic>
      <p:sp>
        <p:nvSpPr>
          <p:cNvPr id="5" name="Text Box 4"/>
          <p:cNvSpPr txBox="1"/>
          <p:nvPr/>
        </p:nvSpPr>
        <p:spPr>
          <a:xfrm>
            <a:off x="704215" y="1467485"/>
            <a:ext cx="8951595" cy="368300"/>
          </a:xfrm>
          <a:prstGeom prst="rect">
            <a:avLst/>
          </a:prstGeom>
          <a:noFill/>
        </p:spPr>
        <p:txBody>
          <a:bodyPr wrap="square" rtlCol="0" anchor="t">
            <a:spAutoFit/>
          </a:bodyPr>
          <a:p>
            <a:r>
              <a:rPr lang="en-US" b="1"/>
              <a:t>Depth</a:t>
            </a:r>
            <a:r>
              <a:rPr lang="en-US"/>
              <a:t>: the depth of a node is the number of edges on the path from the root to that node.</a:t>
            </a:r>
            <a:endParaRPr lang="en-US"/>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Balanced Binary Trees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 name="Content Placeholder 1"/>
          <p:cNvSpPr/>
          <p:nvPr>
            <p:ph idx="1"/>
          </p:nvPr>
        </p:nvSpPr>
        <p:spPr>
          <a:xfrm>
            <a:off x="814705" y="1061085"/>
            <a:ext cx="10515600" cy="4351338"/>
          </a:xfrm>
        </p:spPr>
        <p:txBody>
          <a:bodyPr/>
          <a:p>
            <a:r>
              <a:rPr lang="en-US"/>
              <a:t>Every node in a balanced binary tree fullfills the condition</a:t>
            </a:r>
            <a:endParaRPr lang="en-US"/>
          </a:p>
          <a:p>
            <a:pPr lvl="1"/>
            <a:r>
              <a:rPr lang="en-US"/>
              <a:t>the height difference of the left and right subtree of the node is not more than 1. Searching, insertion, and deletion in a balanced binary tree takes O(log n) instead of O(n) in an unbalanced binary tree. This is an example of a balanced binary tree:</a:t>
            </a:r>
            <a:endParaRPr lang="en-US"/>
          </a:p>
        </p:txBody>
      </p:sp>
      <p:pic>
        <p:nvPicPr>
          <p:cNvPr id="6" name="Picture 5"/>
          <p:cNvPicPr>
            <a:picLocks noChangeAspect="1"/>
          </p:cNvPicPr>
          <p:nvPr/>
        </p:nvPicPr>
        <p:blipFill>
          <a:blip r:embed="rId1"/>
          <a:stretch>
            <a:fillRect/>
          </a:stretch>
        </p:blipFill>
        <p:spPr>
          <a:xfrm>
            <a:off x="5167630" y="2607945"/>
            <a:ext cx="3524250" cy="4114800"/>
          </a:xfrm>
          <a:prstGeom prst="rect">
            <a:avLst/>
          </a:prstGeom>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Implementation of Binary Trees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endParaRPr lang="en-US"/>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879600" y="187769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3 Recap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sp>
        <p:nvSpPr>
          <p:cNvPr id="5129" name="Rectangle 6"/>
          <p:cNvSpPr/>
          <p:nvPr/>
        </p:nvSpPr>
        <p:spPr>
          <a:xfrm>
            <a:off x="9156383" y="2737485"/>
            <a:ext cx="2263775"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131" name="Rectangle 6"/>
          <p:cNvSpPr/>
          <p:nvPr/>
        </p:nvSpPr>
        <p:spPr>
          <a:xfrm>
            <a:off x="9154795" y="3134360"/>
            <a:ext cx="2265363"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7474585" y="2957195"/>
            <a:ext cx="3322955"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7752398" y="2950845"/>
            <a:ext cx="2366962"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60" name="组合 114"/>
          <p:cNvGrpSpPr/>
          <p:nvPr/>
        </p:nvGrpSpPr>
        <p:grpSpPr>
          <a:xfrm>
            <a:off x="6763379" y="2757164"/>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3" name="文本框 111"/>
          <p:cNvSpPr txBox="1"/>
          <p:nvPr/>
        </p:nvSpPr>
        <p:spPr>
          <a:xfrm>
            <a:off x="6704330" y="3935095"/>
            <a:ext cx="749935"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8" name="矩形 5"/>
          <p:cNvSpPr/>
          <p:nvPr/>
        </p:nvSpPr>
        <p:spPr>
          <a:xfrm>
            <a:off x="1878965" y="2832100"/>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47"/>
          <p:cNvSpPr txBox="1"/>
          <p:nvPr/>
        </p:nvSpPr>
        <p:spPr>
          <a:xfrm>
            <a:off x="2156778" y="2835593"/>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Linked List</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16" name="组合 3"/>
          <p:cNvGrpSpPr/>
          <p:nvPr/>
        </p:nvGrpSpPr>
        <p:grpSpPr>
          <a:xfrm>
            <a:off x="1167759" y="2641912"/>
            <a:ext cx="814394" cy="849312"/>
            <a:chOff x="1473122" y="1521446"/>
            <a:chExt cx="653650" cy="681967"/>
          </a:xfrm>
        </p:grpSpPr>
        <p:sp>
          <p:nvSpPr>
            <p:cNvPr id="17"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46"/>
            <p:cNvSpPr txBox="1"/>
            <p:nvPr/>
          </p:nvSpPr>
          <p:spPr>
            <a:xfrm>
              <a:off x="1524732" y="1669097"/>
              <a:ext cx="602040" cy="419123"/>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9" name="矩形 5"/>
          <p:cNvSpPr/>
          <p:nvPr/>
        </p:nvSpPr>
        <p:spPr>
          <a:xfrm>
            <a:off x="1878965" y="378650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文本框 47"/>
          <p:cNvSpPr txBox="1"/>
          <p:nvPr/>
        </p:nvSpPr>
        <p:spPr>
          <a:xfrm>
            <a:off x="2157095" y="3790315"/>
            <a:ext cx="4546600"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Binary/N-ary Tree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21" name="组合 3"/>
          <p:cNvGrpSpPr/>
          <p:nvPr/>
        </p:nvGrpSpPr>
        <p:grpSpPr>
          <a:xfrm>
            <a:off x="1167759" y="3596317"/>
            <a:ext cx="814394" cy="849312"/>
            <a:chOff x="1473122" y="1521446"/>
            <a:chExt cx="653650" cy="681967"/>
          </a:xfrm>
        </p:grpSpPr>
        <p:sp>
          <p:nvSpPr>
            <p:cNvPr id="22"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46"/>
            <p:cNvSpPr txBox="1"/>
            <p:nvPr/>
          </p:nvSpPr>
          <p:spPr>
            <a:xfrm>
              <a:off x="1524732" y="1669097"/>
              <a:ext cx="602040" cy="419123"/>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2" name="矩形 112"/>
          <p:cNvSpPr/>
          <p:nvPr/>
        </p:nvSpPr>
        <p:spPr>
          <a:xfrm>
            <a:off x="7454265" y="1885950"/>
            <a:ext cx="3322955"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113"/>
          <p:cNvSpPr txBox="1"/>
          <p:nvPr/>
        </p:nvSpPr>
        <p:spPr>
          <a:xfrm>
            <a:off x="7732078" y="1879600"/>
            <a:ext cx="2366962"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Tree Traversal</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 name="组合 114"/>
          <p:cNvGrpSpPr/>
          <p:nvPr/>
        </p:nvGrpSpPr>
        <p:grpSpPr>
          <a:xfrm>
            <a:off x="6743059" y="1685919"/>
            <a:ext cx="814394" cy="850900"/>
            <a:chOff x="1473122" y="1521446"/>
            <a:chExt cx="653650" cy="681967"/>
          </a:xfrm>
        </p:grpSpPr>
        <p:sp>
          <p:nvSpPr>
            <p:cNvPr id="7"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116"/>
            <p:cNvSpPr txBox="1"/>
            <p:nvPr/>
          </p:nvSpPr>
          <p:spPr>
            <a:xfrm>
              <a:off x="1524732" y="1669097"/>
              <a:ext cx="602040" cy="41834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N-Ary Trees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endParaRPr lang="en-US"/>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Tree Traversal</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In-order Traversal</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endParaRPr lang="en-US"/>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Pre-order Traversal</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endParaRPr lang="en-US"/>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Post-order Traversal</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endParaRPr lang="en-US"/>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04</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Delete Duplicates in Linked List</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Given the head of a sorted linked list, delete all duplicates such that each element appears only once. Return the linked list sorted as well.</a:t>
            </a:r>
            <a:endParaRPr lang="en-US"/>
          </a:p>
        </p:txBody>
      </p:sp>
      <p:pic>
        <p:nvPicPr>
          <p:cNvPr id="2" name="Picture 1"/>
          <p:cNvPicPr>
            <a:picLocks noChangeAspect="1"/>
          </p:cNvPicPr>
          <p:nvPr/>
        </p:nvPicPr>
        <p:blipFill>
          <a:blip r:embed="rId1"/>
          <a:stretch>
            <a:fillRect/>
          </a:stretch>
        </p:blipFill>
        <p:spPr>
          <a:xfrm>
            <a:off x="3463290" y="2954020"/>
            <a:ext cx="5534025" cy="3057525"/>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LRU Cache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endParaRPr lang="en-US"/>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endParaRPr lang="en-US" sz="1710"/>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Week3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3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 3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Abstract Data Structures</a:t>
            </a:r>
            <a:endParaRPr lang="en-US"/>
          </a:p>
          <a:p>
            <a:pPr lvl="1"/>
            <a:r>
              <a:rPr lang="en-US"/>
              <a:t>Stack (LIFO)</a:t>
            </a:r>
            <a:endParaRPr lang="en-US"/>
          </a:p>
          <a:p>
            <a:pPr lvl="1"/>
            <a:r>
              <a:rPr lang="en-US"/>
              <a:t>Queue (FIFO)</a:t>
            </a:r>
            <a:endParaRPr lang="en-US"/>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Week3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r>
              <a:rPr lang="en-US" sz="2000"/>
              <a:t>Implement the Fibonacci function using a stack data structure</a:t>
            </a:r>
            <a:endParaRPr lang="en-US" sz="2000"/>
          </a:p>
          <a:p>
            <a:r>
              <a:rPr lang="en-US" sz="2000"/>
              <a:t>The function takes as input a single integer n</a:t>
            </a:r>
            <a:endParaRPr lang="en-US" sz="2000"/>
          </a:p>
          <a:p>
            <a:r>
              <a:rPr lang="en-US" sz="2000"/>
              <a:t>The function returns as output a single integer, the nth number in the fibonacci sequence</a:t>
            </a:r>
            <a:endParaRPr lang="en-US" sz="2000"/>
          </a:p>
          <a:p>
            <a:pPr lvl="1"/>
            <a:r>
              <a:rPr lang="en-US" sz="1710"/>
              <a:t>Fibonacci sequence: 0, 1, 1, 2, 3, 5, 8...</a:t>
            </a:r>
            <a:endParaRPr lang="en-US" sz="1710"/>
          </a:p>
          <a:p>
            <a:r>
              <a:rPr lang="en-US" sz="2000"/>
              <a:t>Example:</a:t>
            </a:r>
            <a:endParaRPr lang="en-US" sz="2000"/>
          </a:p>
          <a:p>
            <a:pPr lvl="1"/>
            <a:r>
              <a:rPr lang="en-US" sz="1710"/>
              <a:t>Input n=5, Output = 3</a:t>
            </a:r>
            <a:endParaRPr lang="en-US" sz="1710"/>
          </a:p>
          <a:p>
            <a:pPr lvl="1"/>
            <a:r>
              <a:rPr lang="en-US" sz="1710"/>
              <a:t>Input n=7, Output = 8</a:t>
            </a:r>
            <a:endParaRPr lang="en-US" sz="171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Linked List</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Linked List</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Linked list, although the name contains a “list”, is actually operated via a Node data structure:</a:t>
            </a:r>
            <a:endParaRPr lang="en-US"/>
          </a:p>
          <a:p>
            <a:pPr lvl="1"/>
            <a:r>
              <a:rPr lang="en-US"/>
              <a:t>Data contains the value to be stored in the node</a:t>
            </a:r>
            <a:endParaRPr lang="en-US"/>
          </a:p>
          <a:p>
            <a:pPr lvl="1"/>
            <a:r>
              <a:rPr lang="en-US"/>
              <a:t>Next contains a reference/pointer to another node</a:t>
            </a:r>
            <a:endParaRPr lang="en-US"/>
          </a:p>
        </p:txBody>
      </p:sp>
      <p:pic>
        <p:nvPicPr>
          <p:cNvPr id="2" name="Picture 1"/>
          <p:cNvPicPr>
            <a:picLocks noChangeAspect="1"/>
          </p:cNvPicPr>
          <p:nvPr/>
        </p:nvPicPr>
        <p:blipFill>
          <a:blip r:embed="rId1"/>
          <a:stretch>
            <a:fillRect/>
          </a:stretch>
        </p:blipFill>
        <p:spPr>
          <a:xfrm>
            <a:off x="4946015" y="3705860"/>
            <a:ext cx="2590800" cy="1343025"/>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Linked List</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An actual linked list is a collection of nodes</a:t>
            </a:r>
            <a:endParaRPr lang="en-US"/>
          </a:p>
          <a:p>
            <a:r>
              <a:rPr lang="en-US"/>
              <a:t>The first node is called HEAD, and is the starting point for any iteration through the list</a:t>
            </a:r>
            <a:endParaRPr lang="en-US"/>
          </a:p>
          <a:p>
            <a:r>
              <a:rPr lang="en-US"/>
              <a:t>The last node is called TAIL, and is the ending point of a full iteration through the list</a:t>
            </a:r>
            <a:endParaRPr lang="en-US"/>
          </a:p>
        </p:txBody>
      </p:sp>
      <p:pic>
        <p:nvPicPr>
          <p:cNvPr id="2" name="Picture 1"/>
          <p:cNvPicPr>
            <a:picLocks noChangeAspect="1"/>
          </p:cNvPicPr>
          <p:nvPr/>
        </p:nvPicPr>
        <p:blipFill>
          <a:blip r:embed="rId1"/>
          <a:stretch>
            <a:fillRect/>
          </a:stretch>
        </p:blipFill>
        <p:spPr>
          <a:xfrm>
            <a:off x="3743325" y="4335780"/>
            <a:ext cx="4705350" cy="1771650"/>
          </a:xfrm>
          <a:prstGeom prst="rect">
            <a:avLst/>
          </a:prstGeom>
        </p:spPr>
      </p:pic>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3938</Words>
  <Application>WPS Presentation</Application>
  <PresentationFormat>宽屏</PresentationFormat>
  <Paragraphs>214</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Arial</vt:lpstr>
      <vt:lpstr>SimSun</vt:lpstr>
      <vt:lpstr>Wingdings</vt:lpstr>
      <vt:lpstr>Calibri</vt:lpstr>
      <vt:lpstr>Calibri Light</vt:lpstr>
      <vt:lpstr>Microsoft YaHei</vt:lpstr>
      <vt:lpstr>Arial Unicode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JZ2018</cp:lastModifiedBy>
  <cp:revision>206</cp:revision>
  <dcterms:created xsi:type="dcterms:W3CDTF">2016-03-02T01:11:00Z</dcterms:created>
  <dcterms:modified xsi:type="dcterms:W3CDTF">2022-10-06T05:19:50Z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7804C9E9D5FD4A96AA2E920662FAFF5F</vt:lpwstr>
  </property>
</Properties>
</file>