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36"/>
  </p:notesMasterIdLst>
  <p:handoutMasterIdLst>
    <p:handoutMasterId r:id="rId37"/>
  </p:handoutMasterIdLst>
  <p:sldIdLst>
    <p:sldId id="256" r:id="rId3"/>
    <p:sldId id="257" r:id="rId4"/>
    <p:sldId id="293" r:id="rId5"/>
    <p:sldId id="442" r:id="rId6"/>
    <p:sldId id="441" r:id="rId7"/>
    <p:sldId id="532" r:id="rId8"/>
    <p:sldId id="443" r:id="rId9"/>
    <p:sldId id="569" r:id="rId10"/>
    <p:sldId id="534" r:id="rId11"/>
    <p:sldId id="570" r:id="rId12"/>
    <p:sldId id="581" r:id="rId13"/>
    <p:sldId id="582" r:id="rId14"/>
    <p:sldId id="583" r:id="rId15"/>
    <p:sldId id="584" r:id="rId16"/>
    <p:sldId id="585" r:id="rId17"/>
    <p:sldId id="444" r:id="rId18"/>
    <p:sldId id="571" r:id="rId19"/>
    <p:sldId id="574" r:id="rId20"/>
    <p:sldId id="575" r:id="rId21"/>
    <p:sldId id="572" r:id="rId22"/>
    <p:sldId id="566" r:id="rId23"/>
    <p:sldId id="567" r:id="rId24"/>
    <p:sldId id="578" r:id="rId25"/>
    <p:sldId id="579" r:id="rId26"/>
    <p:sldId id="580" r:id="rId27"/>
    <p:sldId id="573" r:id="rId28"/>
    <p:sldId id="577" r:id="rId29"/>
    <p:sldId id="576" r:id="rId30"/>
    <p:sldId id="378" r:id="rId31"/>
    <p:sldId id="568" r:id="rId32"/>
    <p:sldId id="587" r:id="rId33"/>
    <p:sldId id="538" r:id="rId34"/>
    <p:sldId id="289"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16">
          <p15:clr>
            <a:srgbClr val="A4A3A4"/>
          </p15:clr>
        </p15:guide>
        <p15:guide id="2" pos="29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p:restoredTop sz="94660"/>
  </p:normalViewPr>
  <p:slideViewPr>
    <p:cSldViewPr snapToGrid="0" showGuides="1">
      <p:cViewPr varScale="1">
        <p:scale>
          <a:sx n="86" d="100"/>
          <a:sy n="86" d="100"/>
        </p:scale>
        <p:origin x="562" y="58"/>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2022/10/30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2022/10/30</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Graph-type Problems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Find a path from point A to B</a:t>
            </a:r>
          </a:p>
          <a:p>
            <a:pPr lvl="1"/>
            <a:r>
              <a:rPr lang="en-CA" altLang="en-US" sz="2735" dirty="0"/>
              <a:t>Variants include: find shortest/longest path, etc</a:t>
            </a:r>
          </a:p>
          <a:p>
            <a:pPr lvl="1"/>
            <a:r>
              <a:rPr lang="en-CA" altLang="en-US" sz="2735" dirty="0"/>
              <a:t>Think Google Maps</a:t>
            </a:r>
          </a:p>
          <a:p>
            <a:pPr lvl="1"/>
            <a:r>
              <a:rPr lang="en-CA" altLang="en-US" sz="2735" dirty="0"/>
              <a:t>Here the “path” could be anything, a mathematical formula, a logical statement, an object, etc...</a:t>
            </a:r>
          </a:p>
          <a:p>
            <a:pPr lvl="0"/>
            <a:r>
              <a:rPr lang="en-CA" altLang="en-US" sz="3195" dirty="0"/>
              <a:t>Find connected components</a:t>
            </a:r>
          </a:p>
          <a:p>
            <a:pPr lvl="0"/>
            <a:r>
              <a:rPr lang="en-CA" altLang="en-US" sz="3195" dirty="0"/>
              <a:t>Detect cycles</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sz="2800" b="1" dirty="0">
                <a:solidFill>
                  <a:schemeClr val="bg1"/>
                </a:solidFill>
                <a:latin typeface="Microsoft YaHei" panose="020B0503020204020204" pitchFamily="34" charset="-122"/>
                <a:ea typeface="Microsoft YaHei" panose="020B0503020204020204" pitchFamily="34" charset="-122"/>
              </a:rPr>
              <a:t>4</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p>
        </p:txBody>
      </p:sp>
      <p:sp>
        <p:nvSpPr>
          <p:cNvPr id="3" name="Content Placeholder 2"/>
          <p:cNvSpPr>
            <a:spLocks noGrp="1"/>
          </p:cNvSpPr>
          <p:nvPr>
            <p:ph idx="1"/>
          </p:nvPr>
        </p:nvSpPr>
        <p:spPr>
          <a:xfrm>
            <a:off x="890588" y="1253059"/>
            <a:ext cx="10515600" cy="4351338"/>
          </a:xfrm>
        </p:spPr>
        <p:txBody>
          <a:bodyPr/>
          <a:lstStyle/>
          <a:p>
            <a:pPr lvl="0"/>
            <a:r>
              <a:rPr lang="en-US" sz="3195" dirty="0"/>
              <a:t>A graph consists of vertices ("nodes" in trees) and edges. </a:t>
            </a:r>
          </a:p>
          <a:p>
            <a:pPr lvl="0"/>
            <a:r>
              <a:rPr lang="en-US" sz="3195" dirty="0"/>
              <a:t>Vertices are connected by edges. </a:t>
            </a:r>
          </a:p>
          <a:p>
            <a:pPr lvl="0"/>
            <a:r>
              <a:rPr lang="en-US" sz="3195" dirty="0"/>
              <a:t>Two vertices connected by an edge are called neighbors and are adjacent ("children" and "parents" in trees).</a:t>
            </a:r>
          </a:p>
        </p:txBody>
      </p:sp>
      <p:pic>
        <p:nvPicPr>
          <p:cNvPr id="2" name="Picture 1"/>
          <p:cNvPicPr>
            <a:picLocks noChangeAspect="1"/>
          </p:cNvPicPr>
          <p:nvPr/>
        </p:nvPicPr>
        <p:blipFill>
          <a:blip r:embed="rId2"/>
          <a:stretch>
            <a:fillRect/>
          </a:stretch>
        </p:blipFill>
        <p:spPr>
          <a:xfrm>
            <a:off x="4235450" y="3305175"/>
            <a:ext cx="4486275" cy="3333750"/>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5</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Edges can be undirected or directed. </a:t>
            </a:r>
          </a:p>
          <a:p>
            <a:pPr lvl="0"/>
            <a:r>
              <a:rPr lang="en-US" sz="3195" dirty="0"/>
              <a:t>A tree is also an undirected graph. </a:t>
            </a:r>
          </a:p>
        </p:txBody>
      </p:sp>
      <p:pic>
        <p:nvPicPr>
          <p:cNvPr id="2" name="Picture 1"/>
          <p:cNvPicPr>
            <a:picLocks noChangeAspect="1"/>
          </p:cNvPicPr>
          <p:nvPr/>
        </p:nvPicPr>
        <p:blipFill>
          <a:blip r:embed="rId2"/>
          <a:stretch>
            <a:fillRect/>
          </a:stretch>
        </p:blipFill>
        <p:spPr>
          <a:xfrm>
            <a:off x="2516505" y="2740660"/>
            <a:ext cx="6200775" cy="342900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6</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p>
        </p:txBody>
      </p:sp>
      <p:sp>
        <p:nvSpPr>
          <p:cNvPr id="3" name="Content Placeholder 2"/>
          <p:cNvSpPr>
            <a:spLocks noGrp="1"/>
          </p:cNvSpPr>
          <p:nvPr>
            <p:ph idx="1"/>
          </p:nvPr>
        </p:nvSpPr>
        <p:spPr>
          <a:xfrm>
            <a:off x="890588" y="1494359"/>
            <a:ext cx="10515600" cy="4351338"/>
          </a:xfrm>
        </p:spPr>
        <p:txBody>
          <a:bodyPr/>
          <a:lstStyle/>
          <a:p>
            <a:pPr lvl="0"/>
            <a:r>
              <a:rPr lang="en-US" sz="3195" dirty="0"/>
              <a:t>A path is a sequence of vertices. </a:t>
            </a:r>
          </a:p>
          <a:p>
            <a:pPr lvl="0"/>
            <a:r>
              <a:rPr lang="en-US" sz="3195" dirty="0"/>
              <a:t>A cycle is a path that starts and ends at the same vertex.</a:t>
            </a:r>
          </a:p>
          <a:p>
            <a:pPr lvl="0"/>
            <a:endParaRPr lang="en-US" sz="3195" dirty="0"/>
          </a:p>
        </p:txBody>
      </p:sp>
      <p:pic>
        <p:nvPicPr>
          <p:cNvPr id="2" name="Picture 1"/>
          <p:cNvPicPr>
            <a:picLocks noChangeAspect="1"/>
          </p:cNvPicPr>
          <p:nvPr/>
        </p:nvPicPr>
        <p:blipFill>
          <a:blip r:embed="rId2"/>
          <a:stretch>
            <a:fillRect/>
          </a:stretch>
        </p:blipFill>
        <p:spPr>
          <a:xfrm>
            <a:off x="3147060" y="3097530"/>
            <a:ext cx="5705475" cy="2905125"/>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7</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An undirected graph is connected if every vertex is joined by a path to another vertex. </a:t>
            </a:r>
          </a:p>
          <a:p>
            <a:pPr lvl="0"/>
            <a:r>
              <a:rPr lang="en-US" sz="3195" dirty="0"/>
              <a:t>Otherwise, it's disconnected.</a:t>
            </a:r>
          </a:p>
        </p:txBody>
      </p:sp>
      <p:pic>
        <p:nvPicPr>
          <p:cNvPr id="2" name="Picture 1"/>
          <p:cNvPicPr>
            <a:picLocks noChangeAspect="1"/>
          </p:cNvPicPr>
          <p:nvPr/>
        </p:nvPicPr>
        <p:blipFill>
          <a:blip r:embed="rId2"/>
          <a:stretch>
            <a:fillRect/>
          </a:stretch>
        </p:blipFill>
        <p:spPr>
          <a:xfrm>
            <a:off x="3024505" y="3056255"/>
            <a:ext cx="6248400" cy="359092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8</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Data Implementation</a:t>
            </a:r>
          </a:p>
        </p:txBody>
      </p:sp>
      <p:sp>
        <p:nvSpPr>
          <p:cNvPr id="3" name="Content Placeholder 2"/>
          <p:cNvSpPr>
            <a:spLocks noGrp="1"/>
          </p:cNvSpPr>
          <p:nvPr>
            <p:ph idx="1"/>
          </p:nvPr>
        </p:nvSpPr>
        <p:spPr>
          <a:xfrm>
            <a:off x="890588" y="1494359"/>
            <a:ext cx="10515600" cy="4351338"/>
          </a:xfrm>
        </p:spPr>
        <p:txBody>
          <a:bodyPr/>
          <a:lstStyle/>
          <a:p>
            <a:pPr lvl="0"/>
            <a:r>
              <a:rPr lang="en-US" sz="3195" dirty="0"/>
              <a:t>A graph is most commonly stored as a map of adjacency lists: </a:t>
            </a:r>
          </a:p>
          <a:p>
            <a:pPr lvl="1"/>
            <a:r>
              <a:rPr lang="en-US" sz="2735" dirty="0"/>
              <a:t>for each vertex, store a list of its neighbors.</a:t>
            </a:r>
          </a:p>
          <a:p>
            <a:pPr lvl="1"/>
            <a:endParaRPr lang="en-US" sz="2735" dirty="0"/>
          </a:p>
        </p:txBody>
      </p:sp>
      <p:pic>
        <p:nvPicPr>
          <p:cNvPr id="2" name="Picture 1"/>
          <p:cNvPicPr>
            <a:picLocks noChangeAspect="1"/>
          </p:cNvPicPr>
          <p:nvPr/>
        </p:nvPicPr>
        <p:blipFill>
          <a:blip r:embed="rId2"/>
          <a:stretch>
            <a:fillRect/>
          </a:stretch>
        </p:blipFill>
        <p:spPr>
          <a:xfrm>
            <a:off x="3191510" y="2824480"/>
            <a:ext cx="5915025" cy="283845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214178" y="264858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Traversals</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Traversing a Graph Data Structure</a:t>
            </a:r>
          </a:p>
        </p:txBody>
      </p:sp>
      <p:sp>
        <p:nvSpPr>
          <p:cNvPr id="3" name="Content Placeholder 2"/>
          <p:cNvSpPr>
            <a:spLocks noGrp="1"/>
          </p:cNvSpPr>
          <p:nvPr>
            <p:ph idx="1"/>
          </p:nvPr>
        </p:nvSpPr>
        <p:spPr>
          <a:xfrm>
            <a:off x="890588" y="1494359"/>
            <a:ext cx="10515600" cy="4351338"/>
          </a:xfrm>
        </p:spPr>
        <p:txBody>
          <a:bodyPr/>
          <a:lstStyle/>
          <a:p>
            <a:pPr lvl="0"/>
            <a:r>
              <a:rPr lang="en-US" sz="3195" dirty="0"/>
              <a:t>Graph exploration: visit all nodes and edges of a graph.</a:t>
            </a:r>
          </a:p>
          <a:p>
            <a:pPr lvl="1"/>
            <a:r>
              <a:rPr lang="en-US" sz="2735" dirty="0"/>
              <a:t>Done to compute some properties (e.g., paths between nodes,</a:t>
            </a:r>
            <a:r>
              <a:rPr lang="en-CA" altLang="en-US" sz="2735" dirty="0"/>
              <a:t> </a:t>
            </a:r>
            <a:r>
              <a:rPr lang="en-US" sz="3195" dirty="0"/>
              <a:t>existence of cycles, connectedness, etc.)</a:t>
            </a:r>
          </a:p>
          <a:p>
            <a:pPr lvl="0"/>
            <a:r>
              <a:rPr lang="en-US" sz="3195" dirty="0"/>
              <a:t>Many applications (Web, social networks, routing, games, etc.)</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Systematically Exploring a Graph</a:t>
            </a:r>
          </a:p>
        </p:txBody>
      </p:sp>
      <p:sp>
        <p:nvSpPr>
          <p:cNvPr id="3" name="Content Placeholder 2"/>
          <p:cNvSpPr>
            <a:spLocks noGrp="1"/>
          </p:cNvSpPr>
          <p:nvPr>
            <p:ph idx="1"/>
          </p:nvPr>
        </p:nvSpPr>
        <p:spPr>
          <a:xfrm>
            <a:off x="890588" y="1494359"/>
            <a:ext cx="10515600" cy="4351338"/>
          </a:xfrm>
        </p:spPr>
        <p:txBody>
          <a:bodyPr/>
          <a:lstStyle/>
          <a:p>
            <a:pPr lvl="0"/>
            <a:r>
              <a:rPr lang="en-US" sz="3195" dirty="0"/>
              <a:t>Two procedures allow you to explore a graph in linear</a:t>
            </a:r>
            <a:r>
              <a:rPr lang="en-CA" altLang="en-US" sz="3195" dirty="0"/>
              <a:t> </a:t>
            </a:r>
            <a:r>
              <a:rPr lang="en-US" sz="3195" dirty="0"/>
              <a:t>time and compile information about the graph: breadthfirst</a:t>
            </a:r>
            <a:r>
              <a:rPr lang="en-CA" altLang="en-US" sz="3195" dirty="0"/>
              <a:t> </a:t>
            </a:r>
            <a:r>
              <a:rPr lang="en-US" sz="3195" dirty="0"/>
              <a:t>search (BFS) and depth-first search (DFS).</a:t>
            </a:r>
          </a:p>
          <a:p>
            <a:pPr lvl="0"/>
            <a:r>
              <a:rPr lang="en-US" sz="3195" dirty="0"/>
              <a:t>DFS and BFS have similar structure.</a:t>
            </a:r>
          </a:p>
          <a:p>
            <a:pPr lvl="1"/>
            <a:r>
              <a:rPr lang="en-US" sz="2735" dirty="0"/>
              <a:t>Both keep a data structure D of pending edges to explore and</a:t>
            </a:r>
            <a:r>
              <a:rPr lang="en-CA" altLang="en-US" sz="2735" dirty="0"/>
              <a:t> </a:t>
            </a:r>
            <a:r>
              <a:rPr lang="en-US" sz="3195" dirty="0"/>
              <a:t>repeatedly choose an edge from D to explore.</a:t>
            </a:r>
          </a:p>
          <a:p>
            <a:pPr lvl="1"/>
            <a:r>
              <a:rPr lang="en-US" sz="2735" dirty="0"/>
              <a:t>D is initially loaded with the edges adjacent to an arbitrary</a:t>
            </a:r>
            <a:r>
              <a:rPr lang="en-CA" altLang="en-US" sz="2735" dirty="0"/>
              <a:t> </a:t>
            </a:r>
            <a:r>
              <a:rPr lang="en-US" sz="2735" dirty="0"/>
              <a:t>vertex v.</a:t>
            </a:r>
          </a:p>
          <a:p>
            <a:pPr lvl="1"/>
            <a:r>
              <a:rPr lang="en-US" sz="2735" dirty="0"/>
              <a:t>Both procedures run in linear time.</a:t>
            </a:r>
          </a:p>
          <a:p>
            <a:pPr lvl="0"/>
            <a:r>
              <a:rPr lang="en-US" sz="3195" dirty="0"/>
              <a:t>DFS and BFS differ only on the nature of D.</a:t>
            </a:r>
          </a:p>
          <a:p>
            <a:pPr lvl="1"/>
            <a:r>
              <a:rPr lang="en-US" sz="2735" dirty="0"/>
              <a:t>DFS uses a stack.</a:t>
            </a:r>
          </a:p>
          <a:p>
            <a:pPr lvl="1"/>
            <a:r>
              <a:rPr lang="en-US" sz="2735" dirty="0"/>
              <a:t>BFS uses a queue.</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DFS/BFS Steps</a:t>
            </a:r>
          </a:p>
        </p:txBody>
      </p:sp>
      <p:sp>
        <p:nvSpPr>
          <p:cNvPr id="3" name="Content Placeholder 2"/>
          <p:cNvSpPr>
            <a:spLocks noGrp="1"/>
          </p:cNvSpPr>
          <p:nvPr>
            <p:ph idx="1"/>
          </p:nvPr>
        </p:nvSpPr>
        <p:spPr>
          <a:xfrm>
            <a:off x="890588" y="1494359"/>
            <a:ext cx="10515600" cy="4351338"/>
          </a:xfrm>
        </p:spPr>
        <p:txBody>
          <a:bodyPr/>
          <a:lstStyle/>
          <a:p>
            <a:pPr lvl="0"/>
            <a:r>
              <a:rPr lang="en-US" dirty="0"/>
              <a:t>Given a graph G, containing vertices (V) and edges (E)</a:t>
            </a:r>
          </a:p>
          <a:p>
            <a:pPr lvl="0"/>
            <a:r>
              <a:rPr lang="en-US" dirty="0"/>
              <a:t>Pick the starting vertex, V1</a:t>
            </a:r>
          </a:p>
          <a:p>
            <a:pPr lvl="0"/>
            <a:r>
              <a:rPr lang="en-US" dirty="0"/>
              <a:t>Mark V1 as processed</a:t>
            </a:r>
          </a:p>
          <a:p>
            <a:pPr lvl="0"/>
            <a:r>
              <a:rPr lang="en-US" dirty="0"/>
              <a:t>Push V1 and all its edges to neighboring nodes into the</a:t>
            </a:r>
            <a:r>
              <a:rPr lang="en-CA" altLang="en-US" dirty="0"/>
              <a:t> </a:t>
            </a:r>
            <a:r>
              <a:rPr lang="en-US" dirty="0"/>
              <a:t>data structure (stack or queue)</a:t>
            </a:r>
          </a:p>
          <a:p>
            <a:pPr lvl="0"/>
            <a:r>
              <a:rPr lang="en-US" dirty="0"/>
              <a:t>While the data structure is not empty:</a:t>
            </a:r>
          </a:p>
          <a:p>
            <a:pPr lvl="1"/>
            <a:r>
              <a:rPr lang="en-US" dirty="0"/>
              <a:t>Pop top/front element off data structure</a:t>
            </a:r>
          </a:p>
          <a:p>
            <a:pPr lvl="1"/>
            <a:r>
              <a:rPr lang="en-US" dirty="0"/>
              <a:t>Mark vertex as processed (if not already)</a:t>
            </a:r>
          </a:p>
          <a:p>
            <a:pPr lvl="2"/>
            <a:r>
              <a:rPr lang="en-US" dirty="0"/>
              <a:t>Record edge as part of the spanning tree</a:t>
            </a:r>
          </a:p>
          <a:p>
            <a:pPr lvl="1"/>
            <a:r>
              <a:rPr lang="en-US" dirty="0"/>
              <a:t>Push all neighbors of vertex that have not already been</a:t>
            </a:r>
            <a:r>
              <a:rPr lang="en-CA" altLang="en-US" dirty="0"/>
              <a:t> </a:t>
            </a:r>
            <a:r>
              <a:rPr lang="en-US" sz="2800" dirty="0"/>
              <a:t>processed onto data structure</a:t>
            </a:r>
          </a:p>
          <a:p>
            <a:pPr lvl="2"/>
            <a:r>
              <a:rPr lang="en-US" dirty="0"/>
              <a:t>Along with the edges to those neighbors</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a:t>
            </a:r>
            <a:r>
              <a:rPr lang="en-CA" altLang="en-US" sz="2400" b="1" dirty="0">
                <a:solidFill>
                  <a:srgbClr val="05B780"/>
                </a:solidFill>
                <a:latin typeface="Microsoft YaHei" panose="020B0503020204020204" pitchFamily="34" charset="-122"/>
                <a:ea typeface="Microsoft YaHei" panose="020B0503020204020204" pitchFamily="34" charset="-122"/>
              </a:rPr>
              <a:t>6</a:t>
            </a:r>
            <a:r>
              <a:rPr lang="en-US" altLang="zh-CN" sz="2400" b="1" dirty="0">
                <a:solidFill>
                  <a:srgbClr val="05B780"/>
                </a:solidFill>
                <a:latin typeface="Microsoft YaHei" panose="020B0503020204020204" pitchFamily="34" charset="-122"/>
                <a:ea typeface="Microsoft YaHei" panose="020B0503020204020204" pitchFamily="34" charset="-122"/>
              </a:rPr>
              <a:t> Recap</a:t>
            </a: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330" y="4800600"/>
            <a:ext cx="5335270"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143" y="4793982"/>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p>
        </p:txBody>
      </p:sp>
      <p:grpSp>
        <p:nvGrpSpPr>
          <p:cNvPr id="5160" name="组合 114"/>
          <p:cNvGrpSpPr/>
          <p:nvPr/>
        </p:nvGrpSpPr>
        <p:grpSpPr>
          <a:xfrm>
            <a:off x="1167124" y="4600301"/>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1108710" y="5807442"/>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7095" y="2835910"/>
            <a:ext cx="453834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Data Structure</a:t>
            </a: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47"/>
          <p:cNvSpPr txBox="1"/>
          <p:nvPr/>
        </p:nvSpPr>
        <p:spPr>
          <a:xfrm>
            <a:off x="2157730" y="3786505"/>
            <a:ext cx="438467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Traversals</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4</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BFS is a method to systematically explore the nodes of a</a:t>
            </a:r>
            <a:r>
              <a:rPr lang="en-CA" altLang="en-US" sz="3195" dirty="0"/>
              <a:t> </a:t>
            </a:r>
            <a:r>
              <a:rPr lang="en-US" sz="3195" dirty="0"/>
              <a:t>graph starting from a designated source node 𝑠</a:t>
            </a:r>
          </a:p>
          <a:p>
            <a:pPr lvl="0"/>
            <a:r>
              <a:rPr lang="en-US" sz="3195" dirty="0"/>
              <a:t>Visit 𝑠and its neighbors; then, for each neighbor, visit its</a:t>
            </a:r>
            <a:r>
              <a:rPr lang="en-CA" altLang="en-US" sz="3195" dirty="0"/>
              <a:t> </a:t>
            </a:r>
            <a:r>
              <a:rPr lang="en-US" sz="3195" dirty="0"/>
              <a:t>neighbors, and so on until no more nodes can be visited!</a:t>
            </a:r>
          </a:p>
          <a:p>
            <a:pPr lvl="0"/>
            <a:r>
              <a:rPr lang="en-US" sz="3195" dirty="0"/>
              <a:t>A graph is explored level by level—level 0: 𝑠 .</a:t>
            </a:r>
          </a:p>
          <a:p>
            <a:pPr lvl="1"/>
            <a:r>
              <a:rPr lang="en-US" sz="2735" dirty="0"/>
              <a:t>Level 𝑖: vertices reachable by path of length 𝑖 but not shorter</a:t>
            </a:r>
          </a:p>
          <a:p>
            <a:pPr lvl="1"/>
            <a:r>
              <a:rPr lang="en-US" sz="2735" dirty="0"/>
              <a:t>Level 𝑖 built from level 𝑖 − 1 by trying all outgoing edges but</a:t>
            </a:r>
            <a:r>
              <a:rPr lang="en-CA" altLang="en-US" sz="2735" dirty="0"/>
              <a:t> </a:t>
            </a:r>
            <a:r>
              <a:rPr lang="en-US" sz="3195" dirty="0"/>
              <a:t>ignoring vertices from previous levels</a:t>
            </a: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5</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Question: How do we make sure that all</a:t>
            </a:r>
            <a:r>
              <a:rPr lang="en-CA" altLang="en-US" sz="3195" dirty="0"/>
              <a:t> </a:t>
            </a:r>
            <a:r>
              <a:rPr lang="en-US" sz="3195" dirty="0"/>
              <a:t>the neighbors of a node are visited before</a:t>
            </a:r>
            <a:r>
              <a:rPr lang="en-CA" altLang="en-US" sz="3195" dirty="0"/>
              <a:t> </a:t>
            </a:r>
            <a:r>
              <a:rPr lang="en-US" sz="3195" dirty="0"/>
              <a:t>any of their neighbors are (i.e., how do we</a:t>
            </a:r>
            <a:r>
              <a:rPr lang="en-CA" altLang="en-US" sz="3195" dirty="0"/>
              <a:t> </a:t>
            </a:r>
            <a:r>
              <a:rPr lang="en-US" sz="3195" dirty="0"/>
              <a:t>guarantee that all nodes at level 𝑖 are</a:t>
            </a:r>
            <a:r>
              <a:rPr lang="en-CA" altLang="en-US" sz="3195" dirty="0"/>
              <a:t> </a:t>
            </a:r>
            <a:r>
              <a:rPr lang="en-US" sz="3195" dirty="0"/>
              <a:t>visited before any node of level 𝑖 + 1)?</a:t>
            </a:r>
          </a:p>
          <a:p>
            <a:pPr lvl="0"/>
            <a:r>
              <a:rPr lang="en-US" sz="3195" dirty="0"/>
              <a:t>Answer: We do so by using a queue to</a:t>
            </a:r>
            <a:r>
              <a:rPr lang="en-CA" altLang="en-US" sz="3195" dirty="0"/>
              <a:t> </a:t>
            </a:r>
            <a:r>
              <a:rPr lang="en-US" sz="3195" dirty="0"/>
              <a:t>store the nodes pending exploration.</a:t>
            </a:r>
          </a:p>
          <a:p>
            <a:pPr lvl="1"/>
            <a:r>
              <a:rPr lang="en-US" sz="2735" dirty="0"/>
              <a:t>All nodes at level 𝑖 appear earlier in the queue</a:t>
            </a:r>
            <a:r>
              <a:rPr lang="en-CA" altLang="en-US" sz="2735" dirty="0"/>
              <a:t> </a:t>
            </a:r>
            <a:r>
              <a:rPr lang="en-US" sz="2735" dirty="0"/>
              <a:t>than any node at level 𝑖 + 1.</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6</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Each node is enqueued/dequeued at most once.</a:t>
            </a:r>
          </a:p>
          <a:p>
            <a:pPr lvl="0"/>
            <a:r>
              <a:rPr lang="en-US" sz="3195" dirty="0"/>
              <a:t>Each edge is examined at most twice.</a:t>
            </a:r>
          </a:p>
          <a:p>
            <a:pPr lvl="0"/>
            <a:r>
              <a:rPr lang="en-US" sz="3195" dirty="0"/>
              <a:t>As implemented, BFS runs in 𝑂(𝑛 + 𝑚) time, n = num verts, m = num edges</a:t>
            </a: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7</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US" sz="3195" dirty="0"/>
              <a:t>We start our search at the root</a:t>
            </a:r>
          </a:p>
          <a:p>
            <a:pPr lvl="0"/>
            <a:r>
              <a:rPr lang="en-US" sz="3195" dirty="0"/>
              <a:t>We end our search when we find a valid leaf node</a:t>
            </a:r>
          </a:p>
          <a:p>
            <a:pPr lvl="0"/>
            <a:r>
              <a:rPr lang="en-US" sz="3195" dirty="0"/>
              <a:t>A depth-first search expands the deepest node</a:t>
            </a:r>
            <a:r>
              <a:rPr lang="en-CA" altLang="en-US" sz="3195" dirty="0"/>
              <a:t> </a:t>
            </a:r>
            <a:r>
              <a:rPr lang="en-US" sz="3195" dirty="0"/>
              <a:t>next.</a:t>
            </a:r>
          </a:p>
          <a:p>
            <a:pPr lvl="1"/>
            <a:r>
              <a:rPr lang="en-US" sz="2735" dirty="0"/>
              <a:t>A child children will be expanded before the child’s</a:t>
            </a:r>
            <a:r>
              <a:rPr lang="en-CA" altLang="en-US" sz="2735" dirty="0"/>
              <a:t> </a:t>
            </a:r>
            <a:r>
              <a:rPr lang="en-US" sz="3195" dirty="0"/>
              <a:t>siblings are expanded.</a:t>
            </a:r>
          </a:p>
          <a:p>
            <a:pPr lvl="0"/>
            <a:r>
              <a:rPr lang="en-US" sz="3195" dirty="0"/>
              <a:t>This type of search gets you to the leaf nodes as</a:t>
            </a:r>
            <a:r>
              <a:rPr lang="en-CA" altLang="en-US" sz="3195" dirty="0"/>
              <a:t> </a:t>
            </a:r>
            <a:r>
              <a:rPr lang="en-US" sz="3195" dirty="0"/>
              <a:t>fast as you can.</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8</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Instead of explicitly implementing a stack DFS, we often prefer to let the system stack do the heavy lifting and use a recursive implementation</a:t>
            </a:r>
          </a:p>
          <a:p>
            <a:pPr marL="0" lvl="1"/>
            <a:r>
              <a:rPr lang="en-CA" altLang="en-US" sz="2735" dirty="0"/>
              <a:t>Recall our </a:t>
            </a:r>
            <a:r>
              <a:rPr lang="en-CA" altLang="en-US" sz="2735" dirty="0">
                <a:sym typeface="+mn-ea"/>
              </a:rPr>
              <a:t>Preorder </a:t>
            </a:r>
            <a:r>
              <a:rPr lang="en-CA" altLang="en-US" sz="2735" dirty="0"/>
              <a:t>Binary Tree Traversal</a:t>
            </a: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9</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Algorithmic Paradigm</a:t>
            </a:r>
          </a:p>
          <a:p>
            <a:pPr lvl="1"/>
            <a:r>
              <a:rPr lang="en-CA" altLang="en-US" sz="2735" dirty="0"/>
              <a:t>Think of DFS as a combination of Divide-and-Conquer and Backtracking (will be covered later)</a:t>
            </a:r>
          </a:p>
          <a:p>
            <a:pPr lvl="0"/>
            <a:r>
              <a:rPr lang="en-CA" altLang="en-US" sz="3190" dirty="0"/>
              <a:t>Recall our preorder binary tree traversal DFS</a:t>
            </a:r>
          </a:p>
          <a:p>
            <a:pPr lvl="1"/>
            <a:r>
              <a:rPr lang="en-CA" altLang="en-US" sz="2730" dirty="0"/>
              <a:t>We have recursive calls to dfs(root.left), dfs(root.right)</a:t>
            </a:r>
          </a:p>
          <a:p>
            <a:pPr lvl="1"/>
            <a:r>
              <a:rPr lang="en-CA" altLang="en-US" sz="2730" dirty="0"/>
              <a:t>This is effectively dividing the problem, conquering each one independently, and combining the solution at the end</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95821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0</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p>
        </p:txBody>
      </p:sp>
      <p:sp>
        <p:nvSpPr>
          <p:cNvPr id="3" name="Content Placeholder 2"/>
          <p:cNvSpPr>
            <a:spLocks noGrp="1"/>
          </p:cNvSpPr>
          <p:nvPr>
            <p:ph idx="1"/>
          </p:nvPr>
        </p:nvSpPr>
        <p:spPr>
          <a:xfrm>
            <a:off x="890588" y="1494359"/>
            <a:ext cx="10515600" cy="4351338"/>
          </a:xfrm>
        </p:spPr>
        <p:txBody>
          <a:bodyPr/>
          <a:lstStyle/>
          <a:p>
            <a:pPr lvl="0"/>
            <a:r>
              <a:rPr lang="en-US" sz="3195" dirty="0"/>
              <a:t>Consider a wireless sensor network consisting of 𝑛 sensors,</a:t>
            </a:r>
            <a:r>
              <a:rPr lang="en-CA" altLang="en-US" sz="3195" dirty="0"/>
              <a:t> </a:t>
            </a:r>
            <a:r>
              <a:rPr lang="en-US" sz="3195" dirty="0"/>
              <a:t>each of which can transmit within distance 𝑟. Pairs of sensors</a:t>
            </a:r>
            <a:r>
              <a:rPr lang="en-CA" altLang="en-US" sz="3195" dirty="0"/>
              <a:t> </a:t>
            </a:r>
            <a:r>
              <a:rPr lang="en-US" sz="3195" dirty="0"/>
              <a:t>that can directly communicate are linked with an edge. </a:t>
            </a:r>
          </a:p>
          <a:p>
            <a:pPr lvl="0"/>
            <a:r>
              <a:rPr lang="en-US" sz="3195" dirty="0"/>
              <a:t>This</a:t>
            </a:r>
            <a:r>
              <a:rPr lang="en-CA" altLang="en-US" sz="3195" dirty="0"/>
              <a:t> </a:t>
            </a:r>
            <a:r>
              <a:rPr lang="en-US" sz="3195" dirty="0"/>
              <a:t>information can be used to partition the sensors into sets of</a:t>
            </a:r>
            <a:r>
              <a:rPr lang="en-CA" altLang="en-US" sz="3195" dirty="0"/>
              <a:t> </a:t>
            </a:r>
            <a:r>
              <a:rPr lang="en-US" sz="3195" dirty="0"/>
              <a:t>sensors that can communicate directly or indirectly.</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p>
        </p:txBody>
      </p:sp>
      <p:sp>
        <p:nvSpPr>
          <p:cNvPr id="3" name="Content Placeholder 2"/>
          <p:cNvSpPr>
            <a:spLocks noGrp="1"/>
          </p:cNvSpPr>
          <p:nvPr>
            <p:ph idx="1"/>
          </p:nvPr>
        </p:nvSpPr>
        <p:spPr>
          <a:xfrm>
            <a:off x="890588" y="1494359"/>
            <a:ext cx="10515600" cy="4351338"/>
          </a:xfrm>
        </p:spPr>
        <p:txBody>
          <a:bodyPr/>
          <a:lstStyle/>
          <a:p>
            <a:pPr lvl="0"/>
            <a:r>
              <a:rPr sz="3195" dirty="0"/>
              <a:t>Consider a pool of customers using different accounts. You</a:t>
            </a:r>
            <a:r>
              <a:rPr lang="en-CA" sz="3195" dirty="0"/>
              <a:t> </a:t>
            </a:r>
            <a:r>
              <a:rPr sz="3195" dirty="0"/>
              <a:t>wish to identify related sets of people (e.g., families). You</a:t>
            </a:r>
            <a:r>
              <a:rPr lang="en-CA" sz="3195" dirty="0"/>
              <a:t> </a:t>
            </a:r>
            <a:r>
              <a:rPr sz="3195" dirty="0"/>
              <a:t>create edges between customer IDs based on the same credit</a:t>
            </a:r>
            <a:r>
              <a:rPr lang="en-CA" sz="3195" dirty="0"/>
              <a:t> </a:t>
            </a:r>
            <a:r>
              <a:rPr sz="3195" dirty="0"/>
              <a:t>card usage, or address, and so on. </a:t>
            </a:r>
          </a:p>
          <a:p>
            <a:pPr lvl="0"/>
            <a:r>
              <a:rPr sz="3195" dirty="0"/>
              <a:t>The information can be</a:t>
            </a:r>
            <a:r>
              <a:rPr lang="en-CA" sz="3195" dirty="0"/>
              <a:t> </a:t>
            </a:r>
            <a:r>
              <a:rPr sz="3195" dirty="0"/>
              <a:t>used, for example, to estimate the possibility of fraud.</a:t>
            </a: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12077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Traversal Summary</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Question: Which is better, DFS or BFS?</a:t>
            </a:r>
          </a:p>
          <a:p>
            <a:pPr lvl="0"/>
            <a:r>
              <a:rPr lang="en-CA" altLang="en-US" sz="3195" dirty="0"/>
              <a:t>Answer: It depends...</a:t>
            </a:r>
          </a:p>
          <a:p>
            <a:pPr lvl="1"/>
            <a:r>
              <a:rPr lang="en-CA" altLang="en-US" sz="2735" dirty="0"/>
              <a:t>BFS is better at:</a:t>
            </a:r>
          </a:p>
          <a:p>
            <a:pPr lvl="2"/>
            <a:r>
              <a:rPr lang="en-CA" altLang="en-US" sz="2275" dirty="0"/>
              <a:t>Finding shortest distance between two vertices</a:t>
            </a:r>
          </a:p>
          <a:p>
            <a:pPr lvl="2"/>
            <a:r>
              <a:rPr lang="en-CA" altLang="en-US" sz="2275" dirty="0"/>
              <a:t>Graph of unkown size, or even infinite size</a:t>
            </a:r>
          </a:p>
          <a:p>
            <a:pPr lvl="3"/>
            <a:r>
              <a:rPr lang="en-CA" altLang="en-US" sz="2275" dirty="0"/>
              <a:t>Ie Google Maps find path from A to B in a city</a:t>
            </a:r>
          </a:p>
          <a:p>
            <a:pPr lvl="1"/>
            <a:r>
              <a:rPr lang="en-CA" altLang="en-US" sz="2735" dirty="0"/>
              <a:t>DFS is better at:</a:t>
            </a:r>
          </a:p>
          <a:p>
            <a:pPr lvl="2"/>
            <a:r>
              <a:rPr lang="en-CA" altLang="en-US" sz="2275" dirty="0"/>
              <a:t>Using less memory than BFS for wide graphs, since BFS has to keep all the nodes in the queue, and for wide graphs this can be quite large</a:t>
            </a:r>
          </a:p>
          <a:p>
            <a:pPr lvl="2"/>
            <a:r>
              <a:rPr lang="en-CA" altLang="en-US" sz="2275" dirty="0"/>
              <a:t>Finding nodes far away from the root</a:t>
            </a:r>
          </a:p>
          <a:p>
            <a:pPr lvl="3"/>
            <a:r>
              <a:rPr lang="en-CA" altLang="en-US" sz="2275" dirty="0"/>
              <a:t>ie Web Scraping to build an index for Google Search</a:t>
            </a: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a:t>
              </a:r>
              <a:r>
                <a:rPr lang="en-CA" altLang="en-US" sz="4400" b="1" dirty="0">
                  <a:solidFill>
                    <a:schemeClr val="bg1"/>
                  </a:solidFill>
                  <a:latin typeface="Microsoft YaHei" panose="020B0503020204020204" pitchFamily="34" charset="-122"/>
                  <a:ea typeface="Microsoft YaHei" panose="020B0503020204020204" pitchFamily="34" charset="-122"/>
                </a:rPr>
                <a:t>4</a:t>
              </a: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Week6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a:t>
            </a:r>
            <a:r>
              <a:rPr lang="en-CA" altLang="en-US" sz="3200" b="1" dirty="0">
                <a:solidFill>
                  <a:srgbClr val="05B780"/>
                </a:solidFill>
                <a:latin typeface="Microsoft YaHei" panose="020B0503020204020204" pitchFamily="34" charset="-122"/>
                <a:ea typeface="Microsoft YaHei" panose="020B0503020204020204" pitchFamily="34" charset="-122"/>
              </a:rPr>
              <a:t>6</a:t>
            </a:r>
            <a:r>
              <a:rPr lang="en-US" altLang="zh-CN" sz="3200" b="1" dirty="0">
                <a:solidFill>
                  <a:srgbClr val="05B780"/>
                </a:solidFill>
                <a:latin typeface="Microsoft YaHei" panose="020B0503020204020204" pitchFamily="34" charset="-122"/>
                <a:ea typeface="Microsoft YaHei" panose="020B0503020204020204" pitchFamily="34" charset="-122"/>
              </a:rPr>
              <a:t>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Shortest Path between A and B</a:t>
            </a:r>
          </a:p>
        </p:txBody>
      </p:sp>
      <p:sp>
        <p:nvSpPr>
          <p:cNvPr id="3" name="Content Placeholder 2"/>
          <p:cNvSpPr>
            <a:spLocks noGrp="1"/>
          </p:cNvSpPr>
          <p:nvPr>
            <p:ph idx="1"/>
          </p:nvPr>
        </p:nvSpPr>
        <p:spPr>
          <a:xfrm>
            <a:off x="890588" y="1494359"/>
            <a:ext cx="10515600" cy="4351338"/>
          </a:xfrm>
        </p:spPr>
        <p:txBody>
          <a:bodyPr/>
          <a:lstStyle/>
          <a:p>
            <a:pPr lvl="0"/>
            <a:r>
              <a:rPr lang="en-US" sz="3195" dirty="0"/>
              <a:t>Given an (unweighted) graph, return the length of the shortest path between two nodes A and B, in terms of the number of edges.</a:t>
            </a:r>
          </a:p>
          <a:p>
            <a:pPr lvl="0"/>
            <a:r>
              <a:rPr lang="en-US" sz="3195" dirty="0"/>
              <a:t>Input:</a:t>
            </a:r>
          </a:p>
          <a:p>
            <a:pPr lvl="0"/>
            <a:r>
              <a:rPr lang="en-US" sz="3195" dirty="0"/>
              <a:t>graph: {0: [1, 2], 1: [0, 2, 3], 2: [0, 1], 3: [1]}</a:t>
            </a:r>
            <a:r>
              <a:rPr lang="en-CA" altLang="en-US" sz="3195" dirty="0"/>
              <a:t>, </a:t>
            </a:r>
            <a:r>
              <a:rPr lang="en-US" sz="3195" dirty="0"/>
              <a:t>A: 0</a:t>
            </a:r>
            <a:r>
              <a:rPr lang="en-CA" altLang="en-US" sz="3195" dirty="0"/>
              <a:t>, </a:t>
            </a:r>
            <a:r>
              <a:rPr lang="en-US" sz="3195" dirty="0"/>
              <a:t>B: 3</a:t>
            </a:r>
          </a:p>
          <a:p>
            <a:pPr lvl="0"/>
            <a:r>
              <a:rPr lang="en-US" sz="3195" dirty="0"/>
              <a:t>Output: 2</a:t>
            </a:r>
          </a:p>
          <a:p>
            <a:pPr lvl="0"/>
            <a:endParaRPr lang="en-US" sz="3195" dirty="0"/>
          </a:p>
        </p:txBody>
      </p:sp>
      <p:pic>
        <p:nvPicPr>
          <p:cNvPr id="2" name="Picture 1"/>
          <p:cNvPicPr>
            <a:picLocks noChangeAspect="1"/>
          </p:cNvPicPr>
          <p:nvPr/>
        </p:nvPicPr>
        <p:blipFill>
          <a:blip r:embed="rId2"/>
          <a:stretch>
            <a:fillRect/>
          </a:stretch>
        </p:blipFill>
        <p:spPr>
          <a:xfrm>
            <a:off x="4295775" y="4238625"/>
            <a:ext cx="2228215" cy="2249805"/>
          </a:xfrm>
          <a:prstGeom prst="rect">
            <a:avLst/>
          </a:prstGeom>
        </p:spPr>
      </p:pic>
      <p:pic>
        <p:nvPicPr>
          <p:cNvPr id="5" name="Picture 4">
            <a:extLst>
              <a:ext uri="{FF2B5EF4-FFF2-40B4-BE49-F238E27FC236}">
                <a16:creationId xmlns:a16="http://schemas.microsoft.com/office/drawing/2014/main" id="{5D74A85D-1B2E-47F3-800E-5DD2CB39B0DB}"/>
              </a:ext>
            </a:extLst>
          </p:cNvPr>
          <p:cNvPicPr>
            <a:picLocks noChangeAspect="1"/>
          </p:cNvPicPr>
          <p:nvPr/>
        </p:nvPicPr>
        <p:blipFill>
          <a:blip r:embed="rId3"/>
          <a:stretch>
            <a:fillRect/>
          </a:stretch>
        </p:blipFill>
        <p:spPr>
          <a:xfrm>
            <a:off x="7887813" y="70898"/>
            <a:ext cx="3821744" cy="1423461"/>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Flood Fill</a:t>
            </a:r>
          </a:p>
        </p:txBody>
      </p:sp>
      <p:sp>
        <p:nvSpPr>
          <p:cNvPr id="3" name="Content Placeholder 2"/>
          <p:cNvSpPr>
            <a:spLocks noGrp="1"/>
          </p:cNvSpPr>
          <p:nvPr>
            <p:ph idx="1"/>
          </p:nvPr>
        </p:nvSpPr>
        <p:spPr>
          <a:xfrm>
            <a:off x="890588" y="1063194"/>
            <a:ext cx="10515600" cy="4351338"/>
          </a:xfrm>
        </p:spPr>
        <p:txBody>
          <a:bodyPr/>
          <a:lstStyle/>
          <a:p>
            <a:r>
              <a:rPr lang="en-US" sz="3200" dirty="0"/>
              <a:t>In computer graphics, an uncompressed raster image is presented as a matrix of numbers. Each entry of the matrix represents the color of a pixel. </a:t>
            </a:r>
          </a:p>
          <a:p>
            <a:pPr lvl="1"/>
            <a:r>
              <a:rPr lang="en-US" sz="2740" dirty="0"/>
              <a:t>A flood fill algorithm takes a coordinate r, c and a replacement color, and replaces all pixels connected to r, c that have the same color (i.e., the pixels connected to the given coordinate with of same color and all the other pixels connected to the those pixels of the same color) with the replacement color. (e.g. MS-Paint's paint bucket tool).</a:t>
            </a:r>
          </a:p>
        </p:txBody>
      </p:sp>
      <p:pic>
        <p:nvPicPr>
          <p:cNvPr id="2" name="Picture 1"/>
          <p:cNvPicPr>
            <a:picLocks noChangeAspect="1"/>
          </p:cNvPicPr>
          <p:nvPr/>
        </p:nvPicPr>
        <p:blipFill>
          <a:blip r:embed="rId2"/>
          <a:stretch>
            <a:fillRect/>
          </a:stretch>
        </p:blipFill>
        <p:spPr>
          <a:xfrm>
            <a:off x="4125595" y="4514850"/>
            <a:ext cx="4965065" cy="1978660"/>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 Number of Islands</a:t>
            </a:r>
          </a:p>
        </p:txBody>
      </p:sp>
      <p:sp>
        <p:nvSpPr>
          <p:cNvPr id="3" name="Content Placeholder 2"/>
          <p:cNvSpPr>
            <a:spLocks noGrp="1"/>
          </p:cNvSpPr>
          <p:nvPr>
            <p:ph idx="1"/>
          </p:nvPr>
        </p:nvSpPr>
        <p:spPr>
          <a:xfrm>
            <a:off x="890588" y="1494359"/>
            <a:ext cx="10515600" cy="4351338"/>
          </a:xfrm>
        </p:spPr>
        <p:txBody>
          <a:bodyPr/>
          <a:lstStyle/>
          <a:p>
            <a:r>
              <a:rPr lang="en-US" sz="3200" dirty="0"/>
              <a:t>Given an m x n 2D binary grid grid which represents a map of '1's (land) and '0's (water), return the number of islands.</a:t>
            </a:r>
          </a:p>
          <a:p>
            <a:r>
              <a:rPr lang="en-US" sz="3200" dirty="0"/>
              <a:t>An island is surrounded by water and is formed by connecting adjacent lands horizontally or vertically. You may assume all four edges of the grid are all surrounded by water.</a:t>
            </a:r>
          </a:p>
        </p:txBody>
      </p:sp>
      <p:pic>
        <p:nvPicPr>
          <p:cNvPr id="2" name="Picture 1"/>
          <p:cNvPicPr>
            <a:picLocks noChangeAspect="1"/>
          </p:cNvPicPr>
          <p:nvPr/>
        </p:nvPicPr>
        <p:blipFill>
          <a:blip r:embed="rId2"/>
          <a:stretch>
            <a:fillRect/>
          </a:stretch>
        </p:blipFill>
        <p:spPr>
          <a:xfrm>
            <a:off x="2162810" y="4081780"/>
            <a:ext cx="1943100" cy="1838325"/>
          </a:xfrm>
          <a:prstGeom prst="rect">
            <a:avLst/>
          </a:prstGeom>
        </p:spPr>
      </p:pic>
      <p:pic>
        <p:nvPicPr>
          <p:cNvPr id="4" name="Picture 3"/>
          <p:cNvPicPr>
            <a:picLocks noChangeAspect="1"/>
          </p:cNvPicPr>
          <p:nvPr/>
        </p:nvPicPr>
        <p:blipFill>
          <a:blip r:embed="rId3"/>
          <a:stretch>
            <a:fillRect/>
          </a:stretch>
        </p:blipFill>
        <p:spPr>
          <a:xfrm>
            <a:off x="6269355" y="4081780"/>
            <a:ext cx="2028825" cy="1924050"/>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6</a:t>
            </a: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Recap</a:t>
            </a:r>
          </a:p>
        </p:txBody>
      </p:sp>
      <p:sp>
        <p:nvSpPr>
          <p:cNvPr id="3" name="Content Placeholder 2"/>
          <p:cNvSpPr>
            <a:spLocks noGrp="1"/>
          </p:cNvSpPr>
          <p:nvPr>
            <p:ph idx="1"/>
          </p:nvPr>
        </p:nvSpPr>
        <p:spPr/>
        <p:txBody>
          <a:bodyPr/>
          <a:lstStyle/>
          <a:p>
            <a:r>
              <a:rPr lang="en-CA" altLang="en-US" dirty="0"/>
              <a:t>Algorithmic methods for working with array or array-like data structures</a:t>
            </a:r>
          </a:p>
          <a:p>
            <a:r>
              <a:rPr lang="en-CA" altLang="en-US" dirty="0"/>
              <a:t>Binary Search</a:t>
            </a:r>
            <a:endParaRPr lang="en-US" altLang="en-US" dirty="0"/>
          </a:p>
          <a:p>
            <a:r>
              <a:rPr lang="en-CA" altLang="en-US" dirty="0"/>
              <a:t>Two Pointers</a:t>
            </a:r>
          </a:p>
          <a:p>
            <a:pPr lvl="1"/>
            <a:r>
              <a:rPr lang="en-CA" altLang="en-US" dirty="0"/>
              <a:t>Same Direction</a:t>
            </a:r>
          </a:p>
          <a:p>
            <a:pPr lvl="1"/>
            <a:r>
              <a:rPr lang="en-CA" altLang="en-US" dirty="0"/>
              <a:t>Opposite Direction</a:t>
            </a:r>
          </a:p>
          <a:p>
            <a:pPr lvl="1"/>
            <a:r>
              <a:rPr lang="en-CA" altLang="en-US" dirty="0"/>
              <a:t>Sliding Window</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Week6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a:t>
            </a: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 - Revisit Unique Elements in Array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r>
              <a:rPr lang="en-US" sz="3200" dirty="0">
                <a:sym typeface="+mn-ea"/>
              </a:rPr>
              <a:t>Given a sorted array nums, find all unique elements in array.</a:t>
            </a:r>
            <a:endParaRPr lang="en-US" sz="3200" dirty="0"/>
          </a:p>
          <a:p>
            <a:pPr lvl="1"/>
            <a:r>
              <a:rPr lang="en-US" sz="3200" dirty="0">
                <a:sym typeface="+mn-ea"/>
              </a:rPr>
              <a:t>The total number of elements in the array is much larger than the number of unique elements in the array.</a:t>
            </a:r>
            <a:endParaRPr lang="en-US" sz="3200" dirty="0"/>
          </a:p>
          <a:p>
            <a:pPr lvl="1"/>
            <a:r>
              <a:rPr lang="en-US" sz="3200" dirty="0">
                <a:sym typeface="+mn-ea"/>
              </a:rPr>
              <a:t>Constraint: Must solve in less than O(n) time</a:t>
            </a:r>
            <a:r>
              <a:rPr lang="en-CA" altLang="en-US" sz="3200" dirty="0">
                <a:sym typeface="+mn-ea"/>
              </a:rPr>
              <a:t> where n is number of elements in array</a:t>
            </a:r>
            <a:endParaRPr lang="en-CA" altLang="en-US" sz="3200" dirty="0"/>
          </a:p>
          <a:p>
            <a:pPr lvl="1"/>
            <a:r>
              <a:rPr lang="en-US" sz="3200" dirty="0">
                <a:sym typeface="+mn-ea"/>
              </a:rPr>
              <a:t>You may use any algorithm or data structure you’ve learnt so far</a:t>
            </a:r>
            <a:endParaRPr lang="en-US" sz="3200" dirty="0"/>
          </a:p>
          <a:p>
            <a:endParaRPr lang="en-US" sz="32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Data Structure</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Overview</a:t>
            </a:r>
          </a:p>
        </p:txBody>
      </p:sp>
      <p:sp>
        <p:nvSpPr>
          <p:cNvPr id="3" name="Content Placeholder 2"/>
          <p:cNvSpPr>
            <a:spLocks noGrp="1"/>
          </p:cNvSpPr>
          <p:nvPr>
            <p:ph idx="1"/>
          </p:nvPr>
        </p:nvSpPr>
        <p:spPr>
          <a:xfrm>
            <a:off x="890588" y="1494359"/>
            <a:ext cx="10515600" cy="4351338"/>
          </a:xfrm>
        </p:spPr>
        <p:txBody>
          <a:bodyPr/>
          <a:lstStyle/>
          <a:p>
            <a:pPr lvl="0"/>
            <a:r>
              <a:rPr lang="en-US" sz="3195" dirty="0"/>
              <a:t>Trees are special graphs that have no cycle</a:t>
            </a:r>
            <a:r>
              <a:rPr lang="en-CA" altLang="en-US" sz="3195" dirty="0"/>
              <a:t>, aka the DAG (Directed Acyclic Graph)</a:t>
            </a:r>
            <a:endParaRPr lang="en-US" sz="3195" dirty="0"/>
          </a:p>
          <a:p>
            <a:pPr lvl="0"/>
            <a:r>
              <a:rPr lang="en-CA" altLang="en-US" sz="3195" dirty="0"/>
              <a:t>In Graphs, we often have cycles (paths that lead back to where we started)</a:t>
            </a:r>
          </a:p>
          <a:p>
            <a:pPr lvl="1"/>
            <a:r>
              <a:rPr lang="en-CA" altLang="en-US" sz="2735" dirty="0"/>
              <a:t>Therefore we have to record the nodes we have visited and avoiding re-visiting them and going into an infinite loop</a:t>
            </a:r>
          </a:p>
          <a:p>
            <a:pPr lvl="1"/>
            <a:endParaRPr lang="en-CA" altLang="en-US" sz="2735"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Intro to Graphs - Small World Problem Example</a:t>
            </a:r>
          </a:p>
        </p:txBody>
      </p:sp>
      <p:sp>
        <p:nvSpPr>
          <p:cNvPr id="3" name="Content Placeholder 2"/>
          <p:cNvSpPr>
            <a:spLocks noGrp="1"/>
          </p:cNvSpPr>
          <p:nvPr>
            <p:ph idx="1"/>
          </p:nvPr>
        </p:nvSpPr>
        <p:spPr>
          <a:xfrm>
            <a:off x="890588" y="1494359"/>
            <a:ext cx="10515600" cy="4351338"/>
          </a:xfrm>
        </p:spPr>
        <p:txBody>
          <a:bodyPr/>
          <a:lstStyle/>
          <a:p>
            <a:pPr lvl="0"/>
            <a:r>
              <a:rPr lang="en-US" sz="3195" dirty="0"/>
              <a:t>What does the phrase “it’s such a small</a:t>
            </a:r>
            <a:r>
              <a:rPr lang="en-CA" altLang="en-US" sz="3195" dirty="0"/>
              <a:t> </a:t>
            </a:r>
            <a:r>
              <a:rPr lang="en-US" sz="3195" dirty="0"/>
              <a:t>world” mean?</a:t>
            </a:r>
          </a:p>
          <a:p>
            <a:pPr lvl="1"/>
            <a:r>
              <a:rPr lang="en-US" sz="2735" dirty="0"/>
              <a:t>How far apart are two random individuals?</a:t>
            </a:r>
          </a:p>
          <a:p>
            <a:pPr lvl="1"/>
            <a:r>
              <a:rPr lang="en-US" sz="2735" dirty="0"/>
              <a:t>Six degrees of separation</a:t>
            </a:r>
          </a:p>
          <a:p>
            <a:pPr lvl="0"/>
            <a:r>
              <a:rPr lang="en-US" sz="3195" dirty="0"/>
              <a:t>Why should we care?</a:t>
            </a:r>
          </a:p>
          <a:p>
            <a:pPr lvl="1"/>
            <a:r>
              <a:rPr lang="en-US" sz="2735" dirty="0"/>
              <a:t>Spreading of rumors, disease, and so on?</a:t>
            </a:r>
          </a:p>
          <a:p>
            <a:pPr lvl="0"/>
            <a:r>
              <a:rPr lang="en-US" sz="3195" dirty="0"/>
              <a:t>Want to test if the SWP holds for a system of</a:t>
            </a:r>
            <a:r>
              <a:rPr lang="en-CA" altLang="en-US" sz="3195" dirty="0"/>
              <a:t> </a:t>
            </a:r>
            <a:r>
              <a:rPr lang="en-US" sz="3195" dirty="0"/>
              <a:t>interactions (people, proteins, computers, etc.)</a:t>
            </a:r>
          </a:p>
          <a:p>
            <a:pPr lvl="0"/>
            <a:r>
              <a:rPr lang="en-US" sz="3195" dirty="0"/>
              <a:t>How do we test it algorithmically?</a:t>
            </a:r>
          </a:p>
          <a:p>
            <a:pPr lvl="1"/>
            <a:r>
              <a:rPr lang="en-US" sz="2735" dirty="0"/>
              <a:t>Need a mathematical model of the relation “knows”</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1652</Words>
  <Application>Microsoft Office PowerPoint</Application>
  <PresentationFormat>Widescreen</PresentationFormat>
  <Paragraphs>186</Paragraphs>
  <Slides>33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Microsoft YaHei</vt: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 Jimmy</cp:lastModifiedBy>
  <cp:revision>339</cp:revision>
  <dcterms:created xsi:type="dcterms:W3CDTF">2016-03-02T01:11:00Z</dcterms:created>
  <dcterms:modified xsi:type="dcterms:W3CDTF">2022-10-30T19:24:52Z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7804C9E9D5FD4A96AA2E920662FAFF5F</vt:lpwstr>
  </property>
</Properties>
</file>