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Lst>
  <p:notesMasterIdLst>
    <p:notesMasterId r:id="rId41"/>
  </p:notesMasterIdLst>
  <p:handoutMasterIdLst>
    <p:handoutMasterId r:id="rId42"/>
  </p:handoutMasterIdLst>
  <p:sldIdLst>
    <p:sldId id="256" r:id="rId4"/>
    <p:sldId id="257" r:id="rId5"/>
    <p:sldId id="293" r:id="rId6"/>
    <p:sldId id="379" r:id="rId7"/>
    <p:sldId id="373" r:id="rId8"/>
    <p:sldId id="395" r:id="rId9"/>
    <p:sldId id="372" r:id="rId10"/>
    <p:sldId id="397" r:id="rId11"/>
    <p:sldId id="398" r:id="rId12"/>
    <p:sldId id="399" r:id="rId13"/>
    <p:sldId id="400" r:id="rId14"/>
    <p:sldId id="414" r:id="rId15"/>
    <p:sldId id="396" r:id="rId16"/>
    <p:sldId id="376" r:id="rId17"/>
    <p:sldId id="415" r:id="rId18"/>
    <p:sldId id="374" r:id="rId19"/>
    <p:sldId id="377" r:id="rId20"/>
    <p:sldId id="408" r:id="rId21"/>
    <p:sldId id="409" r:id="rId22"/>
    <p:sldId id="411" r:id="rId23"/>
    <p:sldId id="412" r:id="rId24"/>
    <p:sldId id="413" r:id="rId25"/>
    <p:sldId id="410" r:id="rId26"/>
    <p:sldId id="375" r:id="rId27"/>
    <p:sldId id="380" r:id="rId28"/>
    <p:sldId id="401" r:id="rId29"/>
    <p:sldId id="402" r:id="rId30"/>
    <p:sldId id="403" r:id="rId31"/>
    <p:sldId id="404" r:id="rId32"/>
    <p:sldId id="405" r:id="rId33"/>
    <p:sldId id="406" r:id="rId34"/>
    <p:sldId id="407" r:id="rId35"/>
    <p:sldId id="378" r:id="rId36"/>
    <p:sldId id="381" r:id="rId37"/>
    <p:sldId id="416" r:id="rId38"/>
    <p:sldId id="417" r:id="rId39"/>
    <p:sldId id="289" r:id="rId40"/>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B780"/>
    <a:srgbClr val="FFFFFF"/>
    <a:srgbClr val="06DB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p:restoredTop sz="94660"/>
  </p:normalViewPr>
  <p:slideViewPr>
    <p:cSldViewPr snapToGrid="0" showGuides="1">
      <p:cViewPr>
        <p:scale>
          <a:sx n="66" d="100"/>
          <a:sy n="66" d="100"/>
        </p:scale>
        <p:origin x="2310" y="1020"/>
      </p:cViewPr>
      <p:guideLst>
        <p:guide orient="horz" pos="2160"/>
        <p:guide pos="2911"/>
      </p:guideLst>
    </p:cSldViewPr>
  </p:slideViewPr>
  <p:notesTextViewPr>
    <p:cViewPr>
      <p:scale>
        <a:sx n="1" d="1"/>
        <a:sy n="1" d="1"/>
      </p:scale>
      <p:origin x="0" y="0"/>
    </p:cViewPr>
  </p:notesTextViewPr>
  <p:sorterViewPr showFormatting="0">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handoutMaster" Target="handoutMasters/handoutMaster1.xml"/><Relationship Id="rId41" Type="http://schemas.openxmlformats.org/officeDocument/2006/relationships/notesMaster" Target="notesMasters/notesMaster1.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nchorCtr="0"/>
          <a:p>
            <a:pPr lvl="0"/>
            <a:r>
              <a:rPr lang="zh-CN" altLang="en-US"/>
              <a:t>Click to edit Master text style</a:t>
            </a:r>
            <a:endParaRPr lang="zh-CN" altLang="en-US"/>
          </a:p>
          <a:p>
            <a:pPr lvl="1"/>
            <a:r>
              <a:rPr lang="zh-CN" altLang="en-US"/>
              <a:t>Second level</a:t>
            </a:r>
            <a:endParaRPr lang="zh-CN" altLang="en-US"/>
          </a:p>
          <a:p>
            <a:pPr lvl="2"/>
            <a:r>
              <a:rPr lang="zh-CN" altLang="en-US"/>
              <a:t>Third level</a:t>
            </a:r>
            <a:endParaRPr lang="zh-CN" altLang="en-US"/>
          </a:p>
          <a:p>
            <a:pPr lvl="3"/>
            <a:r>
              <a:rPr lang="zh-CN" altLang="en-US"/>
              <a:t>Fourth level</a:t>
            </a:r>
            <a:endParaRPr lang="zh-CN" altLang="en-US"/>
          </a:p>
          <a:p>
            <a:pPr lvl="4"/>
            <a:r>
              <a:rPr lang="zh-CN" altLang="en-US"/>
              <a:t>Fifth level</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smtClean="0"/>
              <a:t>Click to edit Master title style</a:t>
            </a:r>
            <a:endParaRPr lang="zh-CN" altLang="en-US" strike="noStrike" noProof="1" smtClean="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smtClean="0"/>
              <a:t>Click to edit Master title style</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Click to edit Master title style</a:t>
            </a:r>
            <a:endParaRPr lang="zh-CN" altLang="en-US" strike="noStrike" noProof="1" smtClean="0"/>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endParaRPr lang="zh-CN" altLang="en-US" strike="noStrike" noProof="1" smtClean="0"/>
          </a:p>
          <a:p>
            <a:pPr lvl="1" fontAlgn="base"/>
            <a:r>
              <a:rPr lang="zh-CN" altLang="en-US" strike="noStrike" noProof="1" smtClean="0"/>
              <a:t>Second level</a:t>
            </a:r>
            <a:endParaRPr lang="zh-CN" altLang="en-US" strike="noStrike" noProof="1" smtClean="0"/>
          </a:p>
          <a:p>
            <a:pPr lvl="2" fontAlgn="base"/>
            <a:r>
              <a:rPr lang="zh-CN" altLang="en-US" strike="noStrike" noProof="1" smtClean="0"/>
              <a:t>Third level</a:t>
            </a:r>
            <a:endParaRPr lang="zh-CN" altLang="en-US" strike="noStrike" noProof="1" smtClean="0"/>
          </a:p>
          <a:p>
            <a:pPr lvl="3" fontAlgn="base"/>
            <a:r>
              <a:rPr lang="zh-CN" altLang="en-US" strike="noStrike" noProof="1" smtClean="0"/>
              <a:t>Fourth level</a:t>
            </a:r>
            <a:endParaRPr lang="zh-CN" altLang="en-US" strike="noStrike" noProof="1" smtClean="0"/>
          </a:p>
          <a:p>
            <a:pPr lvl="4" fontAlgn="base"/>
            <a:r>
              <a:rPr lang="zh-CN" altLang="en-US" strike="noStrike" noProof="1" smtClean="0"/>
              <a:t>Fifth level</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smtClean="0"/>
              <a:t>Click to edit Master title style</a:t>
            </a:r>
            <a:endParaRPr lang="zh-CN" altLang="en-US" strike="noStrike" noProof="1" smtClean="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smtClean="0"/>
              <a:t>Click to edit Master title style</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Click to edit Master title style</a:t>
            </a:r>
            <a:endParaRPr lang="zh-CN" altLang="en-US" strike="noStrike" noProof="1" smtClean="0"/>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endParaRPr lang="zh-CN" altLang="en-US" strike="noStrike" noProof="1" smtClean="0"/>
          </a:p>
          <a:p>
            <a:pPr lvl="1" fontAlgn="base"/>
            <a:r>
              <a:rPr lang="zh-CN" altLang="en-US" strike="noStrike" noProof="1" smtClean="0"/>
              <a:t>Second level</a:t>
            </a:r>
            <a:endParaRPr lang="zh-CN" altLang="en-US" strike="noStrike" noProof="1" smtClean="0"/>
          </a:p>
          <a:p>
            <a:pPr lvl="2" fontAlgn="base"/>
            <a:r>
              <a:rPr lang="zh-CN" altLang="en-US" strike="noStrike" noProof="1" smtClean="0"/>
              <a:t>Third level</a:t>
            </a:r>
            <a:endParaRPr lang="zh-CN" altLang="en-US" strike="noStrike" noProof="1" smtClean="0"/>
          </a:p>
          <a:p>
            <a:pPr lvl="3" fontAlgn="base"/>
            <a:r>
              <a:rPr lang="zh-CN" altLang="en-US" strike="noStrike" noProof="1" smtClean="0"/>
              <a:t>Fourth level</a:t>
            </a:r>
            <a:endParaRPr lang="zh-CN" altLang="en-US" strike="noStrike" noProof="1" smtClean="0"/>
          </a:p>
          <a:p>
            <a:pPr lvl="4" fontAlgn="base"/>
            <a:r>
              <a:rPr lang="zh-CN" altLang="en-US" strike="noStrike" noProof="1" smtClean="0"/>
              <a:t>Fifth level</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Click to edit Master text style</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slow">
    <p:wipe/>
  </p:transition>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Click to edit Master text style</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Lst>
  <p:transition spd="slow">
    <p:wipe/>
  </p:transition>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任意多边形 26"/>
          <p:cNvSpPr/>
          <p:nvPr/>
        </p:nvSpPr>
        <p:spPr>
          <a:xfrm rot="1105229">
            <a:off x="815975" y="-25400"/>
            <a:ext cx="11533188" cy="7851775"/>
          </a:xfrm>
          <a:custGeom>
            <a:avLst/>
            <a:gdLst>
              <a:gd name="connsiteX0" fmla="*/ 592396 w 10955364"/>
              <a:gd name="connsiteY0" fmla="*/ 1850814 h 8163749"/>
              <a:gd name="connsiteX1" fmla="*/ 1543995 w 10955364"/>
              <a:gd name="connsiteY1" fmla="*/ 1533881 h 8163749"/>
              <a:gd name="connsiteX2" fmla="*/ 6955594 w 10955364"/>
              <a:gd name="connsiteY2" fmla="*/ 1533882 h 8163749"/>
              <a:gd name="connsiteX3" fmla="*/ 5829846 w 10955364"/>
              <a:gd name="connsiteY3" fmla="*/ 106467 h 8163749"/>
              <a:gd name="connsiteX4" fmla="*/ 6149516 w 10955364"/>
              <a:gd name="connsiteY4" fmla="*/ 0 h 8163749"/>
              <a:gd name="connsiteX5" fmla="*/ 9448032 w 10955364"/>
              <a:gd name="connsiteY5" fmla="*/ 4182420 h 8163749"/>
              <a:gd name="connsiteX6" fmla="*/ 10818039 w 10955364"/>
              <a:gd name="connsiteY6" fmla="*/ 1649166 h 8163749"/>
              <a:gd name="connsiteX7" fmla="*/ 10955364 w 10955364"/>
              <a:gd name="connsiteY7" fmla="*/ 2061488 h 8163749"/>
              <a:gd name="connsiteX8" fmla="*/ 8602988 w 10955364"/>
              <a:gd name="connsiteY8" fmla="*/ 6411222 h 8163749"/>
              <a:gd name="connsiteX9" fmla="*/ 8163520 w 10955364"/>
              <a:gd name="connsiteY9" fmla="*/ 6557588 h 8163749"/>
              <a:gd name="connsiteX10" fmla="*/ 9283839 w 10955364"/>
              <a:gd name="connsiteY10" fmla="*/ 4486027 h 8163749"/>
              <a:gd name="connsiteX11" fmla="*/ 7205549 w 10955364"/>
              <a:gd name="connsiteY11" fmla="*/ 1850816 h 8163749"/>
              <a:gd name="connsiteX12" fmla="*/ 3551417 w 10955364"/>
              <a:gd name="connsiteY12" fmla="*/ 1850816 h 8163749"/>
              <a:gd name="connsiteX13" fmla="*/ 1816446 w 10955364"/>
              <a:gd name="connsiteY13" fmla="*/ 5058920 h 8163749"/>
              <a:gd name="connsiteX14" fmla="*/ 4088911 w 10955364"/>
              <a:gd name="connsiteY14" fmla="*/ 7914648 h 8163749"/>
              <a:gd name="connsiteX15" fmla="*/ 3768735 w 10955364"/>
              <a:gd name="connsiteY15" fmla="*/ 8021284 h 8163749"/>
              <a:gd name="connsiteX16" fmla="*/ 1652559 w 10955364"/>
              <a:gd name="connsiteY16" fmla="*/ 5361960 h 8163749"/>
              <a:gd name="connsiteX17" fmla="*/ 137325 w 10955364"/>
              <a:gd name="connsiteY17" fmla="*/ 8163749 h 8163749"/>
              <a:gd name="connsiteX18" fmla="*/ 0 w 10955364"/>
              <a:gd name="connsiteY18" fmla="*/ 7751427 h 8163749"/>
              <a:gd name="connsiteX19" fmla="*/ 3191107 w 10955364"/>
              <a:gd name="connsiteY19" fmla="*/ 1850815 h 8163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55364" h="8163749">
                <a:moveTo>
                  <a:pt x="592396" y="1850814"/>
                </a:moveTo>
                <a:lnTo>
                  <a:pt x="1543995" y="1533881"/>
                </a:lnTo>
                <a:lnTo>
                  <a:pt x="6955594" y="1533882"/>
                </a:lnTo>
                <a:lnTo>
                  <a:pt x="5829846" y="106467"/>
                </a:lnTo>
                <a:lnTo>
                  <a:pt x="6149516" y="0"/>
                </a:lnTo>
                <a:lnTo>
                  <a:pt x="9448032" y="4182420"/>
                </a:lnTo>
                <a:lnTo>
                  <a:pt x="10818039" y="1649166"/>
                </a:lnTo>
                <a:lnTo>
                  <a:pt x="10955364" y="2061488"/>
                </a:lnTo>
                <a:lnTo>
                  <a:pt x="8602988" y="6411222"/>
                </a:lnTo>
                <a:lnTo>
                  <a:pt x="8163520" y="6557588"/>
                </a:lnTo>
                <a:lnTo>
                  <a:pt x="9283839" y="4486027"/>
                </a:lnTo>
                <a:lnTo>
                  <a:pt x="7205549" y="1850816"/>
                </a:lnTo>
                <a:lnTo>
                  <a:pt x="3551417" y="1850816"/>
                </a:lnTo>
                <a:lnTo>
                  <a:pt x="1816446" y="5058920"/>
                </a:lnTo>
                <a:lnTo>
                  <a:pt x="4088911" y="7914648"/>
                </a:lnTo>
                <a:lnTo>
                  <a:pt x="3768735" y="8021284"/>
                </a:lnTo>
                <a:lnTo>
                  <a:pt x="1652559" y="5361960"/>
                </a:lnTo>
                <a:lnTo>
                  <a:pt x="137325" y="8163749"/>
                </a:lnTo>
                <a:lnTo>
                  <a:pt x="0" y="7751427"/>
                </a:lnTo>
                <a:lnTo>
                  <a:pt x="3191107" y="1850815"/>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098" name="文本框 27"/>
          <p:cNvSpPr txBox="1"/>
          <p:nvPr/>
        </p:nvSpPr>
        <p:spPr>
          <a:xfrm>
            <a:off x="3038475" y="3404870"/>
            <a:ext cx="6947535" cy="1076325"/>
          </a:xfrm>
          <a:prstGeom prst="rect">
            <a:avLst/>
          </a:prstGeom>
          <a:noFill/>
          <a:ln w="9525">
            <a:noFill/>
          </a:ln>
        </p:spPr>
        <p:txBody>
          <a:bodyPr wrap="square" anchor="t" anchorCtr="0">
            <a:spAutoFit/>
          </a:bodyPr>
          <a:p>
            <a:r>
              <a:rPr lang="en-US" altLang="zh-CN" sz="3200" b="1" dirty="0">
                <a:solidFill>
                  <a:srgbClr val="262626"/>
                </a:solidFill>
                <a:latin typeface="Microsoft YaHei" panose="020B0503020204020204" pitchFamily="34" charset="-122"/>
                <a:ea typeface="Microsoft YaHei" panose="020B0503020204020204" pitchFamily="34" charset="-122"/>
              </a:rPr>
              <a:t>H.A.C.C.</a:t>
            </a:r>
            <a:endParaRPr lang="en-US" altLang="zh-CN" sz="3200" b="1" dirty="0">
              <a:solidFill>
                <a:srgbClr val="262626"/>
              </a:solidFill>
              <a:latin typeface="Microsoft YaHei" panose="020B0503020204020204" pitchFamily="34" charset="-122"/>
              <a:ea typeface="Microsoft YaHei" panose="020B0503020204020204" pitchFamily="34" charset="-122"/>
            </a:endParaRPr>
          </a:p>
          <a:p>
            <a:r>
              <a:rPr lang="en-US" altLang="zh-CN" sz="3200" b="1" dirty="0">
                <a:solidFill>
                  <a:srgbClr val="262626"/>
                </a:solidFill>
                <a:latin typeface="Microsoft YaHei" panose="020B0503020204020204" pitchFamily="34" charset="-122"/>
                <a:ea typeface="Microsoft YaHei" panose="020B0503020204020204" pitchFamily="34" charset="-122"/>
              </a:rPr>
              <a:t>Data Structures and Algorithms</a:t>
            </a:r>
            <a:endParaRPr lang="en-US" altLang="zh-CN" sz="3200" b="1" dirty="0">
              <a:solidFill>
                <a:srgbClr val="262626"/>
              </a:solidFill>
              <a:latin typeface="Microsoft YaHei" panose="020B0503020204020204" pitchFamily="34" charset="-122"/>
              <a:ea typeface="Microsoft YaHei" panose="020B0503020204020204" pitchFamily="34" charset="-122"/>
            </a:endParaRPr>
          </a:p>
        </p:txBody>
      </p:sp>
      <p:sp>
        <p:nvSpPr>
          <p:cNvPr id="4099" name="Freeform 21"/>
          <p:cNvSpPr/>
          <p:nvPr/>
        </p:nvSpPr>
        <p:spPr>
          <a:xfrm>
            <a:off x="5489575" y="2338388"/>
            <a:ext cx="1212850" cy="844550"/>
          </a:xfrm>
          <a:custGeom>
            <a:avLst/>
            <a:gdLst/>
            <a:ahLst/>
            <a:cxnLst>
              <a:cxn ang="0">
                <a:pos x="1100886755" y="0"/>
              </a:cxn>
              <a:cxn ang="0">
                <a:pos x="901305125" y="0"/>
              </a:cxn>
              <a:cxn ang="0">
                <a:pos x="748202390" y="0"/>
              </a:cxn>
              <a:cxn ang="0">
                <a:pos x="648867110" y="132852886"/>
              </a:cxn>
              <a:cxn ang="0">
                <a:pos x="561379560" y="307852838"/>
              </a:cxn>
              <a:cxn ang="0">
                <a:pos x="476625220" y="476439190"/>
              </a:cxn>
              <a:cxn ang="0">
                <a:pos x="402807540" y="624868373"/>
              </a:cxn>
              <a:cxn ang="0">
                <a:pos x="349039130" y="518586256"/>
              </a:cxn>
              <a:cxn ang="0">
                <a:pos x="241502310" y="302355603"/>
              </a:cxn>
              <a:cxn ang="0">
                <a:pos x="155837855" y="131937478"/>
              </a:cxn>
              <a:cxn ang="0">
                <a:pos x="145813220" y="110863944"/>
              </a:cxn>
              <a:cxn ang="0">
                <a:pos x="311674755" y="110863944"/>
              </a:cxn>
              <a:cxn ang="0">
                <a:pos x="375467800" y="110863944"/>
              </a:cxn>
              <a:cxn ang="0">
                <a:pos x="424679905" y="208900687"/>
              </a:cxn>
              <a:cxn ang="0">
                <a:pos x="501231750" y="362827106"/>
              </a:cxn>
              <a:cxn ang="0">
                <a:pos x="556822300" y="253795893"/>
              </a:cxn>
              <a:cxn ang="0">
                <a:pos x="559556465" y="232722360"/>
              </a:cxn>
              <a:cxn ang="0">
                <a:pos x="485738785" y="86125907"/>
              </a:cxn>
              <a:cxn ang="0">
                <a:pos x="395517070" y="0"/>
              </a:cxn>
              <a:cxn ang="0">
                <a:pos x="114827290" y="0"/>
              </a:cxn>
              <a:cxn ang="0">
                <a:pos x="40098540" y="2749096"/>
              </a:cxn>
              <a:cxn ang="0">
                <a:pos x="7290470" y="80628671"/>
              </a:cxn>
              <a:cxn ang="0">
                <a:pos x="54679480" y="174999952"/>
              </a:cxn>
              <a:cxn ang="0">
                <a:pos x="154925830" y="375654308"/>
              </a:cxn>
              <a:cxn ang="0">
                <a:pos x="264285745" y="594633100"/>
              </a:cxn>
              <a:cxn ang="0">
                <a:pos x="339926520" y="745811381"/>
              </a:cxn>
              <a:cxn ang="0">
                <a:pos x="370000425" y="793454725"/>
              </a:cxn>
              <a:cxn ang="0">
                <a:pos x="453842740" y="768716687"/>
              </a:cxn>
              <a:cxn ang="0">
                <a:pos x="516723760" y="642277402"/>
              </a:cxn>
              <a:cxn ang="0">
                <a:pos x="578694665" y="518586256"/>
              </a:cxn>
              <a:cxn ang="0">
                <a:pos x="668916380" y="338089069"/>
              </a:cxn>
              <a:cxn ang="0">
                <a:pos x="716305390" y="242800465"/>
              </a:cxn>
              <a:cxn ang="0">
                <a:pos x="781921530" y="110863944"/>
              </a:cxn>
              <a:cxn ang="0">
                <a:pos x="920443325" y="110863944"/>
              </a:cxn>
              <a:cxn ang="0">
                <a:pos x="1010665040" y="110863944"/>
              </a:cxn>
              <a:cxn ang="0">
                <a:pos x="986970535" y="162172751"/>
              </a:cxn>
              <a:cxn ang="0">
                <a:pos x="888547280" y="359161644"/>
              </a:cxn>
              <a:cxn ang="0">
                <a:pos x="786477835" y="561648731"/>
              </a:cxn>
              <a:cxn ang="0">
                <a:pos x="755492860" y="623952008"/>
              </a:cxn>
              <a:cxn ang="0">
                <a:pos x="668005310" y="450784787"/>
              </a:cxn>
              <a:cxn ang="0">
                <a:pos x="597832865" y="543324294"/>
              </a:cxn>
              <a:cxn ang="0">
                <a:pos x="634286170" y="629450201"/>
              </a:cxn>
              <a:cxn ang="0">
                <a:pos x="708103850" y="776963019"/>
              </a:cxn>
              <a:cxn ang="0">
                <a:pos x="808350200" y="764135817"/>
              </a:cxn>
              <a:cxn ang="0">
                <a:pos x="873054315" y="636780167"/>
              </a:cxn>
              <a:cxn ang="0">
                <a:pos x="985148395" y="411386816"/>
              </a:cxn>
              <a:cxn ang="0">
                <a:pos x="1094507355" y="191491658"/>
              </a:cxn>
              <a:cxn ang="0">
                <a:pos x="1150098860" y="81544079"/>
              </a:cxn>
            </a:cxnLst>
            <a:pathLst>
              <a:path w="1270" h="882">
                <a:moveTo>
                  <a:pt x="1268" y="57"/>
                </a:moveTo>
                <a:cubicBezTo>
                  <a:pt x="1268" y="40"/>
                  <a:pt x="1259" y="24"/>
                  <a:pt x="1246" y="14"/>
                </a:cubicBezTo>
                <a:cubicBezTo>
                  <a:pt x="1235" y="5"/>
                  <a:pt x="1222" y="1"/>
                  <a:pt x="1208" y="0"/>
                </a:cubicBezTo>
                <a:cubicBezTo>
                  <a:pt x="1203" y="0"/>
                  <a:pt x="1199" y="0"/>
                  <a:pt x="1194" y="0"/>
                </a:cubicBezTo>
                <a:cubicBezTo>
                  <a:pt x="1165" y="0"/>
                  <a:pt x="1137" y="0"/>
                  <a:pt x="1109" y="0"/>
                </a:cubicBezTo>
                <a:cubicBezTo>
                  <a:pt x="1069" y="0"/>
                  <a:pt x="1029" y="0"/>
                  <a:pt x="989" y="0"/>
                </a:cubicBezTo>
                <a:cubicBezTo>
                  <a:pt x="952" y="0"/>
                  <a:pt x="915" y="0"/>
                  <a:pt x="878" y="0"/>
                </a:cubicBezTo>
                <a:cubicBezTo>
                  <a:pt x="859" y="0"/>
                  <a:pt x="841" y="0"/>
                  <a:pt x="822" y="0"/>
                </a:cubicBezTo>
                <a:cubicBezTo>
                  <a:pt x="822" y="0"/>
                  <a:pt x="822" y="0"/>
                  <a:pt x="821" y="0"/>
                </a:cubicBezTo>
                <a:cubicBezTo>
                  <a:pt x="798" y="1"/>
                  <a:pt x="778" y="14"/>
                  <a:pt x="767" y="35"/>
                </a:cubicBezTo>
                <a:cubicBezTo>
                  <a:pt x="763" y="42"/>
                  <a:pt x="760" y="49"/>
                  <a:pt x="756" y="56"/>
                </a:cubicBezTo>
                <a:cubicBezTo>
                  <a:pt x="741" y="86"/>
                  <a:pt x="726" y="115"/>
                  <a:pt x="712" y="145"/>
                </a:cubicBezTo>
                <a:cubicBezTo>
                  <a:pt x="699" y="171"/>
                  <a:pt x="686" y="197"/>
                  <a:pt x="673" y="223"/>
                </a:cubicBezTo>
                <a:cubicBezTo>
                  <a:pt x="668" y="232"/>
                  <a:pt x="663" y="242"/>
                  <a:pt x="658" y="251"/>
                </a:cubicBezTo>
                <a:cubicBezTo>
                  <a:pt x="644" y="279"/>
                  <a:pt x="630" y="308"/>
                  <a:pt x="616" y="336"/>
                </a:cubicBezTo>
                <a:cubicBezTo>
                  <a:pt x="601" y="365"/>
                  <a:pt x="586" y="395"/>
                  <a:pt x="571" y="424"/>
                </a:cubicBezTo>
                <a:cubicBezTo>
                  <a:pt x="566" y="435"/>
                  <a:pt x="561" y="445"/>
                  <a:pt x="556" y="455"/>
                </a:cubicBezTo>
                <a:cubicBezTo>
                  <a:pt x="545" y="477"/>
                  <a:pt x="534" y="498"/>
                  <a:pt x="523" y="520"/>
                </a:cubicBezTo>
                <a:cubicBezTo>
                  <a:pt x="507" y="552"/>
                  <a:pt x="491" y="584"/>
                  <a:pt x="475" y="616"/>
                </a:cubicBezTo>
                <a:cubicBezTo>
                  <a:pt x="464" y="637"/>
                  <a:pt x="454" y="658"/>
                  <a:pt x="443" y="679"/>
                </a:cubicBezTo>
                <a:cubicBezTo>
                  <a:pt x="443" y="680"/>
                  <a:pt x="442" y="681"/>
                  <a:pt x="442" y="682"/>
                </a:cubicBezTo>
                <a:cubicBezTo>
                  <a:pt x="439" y="677"/>
                  <a:pt x="437" y="672"/>
                  <a:pt x="434" y="667"/>
                </a:cubicBezTo>
                <a:cubicBezTo>
                  <a:pt x="427" y="654"/>
                  <a:pt x="421" y="640"/>
                  <a:pt x="414" y="627"/>
                </a:cubicBezTo>
                <a:cubicBezTo>
                  <a:pt x="404" y="606"/>
                  <a:pt x="394" y="586"/>
                  <a:pt x="383" y="566"/>
                </a:cubicBezTo>
                <a:cubicBezTo>
                  <a:pt x="371" y="542"/>
                  <a:pt x="359" y="517"/>
                  <a:pt x="346" y="492"/>
                </a:cubicBezTo>
                <a:cubicBezTo>
                  <a:pt x="333" y="466"/>
                  <a:pt x="319" y="439"/>
                  <a:pt x="306" y="412"/>
                </a:cubicBezTo>
                <a:cubicBezTo>
                  <a:pt x="292" y="385"/>
                  <a:pt x="279" y="357"/>
                  <a:pt x="265" y="330"/>
                </a:cubicBezTo>
                <a:cubicBezTo>
                  <a:pt x="252" y="305"/>
                  <a:pt x="240" y="280"/>
                  <a:pt x="227" y="254"/>
                </a:cubicBezTo>
                <a:cubicBezTo>
                  <a:pt x="216" y="233"/>
                  <a:pt x="205" y="211"/>
                  <a:pt x="195" y="190"/>
                </a:cubicBezTo>
                <a:cubicBezTo>
                  <a:pt x="187" y="175"/>
                  <a:pt x="179" y="159"/>
                  <a:pt x="171" y="144"/>
                </a:cubicBezTo>
                <a:cubicBezTo>
                  <a:pt x="169" y="139"/>
                  <a:pt x="167" y="134"/>
                  <a:pt x="164" y="130"/>
                </a:cubicBezTo>
                <a:cubicBezTo>
                  <a:pt x="163" y="127"/>
                  <a:pt x="161" y="124"/>
                  <a:pt x="160" y="122"/>
                </a:cubicBezTo>
                <a:cubicBezTo>
                  <a:pt x="160" y="122"/>
                  <a:pt x="160" y="121"/>
                  <a:pt x="160" y="121"/>
                </a:cubicBezTo>
                <a:cubicBezTo>
                  <a:pt x="170" y="121"/>
                  <a:pt x="180" y="121"/>
                  <a:pt x="191" y="121"/>
                </a:cubicBezTo>
                <a:cubicBezTo>
                  <a:pt x="214" y="121"/>
                  <a:pt x="238" y="121"/>
                  <a:pt x="261" y="121"/>
                </a:cubicBezTo>
                <a:cubicBezTo>
                  <a:pt x="288" y="121"/>
                  <a:pt x="315" y="121"/>
                  <a:pt x="342" y="121"/>
                </a:cubicBezTo>
                <a:cubicBezTo>
                  <a:pt x="361" y="121"/>
                  <a:pt x="381" y="121"/>
                  <a:pt x="400" y="121"/>
                </a:cubicBezTo>
                <a:cubicBezTo>
                  <a:pt x="403" y="121"/>
                  <a:pt x="405" y="121"/>
                  <a:pt x="408" y="121"/>
                </a:cubicBezTo>
                <a:cubicBezTo>
                  <a:pt x="409" y="121"/>
                  <a:pt x="411" y="121"/>
                  <a:pt x="412" y="121"/>
                </a:cubicBezTo>
                <a:cubicBezTo>
                  <a:pt x="413" y="122"/>
                  <a:pt x="413" y="124"/>
                  <a:pt x="414" y="125"/>
                </a:cubicBezTo>
                <a:cubicBezTo>
                  <a:pt x="420" y="138"/>
                  <a:pt x="427" y="151"/>
                  <a:pt x="433" y="163"/>
                </a:cubicBezTo>
                <a:cubicBezTo>
                  <a:pt x="444" y="185"/>
                  <a:pt x="455" y="207"/>
                  <a:pt x="466" y="228"/>
                </a:cubicBezTo>
                <a:cubicBezTo>
                  <a:pt x="478" y="253"/>
                  <a:pt x="490" y="277"/>
                  <a:pt x="502" y="301"/>
                </a:cubicBezTo>
                <a:cubicBezTo>
                  <a:pt x="513" y="322"/>
                  <a:pt x="523" y="342"/>
                  <a:pt x="533" y="363"/>
                </a:cubicBezTo>
                <a:cubicBezTo>
                  <a:pt x="539" y="374"/>
                  <a:pt x="544" y="385"/>
                  <a:pt x="550" y="396"/>
                </a:cubicBezTo>
                <a:cubicBezTo>
                  <a:pt x="550" y="396"/>
                  <a:pt x="550" y="397"/>
                  <a:pt x="551" y="397"/>
                </a:cubicBezTo>
                <a:cubicBezTo>
                  <a:pt x="563" y="373"/>
                  <a:pt x="575" y="348"/>
                  <a:pt x="588" y="323"/>
                </a:cubicBezTo>
                <a:cubicBezTo>
                  <a:pt x="596" y="308"/>
                  <a:pt x="603" y="292"/>
                  <a:pt x="611" y="277"/>
                </a:cubicBezTo>
                <a:cubicBezTo>
                  <a:pt x="613" y="273"/>
                  <a:pt x="615" y="269"/>
                  <a:pt x="617" y="265"/>
                </a:cubicBezTo>
                <a:cubicBezTo>
                  <a:pt x="618" y="263"/>
                  <a:pt x="618" y="263"/>
                  <a:pt x="618" y="262"/>
                </a:cubicBezTo>
                <a:cubicBezTo>
                  <a:pt x="617" y="259"/>
                  <a:pt x="615" y="257"/>
                  <a:pt x="614" y="254"/>
                </a:cubicBezTo>
                <a:cubicBezTo>
                  <a:pt x="612" y="250"/>
                  <a:pt x="609" y="245"/>
                  <a:pt x="607" y="240"/>
                </a:cubicBezTo>
                <a:cubicBezTo>
                  <a:pt x="600" y="226"/>
                  <a:pt x="593" y="212"/>
                  <a:pt x="586" y="198"/>
                </a:cubicBezTo>
                <a:cubicBezTo>
                  <a:pt x="568" y="163"/>
                  <a:pt x="551" y="128"/>
                  <a:pt x="533" y="94"/>
                </a:cubicBezTo>
                <a:cubicBezTo>
                  <a:pt x="523" y="74"/>
                  <a:pt x="514" y="54"/>
                  <a:pt x="503" y="34"/>
                </a:cubicBezTo>
                <a:cubicBezTo>
                  <a:pt x="492" y="13"/>
                  <a:pt x="472" y="1"/>
                  <a:pt x="449" y="0"/>
                </a:cubicBezTo>
                <a:cubicBezTo>
                  <a:pt x="444" y="0"/>
                  <a:pt x="439" y="0"/>
                  <a:pt x="434" y="0"/>
                </a:cubicBezTo>
                <a:cubicBezTo>
                  <a:pt x="406" y="0"/>
                  <a:pt x="379" y="0"/>
                  <a:pt x="352" y="0"/>
                </a:cubicBezTo>
                <a:cubicBezTo>
                  <a:pt x="313" y="0"/>
                  <a:pt x="274" y="0"/>
                  <a:pt x="236" y="0"/>
                </a:cubicBezTo>
                <a:cubicBezTo>
                  <a:pt x="199" y="0"/>
                  <a:pt x="163" y="0"/>
                  <a:pt x="126" y="0"/>
                </a:cubicBezTo>
                <a:cubicBezTo>
                  <a:pt x="106" y="0"/>
                  <a:pt x="85" y="0"/>
                  <a:pt x="65" y="0"/>
                </a:cubicBezTo>
                <a:cubicBezTo>
                  <a:pt x="64" y="0"/>
                  <a:pt x="63" y="0"/>
                  <a:pt x="62" y="0"/>
                </a:cubicBezTo>
                <a:cubicBezTo>
                  <a:pt x="56" y="1"/>
                  <a:pt x="50" y="1"/>
                  <a:pt x="44" y="3"/>
                </a:cubicBezTo>
                <a:cubicBezTo>
                  <a:pt x="38" y="5"/>
                  <a:pt x="33" y="8"/>
                  <a:pt x="28" y="11"/>
                </a:cubicBezTo>
                <a:cubicBezTo>
                  <a:pt x="16" y="19"/>
                  <a:pt x="8" y="31"/>
                  <a:pt x="4" y="44"/>
                </a:cubicBezTo>
                <a:cubicBezTo>
                  <a:pt x="0" y="60"/>
                  <a:pt x="2" y="74"/>
                  <a:pt x="8" y="88"/>
                </a:cubicBezTo>
                <a:cubicBezTo>
                  <a:pt x="11" y="94"/>
                  <a:pt x="14" y="99"/>
                  <a:pt x="16" y="104"/>
                </a:cubicBezTo>
                <a:cubicBezTo>
                  <a:pt x="22" y="116"/>
                  <a:pt x="28" y="128"/>
                  <a:pt x="34" y="139"/>
                </a:cubicBezTo>
                <a:cubicBezTo>
                  <a:pt x="43" y="157"/>
                  <a:pt x="52" y="174"/>
                  <a:pt x="60" y="191"/>
                </a:cubicBezTo>
                <a:cubicBezTo>
                  <a:pt x="71" y="213"/>
                  <a:pt x="82" y="234"/>
                  <a:pt x="93" y="256"/>
                </a:cubicBezTo>
                <a:cubicBezTo>
                  <a:pt x="105" y="281"/>
                  <a:pt x="118" y="305"/>
                  <a:pt x="130" y="330"/>
                </a:cubicBezTo>
                <a:cubicBezTo>
                  <a:pt x="143" y="357"/>
                  <a:pt x="157" y="383"/>
                  <a:pt x="170" y="410"/>
                </a:cubicBezTo>
                <a:cubicBezTo>
                  <a:pt x="184" y="437"/>
                  <a:pt x="198" y="465"/>
                  <a:pt x="211" y="492"/>
                </a:cubicBezTo>
                <a:cubicBezTo>
                  <a:pt x="225" y="519"/>
                  <a:pt x="238" y="546"/>
                  <a:pt x="252" y="573"/>
                </a:cubicBezTo>
                <a:cubicBezTo>
                  <a:pt x="265" y="598"/>
                  <a:pt x="277" y="624"/>
                  <a:pt x="290" y="649"/>
                </a:cubicBezTo>
                <a:cubicBezTo>
                  <a:pt x="302" y="672"/>
                  <a:pt x="313" y="694"/>
                  <a:pt x="324" y="717"/>
                </a:cubicBezTo>
                <a:cubicBezTo>
                  <a:pt x="334" y="736"/>
                  <a:pt x="343" y="755"/>
                  <a:pt x="353" y="773"/>
                </a:cubicBezTo>
                <a:cubicBezTo>
                  <a:pt x="359" y="787"/>
                  <a:pt x="366" y="801"/>
                  <a:pt x="373" y="814"/>
                </a:cubicBezTo>
                <a:cubicBezTo>
                  <a:pt x="377" y="822"/>
                  <a:pt x="381" y="829"/>
                  <a:pt x="384" y="836"/>
                </a:cubicBezTo>
                <a:cubicBezTo>
                  <a:pt x="385" y="837"/>
                  <a:pt x="385" y="838"/>
                  <a:pt x="386" y="839"/>
                </a:cubicBezTo>
                <a:cubicBezTo>
                  <a:pt x="391" y="850"/>
                  <a:pt x="397" y="859"/>
                  <a:pt x="406" y="866"/>
                </a:cubicBezTo>
                <a:cubicBezTo>
                  <a:pt x="417" y="874"/>
                  <a:pt x="430" y="877"/>
                  <a:pt x="442" y="877"/>
                </a:cubicBezTo>
                <a:cubicBezTo>
                  <a:pt x="455" y="877"/>
                  <a:pt x="467" y="873"/>
                  <a:pt x="478" y="866"/>
                </a:cubicBezTo>
                <a:cubicBezTo>
                  <a:pt x="487" y="859"/>
                  <a:pt x="493" y="850"/>
                  <a:pt x="498" y="839"/>
                </a:cubicBezTo>
                <a:cubicBezTo>
                  <a:pt x="499" y="837"/>
                  <a:pt x="500" y="834"/>
                  <a:pt x="502" y="832"/>
                </a:cubicBezTo>
                <a:cubicBezTo>
                  <a:pt x="510" y="814"/>
                  <a:pt x="519" y="797"/>
                  <a:pt x="528" y="780"/>
                </a:cubicBezTo>
                <a:cubicBezTo>
                  <a:pt x="541" y="754"/>
                  <a:pt x="554" y="728"/>
                  <a:pt x="567" y="701"/>
                </a:cubicBezTo>
                <a:cubicBezTo>
                  <a:pt x="580" y="676"/>
                  <a:pt x="593" y="650"/>
                  <a:pt x="606" y="624"/>
                </a:cubicBezTo>
                <a:cubicBezTo>
                  <a:pt x="615" y="607"/>
                  <a:pt x="623" y="590"/>
                  <a:pt x="632" y="573"/>
                </a:cubicBezTo>
                <a:cubicBezTo>
                  <a:pt x="633" y="570"/>
                  <a:pt x="634" y="568"/>
                  <a:pt x="635" y="566"/>
                </a:cubicBezTo>
                <a:cubicBezTo>
                  <a:pt x="635" y="566"/>
                  <a:pt x="635" y="566"/>
                  <a:pt x="636" y="566"/>
                </a:cubicBezTo>
                <a:cubicBezTo>
                  <a:pt x="648" y="541"/>
                  <a:pt x="661" y="516"/>
                  <a:pt x="673" y="490"/>
                </a:cubicBezTo>
                <a:cubicBezTo>
                  <a:pt x="693" y="450"/>
                  <a:pt x="714" y="410"/>
                  <a:pt x="734" y="369"/>
                </a:cubicBezTo>
                <a:cubicBezTo>
                  <a:pt x="738" y="360"/>
                  <a:pt x="743" y="351"/>
                  <a:pt x="748" y="341"/>
                </a:cubicBezTo>
                <a:cubicBezTo>
                  <a:pt x="748" y="341"/>
                  <a:pt x="748" y="341"/>
                  <a:pt x="748" y="342"/>
                </a:cubicBezTo>
                <a:cubicBezTo>
                  <a:pt x="761" y="316"/>
                  <a:pt x="773" y="291"/>
                  <a:pt x="786" y="265"/>
                </a:cubicBezTo>
                <a:cubicBezTo>
                  <a:pt x="806" y="226"/>
                  <a:pt x="826" y="186"/>
                  <a:pt x="846" y="146"/>
                </a:cubicBezTo>
                <a:cubicBezTo>
                  <a:pt x="849" y="140"/>
                  <a:pt x="852" y="135"/>
                  <a:pt x="855" y="129"/>
                </a:cubicBezTo>
                <a:cubicBezTo>
                  <a:pt x="855" y="127"/>
                  <a:pt x="857" y="122"/>
                  <a:pt x="858" y="121"/>
                </a:cubicBezTo>
                <a:cubicBezTo>
                  <a:pt x="859" y="121"/>
                  <a:pt x="862" y="121"/>
                  <a:pt x="864" y="121"/>
                </a:cubicBezTo>
                <a:cubicBezTo>
                  <a:pt x="869" y="121"/>
                  <a:pt x="875" y="121"/>
                  <a:pt x="880" y="121"/>
                </a:cubicBezTo>
                <a:cubicBezTo>
                  <a:pt x="923" y="121"/>
                  <a:pt x="966" y="121"/>
                  <a:pt x="1010" y="121"/>
                </a:cubicBezTo>
                <a:cubicBezTo>
                  <a:pt x="1031" y="121"/>
                  <a:pt x="1052" y="121"/>
                  <a:pt x="1074" y="121"/>
                </a:cubicBezTo>
                <a:cubicBezTo>
                  <a:pt x="1081" y="121"/>
                  <a:pt x="1089" y="121"/>
                  <a:pt x="1097" y="121"/>
                </a:cubicBezTo>
                <a:cubicBezTo>
                  <a:pt x="1101" y="121"/>
                  <a:pt x="1105" y="121"/>
                  <a:pt x="1109" y="121"/>
                </a:cubicBezTo>
                <a:cubicBezTo>
                  <a:pt x="1110" y="121"/>
                  <a:pt x="1110" y="121"/>
                  <a:pt x="1111" y="121"/>
                </a:cubicBezTo>
                <a:cubicBezTo>
                  <a:pt x="1108" y="126"/>
                  <a:pt x="1106" y="131"/>
                  <a:pt x="1103" y="136"/>
                </a:cubicBezTo>
                <a:cubicBezTo>
                  <a:pt x="1096" y="150"/>
                  <a:pt x="1089" y="163"/>
                  <a:pt x="1083" y="177"/>
                </a:cubicBezTo>
                <a:cubicBezTo>
                  <a:pt x="1073" y="197"/>
                  <a:pt x="1062" y="217"/>
                  <a:pt x="1052" y="237"/>
                </a:cubicBezTo>
                <a:cubicBezTo>
                  <a:pt x="1040" y="262"/>
                  <a:pt x="1028" y="286"/>
                  <a:pt x="1015" y="311"/>
                </a:cubicBezTo>
                <a:cubicBezTo>
                  <a:pt x="1002" y="338"/>
                  <a:pt x="988" y="365"/>
                  <a:pt x="975" y="392"/>
                </a:cubicBezTo>
                <a:cubicBezTo>
                  <a:pt x="961" y="419"/>
                  <a:pt x="948" y="446"/>
                  <a:pt x="934" y="473"/>
                </a:cubicBezTo>
                <a:cubicBezTo>
                  <a:pt x="921" y="498"/>
                  <a:pt x="908" y="524"/>
                  <a:pt x="896" y="549"/>
                </a:cubicBezTo>
                <a:cubicBezTo>
                  <a:pt x="885" y="570"/>
                  <a:pt x="874" y="592"/>
                  <a:pt x="863" y="613"/>
                </a:cubicBezTo>
                <a:cubicBezTo>
                  <a:pt x="856" y="629"/>
                  <a:pt x="848" y="644"/>
                  <a:pt x="840" y="659"/>
                </a:cubicBezTo>
                <a:cubicBezTo>
                  <a:pt x="838" y="664"/>
                  <a:pt x="835" y="669"/>
                  <a:pt x="833" y="674"/>
                </a:cubicBezTo>
                <a:cubicBezTo>
                  <a:pt x="832" y="676"/>
                  <a:pt x="831" y="679"/>
                  <a:pt x="829" y="681"/>
                </a:cubicBezTo>
                <a:cubicBezTo>
                  <a:pt x="829" y="682"/>
                  <a:pt x="829" y="682"/>
                  <a:pt x="829" y="682"/>
                </a:cubicBezTo>
                <a:cubicBezTo>
                  <a:pt x="817" y="658"/>
                  <a:pt x="804" y="633"/>
                  <a:pt x="792" y="609"/>
                </a:cubicBezTo>
                <a:cubicBezTo>
                  <a:pt x="772" y="570"/>
                  <a:pt x="753" y="531"/>
                  <a:pt x="733" y="492"/>
                </a:cubicBezTo>
                <a:cubicBezTo>
                  <a:pt x="729" y="483"/>
                  <a:pt x="724" y="474"/>
                  <a:pt x="720" y="465"/>
                </a:cubicBezTo>
                <a:cubicBezTo>
                  <a:pt x="711" y="483"/>
                  <a:pt x="702" y="501"/>
                  <a:pt x="693" y="519"/>
                </a:cubicBezTo>
                <a:cubicBezTo>
                  <a:pt x="681" y="543"/>
                  <a:pt x="668" y="568"/>
                  <a:pt x="656" y="593"/>
                </a:cubicBezTo>
                <a:cubicBezTo>
                  <a:pt x="655" y="596"/>
                  <a:pt x="652" y="598"/>
                  <a:pt x="653" y="601"/>
                </a:cubicBezTo>
                <a:cubicBezTo>
                  <a:pt x="655" y="607"/>
                  <a:pt x="659" y="612"/>
                  <a:pt x="661" y="617"/>
                </a:cubicBezTo>
                <a:cubicBezTo>
                  <a:pt x="673" y="641"/>
                  <a:pt x="685" y="664"/>
                  <a:pt x="696" y="687"/>
                </a:cubicBezTo>
                <a:cubicBezTo>
                  <a:pt x="711" y="716"/>
                  <a:pt x="725" y="744"/>
                  <a:pt x="739" y="772"/>
                </a:cubicBezTo>
                <a:cubicBezTo>
                  <a:pt x="749" y="792"/>
                  <a:pt x="759" y="812"/>
                  <a:pt x="769" y="832"/>
                </a:cubicBezTo>
                <a:cubicBezTo>
                  <a:pt x="772" y="837"/>
                  <a:pt x="774" y="843"/>
                  <a:pt x="777" y="848"/>
                </a:cubicBezTo>
                <a:cubicBezTo>
                  <a:pt x="791" y="871"/>
                  <a:pt x="819" y="882"/>
                  <a:pt x="846" y="875"/>
                </a:cubicBezTo>
                <a:cubicBezTo>
                  <a:pt x="865" y="870"/>
                  <a:pt x="877" y="857"/>
                  <a:pt x="885" y="839"/>
                </a:cubicBezTo>
                <a:cubicBezTo>
                  <a:pt x="886" y="838"/>
                  <a:pt x="887" y="836"/>
                  <a:pt x="887" y="834"/>
                </a:cubicBezTo>
                <a:cubicBezTo>
                  <a:pt x="892" y="825"/>
                  <a:pt x="897" y="816"/>
                  <a:pt x="901" y="806"/>
                </a:cubicBezTo>
                <a:cubicBezTo>
                  <a:pt x="909" y="791"/>
                  <a:pt x="917" y="775"/>
                  <a:pt x="925" y="759"/>
                </a:cubicBezTo>
                <a:cubicBezTo>
                  <a:pt x="936" y="737"/>
                  <a:pt x="947" y="716"/>
                  <a:pt x="958" y="695"/>
                </a:cubicBezTo>
                <a:cubicBezTo>
                  <a:pt x="970" y="669"/>
                  <a:pt x="983" y="644"/>
                  <a:pt x="996" y="619"/>
                </a:cubicBezTo>
                <a:cubicBezTo>
                  <a:pt x="1010" y="591"/>
                  <a:pt x="1024" y="563"/>
                  <a:pt x="1038" y="535"/>
                </a:cubicBezTo>
                <a:cubicBezTo>
                  <a:pt x="1052" y="507"/>
                  <a:pt x="1067" y="478"/>
                  <a:pt x="1081" y="449"/>
                </a:cubicBezTo>
                <a:cubicBezTo>
                  <a:pt x="1096" y="420"/>
                  <a:pt x="1110" y="391"/>
                  <a:pt x="1124" y="363"/>
                </a:cubicBezTo>
                <a:cubicBezTo>
                  <a:pt x="1138" y="335"/>
                  <a:pt x="1152" y="308"/>
                  <a:pt x="1165" y="281"/>
                </a:cubicBezTo>
                <a:cubicBezTo>
                  <a:pt x="1177" y="257"/>
                  <a:pt x="1189" y="233"/>
                  <a:pt x="1201" y="209"/>
                </a:cubicBezTo>
                <a:cubicBezTo>
                  <a:pt x="1211" y="189"/>
                  <a:pt x="1221" y="170"/>
                  <a:pt x="1231" y="150"/>
                </a:cubicBezTo>
                <a:cubicBezTo>
                  <a:pt x="1238" y="136"/>
                  <a:pt x="1245" y="123"/>
                  <a:pt x="1252" y="109"/>
                </a:cubicBezTo>
                <a:cubicBezTo>
                  <a:pt x="1255" y="102"/>
                  <a:pt x="1259" y="96"/>
                  <a:pt x="1262" y="89"/>
                </a:cubicBezTo>
                <a:cubicBezTo>
                  <a:pt x="1266" y="79"/>
                  <a:pt x="1270" y="68"/>
                  <a:pt x="1268" y="57"/>
                </a:cubicBezTo>
                <a:cubicBezTo>
                  <a:pt x="1268" y="55"/>
                  <a:pt x="1268" y="58"/>
                  <a:pt x="1268" y="57"/>
                </a:cubicBezTo>
                <a:close/>
              </a:path>
            </a:pathLst>
          </a:custGeom>
          <a:solidFill>
            <a:srgbClr val="05B780"/>
          </a:solidFill>
          <a:ln w="9525">
            <a:noFill/>
          </a:ln>
        </p:spPr>
        <p:txBody>
          <a:bodyPr/>
          <a:p>
            <a:endParaRPr lang="en-US"/>
          </a:p>
        </p:txBody>
      </p:sp>
      <p:sp>
        <p:nvSpPr>
          <p:cNvPr id="4100" name="文本框 30"/>
          <p:cNvSpPr txBox="1"/>
          <p:nvPr/>
        </p:nvSpPr>
        <p:spPr>
          <a:xfrm>
            <a:off x="5419725" y="4679950"/>
            <a:ext cx="1925638" cy="368300"/>
          </a:xfrm>
          <a:prstGeom prst="rect">
            <a:avLst/>
          </a:prstGeom>
          <a:noFill/>
          <a:ln w="9525">
            <a:noFill/>
          </a:ln>
        </p:spPr>
        <p:txBody>
          <a:bodyPr anchor="t" anchorCtr="0">
            <a:spAutoFit/>
          </a:bodyPr>
          <a:p>
            <a:r>
              <a:rPr lang="en-US" altLang="zh-CN" dirty="0">
                <a:solidFill>
                  <a:srgbClr val="262626"/>
                </a:solidFill>
                <a:latin typeface="Microsoft YaHei" panose="020B0503020204020204" pitchFamily="34" charset="-122"/>
                <a:ea typeface="Microsoft YaHei" panose="020B0503020204020204" pitchFamily="34" charset="-122"/>
              </a:rPr>
              <a:t>Jimmy Zhang</a:t>
            </a:r>
            <a:endParaRPr lang="en-US" altLang="zh-CN" dirty="0">
              <a:solidFill>
                <a:srgbClr val="262626"/>
              </a:solidFill>
              <a:latin typeface="Microsoft YaHei" panose="020B0503020204020204" pitchFamily="34" charset="-122"/>
              <a:ea typeface="Microsoft YaHei" panose="020B0503020204020204" pitchFamily="34" charset="-122"/>
            </a:endParaRPr>
          </a:p>
        </p:txBody>
      </p:sp>
      <p:sp>
        <p:nvSpPr>
          <p:cNvPr id="4101" name="文本框 31"/>
          <p:cNvSpPr txBox="1"/>
          <p:nvPr/>
        </p:nvSpPr>
        <p:spPr>
          <a:xfrm>
            <a:off x="5419725" y="5246688"/>
            <a:ext cx="1485900" cy="368300"/>
          </a:xfrm>
          <a:prstGeom prst="rect">
            <a:avLst/>
          </a:prstGeom>
          <a:noFill/>
          <a:ln w="9525">
            <a:noFill/>
          </a:ln>
        </p:spPr>
        <p:txBody>
          <a:bodyPr anchor="t" anchorCtr="0">
            <a:spAutoFit/>
          </a:bodyPr>
          <a:p>
            <a:r>
              <a:rPr lang="en-US" altLang="zh-CN" dirty="0">
                <a:solidFill>
                  <a:srgbClr val="262626"/>
                </a:solidFill>
                <a:latin typeface="Microsoft YaHei" panose="020B0503020204020204" pitchFamily="34" charset="-122"/>
                <a:ea typeface="Microsoft YaHei" panose="020B0503020204020204" pitchFamily="34" charset="-122"/>
              </a:rPr>
              <a:t>Fall 2022</a:t>
            </a:r>
            <a:endParaRPr lang="en-US" altLang="zh-CN" dirty="0">
              <a:solidFill>
                <a:srgbClr val="262626"/>
              </a:solidFill>
              <a:latin typeface="Microsoft YaHei" panose="020B0503020204020204" pitchFamily="34" charset="-122"/>
              <a:ea typeface="Microsoft YaHei" panose="020B0503020204020204" pitchFamily="34" charset="-122"/>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2.3</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953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lang="en-US" altLang="zh-CN" sz="2800" b="1"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sym typeface="+mn-ea"/>
              </a:rPr>
              <a:t>Abstract Data Types</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a:p>
            <a:pPr marL="0" marR="0" lvl="0" indent="0" algn="l" defTabSz="914400" rtl="0" eaLnBrk="0" fontAlgn="auto" latinLnBrk="0" hangingPunct="0">
              <a:lnSpc>
                <a:spcPct val="100000"/>
              </a:lnSpc>
              <a:spcBef>
                <a:spcPts val="0"/>
              </a:spcBef>
              <a:spcAft>
                <a:spcPts val="0"/>
              </a:spcAft>
              <a:buClrTx/>
              <a:buSzTx/>
              <a:buFontTx/>
              <a:buNone/>
              <a:defRPr/>
            </a:pP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p:txBody>
          <a:bodyPr/>
          <a:p>
            <a:r>
              <a:rPr lang="en-US"/>
              <a:t>Methods usually fall into one of the following categories:</a:t>
            </a:r>
            <a:endParaRPr lang="en-US"/>
          </a:p>
          <a:p>
            <a:pPr lvl="1"/>
            <a:r>
              <a:rPr lang="en-US"/>
              <a:t>Initialization—to be used when an object is created</a:t>
            </a:r>
            <a:endParaRPr lang="en-US"/>
          </a:p>
          <a:p>
            <a:pPr lvl="1"/>
            <a:r>
              <a:rPr lang="en-US"/>
              <a:t>State changing (e.g., adding or removing data to/from the object)</a:t>
            </a:r>
            <a:endParaRPr lang="en-US"/>
          </a:p>
          <a:p>
            <a:r>
              <a:rPr lang="en-US"/>
              <a:t>Access—to query different portions of the data</a:t>
            </a:r>
            <a:endParaRPr lang="en-US"/>
          </a:p>
          <a:p>
            <a:r>
              <a:rPr lang="en-US"/>
              <a:t>Destruction—to eliminate an object</a:t>
            </a:r>
            <a:endParaRPr lang="en-US"/>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2.4</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Data Structure</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p:txBody>
          <a:bodyPr/>
          <a:p>
            <a:r>
              <a:rPr lang="en-US"/>
              <a:t>A </a:t>
            </a:r>
            <a:r>
              <a:rPr lang="en-US" b="1"/>
              <a:t>data structure</a:t>
            </a:r>
            <a:r>
              <a:rPr lang="en-US"/>
              <a:t> is a policy for storing a collection of data values in computer memory with the goal of supporting a specific set of operations efficiently</a:t>
            </a:r>
            <a:endParaRPr lang="en-US"/>
          </a:p>
          <a:p>
            <a:pPr lvl="1"/>
            <a:r>
              <a:rPr lang="en-US"/>
              <a:t>Example: given a list of values 〈𝑥$, 𝑥&amp;,…, 𝑥(〉, determine if a query value 𝑥 appears in the list, find the smallest value in the list, find the median, and so on</a:t>
            </a:r>
            <a:endParaRPr lang="en-US"/>
          </a:p>
          <a:p>
            <a:r>
              <a:rPr lang="en-US"/>
              <a:t>Used to implement an abstract data type (ADT)</a:t>
            </a:r>
            <a:endParaRPr lang="en-US"/>
          </a:p>
          <a:p>
            <a:pPr lvl="1"/>
            <a:r>
              <a:rPr lang="en-US"/>
              <a:t>The ADT defines the logical form of the data</a:t>
            </a:r>
            <a:endParaRPr lang="en-US"/>
          </a:p>
          <a:p>
            <a:pPr lvl="1"/>
            <a:r>
              <a:rPr lang="en-US"/>
              <a:t>The data structure implements the physical form via state variables</a:t>
            </a:r>
            <a:endParaRPr lang="en-US"/>
          </a:p>
          <a:p>
            <a:pPr lvl="1"/>
            <a:r>
              <a:rPr lang="en-US"/>
              <a:t>Example: dictionaries, adjacency matrix, adjacency list</a:t>
            </a:r>
            <a:endParaRPr lang="en-US"/>
          </a:p>
        </p:txBody>
      </p:sp>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2.5</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Data Structure Selection</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p:txBody>
          <a:bodyPr/>
          <a:p>
            <a:r>
              <a:rPr lang="en-US"/>
              <a:t>Each one offers a different set of operations.</a:t>
            </a:r>
            <a:endParaRPr lang="en-US"/>
          </a:p>
          <a:p>
            <a:r>
              <a:rPr lang="en-US"/>
              <a:t>Each one has a different runtime efficiency.</a:t>
            </a:r>
            <a:endParaRPr lang="en-US"/>
          </a:p>
          <a:p>
            <a:r>
              <a:rPr lang="en-US"/>
              <a:t>As a general rule, the more restrictive the set of operations, the faster the internal implementation.</a:t>
            </a:r>
            <a:endParaRPr lang="en-US"/>
          </a:p>
        </p:txBody>
      </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22225" y="336550"/>
            <a:ext cx="3985895"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rPr>
              <a:t>Data Structure</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905" y="2556510"/>
            <a:ext cx="5882005"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Arrays</a:t>
            </a:r>
            <a:endParaRPr lang="en-US" altLang="zh-CN"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03</a:t>
              </a:r>
              <a:endParaRPr lang="en-US" altLang="zh-CN"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3.1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Array A.K.A Lists in Python</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p:txBody>
          <a:bodyPr/>
          <a:p>
            <a:r>
              <a:rPr lang="en-US"/>
              <a:t>Lists are the most general in terms of operations</a:t>
            </a:r>
            <a:endParaRPr lang="en-US"/>
          </a:p>
          <a:p>
            <a:r>
              <a:rPr lang="en-US"/>
              <a:t>Every element can be accessed in any order</a:t>
            </a:r>
            <a:endParaRPr lang="en-US"/>
          </a:p>
          <a:p>
            <a:r>
              <a:rPr lang="en-US"/>
              <a:t>Can do anything with a list</a:t>
            </a:r>
            <a:endParaRPr lang="en-US"/>
          </a:p>
          <a:p>
            <a:pPr lvl="1"/>
            <a:r>
              <a:rPr lang="en-US"/>
              <a:t>Just not always fast</a:t>
            </a:r>
            <a:endParaRPr lang="en-US"/>
          </a:p>
          <a:p>
            <a:r>
              <a:rPr lang="en-US"/>
              <a:t>O(1) if we know the index of the element we want</a:t>
            </a:r>
            <a:endParaRPr lang="en-US"/>
          </a:p>
          <a:p>
            <a:r>
              <a:rPr lang="en-US"/>
              <a:t>Slower runtimes if we need to</a:t>
            </a:r>
            <a:endParaRPr lang="en-US"/>
          </a:p>
          <a:p>
            <a:pPr lvl="1"/>
            <a:r>
              <a:rPr lang="en-US"/>
              <a:t>Maintain a particular ordering</a:t>
            </a:r>
            <a:endParaRPr lang="en-US"/>
          </a:p>
          <a:p>
            <a:pPr lvl="1"/>
            <a:r>
              <a:rPr lang="en-US"/>
              <a:t>Rearrange elements</a:t>
            </a:r>
            <a:endParaRPr lang="en-US"/>
          </a:p>
          <a:p>
            <a:pPr lvl="1"/>
            <a:r>
              <a:rPr lang="en-US"/>
              <a:t>Search for a particular target element</a:t>
            </a:r>
            <a:endParaRPr lang="en-US"/>
          </a:p>
          <a:p>
            <a:pPr lvl="1"/>
            <a:r>
              <a:rPr lang="en-US"/>
              <a:t>Search for an element meeting a property (maximum)</a:t>
            </a:r>
            <a:endParaRPr lang="en-US"/>
          </a:p>
        </p:txBody>
      </p:sp>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3.2</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List Properties</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p:txBody>
          <a:bodyPr/>
          <a:p>
            <a:r>
              <a:rPr lang="en-US"/>
              <a:t>Python lists use contiguous blocks of memory to make indexing and lookup by index very fast</a:t>
            </a:r>
            <a:endParaRPr lang="en-US"/>
          </a:p>
          <a:p>
            <a:pPr lvl="0"/>
            <a:r>
              <a:rPr lang="en-US"/>
              <a:t>You can easily find the count of elements in the list</a:t>
            </a:r>
            <a:endParaRPr lang="en-US"/>
          </a:p>
          <a:p>
            <a:pPr lvl="1"/>
            <a:r>
              <a:rPr lang="en-US"/>
              <a:t>Subtract memory position of last index by first index and add one</a:t>
            </a:r>
            <a:endParaRPr lang="en-US"/>
          </a:p>
          <a:p>
            <a:pPr lvl="1"/>
            <a:r>
              <a:rPr lang="en-US"/>
              <a:t>Therefore you can also point to any index (memory position) to retrieve the value in that index</a:t>
            </a:r>
            <a:endParaRPr lang="en-US"/>
          </a:p>
          <a:p>
            <a:pPr lvl="0"/>
            <a:r>
              <a:rPr lang="en-US"/>
              <a:t>Lists are MUTABLE</a:t>
            </a:r>
            <a:endParaRPr lang="en-US"/>
          </a:p>
          <a:p>
            <a:pPr lvl="1"/>
            <a:r>
              <a:rPr lang="en-US"/>
              <a:t>Tuples operate similarly to Lists but are NOT MUTABLE</a:t>
            </a:r>
            <a:endParaRPr lang="en-US"/>
          </a:p>
        </p:txBody>
      </p:sp>
      <p:graphicFrame>
        <p:nvGraphicFramePr>
          <p:cNvPr id="4" name="Table 3"/>
          <p:cNvGraphicFramePr/>
          <p:nvPr/>
        </p:nvGraphicFramePr>
        <p:xfrm>
          <a:off x="1370330" y="5415280"/>
          <a:ext cx="9278620" cy="762000"/>
        </p:xfrm>
        <a:graphic>
          <a:graphicData uri="http://schemas.openxmlformats.org/drawingml/2006/table">
            <a:tbl>
              <a:tblPr firstRow="1" bandRow="1">
                <a:tableStyleId>{5C22544A-7EE6-4342-B048-85BDC9FD1C3A}</a:tableStyleId>
              </a:tblPr>
              <a:tblGrid>
                <a:gridCol w="2453640"/>
                <a:gridCol w="1706245"/>
                <a:gridCol w="1706245"/>
                <a:gridCol w="1706245"/>
                <a:gridCol w="1706245"/>
              </a:tblGrid>
              <a:tr h="381000">
                <a:tc>
                  <a:txBody>
                    <a:bodyPr/>
                    <a:p>
                      <a:pPr>
                        <a:buNone/>
                      </a:pPr>
                      <a:r>
                        <a:rPr lang="en-US"/>
                        <a:t>Memory Address</a:t>
                      </a:r>
                      <a:endParaRPr lang="en-US"/>
                    </a:p>
                  </a:txBody>
                  <a:tcPr/>
                </a:tc>
                <a:tc>
                  <a:txBody>
                    <a:bodyPr/>
                    <a:p>
                      <a:pPr>
                        <a:buNone/>
                      </a:pPr>
                      <a:r>
                        <a:rPr lang="en-US"/>
                        <a:t>0x16</a:t>
                      </a:r>
                      <a:endParaRPr lang="en-US"/>
                    </a:p>
                  </a:txBody>
                  <a:tcPr/>
                </a:tc>
                <a:tc>
                  <a:txBody>
                    <a:bodyPr/>
                    <a:p>
                      <a:pPr>
                        <a:buNone/>
                      </a:pPr>
                      <a:r>
                        <a:rPr lang="en-US"/>
                        <a:t>0x17</a:t>
                      </a:r>
                      <a:endParaRPr lang="en-US"/>
                    </a:p>
                  </a:txBody>
                  <a:tcPr/>
                </a:tc>
                <a:tc>
                  <a:txBody>
                    <a:bodyPr/>
                    <a:p>
                      <a:pPr>
                        <a:buNone/>
                      </a:pPr>
                      <a:r>
                        <a:rPr lang="en-US"/>
                        <a:t>0x18</a:t>
                      </a:r>
                      <a:endParaRPr lang="en-US"/>
                    </a:p>
                  </a:txBody>
                  <a:tcPr/>
                </a:tc>
                <a:tc>
                  <a:txBody>
                    <a:bodyPr/>
                    <a:p>
                      <a:pPr>
                        <a:buNone/>
                      </a:pPr>
                      <a:r>
                        <a:rPr lang="en-US"/>
                        <a:t>0x19</a:t>
                      </a:r>
                      <a:endParaRPr lang="en-US"/>
                    </a:p>
                  </a:txBody>
                  <a:tcPr/>
                </a:tc>
              </a:tr>
              <a:tr h="381000">
                <a:tc>
                  <a:txBody>
                    <a:bodyPr/>
                    <a:p>
                      <a:pPr>
                        <a:buNone/>
                      </a:pPr>
                      <a:r>
                        <a:rPr lang="en-US"/>
                        <a:t>Value</a:t>
                      </a:r>
                      <a:endParaRPr lang="en-US"/>
                    </a:p>
                  </a:txBody>
                  <a:tcPr/>
                </a:tc>
                <a:tc>
                  <a:txBody>
                    <a:bodyPr/>
                    <a:p>
                      <a:pPr>
                        <a:buNone/>
                      </a:pPr>
                      <a:r>
                        <a:rPr lang="en-US"/>
                        <a:t>“red”</a:t>
                      </a:r>
                      <a:endParaRPr lang="en-US"/>
                    </a:p>
                  </a:txBody>
                  <a:tcPr/>
                </a:tc>
                <a:tc>
                  <a:txBody>
                    <a:bodyPr/>
                    <a:p>
                      <a:pPr>
                        <a:buNone/>
                      </a:pPr>
                      <a:r>
                        <a:rPr lang="en-US"/>
                        <a:t>“blue”</a:t>
                      </a:r>
                      <a:endParaRPr lang="en-US"/>
                    </a:p>
                  </a:txBody>
                  <a:tcPr/>
                </a:tc>
                <a:tc>
                  <a:txBody>
                    <a:bodyPr/>
                    <a:p>
                      <a:pPr>
                        <a:buNone/>
                      </a:pPr>
                      <a:r>
                        <a:rPr lang="en-US"/>
                        <a:t>“green”</a:t>
                      </a:r>
                      <a:endParaRPr lang="en-US"/>
                    </a:p>
                  </a:txBody>
                  <a:tcPr/>
                </a:tc>
                <a:tc>
                  <a:txBody>
                    <a:bodyPr/>
                    <a:p>
                      <a:pPr>
                        <a:buNone/>
                      </a:pPr>
                      <a:r>
                        <a:rPr lang="en-US"/>
                        <a:t>“yellow”</a:t>
                      </a:r>
                      <a:endParaRPr lang="en-US"/>
                    </a:p>
                  </a:txBody>
                  <a:tcPr/>
                </a:tc>
              </a:tr>
            </a:tbl>
          </a:graphicData>
        </a:graphic>
      </p:graphicFrame>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22225" y="336550"/>
            <a:ext cx="3985895"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rPr>
              <a:t>Data Structure</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556510"/>
            <a:ext cx="5067300"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Hashtable</a:t>
            </a:r>
            <a:endParaRPr lang="en-US" altLang="zh-CN"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04</a:t>
              </a:r>
              <a:endParaRPr lang="en-US" altLang="zh-CN"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4.1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Dictionaries and Sets</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a:xfrm>
            <a:off x="890905" y="1355725"/>
            <a:ext cx="10515600" cy="4351338"/>
          </a:xfrm>
        </p:spPr>
        <p:txBody>
          <a:bodyPr/>
          <a:p>
            <a:r>
              <a:rPr lang="en-US"/>
              <a:t>Python </a:t>
            </a:r>
            <a:r>
              <a:rPr lang="en-US" b="1"/>
              <a:t>dictionaries </a:t>
            </a:r>
            <a:r>
              <a:rPr lang="en-US"/>
              <a:t>and </a:t>
            </a:r>
            <a:r>
              <a:rPr lang="en-US" b="1"/>
              <a:t>sets </a:t>
            </a:r>
            <a:r>
              <a:rPr lang="en-US"/>
              <a:t>are implemented using hashing.</a:t>
            </a:r>
            <a:endParaRPr lang="en-US"/>
          </a:p>
          <a:p>
            <a:pPr lvl="1"/>
            <a:r>
              <a:rPr lang="en-US"/>
              <a:t>Sets consist of a collection of n keys drawn from an immutable universe or domain 𝒰.</a:t>
            </a:r>
            <a:endParaRPr lang="en-US"/>
          </a:p>
          <a:p>
            <a:pPr lvl="1"/>
            <a:r>
              <a:rPr lang="en-US"/>
              <a:t>Dictionaries consist of a collection of (key,value) pairs, with keys drawn from an immutable domain 𝒰.</a:t>
            </a:r>
            <a:endParaRPr lang="en-US"/>
          </a:p>
          <a:p>
            <a:r>
              <a:rPr lang="en-US"/>
              <a:t>Members of sets and dictionaries are stored in a list of size m, called the hash table, by using a function ℎ:𝒰 → {0,…,𝑚 − 1} that maps objects in 𝒰 to a position on the list.</a:t>
            </a:r>
            <a:endParaRPr lang="en-US"/>
          </a:p>
        </p:txBody>
      </p:sp>
      <p:sp>
        <p:nvSpPr>
          <p:cNvPr id="5" name="Rounded Rectangle 4"/>
          <p:cNvSpPr/>
          <p:nvPr/>
        </p:nvSpPr>
        <p:spPr>
          <a:xfrm>
            <a:off x="736600" y="5080000"/>
            <a:ext cx="11040745" cy="9309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800" b="1"/>
              <a:t>Hashtable is implemented via an Array data structure in Python, hence the “abstraction”</a:t>
            </a:r>
            <a:endParaRPr lang="en-US" sz="2800" b="1"/>
          </a:p>
        </p:txBody>
      </p:sp>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4.2</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CompSci 101 Recall</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2" name="Content Placeholder 1"/>
          <p:cNvPicPr>
            <a:picLocks noChangeAspect="1"/>
          </p:cNvPicPr>
          <p:nvPr>
            <p:ph idx="1"/>
          </p:nvPr>
        </p:nvPicPr>
        <p:blipFill>
          <a:blip r:embed="rId1"/>
          <a:stretch>
            <a:fillRect/>
          </a:stretch>
        </p:blipFill>
        <p:spPr>
          <a:xfrm>
            <a:off x="2310765" y="1547495"/>
            <a:ext cx="7244715" cy="4351655"/>
          </a:xfrm>
          <a:prstGeom prst="rect">
            <a:avLst/>
          </a:prstGeom>
        </p:spPr>
      </p:pic>
    </p:spTree>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4.3</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Direct Addressing</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2" name="Content Placeholder 1"/>
          <p:cNvPicPr>
            <a:picLocks noChangeAspect="1"/>
          </p:cNvPicPr>
          <p:nvPr>
            <p:ph idx="1"/>
          </p:nvPr>
        </p:nvPicPr>
        <p:blipFill>
          <a:blip r:embed="rId1"/>
          <a:stretch>
            <a:fillRect/>
          </a:stretch>
        </p:blipFill>
        <p:spPr>
          <a:xfrm>
            <a:off x="2353310" y="1336675"/>
            <a:ext cx="7370445" cy="4351655"/>
          </a:xfrm>
          <a:prstGeom prst="rect">
            <a:avLst/>
          </a:prstGeom>
        </p:spPr>
      </p:pic>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1879600" y="1877695"/>
            <a:ext cx="3322320" cy="449580"/>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22" name="文本框 47"/>
          <p:cNvSpPr txBox="1"/>
          <p:nvPr/>
        </p:nvSpPr>
        <p:spPr>
          <a:xfrm>
            <a:off x="2157413" y="1881188"/>
            <a:ext cx="2497137" cy="460375"/>
          </a:xfrm>
          <a:prstGeom prst="rect">
            <a:avLst/>
          </a:prstGeom>
          <a:noFill/>
          <a:ln w="9525">
            <a:noFill/>
          </a:ln>
        </p:spPr>
        <p:txBody>
          <a:bodyPr wrap="square" anchor="t" anchorCtr="0">
            <a:spAutoFit/>
          </a:bodyPr>
          <a:p>
            <a:pPr>
              <a:buFont typeface="Arial" panose="020B0604020202020204" pitchFamily="34" charset="0"/>
            </a:pPr>
            <a:r>
              <a:rPr lang="en-US" altLang="zh-CN" sz="2400" b="1" dirty="0">
                <a:solidFill>
                  <a:srgbClr val="05B780"/>
                </a:solidFill>
                <a:latin typeface="Microsoft YaHei" panose="020B0503020204020204" pitchFamily="34" charset="-122"/>
                <a:ea typeface="Microsoft YaHei" panose="020B0503020204020204" pitchFamily="34" charset="-122"/>
              </a:rPr>
              <a:t>Week 1 Recap</a:t>
            </a:r>
            <a:endParaRPr lang="en-US" altLang="zh-CN" sz="2400" b="1" dirty="0">
              <a:solidFill>
                <a:srgbClr val="05B780"/>
              </a:solidFill>
              <a:latin typeface="Microsoft YaHei" panose="020B0503020204020204" pitchFamily="34" charset="-122"/>
              <a:ea typeface="Microsoft YaHei" panose="020B0503020204020204" pitchFamily="34" charset="-122"/>
            </a:endParaRPr>
          </a:p>
        </p:txBody>
      </p:sp>
      <p:sp>
        <p:nvSpPr>
          <p:cNvPr id="5129" name="Rectangle 6"/>
          <p:cNvSpPr/>
          <p:nvPr/>
        </p:nvSpPr>
        <p:spPr>
          <a:xfrm>
            <a:off x="9072563" y="2641600"/>
            <a:ext cx="2263775" cy="369888"/>
          </a:xfrm>
          <a:prstGeom prst="rect">
            <a:avLst/>
          </a:prstGeom>
          <a:noFill/>
          <a:ln w="9525">
            <a:noFill/>
          </a:ln>
        </p:spPr>
        <p:txBody>
          <a:bodyPr anchor="t" anchorCtr="0">
            <a:spAutoFit/>
          </a:bodyPr>
          <a:p>
            <a:pPr marL="342900" indent="-342900" eaLnBrk="0" hangingPunct="0">
              <a:buFont typeface="Arial" panose="020B0604020202020204" pitchFamily="34" charset="0"/>
              <a:buChar char="•"/>
            </a:pPr>
            <a:r>
              <a:rPr lang="zh-CN" altLang="en-US" dirty="0">
                <a:solidFill>
                  <a:schemeClr val="bg1"/>
                </a:solidFill>
                <a:latin typeface="Microsoft YaHei" panose="020B0503020204020204" pitchFamily="34" charset="-122"/>
                <a:ea typeface="Microsoft YaHei" panose="020B0503020204020204" pitchFamily="34" charset="-122"/>
              </a:rPr>
              <a:t>竞争对手分析</a:t>
            </a:r>
            <a:endParaRPr lang="zh-CN" altLang="en-US" dirty="0">
              <a:solidFill>
                <a:schemeClr val="bg1"/>
              </a:solidFill>
              <a:latin typeface="Microsoft YaHei" panose="020B0503020204020204" pitchFamily="34" charset="-122"/>
              <a:ea typeface="Microsoft YaHei" panose="020B0503020204020204" pitchFamily="34" charset="-122"/>
            </a:endParaRPr>
          </a:p>
        </p:txBody>
      </p:sp>
      <p:sp>
        <p:nvSpPr>
          <p:cNvPr id="5131" name="Rectangle 6"/>
          <p:cNvSpPr/>
          <p:nvPr/>
        </p:nvSpPr>
        <p:spPr>
          <a:xfrm>
            <a:off x="9070975" y="3038475"/>
            <a:ext cx="2265363" cy="369888"/>
          </a:xfrm>
          <a:prstGeom prst="rect">
            <a:avLst/>
          </a:prstGeom>
          <a:noFill/>
          <a:ln w="9525">
            <a:noFill/>
          </a:ln>
        </p:spPr>
        <p:txBody>
          <a:bodyPr anchor="t" anchorCtr="0">
            <a:spAutoFit/>
          </a:bodyPr>
          <a:p>
            <a:pPr marL="342900" indent="-342900" eaLnBrk="0" hangingPunct="0">
              <a:buFont typeface="Arial" panose="020B0604020202020204" pitchFamily="34" charset="0"/>
              <a:buChar char="•"/>
            </a:pPr>
            <a:r>
              <a:rPr lang="zh-CN" altLang="en-US" dirty="0">
                <a:solidFill>
                  <a:schemeClr val="bg1"/>
                </a:solidFill>
                <a:latin typeface="Microsoft YaHei" panose="020B0503020204020204" pitchFamily="34" charset="-122"/>
                <a:ea typeface="Microsoft YaHei" panose="020B0503020204020204" pitchFamily="34" charset="-122"/>
              </a:rPr>
              <a:t>产品定位分析</a:t>
            </a:r>
            <a:endParaRPr lang="zh-CN" altLang="en-US" dirty="0">
              <a:solidFill>
                <a:schemeClr val="bg1"/>
              </a:solidFill>
              <a:latin typeface="Microsoft YaHei" panose="020B0503020204020204" pitchFamily="34" charset="-122"/>
              <a:ea typeface="Microsoft YaHei" panose="020B0503020204020204" pitchFamily="34" charset="-122"/>
            </a:endParaRPr>
          </a:p>
        </p:txBody>
      </p:sp>
      <p:sp>
        <p:nvSpPr>
          <p:cNvPr id="101" name="任意多边形 100"/>
          <p:cNvSpPr/>
          <p:nvPr/>
        </p:nvSpPr>
        <p:spPr>
          <a:xfrm>
            <a:off x="0" y="260350"/>
            <a:ext cx="3298825" cy="739775"/>
          </a:xfrm>
          <a:custGeom>
            <a:avLst/>
            <a:gdLst>
              <a:gd name="connsiteX0" fmla="*/ 38767 w 3299253"/>
              <a:gd name="connsiteY0" fmla="*/ 0 h 739718"/>
              <a:gd name="connsiteX1" fmla="*/ 2929394 w 3299253"/>
              <a:gd name="connsiteY1" fmla="*/ 0 h 739718"/>
              <a:gd name="connsiteX2" fmla="*/ 3299253 w 3299253"/>
              <a:gd name="connsiteY2" fmla="*/ 369859 h 739718"/>
              <a:gd name="connsiteX3" fmla="*/ 2929394 w 3299253"/>
              <a:gd name="connsiteY3" fmla="*/ 739718 h 739718"/>
              <a:gd name="connsiteX4" fmla="*/ 38767 w 3299253"/>
              <a:gd name="connsiteY4" fmla="*/ 739718 h 739718"/>
              <a:gd name="connsiteX5" fmla="*/ 0 w 3299253"/>
              <a:gd name="connsiteY5" fmla="*/ 735810 h 739718"/>
              <a:gd name="connsiteX6" fmla="*/ 0 w 3299253"/>
              <a:gd name="connsiteY6" fmla="*/ 3908 h 739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99253" h="739718">
                <a:moveTo>
                  <a:pt x="38767" y="0"/>
                </a:moveTo>
                <a:lnTo>
                  <a:pt x="2929394" y="0"/>
                </a:lnTo>
                <a:cubicBezTo>
                  <a:pt x="3133661" y="0"/>
                  <a:pt x="3299253" y="165592"/>
                  <a:pt x="3299253" y="369859"/>
                </a:cubicBezTo>
                <a:cubicBezTo>
                  <a:pt x="3299253" y="574126"/>
                  <a:pt x="3133661" y="739718"/>
                  <a:pt x="2929394" y="739718"/>
                </a:cubicBezTo>
                <a:lnTo>
                  <a:pt x="38767" y="739718"/>
                </a:lnTo>
                <a:lnTo>
                  <a:pt x="0" y="735810"/>
                </a:lnTo>
                <a:lnTo>
                  <a:pt x="0" y="390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44" name="文本框 101"/>
          <p:cNvSpPr txBox="1"/>
          <p:nvPr/>
        </p:nvSpPr>
        <p:spPr>
          <a:xfrm>
            <a:off x="250825" y="336550"/>
            <a:ext cx="2797175" cy="583565"/>
          </a:xfrm>
          <a:prstGeom prst="rect">
            <a:avLst/>
          </a:prstGeom>
          <a:noFill/>
          <a:ln w="9525">
            <a:noFill/>
          </a:ln>
        </p:spPr>
        <p:txBody>
          <a:bodyPr anchor="t" anchorCtr="0">
            <a:spAutoFit/>
          </a:bodyPr>
          <a:p>
            <a:pPr>
              <a:buFont typeface="Arial" panose="020B0604020202020204" pitchFamily="34" charset="0"/>
            </a:pPr>
            <a:r>
              <a:rPr lang="en-US" altLang="zh-CN" sz="3200" b="1" dirty="0">
                <a:solidFill>
                  <a:srgbClr val="FFFFFF"/>
                </a:solidFill>
                <a:latin typeface="Microsoft YaHei" panose="020B0503020204020204" pitchFamily="34" charset="-122"/>
                <a:ea typeface="Microsoft YaHei" panose="020B0503020204020204" pitchFamily="34" charset="-122"/>
              </a:rPr>
              <a:t>Agenda</a:t>
            </a:r>
            <a:endParaRPr lang="zh-CN" altLang="en-US" sz="3200" b="1" dirty="0">
              <a:solidFill>
                <a:srgbClr val="FFFFFF"/>
              </a:solidFill>
              <a:latin typeface="Microsoft YaHei" panose="020B0503020204020204" pitchFamily="34" charset="-122"/>
              <a:ea typeface="Microsoft YaHei" panose="020B0503020204020204" pitchFamily="34" charset="-122"/>
            </a:endParaRPr>
          </a:p>
        </p:txBody>
      </p:sp>
      <p:grpSp>
        <p:nvGrpSpPr>
          <p:cNvPr id="5145" name="组合 3"/>
          <p:cNvGrpSpPr/>
          <p:nvPr/>
        </p:nvGrpSpPr>
        <p:grpSpPr>
          <a:xfrm>
            <a:off x="1168400" y="1687513"/>
            <a:ext cx="814388" cy="849312"/>
            <a:chOff x="1473127" y="1521451"/>
            <a:chExt cx="653645" cy="681967"/>
          </a:xfrm>
        </p:grpSpPr>
        <p:sp>
          <p:nvSpPr>
            <p:cNvPr id="3" name="六边形 2"/>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47" name="文本框 46"/>
            <p:cNvSpPr txBox="1"/>
            <p:nvPr/>
          </p:nvSpPr>
          <p:spPr>
            <a:xfrm>
              <a:off x="1524732" y="1669097"/>
              <a:ext cx="602040" cy="419851"/>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01</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
        <p:nvSpPr>
          <p:cNvPr id="103" name="矩形 102"/>
          <p:cNvSpPr/>
          <p:nvPr/>
        </p:nvSpPr>
        <p:spPr>
          <a:xfrm>
            <a:off x="7351395" y="1907858"/>
            <a:ext cx="2995613" cy="449263"/>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49" name="文本框 103"/>
          <p:cNvSpPr txBox="1"/>
          <p:nvPr/>
        </p:nvSpPr>
        <p:spPr>
          <a:xfrm>
            <a:off x="7649845" y="1896745"/>
            <a:ext cx="5276850" cy="460375"/>
          </a:xfrm>
          <a:prstGeom prst="rect">
            <a:avLst/>
          </a:prstGeom>
          <a:noFill/>
          <a:ln w="9525">
            <a:noFill/>
          </a:ln>
        </p:spPr>
        <p:txBody>
          <a:bodyPr wrap="square" anchor="t" anchorCtr="0">
            <a:spAutoFit/>
          </a:bodyPr>
          <a:p>
            <a:pPr>
              <a:buFont typeface="Arial" panose="020B0604020202020204" pitchFamily="34" charset="0"/>
            </a:pPr>
            <a:r>
              <a:rPr lang="en-US" altLang="zh-CN" sz="2400" b="1" dirty="0">
                <a:solidFill>
                  <a:srgbClr val="05B780"/>
                </a:solidFill>
                <a:latin typeface="Microsoft YaHei" panose="020B0503020204020204" pitchFamily="34" charset="-122"/>
                <a:ea typeface="Microsoft YaHei" panose="020B0503020204020204" pitchFamily="34" charset="-122"/>
              </a:rPr>
              <a:t>Array</a:t>
            </a:r>
            <a:endParaRPr lang="en-US" altLang="zh-CN" sz="2400" b="1" dirty="0">
              <a:solidFill>
                <a:srgbClr val="05B780"/>
              </a:solidFill>
              <a:latin typeface="Microsoft YaHei" panose="020B0503020204020204" pitchFamily="34" charset="-122"/>
              <a:ea typeface="Microsoft YaHei" panose="020B0503020204020204" pitchFamily="34" charset="-122"/>
            </a:endParaRPr>
          </a:p>
        </p:txBody>
      </p:sp>
      <p:grpSp>
        <p:nvGrpSpPr>
          <p:cNvPr id="5150" name="组合 104"/>
          <p:cNvGrpSpPr/>
          <p:nvPr/>
        </p:nvGrpSpPr>
        <p:grpSpPr>
          <a:xfrm>
            <a:off x="6640189" y="1707827"/>
            <a:ext cx="814394" cy="849312"/>
            <a:chOff x="1473122" y="1521446"/>
            <a:chExt cx="653650" cy="681967"/>
          </a:xfrm>
        </p:grpSpPr>
        <p:sp>
          <p:nvSpPr>
            <p:cNvPr id="106" name="六边形 105"/>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52" name="文本框 106"/>
            <p:cNvSpPr txBox="1"/>
            <p:nvPr/>
          </p:nvSpPr>
          <p:spPr>
            <a:xfrm>
              <a:off x="1524732" y="1669097"/>
              <a:ext cx="602040" cy="419123"/>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03</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
        <p:nvSpPr>
          <p:cNvPr id="108" name="矩形 107"/>
          <p:cNvSpPr/>
          <p:nvPr/>
        </p:nvSpPr>
        <p:spPr>
          <a:xfrm>
            <a:off x="7351395" y="2968625"/>
            <a:ext cx="2995613" cy="450850"/>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54" name="文本框 108"/>
          <p:cNvSpPr txBox="1"/>
          <p:nvPr/>
        </p:nvSpPr>
        <p:spPr>
          <a:xfrm>
            <a:off x="7629208" y="2962275"/>
            <a:ext cx="2497137" cy="460375"/>
          </a:xfrm>
          <a:prstGeom prst="rect">
            <a:avLst/>
          </a:prstGeom>
          <a:noFill/>
          <a:ln w="9525">
            <a:noFill/>
          </a:ln>
        </p:spPr>
        <p:txBody>
          <a:bodyPr wrap="square" anchor="t" anchorCtr="0">
            <a:spAutoFit/>
          </a:bodyPr>
          <a:p>
            <a:pPr>
              <a:buFont typeface="Arial" panose="020B0604020202020204" pitchFamily="34" charset="0"/>
            </a:pPr>
            <a:r>
              <a:rPr lang="en-US" altLang="zh-CN" sz="2400" b="1" dirty="0">
                <a:solidFill>
                  <a:srgbClr val="05B780"/>
                </a:solidFill>
                <a:latin typeface="Microsoft YaHei" panose="020B0503020204020204" pitchFamily="34" charset="-122"/>
                <a:ea typeface="Microsoft YaHei" panose="020B0503020204020204" pitchFamily="34" charset="-122"/>
              </a:rPr>
              <a:t>Hashtable</a:t>
            </a:r>
            <a:endParaRPr lang="en-US" altLang="zh-CN" sz="2400" b="1" dirty="0">
              <a:solidFill>
                <a:srgbClr val="05B780"/>
              </a:solidFill>
              <a:latin typeface="Microsoft YaHei" panose="020B0503020204020204" pitchFamily="34" charset="-122"/>
              <a:ea typeface="Microsoft YaHei" panose="020B0503020204020204" pitchFamily="34" charset="-122"/>
            </a:endParaRPr>
          </a:p>
        </p:txBody>
      </p:sp>
      <p:grpSp>
        <p:nvGrpSpPr>
          <p:cNvPr id="5155" name="组合 109"/>
          <p:cNvGrpSpPr/>
          <p:nvPr/>
        </p:nvGrpSpPr>
        <p:grpSpPr>
          <a:xfrm>
            <a:off x="6640189" y="2768594"/>
            <a:ext cx="814394" cy="850900"/>
            <a:chOff x="1473122" y="1521446"/>
            <a:chExt cx="653650" cy="681967"/>
          </a:xfrm>
        </p:grpSpPr>
        <p:sp>
          <p:nvSpPr>
            <p:cNvPr id="111" name="六边形 110"/>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57" name="文本框 111"/>
            <p:cNvSpPr txBox="1"/>
            <p:nvPr/>
          </p:nvSpPr>
          <p:spPr>
            <a:xfrm>
              <a:off x="1524732" y="1669097"/>
              <a:ext cx="602040" cy="418341"/>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04</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
        <p:nvSpPr>
          <p:cNvPr id="113" name="矩形 112"/>
          <p:cNvSpPr/>
          <p:nvPr/>
        </p:nvSpPr>
        <p:spPr>
          <a:xfrm>
            <a:off x="7371715" y="4917440"/>
            <a:ext cx="2995613" cy="450850"/>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59" name="文本框 113"/>
          <p:cNvSpPr txBox="1"/>
          <p:nvPr/>
        </p:nvSpPr>
        <p:spPr>
          <a:xfrm>
            <a:off x="7649528" y="4911090"/>
            <a:ext cx="2366962" cy="460375"/>
          </a:xfrm>
          <a:prstGeom prst="rect">
            <a:avLst/>
          </a:prstGeom>
          <a:noFill/>
          <a:ln w="9525">
            <a:noFill/>
          </a:ln>
        </p:spPr>
        <p:txBody>
          <a:bodyPr wrap="square" anchor="t" anchorCtr="0">
            <a:spAutoFit/>
          </a:bodyPr>
          <a:p>
            <a:pPr>
              <a:buFont typeface="Arial" panose="020B0604020202020204" pitchFamily="34" charset="0"/>
            </a:pPr>
            <a:r>
              <a:rPr lang="en-US" altLang="zh-CN" sz="2400" b="1" dirty="0">
                <a:solidFill>
                  <a:srgbClr val="05B780"/>
                </a:solidFill>
                <a:latin typeface="Microsoft YaHei" panose="020B0503020204020204" pitchFamily="34" charset="-122"/>
                <a:ea typeface="Microsoft YaHei" panose="020B0503020204020204" pitchFamily="34" charset="-122"/>
              </a:rPr>
              <a:t>Class Exercise</a:t>
            </a:r>
            <a:endParaRPr lang="en-US" altLang="zh-CN" sz="2400" b="1" dirty="0">
              <a:solidFill>
                <a:srgbClr val="05B780"/>
              </a:solidFill>
              <a:latin typeface="Microsoft YaHei" panose="020B0503020204020204" pitchFamily="34" charset="-122"/>
              <a:ea typeface="Microsoft YaHei" panose="020B0503020204020204" pitchFamily="34" charset="-122"/>
            </a:endParaRPr>
          </a:p>
        </p:txBody>
      </p:sp>
      <p:grpSp>
        <p:nvGrpSpPr>
          <p:cNvPr id="5160" name="组合 114"/>
          <p:cNvGrpSpPr/>
          <p:nvPr/>
        </p:nvGrpSpPr>
        <p:grpSpPr>
          <a:xfrm>
            <a:off x="6660509" y="4717409"/>
            <a:ext cx="814394" cy="850900"/>
            <a:chOff x="1473122" y="1521446"/>
            <a:chExt cx="653650" cy="681967"/>
          </a:xfrm>
        </p:grpSpPr>
        <p:sp>
          <p:nvSpPr>
            <p:cNvPr id="116" name="六边形 115"/>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62" name="文本框 116"/>
            <p:cNvSpPr txBox="1"/>
            <p:nvPr/>
          </p:nvSpPr>
          <p:spPr>
            <a:xfrm>
              <a:off x="1524732" y="1669097"/>
              <a:ext cx="602040" cy="418341"/>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06</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
        <p:nvSpPr>
          <p:cNvPr id="9" name="矩形 107"/>
          <p:cNvSpPr/>
          <p:nvPr/>
        </p:nvSpPr>
        <p:spPr>
          <a:xfrm>
            <a:off x="7351395" y="3950970"/>
            <a:ext cx="2995613" cy="450850"/>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文本框 108"/>
          <p:cNvSpPr txBox="1"/>
          <p:nvPr/>
        </p:nvSpPr>
        <p:spPr>
          <a:xfrm>
            <a:off x="7629208" y="3944620"/>
            <a:ext cx="2497137" cy="460375"/>
          </a:xfrm>
          <a:prstGeom prst="rect">
            <a:avLst/>
          </a:prstGeom>
          <a:noFill/>
          <a:ln w="9525">
            <a:noFill/>
          </a:ln>
        </p:spPr>
        <p:txBody>
          <a:bodyPr wrap="square" anchor="t" anchorCtr="0">
            <a:spAutoFit/>
          </a:bodyPr>
          <a:p>
            <a:pPr>
              <a:buFont typeface="Arial" panose="020B0604020202020204" pitchFamily="34" charset="0"/>
            </a:pPr>
            <a:r>
              <a:rPr lang="en-US" altLang="zh-CN" sz="2400" b="1" dirty="0">
                <a:solidFill>
                  <a:srgbClr val="05B780"/>
                </a:solidFill>
                <a:latin typeface="Microsoft YaHei" panose="020B0503020204020204" pitchFamily="34" charset="-122"/>
                <a:ea typeface="Microsoft YaHei" panose="020B0503020204020204" pitchFamily="34" charset="-122"/>
              </a:rPr>
              <a:t>Heap</a:t>
            </a:r>
            <a:endParaRPr lang="en-US" altLang="zh-CN" sz="2400" b="1" dirty="0">
              <a:solidFill>
                <a:srgbClr val="05B780"/>
              </a:solidFill>
              <a:latin typeface="Microsoft YaHei" panose="020B0503020204020204" pitchFamily="34" charset="-122"/>
              <a:ea typeface="Microsoft YaHei" panose="020B0503020204020204" pitchFamily="34" charset="-122"/>
            </a:endParaRPr>
          </a:p>
        </p:txBody>
      </p:sp>
      <p:grpSp>
        <p:nvGrpSpPr>
          <p:cNvPr id="11" name="组合 109"/>
          <p:cNvGrpSpPr/>
          <p:nvPr/>
        </p:nvGrpSpPr>
        <p:grpSpPr>
          <a:xfrm>
            <a:off x="6640189" y="3750939"/>
            <a:ext cx="814394" cy="850900"/>
            <a:chOff x="1473122" y="1521446"/>
            <a:chExt cx="653650" cy="681967"/>
          </a:xfrm>
        </p:grpSpPr>
        <p:sp>
          <p:nvSpPr>
            <p:cNvPr id="12" name="六边形 110"/>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文本框 111"/>
            <p:cNvSpPr txBox="1"/>
            <p:nvPr/>
          </p:nvSpPr>
          <p:spPr>
            <a:xfrm>
              <a:off x="1524732" y="1669097"/>
              <a:ext cx="602040" cy="418341"/>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05</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
        <p:nvSpPr>
          <p:cNvPr id="2" name="文本框 103"/>
          <p:cNvSpPr txBox="1"/>
          <p:nvPr/>
        </p:nvSpPr>
        <p:spPr>
          <a:xfrm>
            <a:off x="1879600" y="3304540"/>
            <a:ext cx="5276850" cy="460375"/>
          </a:xfrm>
          <a:prstGeom prst="rect">
            <a:avLst/>
          </a:prstGeom>
          <a:noFill/>
          <a:ln w="9525">
            <a:noFill/>
          </a:ln>
        </p:spPr>
        <p:txBody>
          <a:bodyPr wrap="square" anchor="t" anchorCtr="0">
            <a:spAutoFit/>
          </a:bodyPr>
          <a:p>
            <a:pPr>
              <a:buFont typeface="Arial" panose="020B0604020202020204" pitchFamily="34" charset="0"/>
            </a:pPr>
            <a:r>
              <a:rPr lang="en-US" altLang="zh-CN" sz="2400" b="1" dirty="0">
                <a:solidFill>
                  <a:srgbClr val="05B780"/>
                </a:solidFill>
                <a:latin typeface="Microsoft YaHei" panose="020B0503020204020204" pitchFamily="34" charset="-122"/>
                <a:ea typeface="Microsoft YaHei" panose="020B0503020204020204" pitchFamily="34" charset="-122"/>
              </a:rPr>
              <a:t>Abstract Data Types</a:t>
            </a:r>
            <a:endParaRPr lang="en-US" altLang="zh-CN" sz="2400" b="1" dirty="0">
              <a:solidFill>
                <a:srgbClr val="05B780"/>
              </a:solidFill>
              <a:latin typeface="Microsoft YaHei" panose="020B0503020204020204" pitchFamily="34" charset="-122"/>
              <a:ea typeface="Microsoft YaHei" panose="020B0503020204020204" pitchFamily="34" charset="-122"/>
            </a:endParaRPr>
          </a:p>
        </p:txBody>
      </p:sp>
      <p:grpSp>
        <p:nvGrpSpPr>
          <p:cNvPr id="4" name="组合 104"/>
          <p:cNvGrpSpPr/>
          <p:nvPr/>
        </p:nvGrpSpPr>
        <p:grpSpPr>
          <a:xfrm>
            <a:off x="1168400" y="3124518"/>
            <a:ext cx="814388" cy="849312"/>
            <a:chOff x="1473127" y="1521451"/>
            <a:chExt cx="653645" cy="681967"/>
          </a:xfrm>
        </p:grpSpPr>
        <p:sp>
          <p:nvSpPr>
            <p:cNvPr id="5" name="六边形 105"/>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文本框 106"/>
            <p:cNvSpPr txBox="1"/>
            <p:nvPr/>
          </p:nvSpPr>
          <p:spPr>
            <a:xfrm>
              <a:off x="1524732" y="1669097"/>
              <a:ext cx="602040" cy="419851"/>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02</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
        <p:nvSpPr>
          <p:cNvPr id="14" name="矩形 107"/>
          <p:cNvSpPr/>
          <p:nvPr/>
        </p:nvSpPr>
        <p:spPr>
          <a:xfrm>
            <a:off x="1899285" y="3304540"/>
            <a:ext cx="3302635" cy="450850"/>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4.4</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Hash Function</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2" name="Content Placeholder 1"/>
          <p:cNvPicPr>
            <a:picLocks noChangeAspect="1"/>
          </p:cNvPicPr>
          <p:nvPr>
            <p:ph idx="1"/>
          </p:nvPr>
        </p:nvPicPr>
        <p:blipFill>
          <a:blip r:embed="rId1"/>
          <a:stretch>
            <a:fillRect/>
          </a:stretch>
        </p:blipFill>
        <p:spPr>
          <a:xfrm>
            <a:off x="2524760" y="1825625"/>
            <a:ext cx="7141210" cy="4351655"/>
          </a:xfrm>
          <a:prstGeom prst="rect">
            <a:avLst/>
          </a:prstGeom>
        </p:spPr>
      </p:pic>
    </p:spTree>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4.5</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Hash Collisions</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2" name="Content Placeholder 1"/>
          <p:cNvPicPr>
            <a:picLocks noChangeAspect="1"/>
          </p:cNvPicPr>
          <p:nvPr>
            <p:ph idx="1"/>
          </p:nvPr>
        </p:nvPicPr>
        <p:blipFill>
          <a:blip r:embed="rId1"/>
          <a:stretch>
            <a:fillRect/>
          </a:stretch>
        </p:blipFill>
        <p:spPr>
          <a:xfrm>
            <a:off x="1224280" y="1423035"/>
            <a:ext cx="4451350" cy="4351655"/>
          </a:xfrm>
          <a:prstGeom prst="rect">
            <a:avLst/>
          </a:prstGeom>
        </p:spPr>
      </p:pic>
      <p:pic>
        <p:nvPicPr>
          <p:cNvPr id="4" name="Picture 3"/>
          <p:cNvPicPr>
            <a:picLocks noChangeAspect="1"/>
          </p:cNvPicPr>
          <p:nvPr/>
        </p:nvPicPr>
        <p:blipFill>
          <a:blip r:embed="rId2"/>
          <a:stretch>
            <a:fillRect/>
          </a:stretch>
        </p:blipFill>
        <p:spPr>
          <a:xfrm>
            <a:off x="7443470" y="2701290"/>
            <a:ext cx="3305175" cy="2009775"/>
          </a:xfrm>
          <a:prstGeom prst="rect">
            <a:avLst/>
          </a:prstGeom>
        </p:spPr>
      </p:pic>
    </p:spTree>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4.6</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Hashtable Performance</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a:xfrm>
            <a:off x="814705" y="1253490"/>
            <a:ext cx="10515600" cy="4351338"/>
          </a:xfrm>
        </p:spPr>
        <p:txBody>
          <a:bodyPr/>
          <a:p>
            <a:r>
              <a:rPr lang="en-US"/>
              <a:t>Good performance is guaranteed provided that secondary lists are short.</a:t>
            </a:r>
            <a:endParaRPr lang="en-US"/>
          </a:p>
          <a:p>
            <a:r>
              <a:rPr lang="en-US"/>
              <a:t>Long lists can form if too many items hash to the same value.</a:t>
            </a:r>
            <a:endParaRPr lang="en-US"/>
          </a:p>
          <a:p>
            <a:r>
              <a:rPr lang="en-US"/>
              <a:t>In the worst case, the hash function is 0 and everything goes into the list at the 0th position.</a:t>
            </a:r>
            <a:endParaRPr lang="en-US"/>
          </a:p>
          <a:p>
            <a:r>
              <a:rPr lang="en-US"/>
              <a:t>This is no different than just using a list.</a:t>
            </a:r>
            <a:endParaRPr lang="en-US"/>
          </a:p>
          <a:p>
            <a:r>
              <a:rPr lang="en-US"/>
              <a:t>Picking a good hash function is a function of the table size as well as the specific data being put into the table.</a:t>
            </a:r>
            <a:endParaRPr lang="en-US"/>
          </a:p>
        </p:txBody>
      </p:sp>
    </p:spTree>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4.7</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Hash Table</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2" name="Content Placeholder 1"/>
          <p:cNvPicPr>
            <a:picLocks noChangeAspect="1"/>
          </p:cNvPicPr>
          <p:nvPr>
            <p:ph idx="1"/>
          </p:nvPr>
        </p:nvPicPr>
        <p:blipFill>
          <a:blip r:embed="rId1"/>
          <a:stretch>
            <a:fillRect/>
          </a:stretch>
        </p:blipFill>
        <p:spPr>
          <a:xfrm>
            <a:off x="2566035" y="1470660"/>
            <a:ext cx="7059295" cy="4351655"/>
          </a:xfrm>
          <a:prstGeom prst="rect">
            <a:avLst/>
          </a:prstGeom>
        </p:spPr>
      </p:pic>
    </p:spTree>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22225" y="336550"/>
            <a:ext cx="3985895"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rPr>
              <a:t>Data Structure</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556510"/>
            <a:ext cx="5067300"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Heap</a:t>
            </a:r>
            <a:endParaRPr lang="en-US" altLang="zh-CN"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05</a:t>
              </a:r>
              <a:endParaRPr lang="en-US" altLang="zh-CN"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5.1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Heaps</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p:txBody>
          <a:bodyPr/>
          <a:p>
            <a:r>
              <a:rPr lang="en-US"/>
              <a:t>A heap is a rooted binary tree 𝐻 that satisfies two properties:</a:t>
            </a:r>
            <a:endParaRPr lang="en-US"/>
          </a:p>
          <a:p>
            <a:r>
              <a:rPr lang="en-US"/>
              <a:t>1. Structural property</a:t>
            </a:r>
            <a:endParaRPr lang="en-US"/>
          </a:p>
          <a:p>
            <a:pPr lvl="1"/>
            <a:r>
              <a:rPr lang="en-US"/>
              <a:t>(Almost) complete binary tree (it fills from top to bottom and, at each level, from left to right)</a:t>
            </a:r>
            <a:endParaRPr lang="en-US"/>
          </a:p>
          <a:p>
            <a:r>
              <a:rPr lang="en-US"/>
              <a:t>2. Order or heap property (for maximum heaps)</a:t>
            </a:r>
            <a:endParaRPr lang="en-US"/>
          </a:p>
          <a:p>
            <a:pPr lvl="1"/>
            <a:r>
              <a:rPr lang="en-US"/>
              <a:t>H(parent(v)) &gt;= H(v), for all nodes v</a:t>
            </a:r>
            <a:endParaRPr lang="en-US"/>
          </a:p>
        </p:txBody>
      </p:sp>
      <p:sp>
        <p:nvSpPr>
          <p:cNvPr id="5" name="Rounded Rectangle 4"/>
          <p:cNvSpPr/>
          <p:nvPr/>
        </p:nvSpPr>
        <p:spPr>
          <a:xfrm>
            <a:off x="736600" y="5080000"/>
            <a:ext cx="11040745" cy="9309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800" b="1"/>
              <a:t>Heap is implemented via an Array data structure in Python, hence the “abstraction”</a:t>
            </a:r>
            <a:endParaRPr lang="en-US" sz="2800" b="1"/>
          </a:p>
        </p:txBody>
      </p:sp>
    </p:spTree>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5.2</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Heap Examples</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4" name="Content Placeholder 3"/>
          <p:cNvPicPr>
            <a:picLocks noChangeAspect="1"/>
          </p:cNvPicPr>
          <p:nvPr>
            <p:ph idx="1"/>
          </p:nvPr>
        </p:nvPicPr>
        <p:blipFill>
          <a:blip r:embed="rId1"/>
          <a:stretch>
            <a:fillRect/>
          </a:stretch>
        </p:blipFill>
        <p:spPr>
          <a:xfrm>
            <a:off x="1793240" y="1423035"/>
            <a:ext cx="8011160" cy="4351655"/>
          </a:xfrm>
          <a:prstGeom prst="rect">
            <a:avLst/>
          </a:prstGeom>
        </p:spPr>
      </p:pic>
    </p:spTree>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5.3</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List Representation of Heaps</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2" name="Content Placeholder 1"/>
          <p:cNvPicPr>
            <a:picLocks noChangeAspect="1"/>
          </p:cNvPicPr>
          <p:nvPr>
            <p:ph idx="1"/>
          </p:nvPr>
        </p:nvPicPr>
        <p:blipFill>
          <a:blip r:embed="rId1"/>
          <a:stretch>
            <a:fillRect/>
          </a:stretch>
        </p:blipFill>
        <p:spPr>
          <a:xfrm>
            <a:off x="399415" y="1135380"/>
            <a:ext cx="8172450" cy="3514725"/>
          </a:xfrm>
          <a:prstGeom prst="rect">
            <a:avLst/>
          </a:prstGeom>
        </p:spPr>
      </p:pic>
      <p:pic>
        <p:nvPicPr>
          <p:cNvPr id="4" name="Picture 3"/>
          <p:cNvPicPr>
            <a:picLocks noChangeAspect="1"/>
          </p:cNvPicPr>
          <p:nvPr/>
        </p:nvPicPr>
        <p:blipFill>
          <a:blip r:embed="rId2"/>
          <a:stretch>
            <a:fillRect/>
          </a:stretch>
        </p:blipFill>
        <p:spPr>
          <a:xfrm>
            <a:off x="399415" y="4871085"/>
            <a:ext cx="7534275" cy="1752600"/>
          </a:xfrm>
          <a:prstGeom prst="rect">
            <a:avLst/>
          </a:prstGeom>
        </p:spPr>
      </p:pic>
    </p:spTree>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5.4</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Inserting Into a Heap</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2" name="Content Placeholder 1"/>
          <p:cNvPicPr>
            <a:picLocks noChangeAspect="1"/>
          </p:cNvPicPr>
          <p:nvPr>
            <p:ph idx="1"/>
          </p:nvPr>
        </p:nvPicPr>
        <p:blipFill>
          <a:blip r:embed="rId1"/>
          <a:stretch>
            <a:fillRect/>
          </a:stretch>
        </p:blipFill>
        <p:spPr>
          <a:xfrm>
            <a:off x="2232660" y="1413510"/>
            <a:ext cx="7477125" cy="4351655"/>
          </a:xfrm>
          <a:prstGeom prst="rect">
            <a:avLst/>
          </a:prstGeom>
        </p:spPr>
      </p:pic>
    </p:spTree>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5.5</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953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lang="en-US" altLang="zh-CN" sz="2800" b="1"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sym typeface="+mn-ea"/>
              </a:rPr>
              <a:t>Inserting Into a Heap</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a:p>
            <a:pPr marL="0" marR="0" lvl="0" indent="0" algn="l" defTabSz="914400" rtl="0" eaLnBrk="0" fontAlgn="auto" latinLnBrk="0" hangingPunct="0">
              <a:lnSpc>
                <a:spcPct val="100000"/>
              </a:lnSpc>
              <a:spcBef>
                <a:spcPts val="0"/>
              </a:spcBef>
              <a:spcAft>
                <a:spcPts val="0"/>
              </a:spcAft>
              <a:buClrTx/>
              <a:buSzTx/>
              <a:buFontTx/>
              <a:buNone/>
              <a:defRPr/>
            </a:pP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2" name="Content Placeholder 1"/>
          <p:cNvPicPr>
            <a:picLocks noChangeAspect="1"/>
          </p:cNvPicPr>
          <p:nvPr>
            <p:ph idx="1"/>
          </p:nvPr>
        </p:nvPicPr>
        <p:blipFill>
          <a:blip r:embed="rId1"/>
          <a:stretch>
            <a:fillRect/>
          </a:stretch>
        </p:blipFill>
        <p:spPr>
          <a:xfrm>
            <a:off x="2213610" y="1825625"/>
            <a:ext cx="7763510" cy="4351655"/>
          </a:xfrm>
          <a:prstGeom prst="rect">
            <a:avLst/>
          </a:prstGeom>
        </p:spPr>
      </p:pic>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0" y="338455"/>
            <a:ext cx="3255645"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rPr>
              <a:t>Week1 Recap</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498725"/>
            <a:ext cx="5067300"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Week 1 Recap</a:t>
            </a:r>
            <a:endParaRPr lang="en-US" altLang="zh-CN"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01a</a:t>
              </a:r>
              <a:endParaRPr lang="en-US" altLang="zh-CN"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5.6</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Remove From a Heap</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2" name="Content Placeholder 1"/>
          <p:cNvPicPr>
            <a:picLocks noChangeAspect="1"/>
          </p:cNvPicPr>
          <p:nvPr>
            <p:ph idx="1"/>
          </p:nvPr>
        </p:nvPicPr>
        <p:blipFill>
          <a:blip r:embed="rId1"/>
          <a:stretch>
            <a:fillRect/>
          </a:stretch>
        </p:blipFill>
        <p:spPr>
          <a:xfrm>
            <a:off x="2200275" y="1384935"/>
            <a:ext cx="7579360" cy="4351655"/>
          </a:xfrm>
          <a:prstGeom prst="rect">
            <a:avLst/>
          </a:prstGeom>
        </p:spPr>
      </p:pic>
    </p:spTree>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5.7</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lang="en-US" altLang="zh-CN" sz="2800" b="1"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sym typeface="+mn-ea"/>
              </a:rPr>
              <a:t>Remove From a Heap</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2" name="Content Placeholder 1"/>
          <p:cNvPicPr>
            <a:picLocks noChangeAspect="1"/>
          </p:cNvPicPr>
          <p:nvPr>
            <p:ph idx="1"/>
          </p:nvPr>
        </p:nvPicPr>
        <p:blipFill>
          <a:blip r:embed="rId1"/>
          <a:stretch>
            <a:fillRect/>
          </a:stretch>
        </p:blipFill>
        <p:spPr>
          <a:xfrm>
            <a:off x="2449830" y="1585595"/>
            <a:ext cx="7292975" cy="4351655"/>
          </a:xfrm>
          <a:prstGeom prst="rect">
            <a:avLst/>
          </a:prstGeom>
        </p:spPr>
      </p:pic>
    </p:spTree>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5.8</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837501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Python Application and Use Case Examples</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p:txBody>
          <a:bodyPr/>
          <a:p>
            <a:r>
              <a:rPr lang="en-US"/>
              <a:t>In Python, we have the “heapq” module from the PSL (Python Standard Library) that performs most of the typical heap operations for us</a:t>
            </a:r>
            <a:endParaRPr lang="en-US"/>
          </a:p>
          <a:p>
            <a:pPr lvl="1"/>
            <a:r>
              <a:rPr lang="en-US"/>
              <a:t>https://docs.python.org/3/library/heapq.html</a:t>
            </a:r>
            <a:endParaRPr lang="en-US"/>
          </a:p>
          <a:p>
            <a:r>
              <a:rPr lang="en-US"/>
              <a:t>Very useful for </a:t>
            </a:r>
            <a:r>
              <a:rPr lang="en-US" b="1"/>
              <a:t>Priority Queues</a:t>
            </a:r>
            <a:r>
              <a:rPr lang="en-US"/>
              <a:t> (Covered in future weeks)</a:t>
            </a:r>
            <a:endParaRPr lang="en-US"/>
          </a:p>
          <a:p>
            <a:pPr lvl="1"/>
            <a:r>
              <a:rPr lang="en-US"/>
              <a:t>ie Hospital Triage system:</a:t>
            </a:r>
            <a:endParaRPr lang="en-US"/>
          </a:p>
          <a:p>
            <a:pPr lvl="2"/>
            <a:r>
              <a:rPr lang="en-US"/>
              <a:t>Patients are admitted and assigned a “severity” rating (Insert into Heap, Heapify)</a:t>
            </a:r>
            <a:endParaRPr lang="en-US"/>
          </a:p>
          <a:p>
            <a:pPr lvl="2"/>
            <a:r>
              <a:rPr lang="en-US"/>
              <a:t>Always treat the patient with the highest “severity” rating first (Remove from the top of heap)</a:t>
            </a:r>
            <a:endParaRPr lang="en-US"/>
          </a:p>
          <a:p>
            <a:pPr lvl="2"/>
            <a:r>
              <a:rPr lang="en-US"/>
              <a:t>The triage system automatically re-balances as patients are being treated and discharged</a:t>
            </a:r>
            <a:endParaRPr lang="en-US"/>
          </a:p>
        </p:txBody>
      </p:sp>
    </p:spTree>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22225" y="336550"/>
            <a:ext cx="3985895"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rPr>
              <a:t>Class Exercise</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556510"/>
            <a:ext cx="5067300"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Class Exercises</a:t>
            </a:r>
            <a:endParaRPr lang="en-US" altLang="zh-CN"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06</a:t>
              </a:r>
              <a:endParaRPr lang="en-US" altLang="zh-CN"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6.1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Implement a Hash Table</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p:txBody>
          <a:bodyPr/>
          <a:p>
            <a:r>
              <a:rPr lang="en-US"/>
              <a:t>Create a class called MyHashTable with a size of 10</a:t>
            </a:r>
            <a:endParaRPr lang="en-US"/>
          </a:p>
          <a:p>
            <a:r>
              <a:rPr lang="en-US"/>
              <a:t>Implement Standard Hashtable functions Insert, Member, Delete</a:t>
            </a:r>
            <a:endParaRPr lang="en-US"/>
          </a:p>
          <a:p>
            <a:r>
              <a:rPr lang="en-US"/>
              <a:t>Use List as the underlying </a:t>
            </a:r>
            <a:r>
              <a:rPr lang="en-US">
                <a:sym typeface="+mn-ea"/>
              </a:rPr>
              <a:t>Data Structure</a:t>
            </a:r>
            <a:endParaRPr lang="en-US">
              <a:sym typeface="+mn-ea"/>
            </a:endParaRPr>
          </a:p>
          <a:p>
            <a:pPr lvl="1"/>
            <a:r>
              <a:rPr lang="en-US" sz="2400">
                <a:sym typeface="+mn-ea"/>
              </a:rPr>
              <a:t>Every Hashtable location is a List</a:t>
            </a:r>
            <a:endParaRPr lang="en-US">
              <a:sym typeface="+mn-ea"/>
            </a:endParaRPr>
          </a:p>
          <a:p>
            <a:r>
              <a:rPr lang="en-US"/>
              <a:t>Use the below hash function:</a:t>
            </a:r>
            <a:endParaRPr lang="en-US"/>
          </a:p>
          <a:p>
            <a:pPr lvl="1"/>
            <a:r>
              <a:rPr lang="en-US"/>
              <a:t>All values treated as strings</a:t>
            </a:r>
            <a:endParaRPr lang="en-US"/>
          </a:p>
          <a:p>
            <a:pPr lvl="1"/>
            <a:r>
              <a:rPr lang="en-US"/>
              <a:t>The “Hash” value is the ASCII value of the first character in the string</a:t>
            </a:r>
            <a:endParaRPr lang="en-US"/>
          </a:p>
          <a:p>
            <a:pPr lvl="2"/>
            <a:r>
              <a:rPr lang="en-US"/>
              <a:t>“amy” -&gt; “a” -&gt; 97</a:t>
            </a:r>
            <a:endParaRPr lang="en-US"/>
          </a:p>
          <a:p>
            <a:pPr lvl="1"/>
            <a:r>
              <a:rPr lang="en-US"/>
              <a:t>Use Modulus Division to get the actual hashed location</a:t>
            </a:r>
            <a:endParaRPr lang="en-US"/>
          </a:p>
          <a:p>
            <a:pPr lvl="2"/>
            <a:r>
              <a:rPr lang="en-US"/>
              <a:t>97 % 10 -&gt; 7</a:t>
            </a:r>
            <a:endParaRPr lang="en-US"/>
          </a:p>
          <a:p>
            <a:pPr lvl="1"/>
            <a:r>
              <a:rPr lang="en-US"/>
              <a:t>When multiple values hash to the same location, append to that list</a:t>
            </a:r>
            <a:endParaRPr lang="en-US"/>
          </a:p>
        </p:txBody>
      </p:sp>
    </p:spTree>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6.2</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1033335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Twosum Revisited - Solve Using Hashtable</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a:xfrm>
            <a:off x="838200" y="1253490"/>
            <a:ext cx="10515600" cy="4351338"/>
          </a:xfrm>
        </p:spPr>
        <p:txBody>
          <a:bodyPr/>
          <a:p>
            <a:r>
              <a:rPr lang="en-US">
                <a:sym typeface="+mn-ea"/>
              </a:rPr>
              <a:t>Given an array of integers nums and an integer target, return True if there are two numbers such that they add up to target, else return False</a:t>
            </a:r>
            <a:endParaRPr lang="en-US"/>
          </a:p>
          <a:p>
            <a:endParaRPr lang="en-US"/>
          </a:p>
          <a:p>
            <a:r>
              <a:rPr lang="en-US">
                <a:sym typeface="+mn-ea"/>
              </a:rPr>
              <a:t>You may assume that each input would have exactly one solution, and you may not use the same element twice. You may also assume all elements in the list array are unique.</a:t>
            </a:r>
            <a:endParaRPr lang="en-US"/>
          </a:p>
          <a:p>
            <a:endParaRPr lang="en-US"/>
          </a:p>
          <a:p>
            <a:r>
              <a:rPr lang="en-US">
                <a:sym typeface="+mn-ea"/>
              </a:rPr>
              <a:t>Input: nums = [2,7,11,15], target = 9</a:t>
            </a:r>
            <a:endParaRPr lang="en-US"/>
          </a:p>
          <a:p>
            <a:r>
              <a:rPr lang="en-US">
                <a:sym typeface="+mn-ea"/>
              </a:rPr>
              <a:t>Output: True</a:t>
            </a:r>
            <a:endParaRPr lang="en-US"/>
          </a:p>
          <a:p>
            <a:endParaRPr lang="en-US"/>
          </a:p>
        </p:txBody>
      </p:sp>
    </p:spTree>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6.3</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1033335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Homework: Find Kth Largest Element in Array</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a:xfrm>
            <a:off x="838200" y="1253490"/>
            <a:ext cx="10515600" cy="4351338"/>
          </a:xfrm>
        </p:spPr>
        <p:txBody>
          <a:bodyPr/>
          <a:p>
            <a:r>
              <a:rPr lang="en-US">
                <a:sym typeface="+mn-ea"/>
              </a:rPr>
              <a:t>Create a class MyArray with an integer array nums and a FindKLargest method:</a:t>
            </a:r>
            <a:endParaRPr lang="en-US">
              <a:sym typeface="+mn-ea"/>
            </a:endParaRPr>
          </a:p>
          <a:p>
            <a:pPr lvl="1"/>
            <a:r>
              <a:rPr lang="en-US">
                <a:sym typeface="+mn-ea"/>
              </a:rPr>
              <a:t>FindKLargest: Given an integer k, return the kth largest element in the array</a:t>
            </a:r>
            <a:endParaRPr lang="en-US">
              <a:sym typeface="+mn-ea"/>
            </a:endParaRPr>
          </a:p>
          <a:p>
            <a:pPr lvl="2"/>
            <a:r>
              <a:rPr lang="en-US">
                <a:sym typeface="+mn-ea"/>
              </a:rPr>
              <a:t>This method may be called many times, try to optimize for time efficiency</a:t>
            </a:r>
            <a:endParaRPr lang="en-US">
              <a:sym typeface="+mn-ea"/>
            </a:endParaRPr>
          </a:p>
          <a:p>
            <a:r>
              <a:rPr lang="en-US">
                <a:sym typeface="+mn-ea"/>
              </a:rPr>
              <a:t>Note that the array is not sorted, we’re looking for the kth largest element in the sorted order, not the kth distinct element.</a:t>
            </a:r>
            <a:endParaRPr lang="en-US">
              <a:sym typeface="+mn-ea"/>
            </a:endParaRPr>
          </a:p>
          <a:p>
            <a:endParaRPr lang="en-US">
              <a:sym typeface="+mn-ea"/>
            </a:endParaRPr>
          </a:p>
          <a:p>
            <a:endParaRPr lang="en-US" i="1"/>
          </a:p>
          <a:p>
            <a:r>
              <a:rPr lang="en-US" i="1"/>
              <a:t>Solve this without using the “sort” method on the list, which data structure would you use?</a:t>
            </a:r>
            <a:endParaRPr lang="en-US" i="1"/>
          </a:p>
        </p:txBody>
      </p:sp>
    </p:spTree>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任意多边形 26"/>
          <p:cNvSpPr/>
          <p:nvPr/>
        </p:nvSpPr>
        <p:spPr>
          <a:xfrm rot="1105229">
            <a:off x="879475" y="-420687"/>
            <a:ext cx="10955338" cy="8162925"/>
          </a:xfrm>
          <a:custGeom>
            <a:avLst/>
            <a:gdLst>
              <a:gd name="connsiteX0" fmla="*/ 592396 w 10955364"/>
              <a:gd name="connsiteY0" fmla="*/ 1850814 h 8163749"/>
              <a:gd name="connsiteX1" fmla="*/ 1543995 w 10955364"/>
              <a:gd name="connsiteY1" fmla="*/ 1533881 h 8163749"/>
              <a:gd name="connsiteX2" fmla="*/ 6955594 w 10955364"/>
              <a:gd name="connsiteY2" fmla="*/ 1533882 h 8163749"/>
              <a:gd name="connsiteX3" fmla="*/ 5829846 w 10955364"/>
              <a:gd name="connsiteY3" fmla="*/ 106467 h 8163749"/>
              <a:gd name="connsiteX4" fmla="*/ 6149516 w 10955364"/>
              <a:gd name="connsiteY4" fmla="*/ 0 h 8163749"/>
              <a:gd name="connsiteX5" fmla="*/ 9448032 w 10955364"/>
              <a:gd name="connsiteY5" fmla="*/ 4182420 h 8163749"/>
              <a:gd name="connsiteX6" fmla="*/ 10818039 w 10955364"/>
              <a:gd name="connsiteY6" fmla="*/ 1649166 h 8163749"/>
              <a:gd name="connsiteX7" fmla="*/ 10955364 w 10955364"/>
              <a:gd name="connsiteY7" fmla="*/ 2061488 h 8163749"/>
              <a:gd name="connsiteX8" fmla="*/ 8602988 w 10955364"/>
              <a:gd name="connsiteY8" fmla="*/ 6411222 h 8163749"/>
              <a:gd name="connsiteX9" fmla="*/ 8163520 w 10955364"/>
              <a:gd name="connsiteY9" fmla="*/ 6557588 h 8163749"/>
              <a:gd name="connsiteX10" fmla="*/ 9283839 w 10955364"/>
              <a:gd name="connsiteY10" fmla="*/ 4486027 h 8163749"/>
              <a:gd name="connsiteX11" fmla="*/ 7205549 w 10955364"/>
              <a:gd name="connsiteY11" fmla="*/ 1850816 h 8163749"/>
              <a:gd name="connsiteX12" fmla="*/ 3551417 w 10955364"/>
              <a:gd name="connsiteY12" fmla="*/ 1850816 h 8163749"/>
              <a:gd name="connsiteX13" fmla="*/ 1816446 w 10955364"/>
              <a:gd name="connsiteY13" fmla="*/ 5058920 h 8163749"/>
              <a:gd name="connsiteX14" fmla="*/ 4088911 w 10955364"/>
              <a:gd name="connsiteY14" fmla="*/ 7914648 h 8163749"/>
              <a:gd name="connsiteX15" fmla="*/ 3768735 w 10955364"/>
              <a:gd name="connsiteY15" fmla="*/ 8021284 h 8163749"/>
              <a:gd name="connsiteX16" fmla="*/ 1652559 w 10955364"/>
              <a:gd name="connsiteY16" fmla="*/ 5361960 h 8163749"/>
              <a:gd name="connsiteX17" fmla="*/ 137325 w 10955364"/>
              <a:gd name="connsiteY17" fmla="*/ 8163749 h 8163749"/>
              <a:gd name="connsiteX18" fmla="*/ 0 w 10955364"/>
              <a:gd name="connsiteY18" fmla="*/ 7751427 h 8163749"/>
              <a:gd name="connsiteX19" fmla="*/ 3191107 w 10955364"/>
              <a:gd name="connsiteY19" fmla="*/ 1850815 h 8163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55364" h="8163749">
                <a:moveTo>
                  <a:pt x="592396" y="1850814"/>
                </a:moveTo>
                <a:lnTo>
                  <a:pt x="1543995" y="1533881"/>
                </a:lnTo>
                <a:lnTo>
                  <a:pt x="6955594" y="1533882"/>
                </a:lnTo>
                <a:lnTo>
                  <a:pt x="5829846" y="106467"/>
                </a:lnTo>
                <a:lnTo>
                  <a:pt x="6149516" y="0"/>
                </a:lnTo>
                <a:lnTo>
                  <a:pt x="9448032" y="4182420"/>
                </a:lnTo>
                <a:lnTo>
                  <a:pt x="10818039" y="1649166"/>
                </a:lnTo>
                <a:lnTo>
                  <a:pt x="10955364" y="2061488"/>
                </a:lnTo>
                <a:lnTo>
                  <a:pt x="8602988" y="6411222"/>
                </a:lnTo>
                <a:lnTo>
                  <a:pt x="8163520" y="6557588"/>
                </a:lnTo>
                <a:lnTo>
                  <a:pt x="9283839" y="4486027"/>
                </a:lnTo>
                <a:lnTo>
                  <a:pt x="7205549" y="1850816"/>
                </a:lnTo>
                <a:lnTo>
                  <a:pt x="3551417" y="1850816"/>
                </a:lnTo>
                <a:lnTo>
                  <a:pt x="1816446" y="5058920"/>
                </a:lnTo>
                <a:lnTo>
                  <a:pt x="4088911" y="7914648"/>
                </a:lnTo>
                <a:lnTo>
                  <a:pt x="3768735" y="8021284"/>
                </a:lnTo>
                <a:lnTo>
                  <a:pt x="1652559" y="5361960"/>
                </a:lnTo>
                <a:lnTo>
                  <a:pt x="137325" y="8163749"/>
                </a:lnTo>
                <a:lnTo>
                  <a:pt x="0" y="7751427"/>
                </a:lnTo>
                <a:lnTo>
                  <a:pt x="3191107" y="1850815"/>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3794" name="Freeform 21"/>
          <p:cNvSpPr/>
          <p:nvPr/>
        </p:nvSpPr>
        <p:spPr>
          <a:xfrm>
            <a:off x="5489575" y="2338388"/>
            <a:ext cx="1212850" cy="844550"/>
          </a:xfrm>
          <a:custGeom>
            <a:avLst/>
            <a:gdLst/>
            <a:ahLst/>
            <a:cxnLst>
              <a:cxn ang="0">
                <a:pos x="1100886755" y="0"/>
              </a:cxn>
              <a:cxn ang="0">
                <a:pos x="901305125" y="0"/>
              </a:cxn>
              <a:cxn ang="0">
                <a:pos x="748202390" y="0"/>
              </a:cxn>
              <a:cxn ang="0">
                <a:pos x="648867110" y="132852886"/>
              </a:cxn>
              <a:cxn ang="0">
                <a:pos x="561379560" y="307852838"/>
              </a:cxn>
              <a:cxn ang="0">
                <a:pos x="476625220" y="476439190"/>
              </a:cxn>
              <a:cxn ang="0">
                <a:pos x="402807540" y="624868373"/>
              </a:cxn>
              <a:cxn ang="0">
                <a:pos x="349039130" y="518586256"/>
              </a:cxn>
              <a:cxn ang="0">
                <a:pos x="241502310" y="302355603"/>
              </a:cxn>
              <a:cxn ang="0">
                <a:pos x="155837855" y="131937478"/>
              </a:cxn>
              <a:cxn ang="0">
                <a:pos x="145813220" y="110863944"/>
              </a:cxn>
              <a:cxn ang="0">
                <a:pos x="311674755" y="110863944"/>
              </a:cxn>
              <a:cxn ang="0">
                <a:pos x="375467800" y="110863944"/>
              </a:cxn>
              <a:cxn ang="0">
                <a:pos x="424679905" y="208900687"/>
              </a:cxn>
              <a:cxn ang="0">
                <a:pos x="501231750" y="362827106"/>
              </a:cxn>
              <a:cxn ang="0">
                <a:pos x="556822300" y="253795893"/>
              </a:cxn>
              <a:cxn ang="0">
                <a:pos x="559556465" y="232722360"/>
              </a:cxn>
              <a:cxn ang="0">
                <a:pos x="485738785" y="86125907"/>
              </a:cxn>
              <a:cxn ang="0">
                <a:pos x="395517070" y="0"/>
              </a:cxn>
              <a:cxn ang="0">
                <a:pos x="114827290" y="0"/>
              </a:cxn>
              <a:cxn ang="0">
                <a:pos x="40098540" y="2749096"/>
              </a:cxn>
              <a:cxn ang="0">
                <a:pos x="7290470" y="80628671"/>
              </a:cxn>
              <a:cxn ang="0">
                <a:pos x="54679480" y="174999952"/>
              </a:cxn>
              <a:cxn ang="0">
                <a:pos x="154925830" y="375654308"/>
              </a:cxn>
              <a:cxn ang="0">
                <a:pos x="264285745" y="594633100"/>
              </a:cxn>
              <a:cxn ang="0">
                <a:pos x="339926520" y="745811381"/>
              </a:cxn>
              <a:cxn ang="0">
                <a:pos x="370000425" y="793454725"/>
              </a:cxn>
              <a:cxn ang="0">
                <a:pos x="453842740" y="768716687"/>
              </a:cxn>
              <a:cxn ang="0">
                <a:pos x="516723760" y="642277402"/>
              </a:cxn>
              <a:cxn ang="0">
                <a:pos x="578694665" y="518586256"/>
              </a:cxn>
              <a:cxn ang="0">
                <a:pos x="668916380" y="338089069"/>
              </a:cxn>
              <a:cxn ang="0">
                <a:pos x="716305390" y="242800465"/>
              </a:cxn>
              <a:cxn ang="0">
                <a:pos x="781921530" y="110863944"/>
              </a:cxn>
              <a:cxn ang="0">
                <a:pos x="920443325" y="110863944"/>
              </a:cxn>
              <a:cxn ang="0">
                <a:pos x="1010665040" y="110863944"/>
              </a:cxn>
              <a:cxn ang="0">
                <a:pos x="986970535" y="162172751"/>
              </a:cxn>
              <a:cxn ang="0">
                <a:pos x="888547280" y="359161644"/>
              </a:cxn>
              <a:cxn ang="0">
                <a:pos x="786477835" y="561648731"/>
              </a:cxn>
              <a:cxn ang="0">
                <a:pos x="755492860" y="623952008"/>
              </a:cxn>
              <a:cxn ang="0">
                <a:pos x="668005310" y="450784787"/>
              </a:cxn>
              <a:cxn ang="0">
                <a:pos x="597832865" y="543324294"/>
              </a:cxn>
              <a:cxn ang="0">
                <a:pos x="634286170" y="629450201"/>
              </a:cxn>
              <a:cxn ang="0">
                <a:pos x="708103850" y="776963019"/>
              </a:cxn>
              <a:cxn ang="0">
                <a:pos x="808350200" y="764135817"/>
              </a:cxn>
              <a:cxn ang="0">
                <a:pos x="873054315" y="636780167"/>
              </a:cxn>
              <a:cxn ang="0">
                <a:pos x="985148395" y="411386816"/>
              </a:cxn>
              <a:cxn ang="0">
                <a:pos x="1094507355" y="191491658"/>
              </a:cxn>
              <a:cxn ang="0">
                <a:pos x="1150098860" y="81544079"/>
              </a:cxn>
            </a:cxnLst>
            <a:pathLst>
              <a:path w="1270" h="882">
                <a:moveTo>
                  <a:pt x="1268" y="57"/>
                </a:moveTo>
                <a:cubicBezTo>
                  <a:pt x="1268" y="40"/>
                  <a:pt x="1259" y="24"/>
                  <a:pt x="1246" y="14"/>
                </a:cubicBezTo>
                <a:cubicBezTo>
                  <a:pt x="1235" y="5"/>
                  <a:pt x="1222" y="1"/>
                  <a:pt x="1208" y="0"/>
                </a:cubicBezTo>
                <a:cubicBezTo>
                  <a:pt x="1203" y="0"/>
                  <a:pt x="1199" y="0"/>
                  <a:pt x="1194" y="0"/>
                </a:cubicBezTo>
                <a:cubicBezTo>
                  <a:pt x="1165" y="0"/>
                  <a:pt x="1137" y="0"/>
                  <a:pt x="1109" y="0"/>
                </a:cubicBezTo>
                <a:cubicBezTo>
                  <a:pt x="1069" y="0"/>
                  <a:pt x="1029" y="0"/>
                  <a:pt x="989" y="0"/>
                </a:cubicBezTo>
                <a:cubicBezTo>
                  <a:pt x="952" y="0"/>
                  <a:pt x="915" y="0"/>
                  <a:pt x="878" y="0"/>
                </a:cubicBezTo>
                <a:cubicBezTo>
                  <a:pt x="859" y="0"/>
                  <a:pt x="841" y="0"/>
                  <a:pt x="822" y="0"/>
                </a:cubicBezTo>
                <a:cubicBezTo>
                  <a:pt x="822" y="0"/>
                  <a:pt x="822" y="0"/>
                  <a:pt x="821" y="0"/>
                </a:cubicBezTo>
                <a:cubicBezTo>
                  <a:pt x="798" y="1"/>
                  <a:pt x="778" y="14"/>
                  <a:pt x="767" y="35"/>
                </a:cubicBezTo>
                <a:cubicBezTo>
                  <a:pt x="763" y="42"/>
                  <a:pt x="760" y="49"/>
                  <a:pt x="756" y="56"/>
                </a:cubicBezTo>
                <a:cubicBezTo>
                  <a:pt x="741" y="86"/>
                  <a:pt x="726" y="115"/>
                  <a:pt x="712" y="145"/>
                </a:cubicBezTo>
                <a:cubicBezTo>
                  <a:pt x="699" y="171"/>
                  <a:pt x="686" y="197"/>
                  <a:pt x="673" y="223"/>
                </a:cubicBezTo>
                <a:cubicBezTo>
                  <a:pt x="668" y="232"/>
                  <a:pt x="663" y="242"/>
                  <a:pt x="658" y="251"/>
                </a:cubicBezTo>
                <a:cubicBezTo>
                  <a:pt x="644" y="279"/>
                  <a:pt x="630" y="308"/>
                  <a:pt x="616" y="336"/>
                </a:cubicBezTo>
                <a:cubicBezTo>
                  <a:pt x="601" y="365"/>
                  <a:pt x="586" y="395"/>
                  <a:pt x="571" y="424"/>
                </a:cubicBezTo>
                <a:cubicBezTo>
                  <a:pt x="566" y="435"/>
                  <a:pt x="561" y="445"/>
                  <a:pt x="556" y="455"/>
                </a:cubicBezTo>
                <a:cubicBezTo>
                  <a:pt x="545" y="477"/>
                  <a:pt x="534" y="498"/>
                  <a:pt x="523" y="520"/>
                </a:cubicBezTo>
                <a:cubicBezTo>
                  <a:pt x="507" y="552"/>
                  <a:pt x="491" y="584"/>
                  <a:pt x="475" y="616"/>
                </a:cubicBezTo>
                <a:cubicBezTo>
                  <a:pt x="464" y="637"/>
                  <a:pt x="454" y="658"/>
                  <a:pt x="443" y="679"/>
                </a:cubicBezTo>
                <a:cubicBezTo>
                  <a:pt x="443" y="680"/>
                  <a:pt x="442" y="681"/>
                  <a:pt x="442" y="682"/>
                </a:cubicBezTo>
                <a:cubicBezTo>
                  <a:pt x="439" y="677"/>
                  <a:pt x="437" y="672"/>
                  <a:pt x="434" y="667"/>
                </a:cubicBezTo>
                <a:cubicBezTo>
                  <a:pt x="427" y="654"/>
                  <a:pt x="421" y="640"/>
                  <a:pt x="414" y="627"/>
                </a:cubicBezTo>
                <a:cubicBezTo>
                  <a:pt x="404" y="606"/>
                  <a:pt x="394" y="586"/>
                  <a:pt x="383" y="566"/>
                </a:cubicBezTo>
                <a:cubicBezTo>
                  <a:pt x="371" y="542"/>
                  <a:pt x="359" y="517"/>
                  <a:pt x="346" y="492"/>
                </a:cubicBezTo>
                <a:cubicBezTo>
                  <a:pt x="333" y="466"/>
                  <a:pt x="319" y="439"/>
                  <a:pt x="306" y="412"/>
                </a:cubicBezTo>
                <a:cubicBezTo>
                  <a:pt x="292" y="385"/>
                  <a:pt x="279" y="357"/>
                  <a:pt x="265" y="330"/>
                </a:cubicBezTo>
                <a:cubicBezTo>
                  <a:pt x="252" y="305"/>
                  <a:pt x="240" y="280"/>
                  <a:pt x="227" y="254"/>
                </a:cubicBezTo>
                <a:cubicBezTo>
                  <a:pt x="216" y="233"/>
                  <a:pt x="205" y="211"/>
                  <a:pt x="195" y="190"/>
                </a:cubicBezTo>
                <a:cubicBezTo>
                  <a:pt x="187" y="175"/>
                  <a:pt x="179" y="159"/>
                  <a:pt x="171" y="144"/>
                </a:cubicBezTo>
                <a:cubicBezTo>
                  <a:pt x="169" y="139"/>
                  <a:pt x="167" y="134"/>
                  <a:pt x="164" y="130"/>
                </a:cubicBezTo>
                <a:cubicBezTo>
                  <a:pt x="163" y="127"/>
                  <a:pt x="161" y="124"/>
                  <a:pt x="160" y="122"/>
                </a:cubicBezTo>
                <a:cubicBezTo>
                  <a:pt x="160" y="122"/>
                  <a:pt x="160" y="121"/>
                  <a:pt x="160" y="121"/>
                </a:cubicBezTo>
                <a:cubicBezTo>
                  <a:pt x="170" y="121"/>
                  <a:pt x="180" y="121"/>
                  <a:pt x="191" y="121"/>
                </a:cubicBezTo>
                <a:cubicBezTo>
                  <a:pt x="214" y="121"/>
                  <a:pt x="238" y="121"/>
                  <a:pt x="261" y="121"/>
                </a:cubicBezTo>
                <a:cubicBezTo>
                  <a:pt x="288" y="121"/>
                  <a:pt x="315" y="121"/>
                  <a:pt x="342" y="121"/>
                </a:cubicBezTo>
                <a:cubicBezTo>
                  <a:pt x="361" y="121"/>
                  <a:pt x="381" y="121"/>
                  <a:pt x="400" y="121"/>
                </a:cubicBezTo>
                <a:cubicBezTo>
                  <a:pt x="403" y="121"/>
                  <a:pt x="405" y="121"/>
                  <a:pt x="408" y="121"/>
                </a:cubicBezTo>
                <a:cubicBezTo>
                  <a:pt x="409" y="121"/>
                  <a:pt x="411" y="121"/>
                  <a:pt x="412" y="121"/>
                </a:cubicBezTo>
                <a:cubicBezTo>
                  <a:pt x="413" y="122"/>
                  <a:pt x="413" y="124"/>
                  <a:pt x="414" y="125"/>
                </a:cubicBezTo>
                <a:cubicBezTo>
                  <a:pt x="420" y="138"/>
                  <a:pt x="427" y="151"/>
                  <a:pt x="433" y="163"/>
                </a:cubicBezTo>
                <a:cubicBezTo>
                  <a:pt x="444" y="185"/>
                  <a:pt x="455" y="207"/>
                  <a:pt x="466" y="228"/>
                </a:cubicBezTo>
                <a:cubicBezTo>
                  <a:pt x="478" y="253"/>
                  <a:pt x="490" y="277"/>
                  <a:pt x="502" y="301"/>
                </a:cubicBezTo>
                <a:cubicBezTo>
                  <a:pt x="513" y="322"/>
                  <a:pt x="523" y="342"/>
                  <a:pt x="533" y="363"/>
                </a:cubicBezTo>
                <a:cubicBezTo>
                  <a:pt x="539" y="374"/>
                  <a:pt x="544" y="385"/>
                  <a:pt x="550" y="396"/>
                </a:cubicBezTo>
                <a:cubicBezTo>
                  <a:pt x="550" y="396"/>
                  <a:pt x="550" y="397"/>
                  <a:pt x="551" y="397"/>
                </a:cubicBezTo>
                <a:cubicBezTo>
                  <a:pt x="563" y="373"/>
                  <a:pt x="575" y="348"/>
                  <a:pt x="588" y="323"/>
                </a:cubicBezTo>
                <a:cubicBezTo>
                  <a:pt x="596" y="308"/>
                  <a:pt x="603" y="292"/>
                  <a:pt x="611" y="277"/>
                </a:cubicBezTo>
                <a:cubicBezTo>
                  <a:pt x="613" y="273"/>
                  <a:pt x="615" y="269"/>
                  <a:pt x="617" y="265"/>
                </a:cubicBezTo>
                <a:cubicBezTo>
                  <a:pt x="618" y="263"/>
                  <a:pt x="618" y="263"/>
                  <a:pt x="618" y="262"/>
                </a:cubicBezTo>
                <a:cubicBezTo>
                  <a:pt x="617" y="259"/>
                  <a:pt x="615" y="257"/>
                  <a:pt x="614" y="254"/>
                </a:cubicBezTo>
                <a:cubicBezTo>
                  <a:pt x="612" y="250"/>
                  <a:pt x="609" y="245"/>
                  <a:pt x="607" y="240"/>
                </a:cubicBezTo>
                <a:cubicBezTo>
                  <a:pt x="600" y="226"/>
                  <a:pt x="593" y="212"/>
                  <a:pt x="586" y="198"/>
                </a:cubicBezTo>
                <a:cubicBezTo>
                  <a:pt x="568" y="163"/>
                  <a:pt x="551" y="128"/>
                  <a:pt x="533" y="94"/>
                </a:cubicBezTo>
                <a:cubicBezTo>
                  <a:pt x="523" y="74"/>
                  <a:pt x="514" y="54"/>
                  <a:pt x="503" y="34"/>
                </a:cubicBezTo>
                <a:cubicBezTo>
                  <a:pt x="492" y="13"/>
                  <a:pt x="472" y="1"/>
                  <a:pt x="449" y="0"/>
                </a:cubicBezTo>
                <a:cubicBezTo>
                  <a:pt x="444" y="0"/>
                  <a:pt x="439" y="0"/>
                  <a:pt x="434" y="0"/>
                </a:cubicBezTo>
                <a:cubicBezTo>
                  <a:pt x="406" y="0"/>
                  <a:pt x="379" y="0"/>
                  <a:pt x="352" y="0"/>
                </a:cubicBezTo>
                <a:cubicBezTo>
                  <a:pt x="313" y="0"/>
                  <a:pt x="274" y="0"/>
                  <a:pt x="236" y="0"/>
                </a:cubicBezTo>
                <a:cubicBezTo>
                  <a:pt x="199" y="0"/>
                  <a:pt x="163" y="0"/>
                  <a:pt x="126" y="0"/>
                </a:cubicBezTo>
                <a:cubicBezTo>
                  <a:pt x="106" y="0"/>
                  <a:pt x="85" y="0"/>
                  <a:pt x="65" y="0"/>
                </a:cubicBezTo>
                <a:cubicBezTo>
                  <a:pt x="64" y="0"/>
                  <a:pt x="63" y="0"/>
                  <a:pt x="62" y="0"/>
                </a:cubicBezTo>
                <a:cubicBezTo>
                  <a:pt x="56" y="1"/>
                  <a:pt x="50" y="1"/>
                  <a:pt x="44" y="3"/>
                </a:cubicBezTo>
                <a:cubicBezTo>
                  <a:pt x="38" y="5"/>
                  <a:pt x="33" y="8"/>
                  <a:pt x="28" y="11"/>
                </a:cubicBezTo>
                <a:cubicBezTo>
                  <a:pt x="16" y="19"/>
                  <a:pt x="8" y="31"/>
                  <a:pt x="4" y="44"/>
                </a:cubicBezTo>
                <a:cubicBezTo>
                  <a:pt x="0" y="60"/>
                  <a:pt x="2" y="74"/>
                  <a:pt x="8" y="88"/>
                </a:cubicBezTo>
                <a:cubicBezTo>
                  <a:pt x="11" y="94"/>
                  <a:pt x="14" y="99"/>
                  <a:pt x="16" y="104"/>
                </a:cubicBezTo>
                <a:cubicBezTo>
                  <a:pt x="22" y="116"/>
                  <a:pt x="28" y="128"/>
                  <a:pt x="34" y="139"/>
                </a:cubicBezTo>
                <a:cubicBezTo>
                  <a:pt x="43" y="157"/>
                  <a:pt x="52" y="174"/>
                  <a:pt x="60" y="191"/>
                </a:cubicBezTo>
                <a:cubicBezTo>
                  <a:pt x="71" y="213"/>
                  <a:pt x="82" y="234"/>
                  <a:pt x="93" y="256"/>
                </a:cubicBezTo>
                <a:cubicBezTo>
                  <a:pt x="105" y="281"/>
                  <a:pt x="118" y="305"/>
                  <a:pt x="130" y="330"/>
                </a:cubicBezTo>
                <a:cubicBezTo>
                  <a:pt x="143" y="357"/>
                  <a:pt x="157" y="383"/>
                  <a:pt x="170" y="410"/>
                </a:cubicBezTo>
                <a:cubicBezTo>
                  <a:pt x="184" y="437"/>
                  <a:pt x="198" y="465"/>
                  <a:pt x="211" y="492"/>
                </a:cubicBezTo>
                <a:cubicBezTo>
                  <a:pt x="225" y="519"/>
                  <a:pt x="238" y="546"/>
                  <a:pt x="252" y="573"/>
                </a:cubicBezTo>
                <a:cubicBezTo>
                  <a:pt x="265" y="598"/>
                  <a:pt x="277" y="624"/>
                  <a:pt x="290" y="649"/>
                </a:cubicBezTo>
                <a:cubicBezTo>
                  <a:pt x="302" y="672"/>
                  <a:pt x="313" y="694"/>
                  <a:pt x="324" y="717"/>
                </a:cubicBezTo>
                <a:cubicBezTo>
                  <a:pt x="334" y="736"/>
                  <a:pt x="343" y="755"/>
                  <a:pt x="353" y="773"/>
                </a:cubicBezTo>
                <a:cubicBezTo>
                  <a:pt x="359" y="787"/>
                  <a:pt x="366" y="801"/>
                  <a:pt x="373" y="814"/>
                </a:cubicBezTo>
                <a:cubicBezTo>
                  <a:pt x="377" y="822"/>
                  <a:pt x="381" y="829"/>
                  <a:pt x="384" y="836"/>
                </a:cubicBezTo>
                <a:cubicBezTo>
                  <a:pt x="385" y="837"/>
                  <a:pt x="385" y="838"/>
                  <a:pt x="386" y="839"/>
                </a:cubicBezTo>
                <a:cubicBezTo>
                  <a:pt x="391" y="850"/>
                  <a:pt x="397" y="859"/>
                  <a:pt x="406" y="866"/>
                </a:cubicBezTo>
                <a:cubicBezTo>
                  <a:pt x="417" y="874"/>
                  <a:pt x="430" y="877"/>
                  <a:pt x="442" y="877"/>
                </a:cubicBezTo>
                <a:cubicBezTo>
                  <a:pt x="455" y="877"/>
                  <a:pt x="467" y="873"/>
                  <a:pt x="478" y="866"/>
                </a:cubicBezTo>
                <a:cubicBezTo>
                  <a:pt x="487" y="859"/>
                  <a:pt x="493" y="850"/>
                  <a:pt x="498" y="839"/>
                </a:cubicBezTo>
                <a:cubicBezTo>
                  <a:pt x="499" y="837"/>
                  <a:pt x="500" y="834"/>
                  <a:pt x="502" y="832"/>
                </a:cubicBezTo>
                <a:cubicBezTo>
                  <a:pt x="510" y="814"/>
                  <a:pt x="519" y="797"/>
                  <a:pt x="528" y="780"/>
                </a:cubicBezTo>
                <a:cubicBezTo>
                  <a:pt x="541" y="754"/>
                  <a:pt x="554" y="728"/>
                  <a:pt x="567" y="701"/>
                </a:cubicBezTo>
                <a:cubicBezTo>
                  <a:pt x="580" y="676"/>
                  <a:pt x="593" y="650"/>
                  <a:pt x="606" y="624"/>
                </a:cubicBezTo>
                <a:cubicBezTo>
                  <a:pt x="615" y="607"/>
                  <a:pt x="623" y="590"/>
                  <a:pt x="632" y="573"/>
                </a:cubicBezTo>
                <a:cubicBezTo>
                  <a:pt x="633" y="570"/>
                  <a:pt x="634" y="568"/>
                  <a:pt x="635" y="566"/>
                </a:cubicBezTo>
                <a:cubicBezTo>
                  <a:pt x="635" y="566"/>
                  <a:pt x="635" y="566"/>
                  <a:pt x="636" y="566"/>
                </a:cubicBezTo>
                <a:cubicBezTo>
                  <a:pt x="648" y="541"/>
                  <a:pt x="661" y="516"/>
                  <a:pt x="673" y="490"/>
                </a:cubicBezTo>
                <a:cubicBezTo>
                  <a:pt x="693" y="450"/>
                  <a:pt x="714" y="410"/>
                  <a:pt x="734" y="369"/>
                </a:cubicBezTo>
                <a:cubicBezTo>
                  <a:pt x="738" y="360"/>
                  <a:pt x="743" y="351"/>
                  <a:pt x="748" y="341"/>
                </a:cubicBezTo>
                <a:cubicBezTo>
                  <a:pt x="748" y="341"/>
                  <a:pt x="748" y="341"/>
                  <a:pt x="748" y="342"/>
                </a:cubicBezTo>
                <a:cubicBezTo>
                  <a:pt x="761" y="316"/>
                  <a:pt x="773" y="291"/>
                  <a:pt x="786" y="265"/>
                </a:cubicBezTo>
                <a:cubicBezTo>
                  <a:pt x="806" y="226"/>
                  <a:pt x="826" y="186"/>
                  <a:pt x="846" y="146"/>
                </a:cubicBezTo>
                <a:cubicBezTo>
                  <a:pt x="849" y="140"/>
                  <a:pt x="852" y="135"/>
                  <a:pt x="855" y="129"/>
                </a:cubicBezTo>
                <a:cubicBezTo>
                  <a:pt x="855" y="127"/>
                  <a:pt x="857" y="122"/>
                  <a:pt x="858" y="121"/>
                </a:cubicBezTo>
                <a:cubicBezTo>
                  <a:pt x="859" y="121"/>
                  <a:pt x="862" y="121"/>
                  <a:pt x="864" y="121"/>
                </a:cubicBezTo>
                <a:cubicBezTo>
                  <a:pt x="869" y="121"/>
                  <a:pt x="875" y="121"/>
                  <a:pt x="880" y="121"/>
                </a:cubicBezTo>
                <a:cubicBezTo>
                  <a:pt x="923" y="121"/>
                  <a:pt x="966" y="121"/>
                  <a:pt x="1010" y="121"/>
                </a:cubicBezTo>
                <a:cubicBezTo>
                  <a:pt x="1031" y="121"/>
                  <a:pt x="1052" y="121"/>
                  <a:pt x="1074" y="121"/>
                </a:cubicBezTo>
                <a:cubicBezTo>
                  <a:pt x="1081" y="121"/>
                  <a:pt x="1089" y="121"/>
                  <a:pt x="1097" y="121"/>
                </a:cubicBezTo>
                <a:cubicBezTo>
                  <a:pt x="1101" y="121"/>
                  <a:pt x="1105" y="121"/>
                  <a:pt x="1109" y="121"/>
                </a:cubicBezTo>
                <a:cubicBezTo>
                  <a:pt x="1110" y="121"/>
                  <a:pt x="1110" y="121"/>
                  <a:pt x="1111" y="121"/>
                </a:cubicBezTo>
                <a:cubicBezTo>
                  <a:pt x="1108" y="126"/>
                  <a:pt x="1106" y="131"/>
                  <a:pt x="1103" y="136"/>
                </a:cubicBezTo>
                <a:cubicBezTo>
                  <a:pt x="1096" y="150"/>
                  <a:pt x="1089" y="163"/>
                  <a:pt x="1083" y="177"/>
                </a:cubicBezTo>
                <a:cubicBezTo>
                  <a:pt x="1073" y="197"/>
                  <a:pt x="1062" y="217"/>
                  <a:pt x="1052" y="237"/>
                </a:cubicBezTo>
                <a:cubicBezTo>
                  <a:pt x="1040" y="262"/>
                  <a:pt x="1028" y="286"/>
                  <a:pt x="1015" y="311"/>
                </a:cubicBezTo>
                <a:cubicBezTo>
                  <a:pt x="1002" y="338"/>
                  <a:pt x="988" y="365"/>
                  <a:pt x="975" y="392"/>
                </a:cubicBezTo>
                <a:cubicBezTo>
                  <a:pt x="961" y="419"/>
                  <a:pt x="948" y="446"/>
                  <a:pt x="934" y="473"/>
                </a:cubicBezTo>
                <a:cubicBezTo>
                  <a:pt x="921" y="498"/>
                  <a:pt x="908" y="524"/>
                  <a:pt x="896" y="549"/>
                </a:cubicBezTo>
                <a:cubicBezTo>
                  <a:pt x="885" y="570"/>
                  <a:pt x="874" y="592"/>
                  <a:pt x="863" y="613"/>
                </a:cubicBezTo>
                <a:cubicBezTo>
                  <a:pt x="856" y="629"/>
                  <a:pt x="848" y="644"/>
                  <a:pt x="840" y="659"/>
                </a:cubicBezTo>
                <a:cubicBezTo>
                  <a:pt x="838" y="664"/>
                  <a:pt x="835" y="669"/>
                  <a:pt x="833" y="674"/>
                </a:cubicBezTo>
                <a:cubicBezTo>
                  <a:pt x="832" y="676"/>
                  <a:pt x="831" y="679"/>
                  <a:pt x="829" y="681"/>
                </a:cubicBezTo>
                <a:cubicBezTo>
                  <a:pt x="829" y="682"/>
                  <a:pt x="829" y="682"/>
                  <a:pt x="829" y="682"/>
                </a:cubicBezTo>
                <a:cubicBezTo>
                  <a:pt x="817" y="658"/>
                  <a:pt x="804" y="633"/>
                  <a:pt x="792" y="609"/>
                </a:cubicBezTo>
                <a:cubicBezTo>
                  <a:pt x="772" y="570"/>
                  <a:pt x="753" y="531"/>
                  <a:pt x="733" y="492"/>
                </a:cubicBezTo>
                <a:cubicBezTo>
                  <a:pt x="729" y="483"/>
                  <a:pt x="724" y="474"/>
                  <a:pt x="720" y="465"/>
                </a:cubicBezTo>
                <a:cubicBezTo>
                  <a:pt x="711" y="483"/>
                  <a:pt x="702" y="501"/>
                  <a:pt x="693" y="519"/>
                </a:cubicBezTo>
                <a:cubicBezTo>
                  <a:pt x="681" y="543"/>
                  <a:pt x="668" y="568"/>
                  <a:pt x="656" y="593"/>
                </a:cubicBezTo>
                <a:cubicBezTo>
                  <a:pt x="655" y="596"/>
                  <a:pt x="652" y="598"/>
                  <a:pt x="653" y="601"/>
                </a:cubicBezTo>
                <a:cubicBezTo>
                  <a:pt x="655" y="607"/>
                  <a:pt x="659" y="612"/>
                  <a:pt x="661" y="617"/>
                </a:cubicBezTo>
                <a:cubicBezTo>
                  <a:pt x="673" y="641"/>
                  <a:pt x="685" y="664"/>
                  <a:pt x="696" y="687"/>
                </a:cubicBezTo>
                <a:cubicBezTo>
                  <a:pt x="711" y="716"/>
                  <a:pt x="725" y="744"/>
                  <a:pt x="739" y="772"/>
                </a:cubicBezTo>
                <a:cubicBezTo>
                  <a:pt x="749" y="792"/>
                  <a:pt x="759" y="812"/>
                  <a:pt x="769" y="832"/>
                </a:cubicBezTo>
                <a:cubicBezTo>
                  <a:pt x="772" y="837"/>
                  <a:pt x="774" y="843"/>
                  <a:pt x="777" y="848"/>
                </a:cubicBezTo>
                <a:cubicBezTo>
                  <a:pt x="791" y="871"/>
                  <a:pt x="819" y="882"/>
                  <a:pt x="846" y="875"/>
                </a:cubicBezTo>
                <a:cubicBezTo>
                  <a:pt x="865" y="870"/>
                  <a:pt x="877" y="857"/>
                  <a:pt x="885" y="839"/>
                </a:cubicBezTo>
                <a:cubicBezTo>
                  <a:pt x="886" y="838"/>
                  <a:pt x="887" y="836"/>
                  <a:pt x="887" y="834"/>
                </a:cubicBezTo>
                <a:cubicBezTo>
                  <a:pt x="892" y="825"/>
                  <a:pt x="897" y="816"/>
                  <a:pt x="901" y="806"/>
                </a:cubicBezTo>
                <a:cubicBezTo>
                  <a:pt x="909" y="791"/>
                  <a:pt x="917" y="775"/>
                  <a:pt x="925" y="759"/>
                </a:cubicBezTo>
                <a:cubicBezTo>
                  <a:pt x="936" y="737"/>
                  <a:pt x="947" y="716"/>
                  <a:pt x="958" y="695"/>
                </a:cubicBezTo>
                <a:cubicBezTo>
                  <a:pt x="970" y="669"/>
                  <a:pt x="983" y="644"/>
                  <a:pt x="996" y="619"/>
                </a:cubicBezTo>
                <a:cubicBezTo>
                  <a:pt x="1010" y="591"/>
                  <a:pt x="1024" y="563"/>
                  <a:pt x="1038" y="535"/>
                </a:cubicBezTo>
                <a:cubicBezTo>
                  <a:pt x="1052" y="507"/>
                  <a:pt x="1067" y="478"/>
                  <a:pt x="1081" y="449"/>
                </a:cubicBezTo>
                <a:cubicBezTo>
                  <a:pt x="1096" y="420"/>
                  <a:pt x="1110" y="391"/>
                  <a:pt x="1124" y="363"/>
                </a:cubicBezTo>
                <a:cubicBezTo>
                  <a:pt x="1138" y="335"/>
                  <a:pt x="1152" y="308"/>
                  <a:pt x="1165" y="281"/>
                </a:cubicBezTo>
                <a:cubicBezTo>
                  <a:pt x="1177" y="257"/>
                  <a:pt x="1189" y="233"/>
                  <a:pt x="1201" y="209"/>
                </a:cubicBezTo>
                <a:cubicBezTo>
                  <a:pt x="1211" y="189"/>
                  <a:pt x="1221" y="170"/>
                  <a:pt x="1231" y="150"/>
                </a:cubicBezTo>
                <a:cubicBezTo>
                  <a:pt x="1238" y="136"/>
                  <a:pt x="1245" y="123"/>
                  <a:pt x="1252" y="109"/>
                </a:cubicBezTo>
                <a:cubicBezTo>
                  <a:pt x="1255" y="102"/>
                  <a:pt x="1259" y="96"/>
                  <a:pt x="1262" y="89"/>
                </a:cubicBezTo>
                <a:cubicBezTo>
                  <a:pt x="1266" y="79"/>
                  <a:pt x="1270" y="68"/>
                  <a:pt x="1268" y="57"/>
                </a:cubicBezTo>
                <a:cubicBezTo>
                  <a:pt x="1268" y="55"/>
                  <a:pt x="1268" y="58"/>
                  <a:pt x="1268" y="57"/>
                </a:cubicBezTo>
                <a:close/>
              </a:path>
            </a:pathLst>
          </a:custGeom>
          <a:solidFill>
            <a:srgbClr val="05B780"/>
          </a:solidFill>
          <a:ln w="9525">
            <a:noFill/>
          </a:ln>
        </p:spPr>
        <p:txBody>
          <a:bodyPr/>
          <a:p>
            <a:endParaRPr lang="en-US"/>
          </a:p>
        </p:txBody>
      </p:sp>
      <p:sp>
        <p:nvSpPr>
          <p:cNvPr id="33795" name="文本框 29"/>
          <p:cNvSpPr txBox="1"/>
          <p:nvPr/>
        </p:nvSpPr>
        <p:spPr>
          <a:xfrm>
            <a:off x="3733800" y="4125913"/>
            <a:ext cx="4722813" cy="708025"/>
          </a:xfrm>
          <a:prstGeom prst="rect">
            <a:avLst/>
          </a:prstGeom>
          <a:noFill/>
          <a:ln w="9525">
            <a:noFill/>
          </a:ln>
        </p:spPr>
        <p:txBody>
          <a:bodyPr anchor="t" anchorCtr="0">
            <a:spAutoFit/>
          </a:bodyPr>
          <a:p>
            <a:pPr algn="dist"/>
            <a:r>
              <a:rPr lang="en-US" altLang="zh-CN" sz="4000" dirty="0">
                <a:solidFill>
                  <a:srgbClr val="262626"/>
                </a:solidFill>
                <a:latin typeface="Microsoft YaHei" panose="020B0503020204020204" pitchFamily="34" charset="-122"/>
                <a:ea typeface="Microsoft YaHei" panose="020B0503020204020204" pitchFamily="34" charset="-122"/>
              </a:rPr>
              <a:t>THANK YOU</a:t>
            </a:r>
            <a:endParaRPr lang="zh-CN" altLang="en-US" sz="4000" dirty="0">
              <a:solidFill>
                <a:srgbClr val="262626"/>
              </a:solidFill>
              <a:latin typeface="Microsoft YaHei" panose="020B0503020204020204" pitchFamily="34" charset="-122"/>
              <a:ea typeface="Microsoft YaHei" panose="020B0503020204020204" pitchFamily="34" charset="-122"/>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1.1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Week 1 Recap - Topics</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p:txBody>
          <a:bodyPr/>
          <a:p>
            <a:r>
              <a:rPr lang="en-US"/>
              <a:t>Definitions</a:t>
            </a:r>
            <a:endParaRPr lang="en-US"/>
          </a:p>
          <a:p>
            <a:pPr lvl="1"/>
            <a:r>
              <a:rPr lang="en-US" sz="2400"/>
              <a:t>Algorithm</a:t>
            </a:r>
            <a:endParaRPr lang="en-US" sz="2400"/>
          </a:p>
          <a:p>
            <a:pPr lvl="1"/>
            <a:r>
              <a:rPr lang="en-US" sz="2400"/>
              <a:t>Efficiency</a:t>
            </a:r>
            <a:endParaRPr lang="en-US" sz="2400"/>
          </a:p>
          <a:p>
            <a:pPr lvl="1"/>
            <a:r>
              <a:rPr lang="en-US"/>
              <a:t>Paradigm</a:t>
            </a:r>
            <a:endParaRPr lang="en-US"/>
          </a:p>
          <a:p>
            <a:r>
              <a:rPr lang="en-US"/>
              <a:t>Big O Notation</a:t>
            </a:r>
            <a:endParaRPr lang="en-US"/>
          </a:p>
          <a:p>
            <a:pPr lvl="1"/>
            <a:r>
              <a:rPr lang="en-US"/>
              <a:t>https://www.bigocheatsheet.com/</a:t>
            </a:r>
            <a:endParaRPr lang="en-US"/>
          </a:p>
          <a:p>
            <a:endParaRPr lang="en-US"/>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0" y="338455"/>
            <a:ext cx="3255645"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rPr>
              <a:t>Week1 Recap</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498725"/>
            <a:ext cx="5067300"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Homework Review</a:t>
            </a:r>
            <a:endParaRPr lang="en-US" altLang="zh-CN"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01b</a:t>
              </a:r>
              <a:endParaRPr lang="en-US" altLang="zh-CN"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1.2</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Homework Recap</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p:txBody>
          <a:bodyPr/>
          <a:p>
            <a:r>
              <a:rPr lang="en-US" b="1"/>
              <a:t>Bruteforce Sort</a:t>
            </a:r>
            <a:endParaRPr lang="en-US" b="1"/>
          </a:p>
          <a:p>
            <a:r>
              <a:rPr lang="en-US" sz="2800">
                <a:sym typeface="+mn-ea"/>
              </a:rPr>
              <a:t>Your objective is to implement a function as follows:</a:t>
            </a:r>
            <a:endParaRPr lang="en-US" sz="2800"/>
          </a:p>
          <a:p>
            <a:pPr lvl="1"/>
            <a:r>
              <a:rPr lang="en-US" sz="2800">
                <a:sym typeface="+mn-ea"/>
              </a:rPr>
              <a:t>def sort_array(nums):</a:t>
            </a:r>
            <a:endParaRPr lang="en-US" sz="2800"/>
          </a:p>
          <a:p>
            <a:pPr lvl="1"/>
            <a:r>
              <a:rPr lang="en-US" sz="2800">
                <a:sym typeface="+mn-ea"/>
              </a:rPr>
              <a:t>The function takes as input a list of unsorted integers</a:t>
            </a:r>
            <a:endParaRPr lang="en-US" sz="2800"/>
          </a:p>
          <a:p>
            <a:pPr lvl="2"/>
            <a:r>
              <a:rPr lang="en-US" sz="2800">
                <a:sym typeface="+mn-ea"/>
              </a:rPr>
              <a:t>for example sort_array(nums=[5,1,7,2,3,6,6])</a:t>
            </a:r>
            <a:endParaRPr lang="en-US" sz="2800"/>
          </a:p>
          <a:p>
            <a:pPr lvl="1"/>
            <a:r>
              <a:rPr lang="en-US" sz="2800">
                <a:sym typeface="+mn-ea"/>
              </a:rPr>
              <a:t>The function performs a brute force sorting of the integers on the list in place</a:t>
            </a:r>
            <a:endParaRPr lang="en-US" sz="2800"/>
          </a:p>
          <a:p>
            <a:pPr lvl="1"/>
            <a:r>
              <a:rPr lang="en-US" sz="2800">
                <a:sym typeface="+mn-ea"/>
              </a:rPr>
              <a:t>The function does not return any outputs</a:t>
            </a:r>
            <a:endParaRPr lang="en-US" sz="2800"/>
          </a:p>
          <a:p>
            <a:pPr lvl="0"/>
            <a:r>
              <a:rPr lang="en-US" sz="2800">
                <a:sym typeface="+mn-ea"/>
              </a:rPr>
              <a:t>Estimate the O(n) time and space complexity of this function</a:t>
            </a:r>
            <a:endParaRPr lang="en-US" sz="2800"/>
          </a:p>
          <a:p>
            <a:endParaRPr lang="en-US"/>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22225" y="336550"/>
            <a:ext cx="3985895"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rPr>
              <a:t>Data Structure</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905" y="2556510"/>
            <a:ext cx="5882005"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Abstract Data Types</a:t>
            </a:r>
            <a:endParaRPr lang="en-US" altLang="zh-CN"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02</a:t>
              </a:r>
              <a:endParaRPr lang="en-US" altLang="zh-CN"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Abstract Data Types</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a:xfrm>
            <a:off x="814705" y="1164590"/>
            <a:ext cx="10515600" cy="4351338"/>
          </a:xfrm>
        </p:spPr>
        <p:txBody>
          <a:bodyPr/>
          <a:p>
            <a:r>
              <a:rPr lang="en-US" sz="2400"/>
              <a:t>An </a:t>
            </a:r>
            <a:r>
              <a:rPr lang="en-US" sz="2400" b="1"/>
              <a:t>abstract data type</a:t>
            </a:r>
            <a:r>
              <a:rPr lang="en-US" sz="2400"/>
              <a:t> is a set of values (represented by a </a:t>
            </a:r>
            <a:r>
              <a:rPr lang="en-US" sz="2400" b="1"/>
              <a:t>model</a:t>
            </a:r>
            <a:r>
              <a:rPr lang="en-US" sz="2400"/>
              <a:t>) and a set of operations (</a:t>
            </a:r>
            <a:r>
              <a:rPr lang="en-US" sz="2400" b="1"/>
              <a:t>methods</a:t>
            </a:r>
            <a:r>
              <a:rPr lang="en-US" sz="2400"/>
              <a:t>) that can be performed on those values</a:t>
            </a:r>
            <a:endParaRPr lang="en-US" sz="2400"/>
          </a:p>
          <a:p>
            <a:r>
              <a:rPr lang="en-US" sz="2400"/>
              <a:t>Abstract because it separates the </a:t>
            </a:r>
            <a:r>
              <a:rPr lang="en-US" sz="2400" b="1"/>
              <a:t>specification </a:t>
            </a:r>
            <a:r>
              <a:rPr lang="en-US" sz="2400"/>
              <a:t>(what you can do with the objects) from the </a:t>
            </a:r>
            <a:r>
              <a:rPr lang="en-US" sz="2400" b="1"/>
              <a:t>implementation </a:t>
            </a:r>
            <a:r>
              <a:rPr lang="en-US" sz="2400"/>
              <a:t>(how the objects are represented with </a:t>
            </a:r>
            <a:r>
              <a:rPr lang="en-US" sz="2400" b="1"/>
              <a:t>state </a:t>
            </a:r>
            <a:r>
              <a:rPr lang="en-US" sz="2400"/>
              <a:t>variables and how the operations realize the desired behavior)</a:t>
            </a:r>
            <a:endParaRPr lang="en-US" sz="2400"/>
          </a:p>
          <a:p>
            <a:pPr lvl="1"/>
            <a:r>
              <a:rPr lang="en-US" sz="2000"/>
              <a:t>Access to the data is exclusively through an </a:t>
            </a:r>
            <a:r>
              <a:rPr lang="en-US" sz="2000" b="1"/>
              <a:t>interface </a:t>
            </a:r>
            <a:r>
              <a:rPr lang="en-US" sz="2000"/>
              <a:t>that prescribes what the methods are and how they are invoked and what the parameters are.</a:t>
            </a:r>
            <a:endParaRPr lang="en-US" sz="2000"/>
          </a:p>
          <a:p>
            <a:pPr lvl="1"/>
            <a:r>
              <a:rPr lang="en-US" sz="2000"/>
              <a:t>Specification includes an unambiguous description of the behavior of the operations, without specifying </a:t>
            </a:r>
            <a:r>
              <a:rPr lang="en-US" sz="2000" b="1"/>
              <a:t>how </a:t>
            </a:r>
            <a:r>
              <a:rPr lang="en-US" sz="2000"/>
              <a:t>this behavior is implemented.</a:t>
            </a:r>
            <a:endParaRPr lang="en-US" sz="2000"/>
          </a:p>
          <a:p>
            <a:r>
              <a:rPr lang="en-US" sz="2400"/>
              <a:t>Advantages</a:t>
            </a:r>
            <a:endParaRPr lang="en-US" sz="2400"/>
          </a:p>
          <a:p>
            <a:pPr lvl="1"/>
            <a:r>
              <a:rPr lang="en-US" sz="2000"/>
              <a:t>Code is easier to understand ⇒ more likely to be correct</a:t>
            </a:r>
            <a:endParaRPr lang="en-US" sz="2000"/>
          </a:p>
          <a:p>
            <a:pPr lvl="1"/>
            <a:r>
              <a:rPr lang="en-US" sz="2000"/>
              <a:t>Implementation can change (e.g., for efficiency) without requiring changes to client code (code that uses the ADT)</a:t>
            </a:r>
            <a:endParaRPr lang="en-US" sz="2000"/>
          </a:p>
          <a:p>
            <a:pPr lvl="1"/>
            <a:r>
              <a:rPr lang="en-US" sz="2000"/>
              <a:t>Promotes reusability</a:t>
            </a:r>
            <a:endParaRPr lang="en-US" sz="2000"/>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2.2</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953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lang="en-US" altLang="zh-CN" sz="2800" b="1"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sym typeface="+mn-ea"/>
              </a:rPr>
              <a:t>Abstract Data Types</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a:p>
            <a:pPr marL="0" marR="0" lvl="0" indent="0" algn="l" defTabSz="914400" rtl="0" eaLnBrk="0" fontAlgn="auto" latinLnBrk="0" hangingPunct="0">
              <a:lnSpc>
                <a:spcPct val="100000"/>
              </a:lnSpc>
              <a:spcBef>
                <a:spcPts val="0"/>
              </a:spcBef>
              <a:spcAft>
                <a:spcPts val="0"/>
              </a:spcAft>
              <a:buClrTx/>
              <a:buSzTx/>
              <a:buFontTx/>
              <a:buNone/>
              <a:defRPr/>
            </a:pP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p:txBody>
          <a:bodyPr/>
          <a:p>
            <a:r>
              <a:rPr lang="en-US"/>
              <a:t>Each abstract data type consists of two components:</a:t>
            </a:r>
            <a:endParaRPr lang="en-US"/>
          </a:p>
          <a:p>
            <a:r>
              <a:rPr lang="en-US"/>
              <a:t>1. The public or external portion, which consists of:</a:t>
            </a:r>
            <a:endParaRPr lang="en-US"/>
          </a:p>
          <a:p>
            <a:pPr lvl="1"/>
            <a:r>
              <a:rPr lang="en-US"/>
              <a:t>A conceptual or user’s view of what the objects look like</a:t>
            </a:r>
            <a:endParaRPr lang="en-US"/>
          </a:p>
          <a:p>
            <a:pPr lvl="1"/>
            <a:r>
              <a:rPr lang="en-US"/>
              <a:t>The methods or conceptual operations available to the users of the type</a:t>
            </a:r>
            <a:endParaRPr lang="en-US"/>
          </a:p>
          <a:p>
            <a:r>
              <a:rPr lang="en-US"/>
              <a:t>2. The private or internal portion, which consists of:</a:t>
            </a:r>
            <a:endParaRPr lang="en-US"/>
          </a:p>
          <a:p>
            <a:pPr lvl="1"/>
            <a:r>
              <a:rPr lang="en-US"/>
              <a:t>The object representation or state (how each object is actually stored)</a:t>
            </a:r>
            <a:endParaRPr lang="en-US"/>
          </a:p>
          <a:p>
            <a:pPr lvl="1"/>
            <a:r>
              <a:rPr lang="en-US"/>
              <a:t>The implementation of the public methods</a:t>
            </a:r>
            <a:endParaRPr lang="en-US"/>
          </a:p>
          <a:p>
            <a:pPr lvl="1"/>
            <a:r>
              <a:rPr lang="en-US"/>
              <a:t>The implementation of some internal methods (not available directly to users of the ADT)</a:t>
            </a:r>
            <a:endParaRPr lang="en-US"/>
          </a:p>
          <a:p>
            <a:pPr marL="0" indent="0">
              <a:buNone/>
            </a:pPr>
            <a:endParaRPr lang="en-US"/>
          </a:p>
        </p:txBody>
      </p:sp>
    </p:spTree>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7561</Words>
  <Application>WPS Presentation</Application>
  <PresentationFormat>宽屏</PresentationFormat>
  <Paragraphs>341</Paragraphs>
  <Slides>37</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37</vt:i4>
      </vt:variant>
    </vt:vector>
  </HeadingPairs>
  <TitlesOfParts>
    <vt:vector size="48" baseType="lpstr">
      <vt:lpstr>Arial</vt:lpstr>
      <vt:lpstr>SimSun</vt:lpstr>
      <vt:lpstr>Wingdings</vt:lpstr>
      <vt:lpstr>Calibri</vt:lpstr>
      <vt:lpstr>Calibri Light</vt:lpstr>
      <vt:lpstr>Microsoft YaHei</vt:lpstr>
      <vt:lpstr>Arial Unicode MS</vt:lpstr>
      <vt:lpstr>BatangChe</vt:lpstr>
      <vt:lpstr>HanWangShinSuMedium</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JZ2018</cp:lastModifiedBy>
  <cp:revision>137</cp:revision>
  <dcterms:created xsi:type="dcterms:W3CDTF">2016-03-02T01:11:00Z</dcterms:created>
  <dcterms:modified xsi:type="dcterms:W3CDTF">2022-09-25T04:42:49Z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1033-11.2.0.11341</vt:lpwstr>
  </property>
  <property fmtid="{D5CDD505-2E9C-101B-9397-08002B2CF9AE}" pid="3" name="ICV">
    <vt:lpwstr>7804C9E9D5FD4A96AA2E920662FAFF5F</vt:lpwstr>
  </property>
</Properties>
</file>