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28"/>
  </p:notesMasterIdLst>
  <p:handoutMasterIdLst>
    <p:handoutMasterId r:id="rId29"/>
  </p:handoutMasterIdLst>
  <p:sldIdLst>
    <p:sldId id="256" r:id="rId4"/>
    <p:sldId id="257" r:id="rId5"/>
    <p:sldId id="293" r:id="rId6"/>
    <p:sldId id="442" r:id="rId7"/>
    <p:sldId id="441" r:id="rId8"/>
    <p:sldId id="656" r:id="rId9"/>
    <p:sldId id="443" r:id="rId10"/>
    <p:sldId id="665" r:id="rId11"/>
    <p:sldId id="634" r:id="rId12"/>
    <p:sldId id="659" r:id="rId13"/>
    <p:sldId id="660" r:id="rId14"/>
    <p:sldId id="661" r:id="rId15"/>
    <p:sldId id="663" r:id="rId16"/>
    <p:sldId id="677" r:id="rId17"/>
    <p:sldId id="678" r:id="rId18"/>
    <p:sldId id="444" r:id="rId19"/>
    <p:sldId id="664" r:id="rId20"/>
    <p:sldId id="666" r:id="rId21"/>
    <p:sldId id="378" r:id="rId22"/>
    <p:sldId id="682" r:id="rId23"/>
    <p:sldId id="683" r:id="rId24"/>
    <p:sldId id="658" r:id="rId25"/>
    <p:sldId id="679" r:id="rId26"/>
    <p:sldId id="289" r:id="rId27"/>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B780"/>
    <a:srgbClr val="FFFFFF"/>
    <a:srgbClr val="06DB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p:restoredTop sz="94660"/>
  </p:normalViewPr>
  <p:slideViewPr>
    <p:cSldViewPr snapToGrid="0" showGuides="1">
      <p:cViewPr varScale="1">
        <p:scale>
          <a:sx n="86" d="100"/>
          <a:sy n="86" d="100"/>
        </p:scale>
        <p:origin x="562" y="58"/>
      </p:cViewPr>
      <p:guideLst>
        <p:guide orient="horz" pos="2116"/>
        <p:guide pos="2932"/>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handoutMaster" Target="handoutMasters/handoutMaster1.xml"/><Relationship Id="rId28" Type="http://schemas.openxmlformats.org/officeDocument/2006/relationships/notesMaster" Target="notesMasters/notes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lstStyle/>
          <a:p>
            <a:pPr lvl="0"/>
            <a:r>
              <a:rPr lang="zh-CN" altLang="en-US"/>
              <a:t>Click to edit Master text style</a:t>
            </a:r>
            <a:endParaRPr lang="zh-CN" altLang="en-US"/>
          </a:p>
          <a:p>
            <a:pPr lvl="1"/>
            <a:r>
              <a:rPr lang="zh-CN" altLang="en-US"/>
              <a:t>Second level</a:t>
            </a:r>
            <a:endParaRPr lang="zh-CN" altLang="en-US"/>
          </a:p>
          <a:p>
            <a:pPr lvl="2"/>
            <a:r>
              <a:rPr lang="zh-CN" altLang="en-US"/>
              <a:t>Third level</a:t>
            </a:r>
            <a:endParaRPr lang="zh-CN" altLang="en-US"/>
          </a:p>
          <a:p>
            <a:pPr lvl="3"/>
            <a:r>
              <a:rPr lang="zh-CN" altLang="en-US"/>
              <a:t>Fourth level</a:t>
            </a:r>
            <a:endParaRPr lang="zh-CN" altLang="en-US"/>
          </a:p>
          <a:p>
            <a:pPr lvl="4"/>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endParaRPr lang="zh-CN" altLang="en-US" strike="noStrike" noProof="1"/>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endParaRPr lang="zh-CN" altLang="en-US" strike="noStrike" noProof="1"/>
          </a:p>
        </p:txBody>
      </p:sp>
      <p:sp>
        <p:nvSpPr>
          <p:cNvPr id="3" name="内容占位符 2"/>
          <p:cNvSpPr>
            <a:spLocks noGrp="1"/>
          </p:cNvSpPr>
          <p:nvPr>
            <p:ph idx="1" hasCustomPrompt="1"/>
          </p:nvPr>
        </p:nvSpPr>
        <p:spPr/>
        <p:txBody>
          <a:bodyPr/>
          <a:lstStyle/>
          <a:p>
            <a:pPr lvl="0" fontAlgn="base"/>
            <a:r>
              <a:rPr lang="zh-CN" altLang="en-US" strike="noStrike" noProof="1"/>
              <a:t>Click to edit Master text style</a:t>
            </a:r>
            <a:endParaRPr lang="zh-CN" altLang="en-US" strike="noStrike" noProof="1"/>
          </a:p>
          <a:p>
            <a:pPr lvl="1" fontAlgn="base"/>
            <a:r>
              <a:rPr lang="zh-CN" altLang="en-US" strike="noStrike" noProof="1"/>
              <a:t>Second level</a:t>
            </a:r>
            <a:endParaRPr lang="zh-CN" altLang="en-US" strike="noStrike" noProof="1"/>
          </a:p>
          <a:p>
            <a:pPr lvl="2" fontAlgn="base"/>
            <a:r>
              <a:rPr lang="zh-CN" altLang="en-US" strike="noStrike" noProof="1"/>
              <a:t>Third level</a:t>
            </a:r>
            <a:endParaRPr lang="zh-CN" altLang="en-US" strike="noStrike" noProof="1"/>
          </a:p>
          <a:p>
            <a:pPr lvl="3" fontAlgn="base"/>
            <a:r>
              <a:rPr lang="zh-CN" altLang="en-US" strike="noStrike" noProof="1"/>
              <a:t>Fourth level</a:t>
            </a:r>
            <a:endParaRPr lang="zh-CN" altLang="en-US" strike="noStrike" noProof="1"/>
          </a:p>
          <a:p>
            <a:pPr lvl="4" fontAlgn="base"/>
            <a:r>
              <a:rPr lang="zh-CN" altLang="en-US" strike="noStrike" noProof="1"/>
              <a:t>Fifth level</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endParaRPr lang="zh-CN" altLang="en-US" strike="noStrike" noProof="1"/>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endParaRPr lang="zh-CN" altLang="en-US" strike="noStrike" noProof="1"/>
          </a:p>
        </p:txBody>
      </p:sp>
      <p:sp>
        <p:nvSpPr>
          <p:cNvPr id="3" name="内容占位符 2"/>
          <p:cNvSpPr>
            <a:spLocks noGrp="1"/>
          </p:cNvSpPr>
          <p:nvPr>
            <p:ph idx="1" hasCustomPrompt="1"/>
          </p:nvPr>
        </p:nvSpPr>
        <p:spPr/>
        <p:txBody>
          <a:bodyPr/>
          <a:lstStyle/>
          <a:p>
            <a:pPr lvl="0" fontAlgn="base"/>
            <a:r>
              <a:rPr lang="zh-CN" altLang="en-US" strike="noStrike" noProof="1"/>
              <a:t>Click to edit Master text style</a:t>
            </a:r>
            <a:endParaRPr lang="zh-CN" altLang="en-US" strike="noStrike" noProof="1"/>
          </a:p>
          <a:p>
            <a:pPr lvl="1" fontAlgn="base"/>
            <a:r>
              <a:rPr lang="zh-CN" altLang="en-US" strike="noStrike" noProof="1"/>
              <a:t>Second level</a:t>
            </a:r>
            <a:endParaRPr lang="zh-CN" altLang="en-US" strike="noStrike" noProof="1"/>
          </a:p>
          <a:p>
            <a:pPr lvl="2" fontAlgn="base"/>
            <a:r>
              <a:rPr lang="zh-CN" altLang="en-US" strike="noStrike" noProof="1"/>
              <a:t>Third level</a:t>
            </a:r>
            <a:endParaRPr lang="zh-CN" altLang="en-US" strike="noStrike" noProof="1"/>
          </a:p>
          <a:p>
            <a:pPr lvl="3" fontAlgn="base"/>
            <a:r>
              <a:rPr lang="zh-CN" altLang="en-US" strike="noStrike" noProof="1"/>
              <a:t>Fourth level</a:t>
            </a:r>
            <a:endParaRPr lang="zh-CN" altLang="en-US" strike="noStrike" noProof="1"/>
          </a:p>
          <a:p>
            <a:pPr lvl="4" fontAlgn="base"/>
            <a:r>
              <a:rPr lang="zh-CN" altLang="en-US" strike="noStrike" noProof="1"/>
              <a:t>Fifth level</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rot="1105229">
            <a:off x="815975" y="-25400"/>
            <a:ext cx="11533188" cy="785177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98" name="文本框 27"/>
          <p:cNvSpPr txBox="1"/>
          <p:nvPr/>
        </p:nvSpPr>
        <p:spPr>
          <a:xfrm>
            <a:off x="3038475" y="3404870"/>
            <a:ext cx="6947535" cy="1076325"/>
          </a:xfrm>
          <a:prstGeom prst="rect">
            <a:avLst/>
          </a:prstGeom>
          <a:noFill/>
          <a:ln w="9525">
            <a:noFill/>
          </a:ln>
        </p:spPr>
        <p:txBody>
          <a:bodyPr wrap="square" anchor="t" anchorCtr="0">
            <a:spAutoFit/>
          </a:bodyPr>
          <a:lstStyle/>
          <a:p>
            <a:r>
              <a:rPr lang="en-US" altLang="zh-CN" sz="3200" b="1" dirty="0">
                <a:solidFill>
                  <a:srgbClr val="262626"/>
                </a:solidFill>
                <a:latin typeface="Microsoft YaHei" panose="020B0503020204020204" pitchFamily="34" charset="-122"/>
                <a:ea typeface="Microsoft YaHei" panose="020B0503020204020204" pitchFamily="34" charset="-122"/>
              </a:rPr>
              <a:t>H.A.C.C.</a:t>
            </a:r>
            <a:endParaRPr lang="en-US" altLang="zh-CN" sz="3200" b="1" dirty="0">
              <a:solidFill>
                <a:srgbClr val="262626"/>
              </a:solidFill>
              <a:latin typeface="Microsoft YaHei" panose="020B0503020204020204" pitchFamily="34" charset="-122"/>
              <a:ea typeface="Microsoft YaHei" panose="020B0503020204020204" pitchFamily="34" charset="-122"/>
            </a:endParaRPr>
          </a:p>
          <a:p>
            <a:r>
              <a:rPr lang="en-US" altLang="zh-CN" sz="3200" b="1" dirty="0">
                <a:solidFill>
                  <a:srgbClr val="262626"/>
                </a:solidFill>
                <a:latin typeface="Microsoft YaHei" panose="020B0503020204020204" pitchFamily="34" charset="-122"/>
                <a:ea typeface="Microsoft YaHei" panose="020B0503020204020204" pitchFamily="34" charset="-122"/>
              </a:rPr>
              <a:t>Data Structures and Algorithms</a:t>
            </a:r>
            <a:endParaRPr lang="en-US" altLang="zh-CN" sz="3200" b="1" dirty="0">
              <a:solidFill>
                <a:srgbClr val="262626"/>
              </a:solidFill>
              <a:latin typeface="Microsoft YaHei" panose="020B0503020204020204" pitchFamily="34" charset="-122"/>
              <a:ea typeface="Microsoft YaHei" panose="020B0503020204020204" pitchFamily="34" charset="-122"/>
            </a:endParaRPr>
          </a:p>
        </p:txBody>
      </p:sp>
      <p:sp>
        <p:nvSpPr>
          <p:cNvPr id="4099"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rect l="0" t="0" r="0" b="0"/>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lstStyle/>
          <a:p>
            <a:endParaRPr lang="en-US"/>
          </a:p>
        </p:txBody>
      </p:sp>
      <p:sp>
        <p:nvSpPr>
          <p:cNvPr id="4100" name="文本框 30"/>
          <p:cNvSpPr txBox="1"/>
          <p:nvPr/>
        </p:nvSpPr>
        <p:spPr>
          <a:xfrm>
            <a:off x="5419725" y="4679950"/>
            <a:ext cx="1925638" cy="368300"/>
          </a:xfrm>
          <a:prstGeom prst="rect">
            <a:avLst/>
          </a:prstGeom>
          <a:noFill/>
          <a:ln w="9525">
            <a:noFill/>
          </a:ln>
        </p:spPr>
        <p:txBody>
          <a:bodyPr anchor="t" anchorCtr="0">
            <a:spAutoFit/>
          </a:bodyPr>
          <a:lstStyle/>
          <a:p>
            <a:r>
              <a:rPr lang="en-US" altLang="zh-CN" dirty="0">
                <a:solidFill>
                  <a:srgbClr val="262626"/>
                </a:solidFill>
                <a:latin typeface="Microsoft YaHei" panose="020B0503020204020204" pitchFamily="34" charset="-122"/>
                <a:ea typeface="Microsoft YaHei" panose="020B0503020204020204" pitchFamily="34" charset="-122"/>
              </a:rPr>
              <a:t>Jimmy Zhang</a:t>
            </a:r>
            <a:endParaRPr lang="en-US" altLang="zh-CN" dirty="0">
              <a:solidFill>
                <a:srgbClr val="262626"/>
              </a:solidFill>
              <a:latin typeface="Microsoft YaHei" panose="020B0503020204020204" pitchFamily="34" charset="-122"/>
              <a:ea typeface="Microsoft YaHei" panose="020B0503020204020204" pitchFamily="34" charset="-122"/>
            </a:endParaRPr>
          </a:p>
        </p:txBody>
      </p:sp>
      <p:sp>
        <p:nvSpPr>
          <p:cNvPr id="4101" name="文本框 31"/>
          <p:cNvSpPr txBox="1"/>
          <p:nvPr/>
        </p:nvSpPr>
        <p:spPr>
          <a:xfrm>
            <a:off x="5419725" y="5246688"/>
            <a:ext cx="1485900" cy="368300"/>
          </a:xfrm>
          <a:prstGeom prst="rect">
            <a:avLst/>
          </a:prstGeom>
          <a:noFill/>
          <a:ln w="9525">
            <a:noFill/>
          </a:ln>
        </p:spPr>
        <p:txBody>
          <a:bodyPr anchor="t" anchorCtr="0">
            <a:spAutoFit/>
          </a:bodyPr>
          <a:lstStyle/>
          <a:p>
            <a:r>
              <a:rPr lang="en-US" altLang="zh-CN" dirty="0">
                <a:solidFill>
                  <a:srgbClr val="262626"/>
                </a:solidFill>
                <a:latin typeface="Microsoft YaHei" panose="020B0503020204020204" pitchFamily="34" charset="-122"/>
                <a:ea typeface="Microsoft YaHei" panose="020B0503020204020204" pitchFamily="34" charset="-122"/>
              </a:rPr>
              <a:t>Fall 2022</a:t>
            </a:r>
            <a:endParaRPr lang="en-US" altLang="zh-CN"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2.3</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lang="en-US"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NCoins - Greedy</a:t>
            </a:r>
            <a:endParaRPr kumimoji="0" 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algn="l"/>
            <a:r>
              <a:rPr lang="en-CA" altLang="en-US" sz="3200" dirty="0">
                <a:latin typeface="Calibri" panose="020F0502020204030204" pitchFamily="34" charset="0"/>
                <a:cs typeface="Calibri" panose="020F0502020204030204" pitchFamily="34" charset="0"/>
              </a:rPr>
              <a:t>For coin values 1, 5, 10, 25</a:t>
            </a:r>
            <a:endParaRPr lang="en-CA" altLang="en-US" sz="3200" dirty="0">
              <a:latin typeface="Calibri" panose="020F0502020204030204" pitchFamily="34" charset="0"/>
              <a:cs typeface="Calibri" panose="020F0502020204030204" pitchFamily="34" charset="0"/>
            </a:endParaRPr>
          </a:p>
          <a:p>
            <a:pPr lvl="1" algn="l"/>
            <a:r>
              <a:rPr lang="en-CA" altLang="en-US" sz="2740" dirty="0">
                <a:latin typeface="Calibri" panose="020F0502020204030204" pitchFamily="34" charset="0"/>
                <a:cs typeface="Calibri" panose="020F0502020204030204" pitchFamily="34" charset="0"/>
              </a:rPr>
              <a:t>Give highest value coin you can at each step</a:t>
            </a:r>
            <a:endParaRPr lang="en-CA" altLang="en-US" sz="2740" dirty="0">
              <a:latin typeface="Calibri" panose="020F0502020204030204" pitchFamily="34" charset="0"/>
              <a:cs typeface="Calibri" panose="020F0502020204030204" pitchFamily="34" charset="0"/>
            </a:endParaRPr>
          </a:p>
          <a:p>
            <a:pPr lvl="1" algn="l"/>
            <a:r>
              <a:rPr lang="en-CA" altLang="en-US" sz="2740" dirty="0">
                <a:latin typeface="Calibri" panose="020F0502020204030204" pitchFamily="34" charset="0"/>
                <a:cs typeface="Calibri" panose="020F0502020204030204" pitchFamily="34" charset="0"/>
              </a:rPr>
              <a:t>This is a Greedy solution</a:t>
            </a:r>
            <a:endParaRPr lang="en-CA" altLang="en-US" sz="2740" dirty="0">
              <a:latin typeface="Calibri" panose="020F0502020204030204" pitchFamily="34" charset="0"/>
              <a:cs typeface="Calibri" panose="020F0502020204030204" pitchFamily="34" charset="0"/>
            </a:endParaRPr>
          </a:p>
          <a:p>
            <a:pPr lvl="2" algn="l"/>
            <a:r>
              <a:rPr lang="en-CA" altLang="en-US" sz="2280" dirty="0">
                <a:latin typeface="Calibri" panose="020F0502020204030204" pitchFamily="34" charset="0"/>
                <a:cs typeface="Calibri" panose="020F0502020204030204" pitchFamily="34" charset="0"/>
              </a:rPr>
              <a:t>Works for US</a:t>
            </a:r>
            <a:r>
              <a:rPr lang="en-US" altLang="en-CA" sz="2280" dirty="0">
                <a:latin typeface="Calibri" panose="020F0502020204030204" pitchFamily="34" charset="0"/>
                <a:cs typeface="Calibri" panose="020F0502020204030204" pitchFamily="34" charset="0"/>
              </a:rPr>
              <a:t>/CAD</a:t>
            </a:r>
            <a:r>
              <a:rPr lang="en-CA" altLang="en-US" sz="2280" dirty="0">
                <a:latin typeface="Calibri" panose="020F0502020204030204" pitchFamily="34" charset="0"/>
                <a:cs typeface="Calibri" panose="020F0502020204030204" pitchFamily="34" charset="0"/>
              </a:rPr>
              <a:t> coins</a:t>
            </a:r>
            <a:endParaRPr lang="en-CA" altLang="en-US" sz="2280" dirty="0">
              <a:latin typeface="Calibri" panose="020F0502020204030204" pitchFamily="34" charset="0"/>
              <a:cs typeface="Calibri" panose="020F0502020204030204" pitchFamily="34" charset="0"/>
            </a:endParaRPr>
          </a:p>
          <a:p>
            <a:pPr algn="l"/>
            <a:r>
              <a:rPr lang="en-CA" altLang="en-US" sz="3200" dirty="0">
                <a:latin typeface="Calibri" panose="020F0502020204030204" pitchFamily="34" charset="0"/>
                <a:cs typeface="Calibri" panose="020F0502020204030204" pitchFamily="34" charset="0"/>
              </a:rPr>
              <a:t>When a 12 was added</a:t>
            </a:r>
            <a:endParaRPr lang="en-CA" altLang="en-US" sz="3200" dirty="0">
              <a:latin typeface="Calibri" panose="020F0502020204030204" pitchFamily="34" charset="0"/>
              <a:cs typeface="Calibri" panose="020F0502020204030204" pitchFamily="34" charset="0"/>
            </a:endParaRPr>
          </a:p>
          <a:p>
            <a:pPr lvl="1" algn="l"/>
            <a:r>
              <a:rPr lang="en-CA" altLang="en-US" sz="2740" dirty="0">
                <a:latin typeface="Calibri" panose="020F0502020204030204" pitchFamily="34" charset="0"/>
                <a:cs typeface="Calibri" panose="020F0502020204030204" pitchFamily="34" charset="0"/>
              </a:rPr>
              <a:t>The Greedy choice property no longer holds</a:t>
            </a:r>
            <a:endParaRPr lang="en-CA" altLang="en-US" sz="2740" dirty="0">
              <a:latin typeface="Calibri" panose="020F0502020204030204" pitchFamily="34" charset="0"/>
              <a:cs typeface="Calibri" panose="020F0502020204030204" pitchFamily="34" charset="0"/>
            </a:endParaRPr>
          </a:p>
          <a:p>
            <a:pPr lvl="1" algn="l"/>
            <a:r>
              <a:rPr lang="en-CA" altLang="en-US" sz="2740" dirty="0">
                <a:latin typeface="Calibri" panose="020F0502020204030204" pitchFamily="34" charset="0"/>
                <a:cs typeface="Calibri" panose="020F0502020204030204" pitchFamily="34" charset="0"/>
              </a:rPr>
              <a:t>We developed DAC/DP algorithms to solve</a:t>
            </a:r>
            <a:endParaRPr lang="en-CA" altLang="en-US" sz="2740" dirty="0">
              <a:latin typeface="Calibri" panose="020F0502020204030204" pitchFamily="34" charset="0"/>
              <a:cs typeface="Calibri" panose="020F0502020204030204" pitchFamily="34" charset="0"/>
            </a:endParaRPr>
          </a:p>
          <a:p>
            <a:pPr lvl="2" algn="l"/>
            <a:r>
              <a:rPr lang="en-CA" altLang="en-US" sz="2280" dirty="0">
                <a:latin typeface="Calibri" panose="020F0502020204030204" pitchFamily="34" charset="0"/>
                <a:cs typeface="Calibri" panose="020F0502020204030204" pitchFamily="34" charset="0"/>
              </a:rPr>
              <a:t>Choice was not “local,” but we “looked ahead</a:t>
            </a:r>
            <a:r>
              <a:rPr lang="en-US" altLang="en-CA" sz="2280" dirty="0">
                <a:latin typeface="Calibri" panose="020F0502020204030204" pitchFamily="34" charset="0"/>
                <a:cs typeface="Calibri" panose="020F0502020204030204" pitchFamily="34" charset="0"/>
              </a:rPr>
              <a:t>”</a:t>
            </a:r>
            <a:endParaRPr lang="en-US" altLang="en-CA" sz="2280" dirty="0">
              <a:latin typeface="Calibri" panose="020F0502020204030204" pitchFamily="34" charset="0"/>
              <a:cs typeface="Calibri" panose="020F0502020204030204" pitchFamily="34" charset="0"/>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2.4</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lang="en-US"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Hallmark of Greedy Algorithms</a:t>
            </a:r>
            <a:endParaRPr lang="en-US"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endParaRPr>
          </a:p>
        </p:txBody>
      </p:sp>
      <p:sp>
        <p:nvSpPr>
          <p:cNvPr id="3" name="Content Placeholder 2"/>
          <p:cNvSpPr>
            <a:spLocks noGrp="1"/>
          </p:cNvSpPr>
          <p:nvPr>
            <p:ph idx="1"/>
          </p:nvPr>
        </p:nvSpPr>
        <p:spPr>
          <a:xfrm>
            <a:off x="890588" y="1494359"/>
            <a:ext cx="10515600" cy="4351338"/>
          </a:xfrm>
        </p:spPr>
        <p:txBody>
          <a:bodyPr/>
          <a:lstStyle/>
          <a:p>
            <a:pPr algn="l"/>
            <a:r>
              <a:rPr lang="en-CA" altLang="en-US" sz="3200" dirty="0">
                <a:latin typeface="Calibri" panose="020F0502020204030204" pitchFamily="34" charset="0"/>
                <a:cs typeface="Calibri" panose="020F0502020204030204" pitchFamily="34" charset="0"/>
              </a:rPr>
              <a:t>Greedy choice property: a locally optimal choice</a:t>
            </a:r>
            <a:r>
              <a:rPr lang="en-US" altLang="en-CA" sz="3200" dirty="0">
                <a:latin typeface="Calibri" panose="020F0502020204030204" pitchFamily="34" charset="0"/>
                <a:cs typeface="Calibri" panose="020F0502020204030204" pitchFamily="34" charset="0"/>
              </a:rPr>
              <a:t> </a:t>
            </a:r>
            <a:r>
              <a:rPr lang="en-CA" altLang="en-US" sz="3200" dirty="0">
                <a:latin typeface="Calibri" panose="020F0502020204030204" pitchFamily="34" charset="0"/>
                <a:cs typeface="Calibri" panose="020F0502020204030204" pitchFamily="34" charset="0"/>
              </a:rPr>
              <a:t>leads to a globally optimal solution</a:t>
            </a:r>
            <a:endParaRPr lang="en-CA" altLang="en-US" sz="3200" dirty="0">
              <a:latin typeface="Calibri" panose="020F0502020204030204" pitchFamily="34" charset="0"/>
              <a:cs typeface="Calibri" panose="020F0502020204030204" pitchFamily="34" charset="0"/>
            </a:endParaRPr>
          </a:p>
          <a:p>
            <a:pPr lvl="1" algn="l"/>
            <a:r>
              <a:rPr lang="en-CA" altLang="en-US" sz="2740" dirty="0">
                <a:latin typeface="Calibri" panose="020F0502020204030204" pitchFamily="34" charset="0"/>
                <a:cs typeface="Calibri" panose="020F0502020204030204" pitchFamily="34" charset="0"/>
              </a:rPr>
              <a:t>Identify a simple heuristic to make the local choice.</a:t>
            </a:r>
            <a:endParaRPr lang="en-CA" altLang="en-US" sz="2740" dirty="0">
              <a:latin typeface="Calibri" panose="020F0502020204030204" pitchFamily="34" charset="0"/>
              <a:cs typeface="Calibri" panose="020F0502020204030204" pitchFamily="34" charset="0"/>
            </a:endParaRPr>
          </a:p>
          <a:p>
            <a:pPr lvl="1" algn="l"/>
            <a:r>
              <a:rPr lang="en-CA" altLang="en-US" sz="2740" dirty="0">
                <a:latin typeface="Calibri" panose="020F0502020204030204" pitchFamily="34" charset="0"/>
                <a:cs typeface="Calibri" panose="020F0502020204030204" pitchFamily="34" charset="0"/>
              </a:rPr>
              <a:t>Prove that the choices made are part of some optimal</a:t>
            </a:r>
            <a:r>
              <a:rPr lang="en-US" altLang="en-CA" sz="2740" dirty="0">
                <a:latin typeface="Calibri" panose="020F0502020204030204" pitchFamily="34" charset="0"/>
                <a:cs typeface="Calibri" panose="020F0502020204030204" pitchFamily="34" charset="0"/>
              </a:rPr>
              <a:t> </a:t>
            </a:r>
            <a:r>
              <a:rPr lang="en-CA" altLang="en-US" sz="2740" dirty="0">
                <a:latin typeface="Calibri" panose="020F0502020204030204" pitchFamily="34" charset="0"/>
                <a:cs typeface="Calibri" panose="020F0502020204030204" pitchFamily="34" charset="0"/>
              </a:rPr>
              <a:t>solution.</a:t>
            </a:r>
            <a:endParaRPr lang="en-CA" altLang="en-US" sz="2740" dirty="0">
              <a:latin typeface="Calibri" panose="020F0502020204030204" pitchFamily="34" charset="0"/>
              <a:cs typeface="Calibri" panose="020F0502020204030204" pitchFamily="34" charset="0"/>
            </a:endParaRPr>
          </a:p>
          <a:p>
            <a:pPr lvl="0" algn="l"/>
            <a:r>
              <a:rPr lang="en-US" altLang="en-CA" sz="3195" dirty="0">
                <a:latin typeface="Calibri" panose="020F0502020204030204" pitchFamily="34" charset="0"/>
                <a:cs typeface="Calibri" panose="020F0502020204030204" pitchFamily="34" charset="0"/>
              </a:rPr>
              <a:t>Think of greedy like a “short cut” or a “short sighted decision and hoping this will lead to at least a feasible, maybe even optimal solution”</a:t>
            </a:r>
            <a:endParaRPr lang="en-US" altLang="en-CA" sz="3195" dirty="0">
              <a:latin typeface="Calibri" panose="020F0502020204030204" pitchFamily="34" charset="0"/>
              <a:cs typeface="Calibri" panose="020F0502020204030204" pitchFamily="34" charset="0"/>
            </a:endParaRPr>
          </a:p>
          <a:p>
            <a:pPr lvl="1" algn="l"/>
            <a:r>
              <a:rPr lang="en-US" altLang="en-CA" sz="2735" dirty="0">
                <a:latin typeface="Calibri" panose="020F0502020204030204" pitchFamily="34" charset="0"/>
                <a:cs typeface="Calibri" panose="020F0502020204030204" pitchFamily="34" charset="0"/>
              </a:rPr>
              <a:t>Common Methods of “Proving” we have the optimal:</a:t>
            </a:r>
            <a:endParaRPr lang="en-US" altLang="en-CA" sz="2735" dirty="0">
              <a:latin typeface="Calibri" panose="020F0502020204030204" pitchFamily="34" charset="0"/>
              <a:cs typeface="Calibri" panose="020F0502020204030204" pitchFamily="34" charset="0"/>
            </a:endParaRPr>
          </a:p>
          <a:p>
            <a:pPr lvl="2" algn="l"/>
            <a:r>
              <a:rPr lang="en-US" altLang="en-CA" sz="2275" dirty="0">
                <a:latin typeface="Calibri" panose="020F0502020204030204" pitchFamily="34" charset="0"/>
                <a:cs typeface="Calibri" panose="020F0502020204030204" pitchFamily="34" charset="0"/>
              </a:rPr>
              <a:t>Proof by Contradiction</a:t>
            </a:r>
            <a:endParaRPr lang="en-US" altLang="en-CA" sz="2275" dirty="0">
              <a:latin typeface="Calibri" panose="020F0502020204030204" pitchFamily="34" charset="0"/>
              <a:cs typeface="Calibri" panose="020F0502020204030204" pitchFamily="34" charset="0"/>
            </a:endParaRPr>
          </a:p>
          <a:p>
            <a:pPr lvl="2" algn="l"/>
            <a:r>
              <a:rPr lang="en-US" altLang="en-CA" sz="2275" dirty="0">
                <a:latin typeface="Calibri" panose="020F0502020204030204" pitchFamily="34" charset="0"/>
                <a:cs typeface="Calibri" panose="020F0502020204030204" pitchFamily="34" charset="0"/>
              </a:rPr>
              <a:t>Proof by Induction</a:t>
            </a:r>
            <a:endParaRPr lang="en-US" altLang="en-CA" sz="2275" dirty="0">
              <a:latin typeface="Calibri" panose="020F0502020204030204" pitchFamily="34" charset="0"/>
              <a:cs typeface="Calibri" panose="020F0502020204030204" pitchFamily="34" charset="0"/>
            </a:endParaRP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2.5</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Greedy vs Dynamic Programming</a:t>
            </a:r>
            <a:endParaRPr kumimoji="0" 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algn="l"/>
            <a:r>
              <a:rPr lang="en-CA" altLang="en-US" sz="3200" dirty="0">
                <a:latin typeface="Calibri" panose="020F0502020204030204" pitchFamily="34" charset="0"/>
                <a:cs typeface="Calibri" panose="020F0502020204030204" pitchFamily="34" charset="0"/>
              </a:rPr>
              <a:t>Dynamic programming</a:t>
            </a:r>
            <a:endParaRPr lang="en-CA" altLang="en-US" sz="3200" dirty="0">
              <a:latin typeface="Calibri" panose="020F0502020204030204" pitchFamily="34" charset="0"/>
              <a:cs typeface="Calibri" panose="020F0502020204030204" pitchFamily="34" charset="0"/>
            </a:endParaRPr>
          </a:p>
          <a:p>
            <a:pPr lvl="1" algn="l"/>
            <a:r>
              <a:rPr lang="en-CA" altLang="en-US" sz="2740" dirty="0">
                <a:latin typeface="Calibri" panose="020F0502020204030204" pitchFamily="34" charset="0"/>
                <a:cs typeface="Calibri" panose="020F0502020204030204" pitchFamily="34" charset="0"/>
              </a:rPr>
              <a:t>Make a choice at each step.</a:t>
            </a:r>
            <a:endParaRPr lang="en-CA" altLang="en-US" sz="2740" dirty="0">
              <a:latin typeface="Calibri" panose="020F0502020204030204" pitchFamily="34" charset="0"/>
              <a:cs typeface="Calibri" panose="020F0502020204030204" pitchFamily="34" charset="0"/>
            </a:endParaRPr>
          </a:p>
          <a:p>
            <a:pPr lvl="1" algn="l"/>
            <a:r>
              <a:rPr lang="en-CA" altLang="en-US" sz="2740" dirty="0">
                <a:latin typeface="Calibri" panose="020F0502020204030204" pitchFamily="34" charset="0"/>
                <a:cs typeface="Calibri" panose="020F0502020204030204" pitchFamily="34" charset="0"/>
              </a:rPr>
              <a:t>Choice depends on solution to subproblems.</a:t>
            </a:r>
            <a:endParaRPr lang="en-CA" altLang="en-US" sz="2740" dirty="0">
              <a:latin typeface="Calibri" panose="020F0502020204030204" pitchFamily="34" charset="0"/>
              <a:cs typeface="Calibri" panose="020F0502020204030204" pitchFamily="34" charset="0"/>
            </a:endParaRPr>
          </a:p>
          <a:p>
            <a:pPr lvl="1" algn="l"/>
            <a:r>
              <a:rPr lang="en-CA" altLang="en-US" sz="2740" dirty="0">
                <a:latin typeface="Calibri" panose="020F0502020204030204" pitchFamily="34" charset="0"/>
                <a:cs typeface="Calibri" panose="020F0502020204030204" pitchFamily="34" charset="0"/>
              </a:rPr>
              <a:t>Solve subproblems first.</a:t>
            </a:r>
            <a:endParaRPr lang="en-CA" altLang="en-US" sz="2740" dirty="0">
              <a:latin typeface="Calibri" panose="020F0502020204030204" pitchFamily="34" charset="0"/>
              <a:cs typeface="Calibri" panose="020F0502020204030204" pitchFamily="34" charset="0"/>
            </a:endParaRPr>
          </a:p>
          <a:p>
            <a:pPr lvl="1" algn="l"/>
            <a:r>
              <a:rPr lang="en-CA" altLang="en-US" sz="2740" dirty="0">
                <a:latin typeface="Calibri" panose="020F0502020204030204" pitchFamily="34" charset="0"/>
                <a:cs typeface="Calibri" panose="020F0502020204030204" pitchFamily="34" charset="0"/>
              </a:rPr>
              <a:t>Solve bottom-up.</a:t>
            </a:r>
            <a:endParaRPr lang="en-CA" altLang="en-US" sz="2740" dirty="0">
              <a:latin typeface="Calibri" panose="020F0502020204030204" pitchFamily="34" charset="0"/>
              <a:cs typeface="Calibri" panose="020F0502020204030204" pitchFamily="34" charset="0"/>
            </a:endParaRPr>
          </a:p>
          <a:p>
            <a:pPr algn="l"/>
            <a:r>
              <a:rPr lang="en-CA" altLang="en-US" sz="3200" dirty="0">
                <a:latin typeface="Calibri" panose="020F0502020204030204" pitchFamily="34" charset="0"/>
                <a:cs typeface="Calibri" panose="020F0502020204030204" pitchFamily="34" charset="0"/>
              </a:rPr>
              <a:t>Greedy</a:t>
            </a:r>
            <a:endParaRPr lang="en-CA" altLang="en-US" sz="3200" dirty="0">
              <a:latin typeface="Calibri" panose="020F0502020204030204" pitchFamily="34" charset="0"/>
              <a:cs typeface="Calibri" panose="020F0502020204030204" pitchFamily="34" charset="0"/>
            </a:endParaRPr>
          </a:p>
          <a:p>
            <a:pPr lvl="1" algn="l"/>
            <a:r>
              <a:rPr lang="en-CA" altLang="en-US" sz="2740" dirty="0">
                <a:latin typeface="Calibri" panose="020F0502020204030204" pitchFamily="34" charset="0"/>
                <a:cs typeface="Calibri" panose="020F0502020204030204" pitchFamily="34" charset="0"/>
              </a:rPr>
              <a:t>Make a choice at each step.</a:t>
            </a:r>
            <a:endParaRPr lang="en-CA" altLang="en-US" sz="2740" dirty="0">
              <a:latin typeface="Calibri" panose="020F0502020204030204" pitchFamily="34" charset="0"/>
              <a:cs typeface="Calibri" panose="020F0502020204030204" pitchFamily="34" charset="0"/>
            </a:endParaRPr>
          </a:p>
          <a:p>
            <a:pPr lvl="1" algn="l"/>
            <a:r>
              <a:rPr lang="en-CA" altLang="en-US" sz="2740" dirty="0">
                <a:latin typeface="Calibri" panose="020F0502020204030204" pitchFamily="34" charset="0"/>
                <a:cs typeface="Calibri" panose="020F0502020204030204" pitchFamily="34" charset="0"/>
              </a:rPr>
              <a:t>Make the choice before solving the subproblems (and</a:t>
            </a:r>
            <a:r>
              <a:rPr lang="en-US" altLang="en-CA" sz="2740" dirty="0">
                <a:latin typeface="Calibri" panose="020F0502020204030204" pitchFamily="34" charset="0"/>
                <a:cs typeface="Calibri" panose="020F0502020204030204" pitchFamily="34" charset="0"/>
              </a:rPr>
              <a:t> </a:t>
            </a:r>
            <a:r>
              <a:rPr lang="en-CA" altLang="en-US" sz="2740" dirty="0">
                <a:latin typeface="Calibri" panose="020F0502020204030204" pitchFamily="34" charset="0"/>
                <a:cs typeface="Calibri" panose="020F0502020204030204" pitchFamily="34" charset="0"/>
              </a:rPr>
              <a:t>then solve the remaining subproblems).</a:t>
            </a:r>
            <a:endParaRPr lang="en-CA" altLang="en-US" sz="2740" dirty="0">
              <a:latin typeface="Calibri" panose="020F0502020204030204" pitchFamily="34" charset="0"/>
              <a:cs typeface="Calibri" panose="020F0502020204030204" pitchFamily="34" charset="0"/>
            </a:endParaRPr>
          </a:p>
          <a:p>
            <a:pPr lvl="1" algn="l"/>
            <a:r>
              <a:rPr lang="en-CA" altLang="en-US" sz="2740" dirty="0">
                <a:latin typeface="Calibri" panose="020F0502020204030204" pitchFamily="34" charset="0"/>
                <a:cs typeface="Calibri" panose="020F0502020204030204" pitchFamily="34" charset="0"/>
              </a:rPr>
              <a:t>Solve top-down.</a:t>
            </a:r>
            <a:endParaRPr lang="en-CA" altLang="en-US" sz="2740" dirty="0">
              <a:latin typeface="Calibri" panose="020F0502020204030204" pitchFamily="34" charset="0"/>
              <a:cs typeface="Calibri" panose="020F0502020204030204" pitchFamily="34" charset="0"/>
            </a:endParaRP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2.6</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lang="en-US"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Comparing Algorithm Paradigms</a:t>
            </a:r>
            <a:endParaRPr kumimoji="0" 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graphicFrame>
        <p:nvGraphicFramePr>
          <p:cNvPr id="2" name="Content Placeholder 1"/>
          <p:cNvGraphicFramePr/>
          <p:nvPr>
            <p:ph idx="1"/>
          </p:nvPr>
        </p:nvGraphicFramePr>
        <p:xfrm>
          <a:off x="890588" y="1494359"/>
          <a:ext cx="10515600" cy="4569460"/>
        </p:xfrm>
        <a:graphic>
          <a:graphicData uri="http://schemas.openxmlformats.org/drawingml/2006/table">
            <a:tbl>
              <a:tblPr firstRow="1" bandRow="1">
                <a:tableStyleId>{5C22544A-7EE6-4342-B048-85BDC9FD1C3A}</a:tableStyleId>
              </a:tblPr>
              <a:tblGrid>
                <a:gridCol w="3505200"/>
                <a:gridCol w="3505200"/>
                <a:gridCol w="3505200"/>
              </a:tblGrid>
              <a:tr h="381000">
                <a:tc>
                  <a:txBody>
                    <a:bodyPr/>
                    <a:p>
                      <a:pPr indent="0">
                        <a:buNone/>
                      </a:pPr>
                      <a:r>
                        <a:rPr lang="en-US" sz="2400" b="1">
                          <a:solidFill>
                            <a:srgbClr val="000000"/>
                          </a:solidFill>
                          <a:latin typeface="Arial" panose="020B0604020202020204" charset="-122"/>
                        </a:rPr>
                        <a:t>Greedy</a:t>
                      </a:r>
                      <a:endParaRPr lang="en-US" sz="2400" b="1">
                        <a:solidFill>
                          <a:srgbClr val="000000"/>
                        </a:solidFill>
                        <a:latin typeface="Arial" panose="020B0604020202020204" charset="-122"/>
                      </a:endParaRPr>
                    </a:p>
                  </a:txBody>
                  <a:tcPr marL="12700" marR="12700" marT="12700" vert="horz" anchor="ctr" anchorCtr="0">
                    <a:lnL w="6350" cap="flat" cmpd="sng">
                      <a:solidFill>
                        <a:srgbClr val="999999"/>
                      </a:solidFill>
                      <a:prstDash val="solid"/>
                      <a:headEnd type="none" w="med" len="med"/>
                      <a:tailEnd type="none" w="med" len="med"/>
                    </a:lnL>
                    <a:lnR w="6350" cap="flat" cmpd="sng">
                      <a:solidFill>
                        <a:srgbClr val="999999"/>
                      </a:solidFill>
                      <a:prstDash val="solid"/>
                      <a:headEnd type="none" w="med" len="med"/>
                      <a:tailEnd type="none" w="med" len="med"/>
                    </a:lnR>
                    <a:lnT w="6350" cap="flat" cmpd="sng">
                      <a:solidFill>
                        <a:srgbClr val="999999"/>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2400" b="1">
                          <a:solidFill>
                            <a:srgbClr val="000000"/>
                          </a:solidFill>
                          <a:latin typeface="Arial" panose="020B0604020202020204" charset="-122"/>
                        </a:rPr>
                        <a:t>Divide &amp; Conquer</a:t>
                      </a:r>
                      <a:endParaRPr lang="en-US" sz="2400" b="1">
                        <a:solidFill>
                          <a:srgbClr val="000000"/>
                        </a:solidFill>
                        <a:latin typeface="Arial" panose="020B0604020202020204" charset="-122"/>
                      </a:endParaRPr>
                    </a:p>
                  </a:txBody>
                  <a:tcPr marL="12700" marR="12700" marT="12700" vert="horz" anchor="ctr" anchorCtr="0">
                    <a:lnL w="6350" cap="flat" cmpd="sng">
                      <a:solidFill>
                        <a:srgbClr val="999999"/>
                      </a:solidFill>
                      <a:prstDash val="solid"/>
                      <a:headEnd type="none" w="med" len="med"/>
                      <a:tailEnd type="none" w="med" len="med"/>
                    </a:lnL>
                    <a:lnR w="6350" cap="flat" cmpd="sng">
                      <a:solidFill>
                        <a:srgbClr val="999999"/>
                      </a:solidFill>
                      <a:prstDash val="solid"/>
                      <a:headEnd type="none" w="med" len="med"/>
                      <a:tailEnd type="none" w="med" len="med"/>
                    </a:lnR>
                    <a:lnT w="6350" cap="flat" cmpd="sng">
                      <a:solidFill>
                        <a:srgbClr val="999999"/>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2400" b="1">
                          <a:solidFill>
                            <a:srgbClr val="000000"/>
                          </a:solidFill>
                          <a:latin typeface="Arial" panose="020B0604020202020204" charset="-122"/>
                        </a:rPr>
                        <a:t>Dynamic Programming</a:t>
                      </a:r>
                      <a:endParaRPr lang="en-US" sz="2400" b="1">
                        <a:solidFill>
                          <a:srgbClr val="000000"/>
                        </a:solidFill>
                        <a:latin typeface="Arial" panose="020B0604020202020204" charset="-122"/>
                      </a:endParaRPr>
                    </a:p>
                  </a:txBody>
                  <a:tcPr marL="12700" marR="12700" marT="12700" vert="horz" anchor="ctr" anchorCtr="0">
                    <a:lnL w="6350" cap="flat" cmpd="sng">
                      <a:solidFill>
                        <a:srgbClr val="999999"/>
                      </a:solidFill>
                      <a:prstDash val="solid"/>
                      <a:headEnd type="none" w="med" len="med"/>
                      <a:tailEnd type="none" w="med" len="med"/>
                    </a:lnL>
                    <a:lnR w="6350" cap="flat" cmpd="sng">
                      <a:solidFill>
                        <a:srgbClr val="999999"/>
                      </a:solidFill>
                      <a:prstDash val="solid"/>
                      <a:headEnd type="none" w="med" len="med"/>
                      <a:tailEnd type="none" w="med" len="med"/>
                    </a:lnR>
                    <a:lnT w="6350" cap="flat" cmpd="sng">
                      <a:solidFill>
                        <a:srgbClr val="999999"/>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FFFFF"/>
                    </a:solidFill>
                  </a:tcPr>
                </a:tc>
              </a:tr>
              <a:tr h="2132965">
                <a:tc>
                  <a:txBody>
                    <a:bodyPr/>
                    <a:p>
                      <a:pPr indent="0">
                        <a:buNone/>
                      </a:pPr>
                      <a:r>
                        <a:rPr lang="en-US" sz="1800" b="0">
                          <a:solidFill>
                            <a:srgbClr val="000000"/>
                          </a:solidFill>
                          <a:latin typeface="Arial" panose="020B0604020202020204" charset="-122"/>
                        </a:rPr>
                        <a:t>Optimises by making the best choice at the moment</a:t>
                      </a:r>
                      <a:endParaRPr lang="en-US" sz="1800" b="0">
                        <a:solidFill>
                          <a:srgbClr val="000000"/>
                        </a:solidFill>
                        <a:latin typeface="Arial" panose="020B0604020202020204" charset="-122"/>
                      </a:endParaRPr>
                    </a:p>
                  </a:txBody>
                  <a:tcPr marL="12700" marR="12700" marT="12700" vert="horz" anchor="ctr" anchorCtr="0">
                    <a:lnL w="6350" cap="flat" cmpd="sng">
                      <a:solidFill>
                        <a:srgbClr val="999999"/>
                      </a:solidFill>
                      <a:prstDash val="solid"/>
                      <a:headEnd type="none" w="med" len="med"/>
                      <a:tailEnd type="none" w="med" len="med"/>
                    </a:lnL>
                    <a:lnR w="6350" cap="flat" cmpd="sng">
                      <a:solidFill>
                        <a:srgbClr val="999999"/>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3F3F3"/>
                    </a:solidFill>
                  </a:tcPr>
                </a:tc>
                <a:tc>
                  <a:txBody>
                    <a:bodyPr/>
                    <a:p>
                      <a:pPr indent="0">
                        <a:buNone/>
                      </a:pPr>
                      <a:r>
                        <a:rPr lang="en-US" sz="1800" b="0">
                          <a:solidFill>
                            <a:srgbClr val="000000"/>
                          </a:solidFill>
                          <a:latin typeface="Arial" panose="020B0604020202020204" charset="-122"/>
                        </a:rPr>
                        <a:t>Optimises by breaking down a subproblem into simpler versions of itself and using multi-threading &amp; recursion to solve</a:t>
                      </a:r>
                      <a:endParaRPr lang="en-US" sz="1800" b="0">
                        <a:solidFill>
                          <a:srgbClr val="000000"/>
                        </a:solidFill>
                        <a:latin typeface="Arial" panose="020B0604020202020204" charset="-122"/>
                      </a:endParaRPr>
                    </a:p>
                  </a:txBody>
                  <a:tcPr marL="12700" marR="12700" marT="12700" vert="horz" anchor="ctr" anchorCtr="0">
                    <a:lnL w="6350" cap="flat" cmpd="sng">
                      <a:solidFill>
                        <a:srgbClr val="999999"/>
                      </a:solidFill>
                      <a:prstDash val="solid"/>
                      <a:headEnd type="none" w="med" len="med"/>
                      <a:tailEnd type="none" w="med" len="med"/>
                    </a:lnL>
                    <a:lnR w="6350" cap="flat" cmpd="sng">
                      <a:solidFill>
                        <a:srgbClr val="999999"/>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3F3F3"/>
                    </a:solidFill>
                  </a:tcPr>
                </a:tc>
                <a:tc>
                  <a:txBody>
                    <a:bodyPr/>
                    <a:p>
                      <a:pPr indent="0">
                        <a:buNone/>
                      </a:pPr>
                      <a:r>
                        <a:rPr lang="en-US" sz="1800" b="0">
                          <a:solidFill>
                            <a:srgbClr val="000000"/>
                          </a:solidFill>
                          <a:latin typeface="Arial" panose="020B0604020202020204" charset="-122"/>
                        </a:rPr>
                        <a:t>Same as Divide and Conquer, but optimises by caching the answers to each subproblem as not to repeat the calculation twice.</a:t>
                      </a:r>
                      <a:endParaRPr lang="en-US" sz="1800" b="0">
                        <a:solidFill>
                          <a:srgbClr val="000000"/>
                        </a:solidFill>
                        <a:latin typeface="Arial" panose="020B0604020202020204" charset="-122"/>
                      </a:endParaRPr>
                    </a:p>
                  </a:txBody>
                  <a:tcPr marL="12700" marR="12700" marT="12700" vert="horz" anchor="ctr" anchorCtr="0">
                    <a:lnL w="6350" cap="flat" cmpd="sng">
                      <a:solidFill>
                        <a:srgbClr val="999999"/>
                      </a:solidFill>
                      <a:prstDash val="solid"/>
                      <a:headEnd type="none" w="med" len="med"/>
                      <a:tailEnd type="none" w="med" len="med"/>
                    </a:lnL>
                    <a:lnR w="6350" cap="flat" cmpd="sng">
                      <a:solidFill>
                        <a:srgbClr val="999999"/>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3F3F3"/>
                    </a:solidFill>
                  </a:tcPr>
                </a:tc>
              </a:tr>
              <a:tr h="1062990">
                <a:tc>
                  <a:txBody>
                    <a:bodyPr/>
                    <a:p>
                      <a:pPr indent="0">
                        <a:buNone/>
                      </a:pPr>
                      <a:r>
                        <a:rPr lang="en-US" sz="1800" b="0">
                          <a:solidFill>
                            <a:srgbClr val="000000"/>
                          </a:solidFill>
                          <a:latin typeface="Arial" panose="020B0604020202020204" charset="-122"/>
                        </a:rPr>
                        <a:t>Doesn't always find the optimal solution, but is very fast</a:t>
                      </a:r>
                      <a:endParaRPr lang="en-US" sz="1800" b="0">
                        <a:solidFill>
                          <a:srgbClr val="000000"/>
                        </a:solidFill>
                        <a:latin typeface="Arial" panose="020B0604020202020204" charset="-122"/>
                      </a:endParaRPr>
                    </a:p>
                  </a:txBody>
                  <a:tcPr marL="12700" marR="12700" marT="12700" vert="horz" anchor="ctr" anchorCtr="0">
                    <a:lnL w="6350" cap="flat" cmpd="sng">
                      <a:solidFill>
                        <a:srgbClr val="999999"/>
                      </a:solidFill>
                      <a:prstDash val="solid"/>
                      <a:headEnd type="none" w="med" len="med"/>
                      <a:tailEnd type="none" w="med" len="med"/>
                    </a:lnL>
                    <a:lnR w="6350" cap="flat" cmpd="sng">
                      <a:solidFill>
                        <a:srgbClr val="999999"/>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Arial" panose="020B0604020202020204" charset="-122"/>
                        </a:rPr>
                        <a:t>Always finds the optimal solution, but is slower than Greedy</a:t>
                      </a:r>
                      <a:endParaRPr lang="en-US" sz="1800" b="0">
                        <a:solidFill>
                          <a:srgbClr val="000000"/>
                        </a:solidFill>
                        <a:latin typeface="Arial" panose="020B0604020202020204" charset="-122"/>
                      </a:endParaRPr>
                    </a:p>
                  </a:txBody>
                  <a:tcPr marL="12700" marR="12700" marT="12700" vert="horz" anchor="ctr" anchorCtr="0">
                    <a:lnL w="6350" cap="flat" cmpd="sng">
                      <a:solidFill>
                        <a:srgbClr val="999999"/>
                      </a:solidFill>
                      <a:prstDash val="solid"/>
                      <a:headEnd type="none" w="med" len="med"/>
                      <a:tailEnd type="none" w="med" len="med"/>
                    </a:lnL>
                    <a:lnR w="6350" cap="flat" cmpd="sng">
                      <a:solidFill>
                        <a:srgbClr val="999999"/>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Arial" panose="020B0604020202020204" charset="-122"/>
                        </a:rPr>
                        <a:t>Always finds the optimal solution, but could be pointless on small datasets.</a:t>
                      </a:r>
                      <a:endParaRPr lang="en-US" sz="1800" b="0">
                        <a:solidFill>
                          <a:srgbClr val="000000"/>
                        </a:solidFill>
                        <a:latin typeface="Arial" panose="020B0604020202020204" charset="-122"/>
                      </a:endParaRPr>
                    </a:p>
                  </a:txBody>
                  <a:tcPr marL="12700" marR="12700" marT="12700" vert="horz" anchor="ctr" anchorCtr="0">
                    <a:lnL w="6350" cap="flat" cmpd="sng">
                      <a:solidFill>
                        <a:srgbClr val="999999"/>
                      </a:solidFill>
                      <a:prstDash val="solid"/>
                      <a:headEnd type="none" w="med" len="med"/>
                      <a:tailEnd type="none" w="med" len="med"/>
                    </a:lnL>
                    <a:lnR w="6350" cap="flat" cmpd="sng">
                      <a:solidFill>
                        <a:srgbClr val="999999"/>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FFFFF"/>
                    </a:solidFill>
                  </a:tcPr>
                </a:tc>
              </a:tr>
              <a:tr h="949325">
                <a:tc>
                  <a:txBody>
                    <a:bodyPr/>
                    <a:p>
                      <a:pPr indent="0">
                        <a:buNone/>
                      </a:pPr>
                      <a:r>
                        <a:rPr lang="en-US" sz="1800" b="0">
                          <a:solidFill>
                            <a:srgbClr val="000000"/>
                          </a:solidFill>
                          <a:latin typeface="Arial" panose="020B0604020202020204" charset="-122"/>
                        </a:rPr>
                        <a:t>Requires almost no memory</a:t>
                      </a:r>
                      <a:endParaRPr lang="en-US" sz="1800" b="0">
                        <a:solidFill>
                          <a:srgbClr val="000000"/>
                        </a:solidFill>
                        <a:latin typeface="Arial" panose="020B0604020202020204" charset="-122"/>
                      </a:endParaRPr>
                    </a:p>
                  </a:txBody>
                  <a:tcPr marL="12700" marR="12700" marT="12700" vert="horz" anchor="ctr" anchorCtr="0">
                    <a:lnL w="6350" cap="flat" cmpd="sng">
                      <a:solidFill>
                        <a:srgbClr val="999999"/>
                      </a:solidFill>
                      <a:prstDash val="solid"/>
                      <a:headEnd type="none" w="med" len="med"/>
                      <a:tailEnd type="none" w="med" len="med"/>
                    </a:lnL>
                    <a:lnR w="6350" cap="flat" cmpd="sng">
                      <a:solidFill>
                        <a:srgbClr val="999999"/>
                      </a:solidFill>
                      <a:prstDash val="solid"/>
                      <a:headEnd type="none" w="med" len="med"/>
                      <a:tailEnd type="none" w="med" len="med"/>
                    </a:lnR>
                    <a:lnT w="6350" cap="flat" cmpd="sng">
                      <a:solidFill>
                        <a:srgbClr val="DDDDDD"/>
                      </a:solidFill>
                      <a:prstDash val="solid"/>
                      <a:headEnd type="none" w="med" len="med"/>
                      <a:tailEnd type="none" w="med" len="med"/>
                    </a:lnT>
                    <a:lnB w="19050" cap="flat" cmpd="sng">
                      <a:solidFill>
                        <a:srgbClr val="DDDDDD"/>
                      </a:solidFill>
                      <a:prstDash val="solid"/>
                      <a:headEnd type="none" w="med" len="med"/>
                      <a:tailEnd type="none" w="med" len="med"/>
                    </a:lnB>
                    <a:lnTlToBr>
                      <a:noFill/>
                    </a:lnTlToBr>
                    <a:lnBlToTr>
                      <a:noFill/>
                    </a:lnBlToTr>
                    <a:solidFill>
                      <a:srgbClr val="F3F3F3"/>
                    </a:solidFill>
                  </a:tcPr>
                </a:tc>
                <a:tc>
                  <a:txBody>
                    <a:bodyPr/>
                    <a:p>
                      <a:pPr indent="0">
                        <a:buNone/>
                      </a:pPr>
                      <a:r>
                        <a:rPr lang="en-US" sz="1800" b="0">
                          <a:solidFill>
                            <a:srgbClr val="000000"/>
                          </a:solidFill>
                          <a:latin typeface="Arial" panose="020B0604020202020204" charset="-122"/>
                        </a:rPr>
                        <a:t>Requires some memory to remember recursive calls</a:t>
                      </a:r>
                      <a:endParaRPr lang="en-US" sz="1800" b="0">
                        <a:solidFill>
                          <a:srgbClr val="000000"/>
                        </a:solidFill>
                        <a:latin typeface="Arial" panose="020B0604020202020204" charset="-122"/>
                      </a:endParaRPr>
                    </a:p>
                  </a:txBody>
                  <a:tcPr marL="12700" marR="12700" marT="12700" vert="horz" anchor="ctr" anchorCtr="0">
                    <a:lnL w="6350" cap="flat" cmpd="sng">
                      <a:solidFill>
                        <a:srgbClr val="999999"/>
                      </a:solidFill>
                      <a:prstDash val="solid"/>
                      <a:headEnd type="none" w="med" len="med"/>
                      <a:tailEnd type="none" w="med" len="med"/>
                    </a:lnL>
                    <a:lnR w="6350" cap="flat" cmpd="sng">
                      <a:solidFill>
                        <a:srgbClr val="999999"/>
                      </a:solidFill>
                      <a:prstDash val="solid"/>
                      <a:headEnd type="none" w="med" len="med"/>
                      <a:tailEnd type="none" w="med" len="med"/>
                    </a:lnR>
                    <a:lnT w="6350" cap="flat" cmpd="sng">
                      <a:solidFill>
                        <a:srgbClr val="DDDDDD"/>
                      </a:solidFill>
                      <a:prstDash val="solid"/>
                      <a:headEnd type="none" w="med" len="med"/>
                      <a:tailEnd type="none" w="med" len="med"/>
                    </a:lnT>
                    <a:lnB w="19050" cap="flat" cmpd="sng">
                      <a:solidFill>
                        <a:srgbClr val="DDDDDD"/>
                      </a:solidFill>
                      <a:prstDash val="solid"/>
                      <a:headEnd type="none" w="med" len="med"/>
                      <a:tailEnd type="none" w="med" len="med"/>
                    </a:lnB>
                    <a:lnTlToBr>
                      <a:noFill/>
                    </a:lnTlToBr>
                    <a:lnBlToTr>
                      <a:noFill/>
                    </a:lnBlToTr>
                    <a:solidFill>
                      <a:srgbClr val="F3F3F3"/>
                    </a:solidFill>
                  </a:tcPr>
                </a:tc>
                <a:tc>
                  <a:txBody>
                    <a:bodyPr/>
                    <a:p>
                      <a:pPr indent="0">
                        <a:buNone/>
                      </a:pPr>
                      <a:r>
                        <a:rPr lang="en-US" sz="1800" b="0">
                          <a:solidFill>
                            <a:srgbClr val="000000"/>
                          </a:solidFill>
                          <a:latin typeface="Arial" panose="020B0604020202020204" charset="-122"/>
                        </a:rPr>
                        <a:t>Requires a lot of memory for memoisation / tabulation</a:t>
                      </a:r>
                      <a:endParaRPr lang="en-US" sz="1800" b="0">
                        <a:solidFill>
                          <a:srgbClr val="000000"/>
                        </a:solidFill>
                        <a:latin typeface="Arial" panose="020B0604020202020204" charset="-122"/>
                      </a:endParaRPr>
                    </a:p>
                  </a:txBody>
                  <a:tcPr marL="12700" marR="12700" marT="12700" vert="horz" anchor="ctr" anchorCtr="0">
                    <a:lnL w="6350" cap="flat" cmpd="sng">
                      <a:solidFill>
                        <a:srgbClr val="999999"/>
                      </a:solidFill>
                      <a:prstDash val="solid"/>
                      <a:headEnd type="none" w="med" len="med"/>
                      <a:tailEnd type="none" w="med" len="med"/>
                    </a:lnL>
                    <a:lnR w="6350" cap="flat" cmpd="sng">
                      <a:solidFill>
                        <a:srgbClr val="999999"/>
                      </a:solidFill>
                      <a:prstDash val="solid"/>
                      <a:headEnd type="none" w="med" len="med"/>
                      <a:tailEnd type="none" w="med" len="med"/>
                    </a:lnR>
                    <a:lnT w="6350" cap="flat" cmpd="sng">
                      <a:solidFill>
                        <a:srgbClr val="DDDDDD"/>
                      </a:solidFill>
                      <a:prstDash val="solid"/>
                      <a:headEnd type="none" w="med" len="med"/>
                      <a:tailEnd type="none" w="med" len="med"/>
                    </a:lnT>
                    <a:lnB w="19050" cap="flat" cmpd="sng">
                      <a:solidFill>
                        <a:srgbClr val="DDDDDD"/>
                      </a:solidFill>
                      <a:prstDash val="solid"/>
                      <a:headEnd type="none" w="med" len="med"/>
                      <a:tailEnd type="none" w="med" len="med"/>
                    </a:lnB>
                    <a:lnTlToBr>
                      <a:noFill/>
                    </a:lnTlToBr>
                    <a:lnBlToTr>
                      <a:noFill/>
                    </a:lnBlToTr>
                    <a:solidFill>
                      <a:srgbClr val="F3F3F3"/>
                    </a:solidFill>
                  </a:tcPr>
                </a:tc>
              </a:tr>
            </a:tbl>
          </a:graphicData>
        </a:graphic>
      </p:graphicFrame>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2.7</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lang="en-US"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Code Demo - NCoins</a:t>
            </a:r>
            <a:endParaRPr kumimoji="0" 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pPr algn="l"/>
            <a:r>
              <a:rPr lang="en-US" sz="2800" dirty="0">
                <a:latin typeface="Calibri" panose="020F0502020204030204" pitchFamily="34" charset="0"/>
                <a:cs typeface="Calibri" panose="020F0502020204030204" pitchFamily="34" charset="0"/>
                <a:sym typeface="+mn-ea"/>
              </a:rPr>
              <a:t>How do you give change for N cents?</a:t>
            </a:r>
            <a:endParaRPr lang="en-US" sz="2800" dirty="0">
              <a:latin typeface="Calibri" panose="020F0502020204030204" pitchFamily="34" charset="0"/>
              <a:cs typeface="Calibri" panose="020F0502020204030204" pitchFamily="34" charset="0"/>
              <a:sym typeface="+mn-ea"/>
            </a:endParaRPr>
          </a:p>
          <a:p>
            <a:pPr algn="l"/>
            <a:r>
              <a:rPr lang="en-US" sz="2800" dirty="0">
                <a:latin typeface="Calibri" panose="020F0502020204030204" pitchFamily="34" charset="0"/>
                <a:cs typeface="Calibri" panose="020F0502020204030204" pitchFamily="34" charset="0"/>
                <a:sym typeface="+mn-ea"/>
              </a:rPr>
              <a:t>We’ll use the normal coin denominations of</a:t>
            </a:r>
            <a:endParaRPr lang="en-US" sz="2800" dirty="0">
              <a:latin typeface="Calibri" panose="020F0502020204030204" pitchFamily="34" charset="0"/>
              <a:cs typeface="Calibri" panose="020F0502020204030204" pitchFamily="34" charset="0"/>
              <a:sym typeface="+mn-ea"/>
            </a:endParaRPr>
          </a:p>
          <a:p>
            <a:pPr lvl="1" algn="l"/>
            <a:r>
              <a:rPr lang="en-US" sz="2400" dirty="0">
                <a:latin typeface="Calibri" panose="020F0502020204030204" pitchFamily="34" charset="0"/>
                <a:cs typeface="Calibri" panose="020F0502020204030204" pitchFamily="34" charset="0"/>
                <a:sym typeface="+mn-ea"/>
              </a:rPr>
              <a:t>1, 5, 10, 25</a:t>
            </a:r>
            <a:endParaRPr lang="en-US" sz="2400" dirty="0">
              <a:latin typeface="Calibri" panose="020F0502020204030204" pitchFamily="34" charset="0"/>
              <a:cs typeface="Calibri" panose="020F0502020204030204" pitchFamily="34" charset="0"/>
              <a:sym typeface="+mn-ea"/>
            </a:endParaRPr>
          </a:p>
          <a:p>
            <a:pPr algn="l"/>
            <a:r>
              <a:rPr lang="en-US" sz="2800" dirty="0">
                <a:latin typeface="Calibri" panose="020F0502020204030204" pitchFamily="34" charset="0"/>
                <a:cs typeface="Calibri" panose="020F0502020204030204" pitchFamily="34" charset="0"/>
                <a:sym typeface="+mn-ea"/>
              </a:rPr>
              <a:t>Select the “optimal” solution</a:t>
            </a:r>
            <a:endParaRPr lang="en-US" sz="2800" b="0" i="0" u="none" strike="noStrike" baseline="0" dirty="0">
              <a:latin typeface="Calibri" panose="020F0502020204030204" pitchFamily="34" charset="0"/>
              <a:cs typeface="Calibri" panose="020F0502020204030204" pitchFamily="34" charset="0"/>
            </a:endParaRPr>
          </a:p>
          <a:p>
            <a:pPr algn="l"/>
            <a:r>
              <a:rPr lang="en-US" sz="2800" dirty="0">
                <a:latin typeface="Calibri" panose="020F0502020204030204" pitchFamily="34" charset="0"/>
                <a:cs typeface="Calibri" panose="020F0502020204030204" pitchFamily="34" charset="0"/>
                <a:sym typeface="+mn-ea"/>
              </a:rPr>
              <a:t>For </a:t>
            </a:r>
            <a:r>
              <a:rPr lang="en-US" sz="2800" dirty="0" err="1">
                <a:latin typeface="Calibri" panose="020F0502020204030204" pitchFamily="34" charset="0"/>
                <a:cs typeface="Calibri" panose="020F0502020204030204" pitchFamily="34" charset="0"/>
                <a:sym typeface="+mn-ea"/>
              </a:rPr>
              <a:t>NCoins</a:t>
            </a:r>
            <a:r>
              <a:rPr lang="en-US" sz="2800" dirty="0">
                <a:latin typeface="Calibri" panose="020F0502020204030204" pitchFamily="34" charset="0"/>
                <a:cs typeface="Calibri" panose="020F0502020204030204" pitchFamily="34" charset="0"/>
                <a:sym typeface="+mn-ea"/>
              </a:rPr>
              <a:t>: the least number of coins</a:t>
            </a:r>
            <a:endParaRPr lang="en-US" sz="2800" b="0" i="0" u="none" strike="noStrike" baseline="0" dirty="0">
              <a:latin typeface="Calibri" panose="020F0502020204030204" pitchFamily="34" charset="0"/>
              <a:cs typeface="Calibri" panose="020F0502020204030204" pitchFamily="34" charset="0"/>
            </a:endParaRPr>
          </a:p>
          <a:p>
            <a:pPr lvl="1"/>
            <a:r>
              <a:rPr lang="en-US" sz="2800" dirty="0">
                <a:latin typeface="Calibri" panose="020F0502020204030204" pitchFamily="34" charset="0"/>
                <a:cs typeface="Calibri" panose="020F0502020204030204" pitchFamily="34" charset="0"/>
                <a:sym typeface="+mn-ea"/>
              </a:rPr>
              <a:t>25, 1, 1, 1, 1</a:t>
            </a:r>
            <a:endParaRPr lang="en-US" sz="2800" b="0" i="0" u="none" strike="noStrike" baseline="0" dirty="0">
              <a:highlight>
                <a:srgbClr val="FFFF00"/>
              </a:highlight>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sym typeface="+mn-ea"/>
              </a:rPr>
              <a:t>We’re going to demonstrate the greedy approach today</a:t>
            </a:r>
            <a:endParaRPr lang="en-US"/>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2.8</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lang="en-US"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Code Demo - Activity Selection</a:t>
            </a:r>
            <a:endParaRPr kumimoji="0" 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pPr algn="l"/>
            <a:r>
              <a:rPr lang="en-US"/>
              <a:t>You are given n activities with their start and finish times. </a:t>
            </a:r>
            <a:endParaRPr lang="en-US"/>
          </a:p>
          <a:p>
            <a:pPr algn="l"/>
            <a:r>
              <a:rPr lang="en-US"/>
              <a:t>Select the maximum number of activities that can be performed by a single person, assuming that a person can only work on a single activity at a time. </a:t>
            </a:r>
            <a:endParaRPr lang="en-US"/>
          </a:p>
          <a:p>
            <a:pPr algn="l"/>
            <a:r>
              <a:rPr lang="en-US"/>
              <a:t>Input: activities = [(10,20), (15,25), (20,30)]</a:t>
            </a:r>
            <a:endParaRPr lang="en-US"/>
          </a:p>
          <a:p>
            <a:pPr algn="l"/>
            <a:r>
              <a:rPr lang="en-US"/>
              <a:t>Output:[(10,20) ,(20,30)]</a:t>
            </a:r>
            <a:endParaRPr lang="en-US"/>
          </a:p>
        </p:txBody>
      </p:sp>
      <p:graphicFrame>
        <p:nvGraphicFramePr>
          <p:cNvPr id="4" name="Table 3"/>
          <p:cNvGraphicFramePr/>
          <p:nvPr/>
        </p:nvGraphicFramePr>
        <p:xfrm>
          <a:off x="3576955" y="4768850"/>
          <a:ext cx="7494270" cy="1965325"/>
        </p:xfrm>
        <a:graphic>
          <a:graphicData uri="http://schemas.openxmlformats.org/drawingml/2006/table">
            <a:tbl>
              <a:tblPr firstRow="1" bandRow="1">
                <a:tableStyleId>{5C22544A-7EE6-4342-B048-85BDC9FD1C3A}</a:tableStyleId>
              </a:tblPr>
              <a:tblGrid>
                <a:gridCol w="1249045"/>
                <a:gridCol w="1249045"/>
                <a:gridCol w="1249045"/>
                <a:gridCol w="1249045"/>
                <a:gridCol w="1249045"/>
                <a:gridCol w="1249045"/>
              </a:tblGrid>
              <a:tr h="509905">
                <a:tc>
                  <a:txBody>
                    <a:bodyPr/>
                    <a:p>
                      <a:pPr indent="0">
                        <a:buNone/>
                      </a:pPr>
                      <a:r>
                        <a:rPr lang="en-US" sz="2800" b="0">
                          <a:solidFill>
                            <a:srgbClr val="000000"/>
                          </a:solidFill>
                          <a:latin typeface="Calibri" panose="020F0502020204030204" charset="-122"/>
                        </a:rPr>
                        <a:t>Activity</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Calibri" panose="020F0502020204030204" charset="-122"/>
                        </a:rPr>
                        <a:t>10</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Calibri" panose="020F0502020204030204" charset="-122"/>
                        </a:rPr>
                        <a:t>15</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Calibri" panose="020F0502020204030204" charset="-122"/>
                        </a:rPr>
                        <a:t>20</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Calibri" panose="020F0502020204030204" charset="-122"/>
                        </a:rPr>
                        <a:t>25</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Calibri" panose="020F0502020204030204" charset="-122"/>
                        </a:rPr>
                        <a:t>30</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85140">
                <a:tc>
                  <a:txBody>
                    <a:bodyPr/>
                    <a:p>
                      <a:pPr indent="0">
                        <a:buNone/>
                      </a:pPr>
                      <a:r>
                        <a:rPr lang="en-US" sz="2800" b="0">
                          <a:solidFill>
                            <a:srgbClr val="000000"/>
                          </a:solidFill>
                          <a:latin typeface="Calibri" panose="020F0502020204030204" charset="-122"/>
                        </a:rPr>
                        <a:t>1</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gridSpan="2">
                  <a:txBody>
                    <a:bodyPr/>
                    <a:p>
                      <a:pPr indent="0" algn="ctr">
                        <a:buNone/>
                      </a:pPr>
                      <a:r>
                        <a:rPr lang="en-US" sz="2800" b="0">
                          <a:solidFill>
                            <a:srgbClr val="000000"/>
                          </a:solidFill>
                          <a:latin typeface="Calibri" panose="020F0502020204030204" charset="-122"/>
                        </a:rPr>
                        <a:t>Activity 1</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D7D31"/>
                    </a:solidFill>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a:txBody>
                    <a:bodyPr/>
                    <a:p>
                      <a:pPr indent="0">
                        <a:buNone/>
                      </a:pP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85140">
                <a:tc>
                  <a:txBody>
                    <a:bodyPr/>
                    <a:p>
                      <a:pPr indent="0">
                        <a:buNone/>
                      </a:pPr>
                      <a:r>
                        <a:rPr lang="en-US" sz="2800" b="0">
                          <a:solidFill>
                            <a:srgbClr val="000000"/>
                          </a:solidFill>
                          <a:latin typeface="Calibri" panose="020F0502020204030204" charset="-122"/>
                        </a:rPr>
                        <a:t>2</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gridSpan="3">
                  <a:txBody>
                    <a:bodyPr/>
                    <a:p>
                      <a:pPr indent="0" algn="ctr">
                        <a:buNone/>
                      </a:pPr>
                      <a:r>
                        <a:rPr lang="en-US" sz="2800" b="0">
                          <a:solidFill>
                            <a:srgbClr val="000000"/>
                          </a:solidFill>
                          <a:latin typeface="Calibri" panose="020F0502020204030204" charset="-122"/>
                        </a:rPr>
                        <a:t>Activity 2</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D7D31"/>
                    </a:solid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a:txBody>
                    <a:bodyPr/>
                    <a:p>
                      <a:pPr indent="0">
                        <a:buNone/>
                      </a:pP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85140">
                <a:tc>
                  <a:txBody>
                    <a:bodyPr/>
                    <a:p>
                      <a:pPr indent="0">
                        <a:buNone/>
                      </a:pPr>
                      <a:r>
                        <a:rPr lang="en-US" sz="2800" b="0">
                          <a:solidFill>
                            <a:srgbClr val="000000"/>
                          </a:solidFill>
                          <a:latin typeface="Calibri" panose="020F0502020204030204" charset="-122"/>
                        </a:rPr>
                        <a:t>3</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gridSpan="3">
                  <a:txBody>
                    <a:bodyPr/>
                    <a:p>
                      <a:pPr indent="0" algn="ctr">
                        <a:buNone/>
                      </a:pPr>
                      <a:r>
                        <a:rPr lang="en-US" sz="2800" b="0">
                          <a:solidFill>
                            <a:srgbClr val="000000"/>
                          </a:solidFill>
                          <a:latin typeface="Calibri" panose="020F0502020204030204" charset="-122"/>
                        </a:rPr>
                        <a:t>Activity 3</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D7D31"/>
                    </a:solid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bl>
          </a:graphicData>
        </a:graphic>
      </p:graphicFrame>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sym typeface="+mn-ea"/>
              </a:rPr>
              <a:t>Summary</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214178" y="2648585"/>
            <a:ext cx="5067300" cy="583565"/>
          </a:xfrm>
          <a:prstGeom prst="rect">
            <a:avLst/>
          </a:prstGeom>
          <a:noFill/>
          <a:ln w="9525">
            <a:noFill/>
          </a:ln>
        </p:spPr>
        <p:txBody>
          <a:bodyPr wrap="square" anchor="t" anchorCtr="0">
            <a:spAutoFit/>
          </a:bodyPr>
          <a:lstStyle/>
          <a:p>
            <a:pPr>
              <a:buFont typeface="Arial" panose="020B0604020202020204" pitchFamily="34" charset="0"/>
            </a:pPr>
            <a:r>
              <a:rPr lang="en-US" altLang="en-CA" sz="3200" b="1" dirty="0">
                <a:solidFill>
                  <a:srgbClr val="05B780"/>
                </a:solidFill>
                <a:latin typeface="Microsoft YaHei" panose="020B0503020204020204" pitchFamily="34" charset="-122"/>
                <a:ea typeface="Microsoft YaHei" panose="020B0503020204020204" pitchFamily="34" charset="-122"/>
              </a:rPr>
              <a:t>Course Summary</a:t>
            </a:r>
            <a:endParaRPr lang="en-US" altLang="en-CA"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03</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lang="en-US"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Summary of Sessions</a:t>
            </a:r>
            <a:endParaRPr kumimoji="0" 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graphicFrame>
        <p:nvGraphicFramePr>
          <p:cNvPr id="2" name="Content Placeholder 1"/>
          <p:cNvGraphicFramePr/>
          <p:nvPr>
            <p:ph idx="1"/>
          </p:nvPr>
        </p:nvGraphicFramePr>
        <p:xfrm>
          <a:off x="838200" y="1825625"/>
          <a:ext cx="10515600" cy="2095500"/>
        </p:xfrm>
        <a:graphic>
          <a:graphicData uri="http://schemas.openxmlformats.org/drawingml/2006/table">
            <a:tbl>
              <a:tblPr firstRow="1" bandRow="1">
                <a:tableStyleId>{5940675A-B579-460E-94D1-54222C63F5DA}</a:tableStyleId>
              </a:tblPr>
              <a:tblGrid>
                <a:gridCol w="1296035"/>
                <a:gridCol w="9219565"/>
              </a:tblGrid>
              <a:tr h="190500">
                <a:tc>
                  <a:txBody>
                    <a:bodyPr/>
                    <a:p>
                      <a:pPr indent="0">
                        <a:buNone/>
                      </a:pPr>
                      <a:r>
                        <a:rPr lang="en-US" sz="2400" b="0">
                          <a:solidFill>
                            <a:srgbClr val="000000"/>
                          </a:solidFill>
                          <a:latin typeface="Calibri" panose="020F0502020204030204" pitchFamily="34" charset="0"/>
                          <a:cs typeface="Calibri" panose="020F0502020204030204" pitchFamily="34" charset="0"/>
                        </a:rPr>
                        <a:t>Week</a:t>
                      </a:r>
                      <a:endParaRPr lang="en-US" sz="24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pitchFamily="34" charset="0"/>
                          <a:cs typeface="Calibri" panose="020F0502020204030204" pitchFamily="34" charset="0"/>
                        </a:rPr>
                        <a:t>Topic</a:t>
                      </a:r>
                      <a:endParaRPr lang="en-US" sz="24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lgn="r">
                        <a:buNone/>
                      </a:pPr>
                      <a:r>
                        <a:rPr lang="en-US" sz="2400" b="0">
                          <a:solidFill>
                            <a:srgbClr val="000000"/>
                          </a:solidFill>
                          <a:latin typeface="Calibri" panose="020F0502020204030204" pitchFamily="34" charset="0"/>
                          <a:cs typeface="Calibri" panose="020F0502020204030204" pitchFamily="34" charset="0"/>
                        </a:rPr>
                        <a:t>1</a:t>
                      </a:r>
                      <a:endParaRPr lang="en-US" sz="24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pitchFamily="34" charset="0"/>
                          <a:cs typeface="Calibri" panose="020F0502020204030204" pitchFamily="34" charset="0"/>
                        </a:rPr>
                        <a:t>Introduction to Algorithms, Paradigms and Asymptotics</a:t>
                      </a:r>
                      <a:endParaRPr lang="en-US" sz="24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lgn="r">
                        <a:buNone/>
                      </a:pPr>
                      <a:r>
                        <a:rPr lang="en-US" sz="2400" b="0">
                          <a:solidFill>
                            <a:srgbClr val="000000"/>
                          </a:solidFill>
                          <a:latin typeface="Calibri" panose="020F0502020204030204" pitchFamily="34" charset="0"/>
                          <a:cs typeface="Calibri" panose="020F0502020204030204" pitchFamily="34" charset="0"/>
                        </a:rPr>
                        <a:t>2</a:t>
                      </a:r>
                      <a:endParaRPr lang="en-US" sz="24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pitchFamily="34" charset="0"/>
                          <a:cs typeface="Calibri" panose="020F0502020204030204" pitchFamily="34" charset="0"/>
                        </a:rPr>
                        <a:t>Data Structures Overview (Array, Hashtable, Heap)</a:t>
                      </a:r>
                      <a:endParaRPr lang="en-US" sz="24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lgn="r">
                        <a:buNone/>
                      </a:pPr>
                      <a:r>
                        <a:rPr lang="en-US" sz="2400" b="0">
                          <a:solidFill>
                            <a:srgbClr val="000000"/>
                          </a:solidFill>
                          <a:latin typeface="Calibri" panose="020F0502020204030204" pitchFamily="34" charset="0"/>
                          <a:cs typeface="Calibri" panose="020F0502020204030204" pitchFamily="34" charset="0"/>
                        </a:rPr>
                        <a:t>3</a:t>
                      </a:r>
                      <a:endParaRPr lang="en-US" sz="24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pitchFamily="34" charset="0"/>
                          <a:cs typeface="Calibri" panose="020F0502020204030204" pitchFamily="34" charset="0"/>
                        </a:rPr>
                        <a:t>Data Structures Overview (Stack and Queue)</a:t>
                      </a:r>
                      <a:endParaRPr lang="en-US" sz="24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lgn="r">
                        <a:buNone/>
                      </a:pPr>
                      <a:r>
                        <a:rPr lang="en-US" sz="2400" b="0">
                          <a:solidFill>
                            <a:srgbClr val="000000"/>
                          </a:solidFill>
                          <a:latin typeface="Calibri" panose="020F0502020204030204" pitchFamily="34" charset="0"/>
                          <a:cs typeface="Calibri" panose="020F0502020204030204" pitchFamily="34" charset="0"/>
                        </a:rPr>
                        <a:t>4</a:t>
                      </a:r>
                      <a:endParaRPr lang="en-US" sz="24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pitchFamily="34" charset="0"/>
                          <a:cs typeface="Calibri" panose="020F0502020204030204" pitchFamily="34" charset="0"/>
                        </a:rPr>
                        <a:t>Data Structures Overview (Linked List, Binary Tree, N-ary Tree)</a:t>
                      </a:r>
                      <a:endParaRPr lang="en-US" sz="24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lgn="r">
                        <a:buNone/>
                      </a:pPr>
                      <a:r>
                        <a:rPr lang="en-US" sz="2400" b="0">
                          <a:solidFill>
                            <a:srgbClr val="000000"/>
                          </a:solidFill>
                          <a:latin typeface="Calibri" panose="020F0502020204030204" pitchFamily="34" charset="0"/>
                          <a:cs typeface="Calibri" panose="020F0502020204030204" pitchFamily="34" charset="0"/>
                        </a:rPr>
                        <a:t>5</a:t>
                      </a:r>
                      <a:endParaRPr lang="en-US" sz="24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pitchFamily="34" charset="0"/>
                          <a:cs typeface="Calibri" panose="020F0502020204030204" pitchFamily="34" charset="0"/>
                        </a:rPr>
                        <a:t>Recursion, Divide and Conquer</a:t>
                      </a:r>
                      <a:endParaRPr lang="en-US" sz="24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lgn="r">
                        <a:buNone/>
                      </a:pPr>
                      <a:r>
                        <a:rPr lang="en-US" sz="2400" b="0">
                          <a:solidFill>
                            <a:srgbClr val="000000"/>
                          </a:solidFill>
                          <a:latin typeface="Calibri" panose="020F0502020204030204" pitchFamily="34" charset="0"/>
                          <a:cs typeface="Calibri" panose="020F0502020204030204" pitchFamily="34" charset="0"/>
                        </a:rPr>
                        <a:t>6</a:t>
                      </a:r>
                      <a:endParaRPr lang="en-US" sz="24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pitchFamily="34" charset="0"/>
                          <a:cs typeface="Calibri" panose="020F0502020204030204" pitchFamily="34" charset="0"/>
                        </a:rPr>
                        <a:t>Problem Solving Techniques: Binary Search, Two Pointers, Sliding Window</a:t>
                      </a:r>
                      <a:endParaRPr lang="en-US" sz="24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lgn="r">
                        <a:buNone/>
                      </a:pPr>
                      <a:r>
                        <a:rPr lang="en-US" sz="2400" b="0">
                          <a:solidFill>
                            <a:srgbClr val="000000"/>
                          </a:solidFill>
                          <a:latin typeface="Calibri" panose="020F0502020204030204" pitchFamily="34" charset="0"/>
                          <a:cs typeface="Calibri" panose="020F0502020204030204" pitchFamily="34" charset="0"/>
                        </a:rPr>
                        <a:t>7</a:t>
                      </a:r>
                      <a:endParaRPr lang="en-US" sz="24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pitchFamily="34" charset="0"/>
                          <a:cs typeface="Calibri" panose="020F0502020204030204" pitchFamily="34" charset="0"/>
                        </a:rPr>
                        <a:t>Graph Data Structure and Search Algorithms</a:t>
                      </a:r>
                      <a:endParaRPr lang="en-US" sz="24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lgn="r">
                        <a:buNone/>
                      </a:pPr>
                      <a:r>
                        <a:rPr lang="en-US" sz="2400" b="0">
                          <a:solidFill>
                            <a:srgbClr val="000000"/>
                          </a:solidFill>
                          <a:latin typeface="Calibri" panose="020F0502020204030204" pitchFamily="34" charset="0"/>
                          <a:cs typeface="Calibri" panose="020F0502020204030204" pitchFamily="34" charset="0"/>
                        </a:rPr>
                        <a:t>8</a:t>
                      </a:r>
                      <a:endParaRPr lang="en-US" sz="24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pitchFamily="34" charset="0"/>
                          <a:cs typeface="Calibri" panose="020F0502020204030204" pitchFamily="34" charset="0"/>
                        </a:rPr>
                        <a:t>Optimization: Intro to Dynamic Programming</a:t>
                      </a:r>
                      <a:endParaRPr lang="en-US" sz="24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lgn="r">
                        <a:buNone/>
                      </a:pPr>
                      <a:r>
                        <a:rPr lang="en-US" sz="2400" b="0">
                          <a:solidFill>
                            <a:srgbClr val="000000"/>
                          </a:solidFill>
                          <a:latin typeface="Calibri" panose="020F0502020204030204" pitchFamily="34" charset="0"/>
                          <a:cs typeface="Calibri" panose="020F0502020204030204" pitchFamily="34" charset="0"/>
                        </a:rPr>
                        <a:t>9</a:t>
                      </a:r>
                      <a:endParaRPr lang="en-US" sz="24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pitchFamily="34" charset="0"/>
                          <a:cs typeface="Calibri" panose="020F0502020204030204" pitchFamily="34" charset="0"/>
                        </a:rPr>
                        <a:t>Optimization: Intro to Backtracking and Memoization</a:t>
                      </a:r>
                      <a:endParaRPr lang="en-US" sz="24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lgn="r">
                        <a:buNone/>
                      </a:pPr>
                      <a:r>
                        <a:rPr lang="en-US" sz="2400" b="0">
                          <a:solidFill>
                            <a:srgbClr val="000000"/>
                          </a:solidFill>
                          <a:latin typeface="Calibri" panose="020F0502020204030204" pitchFamily="34" charset="0"/>
                          <a:cs typeface="Calibri" panose="020F0502020204030204" pitchFamily="34" charset="0"/>
                        </a:rPr>
                        <a:t>10</a:t>
                      </a:r>
                      <a:endParaRPr lang="en-US" sz="24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pitchFamily="34" charset="0"/>
                          <a:cs typeface="Calibri" panose="020F0502020204030204" pitchFamily="34" charset="0"/>
                        </a:rPr>
                        <a:t>Optimization: Intro to Greedy Algorithms</a:t>
                      </a:r>
                      <a:endParaRPr lang="en-US" sz="24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lang="en-US"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Course Summary</a:t>
            </a:r>
            <a:endParaRPr kumimoji="0" 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algn="l"/>
            <a:r>
              <a:rPr lang="en-US" altLang="en-CA" sz="3200" dirty="0">
                <a:latin typeface="Calibri" panose="020F0502020204030204" pitchFamily="34" charset="0"/>
                <a:cs typeface="Calibri" panose="020F0502020204030204" pitchFamily="34" charset="0"/>
              </a:rPr>
              <a:t>Focus on core concepts</a:t>
            </a:r>
            <a:endParaRPr lang="en-US" altLang="en-CA" sz="3200" dirty="0">
              <a:latin typeface="Calibri" panose="020F0502020204030204" pitchFamily="34" charset="0"/>
              <a:cs typeface="Calibri" panose="020F0502020204030204" pitchFamily="34" charset="0"/>
            </a:endParaRPr>
          </a:p>
          <a:p>
            <a:pPr lvl="1" algn="l"/>
            <a:r>
              <a:rPr lang="en-US" altLang="en-CA" sz="2740" dirty="0">
                <a:latin typeface="Calibri" panose="020F0502020204030204" pitchFamily="34" charset="0"/>
                <a:cs typeface="Calibri" panose="020F0502020204030204" pitchFamily="34" charset="0"/>
              </a:rPr>
              <a:t>Data Structures</a:t>
            </a:r>
            <a:endParaRPr lang="en-US" altLang="en-CA" sz="2740" dirty="0">
              <a:latin typeface="Calibri" panose="020F0502020204030204" pitchFamily="34" charset="0"/>
              <a:cs typeface="Calibri" panose="020F0502020204030204" pitchFamily="34" charset="0"/>
            </a:endParaRPr>
          </a:p>
          <a:p>
            <a:pPr lvl="2" algn="l"/>
            <a:r>
              <a:rPr lang="en-US" altLang="en-CA" sz="2280" dirty="0">
                <a:latin typeface="Calibri" panose="020F0502020204030204" pitchFamily="34" charset="0"/>
                <a:cs typeface="Calibri" panose="020F0502020204030204" pitchFamily="34" charset="0"/>
              </a:rPr>
              <a:t>Array, Hashtable, Heap, Linked List, Stack, Queue, Tree and Graph</a:t>
            </a:r>
            <a:endParaRPr lang="en-US" altLang="en-CA" sz="2280" dirty="0">
              <a:latin typeface="Calibri" panose="020F0502020204030204" pitchFamily="34" charset="0"/>
              <a:cs typeface="Calibri" panose="020F0502020204030204" pitchFamily="34" charset="0"/>
            </a:endParaRPr>
          </a:p>
          <a:p>
            <a:pPr lvl="1" algn="l"/>
            <a:r>
              <a:rPr lang="en-US" altLang="en-CA" sz="2740" dirty="0">
                <a:latin typeface="Calibri" panose="020F0502020204030204" pitchFamily="34" charset="0"/>
                <a:cs typeface="Calibri" panose="020F0502020204030204" pitchFamily="34" charset="0"/>
              </a:rPr>
              <a:t>Algorithmic Problem Solving Techniques</a:t>
            </a:r>
            <a:endParaRPr lang="en-US" altLang="en-CA" sz="2740" dirty="0">
              <a:latin typeface="Calibri" panose="020F0502020204030204" pitchFamily="34" charset="0"/>
              <a:cs typeface="Calibri" panose="020F0502020204030204" pitchFamily="34" charset="0"/>
            </a:endParaRPr>
          </a:p>
          <a:p>
            <a:pPr lvl="2" algn="l"/>
            <a:r>
              <a:rPr lang="en-US" altLang="en-CA" sz="2280" dirty="0">
                <a:latin typeface="Calibri" panose="020F0502020204030204" pitchFamily="34" charset="0"/>
                <a:cs typeface="Calibri" panose="020F0502020204030204" pitchFamily="34" charset="0"/>
              </a:rPr>
              <a:t>Sorting, Recursion, Two Pointers, Binary Search</a:t>
            </a:r>
            <a:endParaRPr lang="en-US" altLang="en-CA" sz="2280" dirty="0">
              <a:latin typeface="Calibri" panose="020F0502020204030204" pitchFamily="34" charset="0"/>
              <a:cs typeface="Calibri" panose="020F0502020204030204" pitchFamily="34" charset="0"/>
            </a:endParaRPr>
          </a:p>
          <a:p>
            <a:pPr lvl="2" algn="l"/>
            <a:r>
              <a:rPr lang="en-US" altLang="en-CA" sz="2280" dirty="0">
                <a:latin typeface="Calibri" panose="020F0502020204030204" pitchFamily="34" charset="0"/>
                <a:cs typeface="Calibri" panose="020F0502020204030204" pitchFamily="34" charset="0"/>
              </a:rPr>
              <a:t>State Space Trees, DFS/BFS, Shortest Path, Optimization</a:t>
            </a:r>
            <a:endParaRPr lang="en-US" altLang="en-CA" sz="2740" dirty="0">
              <a:latin typeface="Calibri" panose="020F0502020204030204" pitchFamily="34" charset="0"/>
              <a:cs typeface="Calibri" panose="020F0502020204030204" pitchFamily="34" charset="0"/>
            </a:endParaRPr>
          </a:p>
          <a:p>
            <a:pPr lvl="1" algn="l"/>
            <a:r>
              <a:rPr lang="en-US" altLang="en-CA" sz="2740" dirty="0">
                <a:latin typeface="Calibri" panose="020F0502020204030204" pitchFamily="34" charset="0"/>
                <a:cs typeface="Calibri" panose="020F0502020204030204" pitchFamily="34" charset="0"/>
              </a:rPr>
              <a:t>Algorithm and Paradigms</a:t>
            </a:r>
            <a:endParaRPr lang="en-US" altLang="en-CA" sz="2740" dirty="0">
              <a:latin typeface="Calibri" panose="020F0502020204030204" pitchFamily="34" charset="0"/>
              <a:cs typeface="Calibri" panose="020F0502020204030204" pitchFamily="34" charset="0"/>
            </a:endParaRPr>
          </a:p>
          <a:p>
            <a:pPr lvl="2" algn="l"/>
            <a:r>
              <a:rPr lang="en-US" altLang="en-CA" sz="2280" dirty="0">
                <a:latin typeface="Calibri" panose="020F0502020204030204" pitchFamily="34" charset="0"/>
                <a:cs typeface="Calibri" panose="020F0502020204030204" pitchFamily="34" charset="0"/>
              </a:rPr>
              <a:t>Incremental (Brute Force), Divide and Conquer, Backtracking, Dynamic Programming, Greedy</a:t>
            </a:r>
            <a:endParaRPr lang="en-US" altLang="en-CA" sz="2280" dirty="0">
              <a:latin typeface="Calibri" panose="020F0502020204030204" pitchFamily="34" charset="0"/>
              <a:cs typeface="Calibri" panose="020F0502020204030204" pitchFamily="34" charset="0"/>
            </a:endParaRPr>
          </a:p>
          <a:p>
            <a:pPr lvl="0" algn="l"/>
            <a:endParaRPr lang="en-US" altLang="en-CA" sz="3190" dirty="0">
              <a:latin typeface="Calibri" panose="020F0502020204030204" pitchFamily="34" charset="0"/>
              <a:cs typeface="Calibri" panose="020F0502020204030204" pitchFamily="34" charset="0"/>
            </a:endParaRPr>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31750" y="338455"/>
            <a:ext cx="398589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Course Summary</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556510"/>
            <a:ext cx="5067300"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Knowledge Wrap-up</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a:t>
              </a:r>
              <a:r>
                <a:rPr lang="en-CA" altLang="en-US" sz="4400" b="1" dirty="0">
                  <a:solidFill>
                    <a:schemeClr val="bg1"/>
                  </a:solidFill>
                  <a:latin typeface="Microsoft YaHei" panose="020B0503020204020204" pitchFamily="34" charset="-122"/>
                  <a:ea typeface="Microsoft YaHei" panose="020B0503020204020204" pitchFamily="34" charset="-122"/>
                </a:rPr>
                <a:t>4</a:t>
              </a:r>
              <a:endParaRPr lang="en-CA" altLang="en-US"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879600" y="1877695"/>
            <a:ext cx="533527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2" name="文本框 47"/>
          <p:cNvSpPr txBox="1"/>
          <p:nvPr/>
        </p:nvSpPr>
        <p:spPr>
          <a:xfrm>
            <a:off x="2157413" y="1881188"/>
            <a:ext cx="2497137"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Week </a:t>
            </a:r>
            <a:r>
              <a:rPr lang="en-US" altLang="en-CA" sz="2400" b="1" dirty="0">
                <a:solidFill>
                  <a:srgbClr val="05B780"/>
                </a:solidFill>
                <a:latin typeface="Microsoft YaHei" panose="020B0503020204020204" pitchFamily="34" charset="-122"/>
                <a:ea typeface="Microsoft YaHei" panose="020B0503020204020204" pitchFamily="34" charset="-122"/>
              </a:rPr>
              <a:t>9</a:t>
            </a:r>
            <a:r>
              <a:rPr lang="en-US" altLang="zh-CN" sz="2400" b="1" dirty="0">
                <a:solidFill>
                  <a:srgbClr val="05B780"/>
                </a:solidFill>
                <a:latin typeface="Microsoft YaHei" panose="020B0503020204020204" pitchFamily="34" charset="-122"/>
                <a:ea typeface="Microsoft YaHei" panose="020B0503020204020204" pitchFamily="34" charset="-122"/>
              </a:rPr>
              <a:t> Recap</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sp>
        <p:nvSpPr>
          <p:cNvPr id="5129" name="Rectangle 6"/>
          <p:cNvSpPr/>
          <p:nvPr/>
        </p:nvSpPr>
        <p:spPr>
          <a:xfrm>
            <a:off x="9156383" y="2737485"/>
            <a:ext cx="2263775" cy="369888"/>
          </a:xfrm>
          <a:prstGeom prst="rect">
            <a:avLst/>
          </a:prstGeom>
          <a:noFill/>
          <a:ln w="9525">
            <a:noFill/>
          </a:ln>
        </p:spPr>
        <p:txBody>
          <a:bodyPr anchor="t" anchorCtr="0">
            <a:spAutoFit/>
          </a:bodyPr>
          <a:lstStyle/>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竞争对手分析</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5131" name="Rectangle 6"/>
          <p:cNvSpPr/>
          <p:nvPr/>
        </p:nvSpPr>
        <p:spPr>
          <a:xfrm>
            <a:off x="9154795" y="3134360"/>
            <a:ext cx="2265363" cy="369888"/>
          </a:xfrm>
          <a:prstGeom prst="rect">
            <a:avLst/>
          </a:prstGeom>
          <a:noFill/>
          <a:ln w="9525">
            <a:noFill/>
          </a:ln>
        </p:spPr>
        <p:txBody>
          <a:bodyPr anchor="t" anchorCtr="0">
            <a:spAutoFit/>
          </a:bodyPr>
          <a:lstStyle/>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产品定位分析</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101" name="任意多边形 100"/>
          <p:cNvSpPr/>
          <p:nvPr/>
        </p:nvSpPr>
        <p:spPr>
          <a:xfrm>
            <a:off x="0" y="260350"/>
            <a:ext cx="3298825" cy="739775"/>
          </a:xfrm>
          <a:custGeom>
            <a:avLst/>
            <a:gdLst>
              <a:gd name="connsiteX0" fmla="*/ 38767 w 3299253"/>
              <a:gd name="connsiteY0" fmla="*/ 0 h 739718"/>
              <a:gd name="connsiteX1" fmla="*/ 2929394 w 3299253"/>
              <a:gd name="connsiteY1" fmla="*/ 0 h 739718"/>
              <a:gd name="connsiteX2" fmla="*/ 3299253 w 3299253"/>
              <a:gd name="connsiteY2" fmla="*/ 369859 h 739718"/>
              <a:gd name="connsiteX3" fmla="*/ 2929394 w 3299253"/>
              <a:gd name="connsiteY3" fmla="*/ 739718 h 739718"/>
              <a:gd name="connsiteX4" fmla="*/ 38767 w 3299253"/>
              <a:gd name="connsiteY4" fmla="*/ 739718 h 739718"/>
              <a:gd name="connsiteX5" fmla="*/ 0 w 3299253"/>
              <a:gd name="connsiteY5" fmla="*/ 735810 h 739718"/>
              <a:gd name="connsiteX6" fmla="*/ 0 w 3299253"/>
              <a:gd name="connsiteY6" fmla="*/ 3908 h 73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9253" h="739718">
                <a:moveTo>
                  <a:pt x="38767" y="0"/>
                </a:moveTo>
                <a:lnTo>
                  <a:pt x="2929394" y="0"/>
                </a:lnTo>
                <a:cubicBezTo>
                  <a:pt x="3133661" y="0"/>
                  <a:pt x="3299253" y="165592"/>
                  <a:pt x="3299253" y="369859"/>
                </a:cubicBezTo>
                <a:cubicBezTo>
                  <a:pt x="3299253" y="574126"/>
                  <a:pt x="3133661" y="739718"/>
                  <a:pt x="2929394" y="739718"/>
                </a:cubicBezTo>
                <a:lnTo>
                  <a:pt x="38767" y="739718"/>
                </a:lnTo>
                <a:lnTo>
                  <a:pt x="0" y="735810"/>
                </a:lnTo>
                <a:lnTo>
                  <a:pt x="0" y="390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4" name="文本框 101"/>
          <p:cNvSpPr txBox="1"/>
          <p:nvPr/>
        </p:nvSpPr>
        <p:spPr>
          <a:xfrm>
            <a:off x="250825" y="336550"/>
            <a:ext cx="2797175" cy="583565"/>
          </a:xfrm>
          <a:prstGeom prst="rect">
            <a:avLst/>
          </a:prstGeom>
          <a:noFill/>
          <a:ln w="9525">
            <a:noFill/>
          </a:ln>
        </p:spPr>
        <p:txBody>
          <a:bodyPr anchor="t" anchorCtr="0">
            <a:spAutoFit/>
          </a:bodyPr>
          <a:lstStyle/>
          <a:p>
            <a:pPr>
              <a:buFont typeface="Arial" panose="020B0604020202020204" pitchFamily="34" charset="0"/>
            </a:pPr>
            <a:r>
              <a:rPr lang="en-US" altLang="zh-CN" sz="3200" b="1" dirty="0">
                <a:solidFill>
                  <a:srgbClr val="FFFFFF"/>
                </a:solidFill>
                <a:latin typeface="Microsoft YaHei" panose="020B0503020204020204" pitchFamily="34" charset="-122"/>
                <a:ea typeface="Microsoft YaHei" panose="020B0503020204020204" pitchFamily="34" charset="-122"/>
              </a:rPr>
              <a:t>Agenda</a:t>
            </a:r>
            <a:endParaRPr lang="zh-CN" altLang="en-US" sz="3200" b="1" dirty="0">
              <a:solidFill>
                <a:srgbClr val="FFFFFF"/>
              </a:solidFill>
              <a:latin typeface="Microsoft YaHei" panose="020B0503020204020204" pitchFamily="34" charset="-122"/>
              <a:ea typeface="Microsoft YaHei" panose="020B0503020204020204" pitchFamily="34" charset="-122"/>
            </a:endParaRPr>
          </a:p>
        </p:txBody>
      </p:sp>
      <p:grpSp>
        <p:nvGrpSpPr>
          <p:cNvPr id="5145" name="组合 3"/>
          <p:cNvGrpSpPr/>
          <p:nvPr/>
        </p:nvGrpSpPr>
        <p:grpSpPr>
          <a:xfrm>
            <a:off x="1168400" y="1687513"/>
            <a:ext cx="814388" cy="849312"/>
            <a:chOff x="1473127" y="1521451"/>
            <a:chExt cx="653645" cy="681967"/>
          </a:xfrm>
        </p:grpSpPr>
        <p:sp>
          <p:nvSpPr>
            <p:cNvPr id="3"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7" name="文本框 46"/>
            <p:cNvSpPr txBox="1"/>
            <p:nvPr/>
          </p:nvSpPr>
          <p:spPr>
            <a:xfrm>
              <a:off x="1524732" y="1669097"/>
              <a:ext cx="602040" cy="419851"/>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01</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13" name="矩形 112"/>
          <p:cNvSpPr/>
          <p:nvPr/>
        </p:nvSpPr>
        <p:spPr>
          <a:xfrm>
            <a:off x="1878330" y="4800600"/>
            <a:ext cx="5335270" cy="45085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59" name="文本框 113"/>
          <p:cNvSpPr txBox="1"/>
          <p:nvPr/>
        </p:nvSpPr>
        <p:spPr>
          <a:xfrm>
            <a:off x="2156460" y="4794250"/>
            <a:ext cx="4686300"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Knowledge Wrap-up</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5160" name="组合 114"/>
          <p:cNvGrpSpPr/>
          <p:nvPr/>
        </p:nvGrpSpPr>
        <p:grpSpPr>
          <a:xfrm>
            <a:off x="1167124" y="4600301"/>
            <a:ext cx="814394" cy="850900"/>
            <a:chOff x="1473122" y="1521446"/>
            <a:chExt cx="653650" cy="681967"/>
          </a:xfrm>
        </p:grpSpPr>
        <p:sp>
          <p:nvSpPr>
            <p:cNvPr id="116" name="六边形 115"/>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62" name="文本框 116"/>
            <p:cNvSpPr txBox="1"/>
            <p:nvPr/>
          </p:nvSpPr>
          <p:spPr>
            <a:xfrm>
              <a:off x="1524732" y="1669097"/>
              <a:ext cx="602040" cy="418341"/>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04</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3" name="文本框 111"/>
          <p:cNvSpPr txBox="1"/>
          <p:nvPr/>
        </p:nvSpPr>
        <p:spPr>
          <a:xfrm>
            <a:off x="1108710" y="5807442"/>
            <a:ext cx="749935"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05</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8" name="矩形 5"/>
          <p:cNvSpPr/>
          <p:nvPr/>
        </p:nvSpPr>
        <p:spPr>
          <a:xfrm>
            <a:off x="1878965" y="2832100"/>
            <a:ext cx="533527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文本框 47"/>
          <p:cNvSpPr txBox="1"/>
          <p:nvPr/>
        </p:nvSpPr>
        <p:spPr>
          <a:xfrm>
            <a:off x="2157095" y="2835910"/>
            <a:ext cx="4538345" cy="460375"/>
          </a:xfrm>
          <a:prstGeom prst="rect">
            <a:avLst/>
          </a:prstGeom>
          <a:noFill/>
          <a:ln w="9525">
            <a:noFill/>
          </a:ln>
        </p:spPr>
        <p:txBody>
          <a:bodyPr wrap="square" anchor="t" anchorCtr="0">
            <a:spAutoFit/>
          </a:bodyPr>
          <a:lstStyle/>
          <a:p>
            <a:pPr>
              <a:buFont typeface="Arial" panose="020B0604020202020204" pitchFamily="34" charset="0"/>
            </a:pPr>
            <a:r>
              <a:rPr lang="en-US" altLang="en-CA" sz="2400" b="1" dirty="0">
                <a:solidFill>
                  <a:srgbClr val="05B780"/>
                </a:solidFill>
                <a:latin typeface="Microsoft YaHei" panose="020B0503020204020204" pitchFamily="34" charset="-122"/>
                <a:ea typeface="Microsoft YaHei" panose="020B0503020204020204" pitchFamily="34" charset="-122"/>
              </a:rPr>
              <a:t>Greedy</a:t>
            </a:r>
            <a:endParaRPr lang="en-US" altLang="en-CA" sz="2400" b="1" dirty="0">
              <a:solidFill>
                <a:srgbClr val="05B780"/>
              </a:solidFill>
              <a:latin typeface="Microsoft YaHei" panose="020B0503020204020204" pitchFamily="34" charset="-122"/>
              <a:ea typeface="Microsoft YaHei" panose="020B0503020204020204" pitchFamily="34" charset="-122"/>
            </a:endParaRPr>
          </a:p>
        </p:txBody>
      </p:sp>
      <p:grpSp>
        <p:nvGrpSpPr>
          <p:cNvPr id="16" name="组合 3"/>
          <p:cNvGrpSpPr/>
          <p:nvPr/>
        </p:nvGrpSpPr>
        <p:grpSpPr>
          <a:xfrm>
            <a:off x="1167759" y="2641912"/>
            <a:ext cx="814394" cy="849312"/>
            <a:chOff x="1473122" y="1521446"/>
            <a:chExt cx="653650" cy="681967"/>
          </a:xfrm>
        </p:grpSpPr>
        <p:sp>
          <p:nvSpPr>
            <p:cNvPr id="17"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文本框 46"/>
            <p:cNvSpPr txBox="1"/>
            <p:nvPr/>
          </p:nvSpPr>
          <p:spPr>
            <a:xfrm>
              <a:off x="1524732" y="1669097"/>
              <a:ext cx="602040" cy="419123"/>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02</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9" name="矩形 5"/>
          <p:cNvSpPr/>
          <p:nvPr/>
        </p:nvSpPr>
        <p:spPr>
          <a:xfrm>
            <a:off x="1878965" y="3786505"/>
            <a:ext cx="533527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1" name="组合 3"/>
          <p:cNvGrpSpPr/>
          <p:nvPr/>
        </p:nvGrpSpPr>
        <p:grpSpPr>
          <a:xfrm>
            <a:off x="1167759" y="3596317"/>
            <a:ext cx="814394" cy="849312"/>
            <a:chOff x="1473122" y="1521446"/>
            <a:chExt cx="653650" cy="681967"/>
          </a:xfrm>
        </p:grpSpPr>
        <p:sp>
          <p:nvSpPr>
            <p:cNvPr id="22"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文本框 46"/>
            <p:cNvSpPr txBox="1"/>
            <p:nvPr/>
          </p:nvSpPr>
          <p:spPr>
            <a:xfrm>
              <a:off x="1524732" y="1669097"/>
              <a:ext cx="602040" cy="419123"/>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03</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2" name="文本框 47"/>
          <p:cNvSpPr txBox="1"/>
          <p:nvPr/>
        </p:nvSpPr>
        <p:spPr>
          <a:xfrm>
            <a:off x="2157730" y="3786505"/>
            <a:ext cx="5157470" cy="460375"/>
          </a:xfrm>
          <a:prstGeom prst="rect">
            <a:avLst/>
          </a:prstGeom>
          <a:noFill/>
          <a:ln w="9525">
            <a:noFill/>
          </a:ln>
        </p:spPr>
        <p:txBody>
          <a:bodyPr wrap="square" anchor="t" anchorCtr="0">
            <a:spAutoFit/>
          </a:bodyPr>
          <a:lstStyle/>
          <a:p>
            <a:pPr>
              <a:buFont typeface="Arial" panose="020B0604020202020204" pitchFamily="34" charset="0"/>
            </a:pPr>
            <a:r>
              <a:rPr lang="en-US" altLang="en-CA" sz="2400" b="1" dirty="0">
                <a:solidFill>
                  <a:srgbClr val="05B780"/>
                </a:solidFill>
                <a:latin typeface="Microsoft YaHei" panose="020B0503020204020204" pitchFamily="34" charset="-122"/>
                <a:ea typeface="Microsoft YaHei" panose="020B0503020204020204" pitchFamily="34" charset="-122"/>
              </a:rPr>
              <a:t>Course Summary</a:t>
            </a:r>
            <a:endParaRPr lang="en-US" altLang="en-CA" sz="2400" b="1" dirty="0">
              <a:solidFill>
                <a:srgbClr val="05B780"/>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lang="en-US"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Knowledge Check</a:t>
            </a:r>
            <a:endParaRPr kumimoji="0" 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algn="l"/>
            <a:r>
              <a:rPr sz="2400" dirty="0">
                <a:latin typeface="Calibri" panose="020F0502020204030204" pitchFamily="34" charset="0"/>
                <a:cs typeface="Calibri" panose="020F0502020204030204" pitchFamily="34" charset="0"/>
              </a:rPr>
              <a:t>We covered several data structures: list, stacks, queues, heaps, and hash tables. For each problem below, choose the best data structure that can be used to solve the problem efficiently.</a:t>
            </a:r>
            <a:endParaRPr sz="2400" dirty="0">
              <a:latin typeface="Calibri" panose="020F0502020204030204" pitchFamily="34" charset="0"/>
              <a:cs typeface="Calibri" panose="020F0502020204030204" pitchFamily="34" charset="0"/>
            </a:endParaRPr>
          </a:p>
          <a:p>
            <a:pPr lvl="1" algn="l"/>
            <a:r>
              <a:rPr sz="2055" dirty="0">
                <a:latin typeface="Calibri" panose="020F0502020204030204" pitchFamily="34" charset="0"/>
                <a:cs typeface="Calibri" panose="020F0502020204030204" pitchFamily="34" charset="0"/>
              </a:rPr>
              <a:t>Given a list A of n integers, reverse the order of the elements in A.</a:t>
            </a:r>
            <a:endParaRPr sz="2055" dirty="0">
              <a:latin typeface="Calibri" panose="020F0502020204030204" pitchFamily="34" charset="0"/>
              <a:cs typeface="Calibri" panose="020F0502020204030204" pitchFamily="34" charset="0"/>
            </a:endParaRPr>
          </a:p>
          <a:p>
            <a:pPr lvl="1" algn="l"/>
            <a:r>
              <a:rPr sz="2055" dirty="0">
                <a:latin typeface="Calibri" panose="020F0502020204030204" pitchFamily="34" charset="0"/>
                <a:cs typeface="Calibri" panose="020F0502020204030204" pitchFamily="34" charset="0"/>
              </a:rPr>
              <a:t>Given a list A of n integers, report the 10 largest integers in A.</a:t>
            </a:r>
            <a:endParaRPr sz="2055" dirty="0">
              <a:latin typeface="Calibri" panose="020F0502020204030204" pitchFamily="34" charset="0"/>
              <a:cs typeface="Calibri" panose="020F0502020204030204" pitchFamily="34" charset="0"/>
            </a:endParaRPr>
          </a:p>
          <a:p>
            <a:pPr lvl="1" algn="l"/>
            <a:r>
              <a:rPr sz="2055" dirty="0">
                <a:latin typeface="Calibri" panose="020F0502020204030204" pitchFamily="34" charset="0"/>
                <a:cs typeface="Calibri" panose="020F0502020204030204" pitchFamily="34" charset="0"/>
              </a:rPr>
              <a:t>Given an undirected graph G, determine if </a:t>
            </a:r>
            <a:r>
              <a:rPr lang="en-US" sz="2055" dirty="0">
                <a:latin typeface="Calibri" panose="020F0502020204030204" pitchFamily="34" charset="0"/>
                <a:cs typeface="Calibri" panose="020F0502020204030204" pitchFamily="34" charset="0"/>
              </a:rPr>
              <a:t>all nodes in </a:t>
            </a:r>
            <a:r>
              <a:rPr sz="2055" dirty="0">
                <a:latin typeface="Calibri" panose="020F0502020204030204" pitchFamily="34" charset="0"/>
                <a:cs typeface="Calibri" panose="020F0502020204030204" pitchFamily="34" charset="0"/>
              </a:rPr>
              <a:t>G </a:t>
            </a:r>
            <a:r>
              <a:rPr lang="en-US" sz="2055" dirty="0">
                <a:latin typeface="Calibri" panose="020F0502020204030204" pitchFamily="34" charset="0"/>
                <a:cs typeface="Calibri" panose="020F0502020204030204" pitchFamily="34" charset="0"/>
              </a:rPr>
              <a:t>are</a:t>
            </a:r>
            <a:r>
              <a:rPr sz="2055" dirty="0">
                <a:latin typeface="Calibri" panose="020F0502020204030204" pitchFamily="34" charset="0"/>
                <a:cs typeface="Calibri" panose="020F0502020204030204" pitchFamily="34" charset="0"/>
              </a:rPr>
              <a:t> connected.</a:t>
            </a:r>
            <a:endParaRPr sz="2055" dirty="0">
              <a:latin typeface="Calibri" panose="020F0502020204030204" pitchFamily="34" charset="0"/>
              <a:cs typeface="Calibri" panose="020F0502020204030204" pitchFamily="34" charset="0"/>
            </a:endParaRPr>
          </a:p>
          <a:p>
            <a:pPr lvl="1" algn="l"/>
            <a:r>
              <a:rPr lang="en-US" sz="2055" dirty="0">
                <a:latin typeface="Calibri" panose="020F0502020204030204" pitchFamily="34" charset="0"/>
                <a:cs typeface="Calibri" panose="020F0502020204030204" pitchFamily="34" charset="0"/>
              </a:rPr>
              <a:t>Given a list A of n Strings, check which element from another list B of m strings exists in A.</a:t>
            </a:r>
            <a:endParaRPr lang="en-US" sz="2055" dirty="0">
              <a:latin typeface="Calibri" panose="020F0502020204030204" pitchFamily="34" charset="0"/>
              <a:cs typeface="Calibri" panose="020F0502020204030204" pitchFamily="34" charset="0"/>
            </a:endParaRPr>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lang="en-US"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Knowledge Check - Answers</a:t>
            </a:r>
            <a:endParaRPr kumimoji="0" 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algn="l"/>
            <a:r>
              <a:rPr sz="2400" dirty="0">
                <a:latin typeface="Calibri" panose="020F0502020204030204" pitchFamily="34" charset="0"/>
                <a:cs typeface="Calibri" panose="020F0502020204030204" pitchFamily="34" charset="0"/>
              </a:rPr>
              <a:t>We covered several data structures: list, stacks, queues, heaps, hash tables</a:t>
            </a:r>
            <a:r>
              <a:rPr lang="en-US" sz="2400" dirty="0">
                <a:latin typeface="Calibri" panose="020F0502020204030204" pitchFamily="34" charset="0"/>
                <a:cs typeface="Calibri" panose="020F0502020204030204" pitchFamily="34" charset="0"/>
              </a:rPr>
              <a:t>, linked lists</a:t>
            </a:r>
            <a:r>
              <a:rPr sz="2400" dirty="0">
                <a:latin typeface="Calibri" panose="020F0502020204030204" pitchFamily="34" charset="0"/>
                <a:cs typeface="Calibri" panose="020F0502020204030204" pitchFamily="34" charset="0"/>
              </a:rPr>
              <a:t>. For each problem below, choose the best data structure that can be used to solve the problem efficiently.</a:t>
            </a:r>
            <a:endParaRPr sz="2400" dirty="0">
              <a:latin typeface="Calibri" panose="020F0502020204030204" pitchFamily="34" charset="0"/>
              <a:cs typeface="Calibri" panose="020F0502020204030204" pitchFamily="34" charset="0"/>
            </a:endParaRPr>
          </a:p>
          <a:p>
            <a:pPr lvl="1" algn="l"/>
            <a:r>
              <a:rPr sz="2055" dirty="0">
                <a:latin typeface="Calibri" panose="020F0502020204030204" pitchFamily="34" charset="0"/>
                <a:cs typeface="Calibri" panose="020F0502020204030204" pitchFamily="34" charset="0"/>
              </a:rPr>
              <a:t>Given a list A of n integers, reverse the order of the elements in A.</a:t>
            </a:r>
            <a:endParaRPr sz="2055" dirty="0">
              <a:latin typeface="Calibri" panose="020F0502020204030204" pitchFamily="34" charset="0"/>
              <a:cs typeface="Calibri" panose="020F0502020204030204" pitchFamily="34" charset="0"/>
            </a:endParaRPr>
          </a:p>
          <a:p>
            <a:pPr lvl="2" algn="l"/>
            <a:r>
              <a:rPr lang="en-US" sz="1710" dirty="0">
                <a:latin typeface="Calibri" panose="020F0502020204030204" pitchFamily="34" charset="0"/>
                <a:cs typeface="Calibri" panose="020F0502020204030204" pitchFamily="34" charset="0"/>
              </a:rPr>
              <a:t>Array, Stack, Queue (double ended)</a:t>
            </a:r>
            <a:endParaRPr sz="1710" dirty="0">
              <a:latin typeface="Calibri" panose="020F0502020204030204" pitchFamily="34" charset="0"/>
              <a:cs typeface="Calibri" panose="020F0502020204030204" pitchFamily="34" charset="0"/>
            </a:endParaRPr>
          </a:p>
          <a:p>
            <a:pPr lvl="1" algn="l"/>
            <a:r>
              <a:rPr sz="2055" dirty="0">
                <a:latin typeface="Calibri" panose="020F0502020204030204" pitchFamily="34" charset="0"/>
                <a:cs typeface="Calibri" panose="020F0502020204030204" pitchFamily="34" charset="0"/>
              </a:rPr>
              <a:t>Given a list A of n integers, report the 10 largest integers in A.</a:t>
            </a:r>
            <a:endParaRPr sz="2055" dirty="0">
              <a:latin typeface="Calibri" panose="020F0502020204030204" pitchFamily="34" charset="0"/>
              <a:cs typeface="Calibri" panose="020F0502020204030204" pitchFamily="34" charset="0"/>
            </a:endParaRPr>
          </a:p>
          <a:p>
            <a:pPr lvl="2" algn="l"/>
            <a:r>
              <a:rPr lang="en-US" sz="1710" dirty="0">
                <a:latin typeface="Calibri" panose="020F0502020204030204" pitchFamily="34" charset="0"/>
                <a:cs typeface="Calibri" panose="020F0502020204030204" pitchFamily="34" charset="0"/>
              </a:rPr>
              <a:t>Heap</a:t>
            </a:r>
            <a:endParaRPr sz="1710" dirty="0">
              <a:latin typeface="Calibri" panose="020F0502020204030204" pitchFamily="34" charset="0"/>
              <a:cs typeface="Calibri" panose="020F0502020204030204" pitchFamily="34" charset="0"/>
            </a:endParaRPr>
          </a:p>
          <a:p>
            <a:pPr lvl="1" algn="l"/>
            <a:r>
              <a:rPr sz="2055" dirty="0">
                <a:latin typeface="Calibri" panose="020F0502020204030204" pitchFamily="34" charset="0"/>
                <a:cs typeface="Calibri" panose="020F0502020204030204" pitchFamily="34" charset="0"/>
              </a:rPr>
              <a:t>Given an undirected graph G, determine if </a:t>
            </a:r>
            <a:r>
              <a:rPr lang="en-US" sz="2055" dirty="0">
                <a:latin typeface="Calibri" panose="020F0502020204030204" pitchFamily="34" charset="0"/>
                <a:cs typeface="Calibri" panose="020F0502020204030204" pitchFamily="34" charset="0"/>
              </a:rPr>
              <a:t>all nodes in </a:t>
            </a:r>
            <a:r>
              <a:rPr sz="2055" dirty="0">
                <a:latin typeface="Calibri" panose="020F0502020204030204" pitchFamily="34" charset="0"/>
                <a:cs typeface="Calibri" panose="020F0502020204030204" pitchFamily="34" charset="0"/>
              </a:rPr>
              <a:t>G </a:t>
            </a:r>
            <a:r>
              <a:rPr lang="en-US" sz="2055" dirty="0">
                <a:latin typeface="Calibri" panose="020F0502020204030204" pitchFamily="34" charset="0"/>
                <a:cs typeface="Calibri" panose="020F0502020204030204" pitchFamily="34" charset="0"/>
              </a:rPr>
              <a:t>are</a:t>
            </a:r>
            <a:r>
              <a:rPr sz="2055" dirty="0">
                <a:latin typeface="Calibri" panose="020F0502020204030204" pitchFamily="34" charset="0"/>
                <a:cs typeface="Calibri" panose="020F0502020204030204" pitchFamily="34" charset="0"/>
              </a:rPr>
              <a:t> connected.</a:t>
            </a:r>
            <a:endParaRPr sz="2055" dirty="0">
              <a:latin typeface="Calibri" panose="020F0502020204030204" pitchFamily="34" charset="0"/>
              <a:cs typeface="Calibri" panose="020F0502020204030204" pitchFamily="34" charset="0"/>
            </a:endParaRPr>
          </a:p>
          <a:p>
            <a:pPr lvl="2" algn="l"/>
            <a:r>
              <a:rPr lang="en-US" sz="1710" dirty="0">
                <a:latin typeface="Calibri" panose="020F0502020204030204" pitchFamily="34" charset="0"/>
                <a:cs typeface="Calibri" panose="020F0502020204030204" pitchFamily="34" charset="0"/>
              </a:rPr>
              <a:t>Stack DFS or Queue BFS</a:t>
            </a:r>
            <a:endParaRPr lang="en-US" sz="1710" dirty="0">
              <a:latin typeface="Calibri" panose="020F0502020204030204" pitchFamily="34" charset="0"/>
              <a:cs typeface="Calibri" panose="020F0502020204030204" pitchFamily="34" charset="0"/>
            </a:endParaRPr>
          </a:p>
          <a:p>
            <a:pPr lvl="1" algn="l"/>
            <a:r>
              <a:rPr lang="en-US" sz="2050" dirty="0">
                <a:latin typeface="Calibri" panose="020F0502020204030204" pitchFamily="34" charset="0"/>
                <a:cs typeface="Calibri" panose="020F0502020204030204" pitchFamily="34" charset="0"/>
                <a:sym typeface="+mn-ea"/>
              </a:rPr>
              <a:t>Given a list A of n Strings, check which element from another list B of m strings exists in A.</a:t>
            </a:r>
            <a:endParaRPr lang="en-US" sz="2050" dirty="0">
              <a:latin typeface="Calibri" panose="020F0502020204030204" pitchFamily="34" charset="0"/>
              <a:cs typeface="Calibri" panose="020F0502020204030204" pitchFamily="34" charset="0"/>
              <a:sym typeface="+mn-ea"/>
            </a:endParaRPr>
          </a:p>
          <a:p>
            <a:pPr lvl="2" algn="l"/>
            <a:r>
              <a:rPr lang="en-US" sz="1705" dirty="0">
                <a:latin typeface="Calibri" panose="020F0502020204030204" pitchFamily="34" charset="0"/>
                <a:cs typeface="Calibri" panose="020F0502020204030204" pitchFamily="34" charset="0"/>
              </a:rPr>
              <a:t>Hash Table</a:t>
            </a:r>
            <a:endParaRPr lang="en-US" sz="1705" dirty="0">
              <a:latin typeface="Calibri" panose="020F0502020204030204" pitchFamily="34" charset="0"/>
              <a:cs typeface="Calibri" panose="020F0502020204030204" pitchFamily="34" charset="0"/>
            </a:endParaRPr>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4.3</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lang="en-US"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Knowledge Check</a:t>
            </a:r>
            <a:endParaRPr kumimoji="0" 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algn="l"/>
            <a:r>
              <a:rPr lang="en-CA" altLang="en-US" sz="2400" dirty="0">
                <a:latin typeface="Calibri" panose="020F0502020204030204" pitchFamily="34" charset="0"/>
                <a:cs typeface="Calibri" panose="020F0502020204030204" pitchFamily="34" charset="0"/>
              </a:rPr>
              <a:t>We covered several algorithm design techniques: incremental, divide-and conquer, dynamic programming, greedy, and backtracking. For each problem below, choose the most efficient technique that can be used to solve the problem efficiently. If more than one choice is available, select the one that is simplest to implement.</a:t>
            </a:r>
            <a:endParaRPr lang="en-CA" altLang="en-US" sz="2400" dirty="0">
              <a:latin typeface="Calibri" panose="020F0502020204030204" pitchFamily="34" charset="0"/>
              <a:cs typeface="Calibri" panose="020F0502020204030204" pitchFamily="34" charset="0"/>
            </a:endParaRPr>
          </a:p>
          <a:p>
            <a:pPr lvl="1" algn="l"/>
            <a:r>
              <a:rPr lang="en-CA" altLang="en-US" sz="2000" dirty="0">
                <a:latin typeface="Calibri" panose="020F0502020204030204" pitchFamily="34" charset="0"/>
                <a:cs typeface="Calibri" panose="020F0502020204030204" pitchFamily="34" charset="0"/>
              </a:rPr>
              <a:t>Given a list of n triangles, find the range (i.e., min and max) of the perimeters of the input triangles.</a:t>
            </a:r>
            <a:endParaRPr lang="en-CA" altLang="en-US" sz="2000" dirty="0">
              <a:latin typeface="Calibri" panose="020F0502020204030204" pitchFamily="34" charset="0"/>
              <a:cs typeface="Calibri" panose="020F0502020204030204" pitchFamily="34" charset="0"/>
            </a:endParaRPr>
          </a:p>
          <a:p>
            <a:pPr lvl="1" algn="l"/>
            <a:r>
              <a:rPr lang="en-CA" altLang="en-US" sz="2000" dirty="0">
                <a:latin typeface="Calibri" panose="020F0502020204030204" pitchFamily="34" charset="0"/>
                <a:cs typeface="Calibri" panose="020F0502020204030204" pitchFamily="34" charset="0"/>
              </a:rPr>
              <a:t>Sort a list of n triangles in decreasing order of perimeter.</a:t>
            </a:r>
            <a:endParaRPr lang="en-CA" altLang="en-US" sz="2000" dirty="0">
              <a:latin typeface="Calibri" panose="020F0502020204030204" pitchFamily="34" charset="0"/>
              <a:cs typeface="Calibri" panose="020F0502020204030204" pitchFamily="34" charset="0"/>
            </a:endParaRPr>
          </a:p>
          <a:p>
            <a:pPr lvl="1" algn="l"/>
            <a:r>
              <a:rPr lang="en-CA" altLang="en-US" sz="2000" dirty="0">
                <a:latin typeface="Calibri" panose="020F0502020204030204" pitchFamily="34" charset="0"/>
                <a:cs typeface="Calibri" panose="020F0502020204030204" pitchFamily="34" charset="0"/>
              </a:rPr>
              <a:t>Given a list of n items and their corresponding integer weights, maximize the total weight of items that fit in a backpack of capacity W by selecting items from the given list.</a:t>
            </a:r>
            <a:endParaRPr lang="en-CA" altLang="en-US" sz="2000" dirty="0">
              <a:latin typeface="Calibri" panose="020F0502020204030204" pitchFamily="34" charset="0"/>
              <a:cs typeface="Calibri" panose="020F0502020204030204" pitchFamily="34" charset="0"/>
            </a:endParaRPr>
          </a:p>
          <a:p>
            <a:pPr lvl="1" algn="l"/>
            <a:r>
              <a:rPr lang="en-CA" altLang="en-US" sz="2000" dirty="0">
                <a:latin typeface="Calibri" panose="020F0502020204030204" pitchFamily="34" charset="0"/>
                <a:cs typeface="Calibri" panose="020F0502020204030204" pitchFamily="34" charset="0"/>
              </a:rPr>
              <a:t>Given a list of n items and their corresponding integer weights, maximize the total number of items, selected from the given list, that fit in a backpack of maximum capacity W.</a:t>
            </a:r>
            <a:endParaRPr lang="en-CA" altLang="en-US" sz="2000" dirty="0">
              <a:latin typeface="Calibri" panose="020F0502020204030204" pitchFamily="34" charset="0"/>
              <a:cs typeface="Calibri" panose="020F0502020204030204" pitchFamily="34" charset="0"/>
            </a:endParaRPr>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4.4</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lang="en-US"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Knowledge Check - Answers</a:t>
            </a:r>
            <a:endParaRPr kumimoji="0" 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algn="l"/>
            <a:r>
              <a:rPr lang="en-CA" altLang="en-US" sz="2400" dirty="0">
                <a:latin typeface="Calibri" panose="020F0502020204030204" pitchFamily="34" charset="0"/>
                <a:cs typeface="Calibri" panose="020F0502020204030204" pitchFamily="34" charset="0"/>
              </a:rPr>
              <a:t>We covered several algorithm design techniques: </a:t>
            </a:r>
            <a:r>
              <a:rPr lang="en-US" altLang="en-CA" sz="2400" dirty="0">
                <a:latin typeface="Calibri" panose="020F0502020204030204" pitchFamily="34" charset="0"/>
                <a:cs typeface="Calibri" panose="020F0502020204030204" pitchFamily="34" charset="0"/>
              </a:rPr>
              <a:t>brute force</a:t>
            </a:r>
            <a:r>
              <a:rPr lang="en-CA" altLang="en-US" sz="2400" dirty="0">
                <a:latin typeface="Calibri" panose="020F0502020204030204" pitchFamily="34" charset="0"/>
                <a:cs typeface="Calibri" panose="020F0502020204030204" pitchFamily="34" charset="0"/>
              </a:rPr>
              <a:t>, divide-and conquer, dynamic programming, greedy, and backtracking. For each problem below, choose the most efficient technique that can be used to solve the problem efficiently. If more than one choice is available, select the one that is simplest to implement.</a:t>
            </a:r>
            <a:endParaRPr lang="en-CA" altLang="en-US" sz="2400" dirty="0">
              <a:latin typeface="Calibri" panose="020F0502020204030204" pitchFamily="34" charset="0"/>
              <a:cs typeface="Calibri" panose="020F0502020204030204" pitchFamily="34" charset="0"/>
            </a:endParaRPr>
          </a:p>
          <a:p>
            <a:pPr lvl="1" algn="l"/>
            <a:r>
              <a:rPr lang="en-CA" altLang="en-US" sz="2000" dirty="0">
                <a:latin typeface="Calibri" panose="020F0502020204030204" pitchFamily="34" charset="0"/>
                <a:cs typeface="Calibri" panose="020F0502020204030204" pitchFamily="34" charset="0"/>
              </a:rPr>
              <a:t>Given a list of n triangles, find the range (i.e., min and max) of the perimeters of the input triangles.</a:t>
            </a:r>
            <a:endParaRPr lang="en-CA" altLang="en-US" sz="2000" dirty="0">
              <a:latin typeface="Calibri" panose="020F0502020204030204" pitchFamily="34" charset="0"/>
              <a:cs typeface="Calibri" panose="020F0502020204030204" pitchFamily="34" charset="0"/>
            </a:endParaRPr>
          </a:p>
          <a:p>
            <a:pPr lvl="2" algn="l"/>
            <a:r>
              <a:rPr lang="en-US" altLang="en-CA" sz="1665" b="1" dirty="0">
                <a:latin typeface="Calibri" panose="020F0502020204030204" pitchFamily="34" charset="0"/>
                <a:cs typeface="Calibri" panose="020F0502020204030204" pitchFamily="34" charset="0"/>
              </a:rPr>
              <a:t>Brute Force</a:t>
            </a:r>
            <a:endParaRPr lang="en-CA" altLang="en-US" sz="1665" b="1" dirty="0">
              <a:latin typeface="Calibri" panose="020F0502020204030204" pitchFamily="34" charset="0"/>
              <a:cs typeface="Calibri" panose="020F0502020204030204" pitchFamily="34" charset="0"/>
            </a:endParaRPr>
          </a:p>
          <a:p>
            <a:pPr lvl="1" algn="l"/>
            <a:r>
              <a:rPr lang="en-CA" altLang="en-US" sz="2000" dirty="0">
                <a:latin typeface="Calibri" panose="020F0502020204030204" pitchFamily="34" charset="0"/>
                <a:cs typeface="Calibri" panose="020F0502020204030204" pitchFamily="34" charset="0"/>
              </a:rPr>
              <a:t>Sort a list of n triangles in decreasing order of perimeter.</a:t>
            </a:r>
            <a:endParaRPr lang="en-CA" altLang="en-US" sz="2000" dirty="0">
              <a:latin typeface="Calibri" panose="020F0502020204030204" pitchFamily="34" charset="0"/>
              <a:cs typeface="Calibri" panose="020F0502020204030204" pitchFamily="34" charset="0"/>
            </a:endParaRPr>
          </a:p>
          <a:p>
            <a:pPr lvl="2" algn="l"/>
            <a:r>
              <a:rPr lang="en-US" altLang="en-CA" sz="1665" b="1" dirty="0">
                <a:latin typeface="Calibri" panose="020F0502020204030204" pitchFamily="34" charset="0"/>
                <a:cs typeface="Calibri" panose="020F0502020204030204" pitchFamily="34" charset="0"/>
              </a:rPr>
              <a:t>Divide and Conquer</a:t>
            </a:r>
            <a:endParaRPr lang="en-CA" altLang="en-US" sz="1665" b="1" dirty="0">
              <a:latin typeface="Calibri" panose="020F0502020204030204" pitchFamily="34" charset="0"/>
              <a:cs typeface="Calibri" panose="020F0502020204030204" pitchFamily="34" charset="0"/>
            </a:endParaRPr>
          </a:p>
          <a:p>
            <a:pPr lvl="1" algn="l"/>
            <a:r>
              <a:rPr lang="en-CA" altLang="en-US" sz="2000" dirty="0">
                <a:latin typeface="Calibri" panose="020F0502020204030204" pitchFamily="34" charset="0"/>
                <a:cs typeface="Calibri" panose="020F0502020204030204" pitchFamily="34" charset="0"/>
              </a:rPr>
              <a:t>Given a list of n items and their corresponding integer weights, maximize the total weight of items that fit in a backpack of capacity W by selecting items from the given list.</a:t>
            </a:r>
            <a:endParaRPr lang="en-CA" altLang="en-US" sz="2000" dirty="0">
              <a:latin typeface="Calibri" panose="020F0502020204030204" pitchFamily="34" charset="0"/>
              <a:cs typeface="Calibri" panose="020F0502020204030204" pitchFamily="34" charset="0"/>
            </a:endParaRPr>
          </a:p>
          <a:p>
            <a:pPr lvl="2" algn="l"/>
            <a:r>
              <a:rPr lang="en-US" altLang="en-CA" sz="1665" b="1" dirty="0">
                <a:latin typeface="Calibri" panose="020F0502020204030204" pitchFamily="34" charset="0"/>
                <a:cs typeface="Calibri" panose="020F0502020204030204" pitchFamily="34" charset="0"/>
              </a:rPr>
              <a:t>Dynamic Programming</a:t>
            </a:r>
            <a:endParaRPr lang="en-CA" altLang="en-US" sz="1665" b="1" dirty="0">
              <a:latin typeface="Calibri" panose="020F0502020204030204" pitchFamily="34" charset="0"/>
              <a:cs typeface="Calibri" panose="020F0502020204030204" pitchFamily="34" charset="0"/>
            </a:endParaRPr>
          </a:p>
          <a:p>
            <a:pPr lvl="1" algn="l"/>
            <a:r>
              <a:rPr lang="en-CA" altLang="en-US" sz="2000" dirty="0">
                <a:latin typeface="Calibri" panose="020F0502020204030204" pitchFamily="34" charset="0"/>
                <a:cs typeface="Calibri" panose="020F0502020204030204" pitchFamily="34" charset="0"/>
              </a:rPr>
              <a:t>Given a list of n items and their corresponding integer weights, maximize the total number of items, selected from the given list, that fit in a backpack of maximum capacity W.</a:t>
            </a:r>
            <a:endParaRPr lang="en-CA" altLang="en-US" sz="2000" dirty="0">
              <a:latin typeface="Calibri" panose="020F0502020204030204" pitchFamily="34" charset="0"/>
              <a:cs typeface="Calibri" panose="020F0502020204030204" pitchFamily="34" charset="0"/>
            </a:endParaRPr>
          </a:p>
          <a:p>
            <a:pPr lvl="2" algn="l"/>
            <a:r>
              <a:rPr lang="en-US" altLang="en-CA" sz="1665" b="1" dirty="0">
                <a:latin typeface="Calibri" panose="020F0502020204030204" pitchFamily="34" charset="0"/>
                <a:cs typeface="Calibri" panose="020F0502020204030204" pitchFamily="34" charset="0"/>
              </a:rPr>
              <a:t>Greedy</a:t>
            </a:r>
            <a:endParaRPr lang="en-US" altLang="en-CA" sz="1665" b="1" dirty="0">
              <a:latin typeface="Calibri" panose="020F0502020204030204" pitchFamily="34" charset="0"/>
              <a:cs typeface="Calibri" panose="020F0502020204030204" pitchFamily="34" charset="0"/>
            </a:endParaRPr>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rot="1105229">
            <a:off x="879475" y="-420687"/>
            <a:ext cx="10955338" cy="816292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794"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rect l="0" t="0" r="0" b="0"/>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lstStyle/>
          <a:p>
            <a:endParaRPr lang="en-US"/>
          </a:p>
        </p:txBody>
      </p:sp>
      <p:sp>
        <p:nvSpPr>
          <p:cNvPr id="33795" name="文本框 29"/>
          <p:cNvSpPr txBox="1"/>
          <p:nvPr/>
        </p:nvSpPr>
        <p:spPr>
          <a:xfrm>
            <a:off x="3733800" y="4125913"/>
            <a:ext cx="4722813" cy="708025"/>
          </a:xfrm>
          <a:prstGeom prst="rect">
            <a:avLst/>
          </a:prstGeom>
          <a:noFill/>
          <a:ln w="9525">
            <a:noFill/>
          </a:ln>
        </p:spPr>
        <p:txBody>
          <a:bodyPr anchor="t" anchorCtr="0">
            <a:spAutoFit/>
          </a:bodyPr>
          <a:lstStyle/>
          <a:p>
            <a:pPr algn="dist"/>
            <a:r>
              <a:rPr lang="en-US" altLang="zh-CN" sz="4000" dirty="0">
                <a:solidFill>
                  <a:srgbClr val="262626"/>
                </a:solidFill>
                <a:latin typeface="Microsoft YaHei" panose="020B0503020204020204" pitchFamily="34" charset="-122"/>
                <a:ea typeface="Microsoft YaHei" panose="020B0503020204020204" pitchFamily="34" charset="-122"/>
              </a:rPr>
              <a:t>THANK YOU</a:t>
            </a:r>
            <a:endParaRPr lang="zh-CN" altLang="en-US" sz="4000"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Week9 Recap</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Week </a:t>
            </a:r>
            <a:r>
              <a:rPr lang="en-US" altLang="en-CA" sz="3200" b="1" dirty="0">
                <a:solidFill>
                  <a:srgbClr val="05B780"/>
                </a:solidFill>
                <a:latin typeface="Microsoft YaHei" panose="020B0503020204020204" pitchFamily="34" charset="-122"/>
                <a:ea typeface="Microsoft YaHei" panose="020B0503020204020204" pitchFamily="34" charset="-122"/>
              </a:rPr>
              <a:t>9</a:t>
            </a:r>
            <a:r>
              <a:rPr lang="en-US" altLang="zh-CN" sz="3200" b="1" dirty="0">
                <a:solidFill>
                  <a:srgbClr val="05B780"/>
                </a:solidFill>
                <a:latin typeface="Microsoft YaHei" panose="020B0503020204020204" pitchFamily="34" charset="-122"/>
                <a:ea typeface="Microsoft YaHei" panose="020B0503020204020204" pitchFamily="34" charset="-122"/>
              </a:rPr>
              <a:t> Recap</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01a</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Week</a:t>
            </a:r>
            <a:r>
              <a:rPr lang="en-US" altLang="en-CA" sz="2800" b="1" dirty="0">
                <a:solidFill>
                  <a:schemeClr val="tx1">
                    <a:lumMod val="85000"/>
                    <a:lumOff val="15000"/>
                  </a:schemeClr>
                </a:solidFill>
                <a:latin typeface="Microsoft YaHei" panose="020B0503020204020204" pitchFamily="34" charset="-122"/>
                <a:ea typeface="Microsoft YaHei" panose="020B0503020204020204" pitchFamily="34" charset="-122"/>
                <a:sym typeface="+mn-ea"/>
              </a:rPr>
              <a:t>9</a:t>
            </a: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 Recap</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p:txBody>
          <a:bodyPr/>
          <a:lstStyle/>
          <a:p>
            <a:r>
              <a:rPr lang="en-US" altLang="en-CA" dirty="0"/>
              <a:t>Memoization</a:t>
            </a:r>
            <a:endParaRPr lang="en-US" altLang="en-CA" dirty="0"/>
          </a:p>
          <a:p>
            <a:pPr lvl="1"/>
            <a:r>
              <a:rPr lang="en-US" altLang="en-CA" dirty="0"/>
              <a:t>Top Down Memoization vs Bottom Up Dynamic Programming</a:t>
            </a:r>
            <a:endParaRPr lang="en-US" altLang="en-CA" dirty="0"/>
          </a:p>
          <a:p>
            <a:pPr lvl="1"/>
            <a:r>
              <a:rPr lang="en-US" altLang="en-CA" dirty="0"/>
              <a:t>Memoization = Recursive DAC + Caching Results (hash table)</a:t>
            </a:r>
            <a:endParaRPr lang="en-US" altLang="en-CA" dirty="0"/>
          </a:p>
          <a:p>
            <a:r>
              <a:rPr lang="en-US" altLang="en-CA" dirty="0"/>
              <a:t>Backtracking</a:t>
            </a:r>
            <a:endParaRPr lang="en-US" altLang="en-CA" dirty="0"/>
          </a:p>
          <a:p>
            <a:pPr lvl="1"/>
            <a:r>
              <a:rPr lang="en-US" altLang="en-CA" dirty="0"/>
              <a:t>Depth First Search on State Space Tree (Decision Tree)</a:t>
            </a:r>
            <a:endParaRPr lang="en-US" altLang="en-CA" dirty="0"/>
          </a:p>
          <a:p>
            <a:pPr lvl="1"/>
            <a:r>
              <a:rPr lang="en-US" altLang="en-CA" dirty="0"/>
              <a:t>Always try to first visualize the State Space Tree</a:t>
            </a:r>
            <a:endParaRPr lang="en-US" altLang="en-CA" dirty="0"/>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Week9 Recap</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Homework Recap</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01b</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Homework - Find all Subsets</a:t>
            </a:r>
            <a:endPar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algn="l"/>
            <a:r>
              <a:rPr lang="en-CA" altLang="en-US" sz="3600" dirty="0"/>
              <a:t>Given a set of distinct integers, nums, return all possible subsets (the power set).</a:t>
            </a:r>
            <a:endParaRPr lang="en-CA" altLang="en-US" sz="3600" dirty="0"/>
          </a:p>
          <a:p>
            <a:pPr lvl="1" algn="l"/>
            <a:r>
              <a:rPr lang="en-CA" altLang="en-US" sz="3085" dirty="0"/>
              <a:t>The solution set must not contain duplicate subsets.</a:t>
            </a:r>
            <a:endParaRPr lang="en-CA" altLang="en-US" sz="3085" dirty="0"/>
          </a:p>
          <a:p>
            <a:pPr lvl="0" algn="l"/>
            <a:r>
              <a:rPr lang="en-CA" altLang="en-US" sz="3595" dirty="0"/>
              <a:t>Input: nums = [1,2,3]</a:t>
            </a:r>
            <a:endParaRPr lang="en-CA" altLang="en-US" sz="3595" dirty="0"/>
          </a:p>
          <a:p>
            <a:pPr lvl="0" algn="l"/>
            <a:r>
              <a:rPr lang="en-US" altLang="en-CA" sz="3595" dirty="0"/>
              <a:t>Output: [ [3], [1], [2], [1,2,3], [1,3], [2,3], [1,2], []]</a:t>
            </a:r>
            <a:endParaRPr lang="en-US" altLang="en-CA" sz="3595" dirty="0"/>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sym typeface="+mn-ea"/>
              </a:rPr>
              <a:t>Algorithms</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lstStyle/>
          <a:p>
            <a:pPr>
              <a:buFont typeface="Arial" panose="020B0604020202020204" pitchFamily="34" charset="0"/>
            </a:pPr>
            <a:r>
              <a:rPr lang="en-US" altLang="en-CA" sz="3200" b="1" dirty="0">
                <a:solidFill>
                  <a:srgbClr val="05B780"/>
                </a:solidFill>
                <a:latin typeface="Microsoft YaHei" panose="020B0503020204020204" pitchFamily="34" charset="-122"/>
                <a:ea typeface="Microsoft YaHei" panose="020B0503020204020204" pitchFamily="34" charset="-122"/>
              </a:rPr>
              <a:t>Greedy</a:t>
            </a:r>
            <a:endParaRPr lang="en-US" altLang="en-CA"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02</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lang="en-US"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Greedy - Introduction</a:t>
            </a:r>
            <a:endParaRPr kumimoji="0" 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5979795" y="1915795"/>
            <a:ext cx="4286885" cy="4351655"/>
          </a:xfrm>
          <a:prstGeom prst="rect">
            <a:avLst/>
          </a:prstGeom>
        </p:spPr>
      </p:pic>
      <p:sp>
        <p:nvSpPr>
          <p:cNvPr id="4" name="Text Box 3"/>
          <p:cNvSpPr txBox="1"/>
          <p:nvPr/>
        </p:nvSpPr>
        <p:spPr>
          <a:xfrm>
            <a:off x="1021080" y="1226185"/>
            <a:ext cx="9498965" cy="1753235"/>
          </a:xfrm>
          <a:prstGeom prst="rect">
            <a:avLst/>
          </a:prstGeom>
          <a:noFill/>
        </p:spPr>
        <p:txBody>
          <a:bodyPr wrap="square" rtlCol="0">
            <a:spAutoFit/>
          </a:bodyPr>
          <a:p>
            <a:r>
              <a:rPr lang="en-US"/>
              <a:t>Consider a “map”, how would you go from point A to B when there are multiple paths available?</a:t>
            </a:r>
            <a:endParaRPr lang="en-US"/>
          </a:p>
          <a:p>
            <a:r>
              <a:rPr lang="en-US"/>
              <a:t>- We pick a direction and keep going until the next step no longer gets us closer to the destination</a:t>
            </a:r>
            <a:endParaRPr lang="en-US"/>
          </a:p>
          <a:p>
            <a:r>
              <a:rPr lang="en-US"/>
              <a:t>- We pick another direction, and keep going</a:t>
            </a:r>
            <a:endParaRPr lang="en-US"/>
          </a:p>
          <a:p>
            <a:r>
              <a:rPr lang="en-US"/>
              <a:t>- Repeat above steps...</a:t>
            </a:r>
            <a:endParaRPr lang="en-US"/>
          </a:p>
          <a:p>
            <a:r>
              <a:rPr lang="en-US"/>
              <a:t>- Eventually we reach the destination</a:t>
            </a:r>
            <a:endParaRPr lang="en-US"/>
          </a:p>
          <a:p>
            <a:r>
              <a:rPr lang="en-US"/>
              <a:t>- Is this the shortest path? Maybe...</a:t>
            </a:r>
            <a:endParaRPr lang="en-US"/>
          </a:p>
        </p:txBody>
      </p:sp>
      <p:sp>
        <p:nvSpPr>
          <p:cNvPr id="5" name="Rounded Rectangle 4"/>
          <p:cNvSpPr/>
          <p:nvPr/>
        </p:nvSpPr>
        <p:spPr>
          <a:xfrm>
            <a:off x="6142355" y="2129155"/>
            <a:ext cx="488950" cy="4406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A</a:t>
            </a:r>
            <a:endParaRPr lang="en-US"/>
          </a:p>
        </p:txBody>
      </p:sp>
      <p:sp>
        <p:nvSpPr>
          <p:cNvPr id="6" name="Rounded Rectangle 5"/>
          <p:cNvSpPr/>
          <p:nvPr/>
        </p:nvSpPr>
        <p:spPr>
          <a:xfrm>
            <a:off x="9030335" y="4470400"/>
            <a:ext cx="488950" cy="4406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B</a:t>
            </a:r>
            <a:endParaRPr lang="en-US"/>
          </a:p>
        </p:txBody>
      </p:sp>
      <p:cxnSp>
        <p:nvCxnSpPr>
          <p:cNvPr id="7" name="Straight Arrow Connector 6"/>
          <p:cNvCxnSpPr/>
          <p:nvPr/>
        </p:nvCxnSpPr>
        <p:spPr>
          <a:xfrm flipH="1">
            <a:off x="6411595" y="2848610"/>
            <a:ext cx="9525" cy="18211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6536055" y="4686300"/>
            <a:ext cx="2213610" cy="9525"/>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lang="en-US"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Greedy Algorithm Design</a:t>
            </a:r>
            <a:endParaRPr kumimoji="0" 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algn="l"/>
            <a:r>
              <a:rPr lang="en-CA" altLang="en-US" sz="3200" dirty="0">
                <a:latin typeface="Calibri" panose="020F0502020204030204" pitchFamily="34" charset="0"/>
                <a:cs typeface="Calibri" panose="020F0502020204030204" pitchFamily="34" charset="0"/>
              </a:rPr>
              <a:t>Algorithm design technique</a:t>
            </a:r>
            <a:endParaRPr lang="en-CA" altLang="en-US" sz="3200" dirty="0">
              <a:latin typeface="Calibri" panose="020F0502020204030204" pitchFamily="34" charset="0"/>
              <a:cs typeface="Calibri" panose="020F0502020204030204" pitchFamily="34" charset="0"/>
            </a:endParaRPr>
          </a:p>
          <a:p>
            <a:pPr lvl="1" algn="l"/>
            <a:r>
              <a:rPr lang="en-CA" altLang="en-US" sz="2740" dirty="0">
                <a:latin typeface="Calibri" panose="020F0502020204030204" pitchFamily="34" charset="0"/>
                <a:cs typeface="Calibri" panose="020F0502020204030204" pitchFamily="34" charset="0"/>
              </a:rPr>
              <a:t>Usually more efficient than divide and conquer</a:t>
            </a:r>
            <a:endParaRPr lang="en-CA" altLang="en-US" sz="2740" dirty="0">
              <a:latin typeface="Calibri" panose="020F0502020204030204" pitchFamily="34" charset="0"/>
              <a:cs typeface="Calibri" panose="020F0502020204030204" pitchFamily="34" charset="0"/>
            </a:endParaRPr>
          </a:p>
          <a:p>
            <a:pPr lvl="1" algn="l"/>
            <a:r>
              <a:rPr lang="en-CA" altLang="en-US" sz="2740" dirty="0">
                <a:latin typeface="Calibri" panose="020F0502020204030204" pitchFamily="34" charset="0"/>
                <a:cs typeface="Calibri" panose="020F0502020204030204" pitchFamily="34" charset="0"/>
              </a:rPr>
              <a:t>But </a:t>
            </a:r>
            <a:r>
              <a:rPr lang="en-CA" altLang="en-US" sz="2740" b="1" dirty="0">
                <a:latin typeface="Calibri" panose="020F0502020204030204" pitchFamily="34" charset="0"/>
                <a:cs typeface="Calibri" panose="020F0502020204030204" pitchFamily="34" charset="0"/>
              </a:rPr>
              <a:t>not always applicable</a:t>
            </a:r>
            <a:endParaRPr lang="en-CA" altLang="en-US" sz="2740" dirty="0">
              <a:latin typeface="Calibri" panose="020F0502020204030204" pitchFamily="34" charset="0"/>
              <a:cs typeface="Calibri" panose="020F0502020204030204" pitchFamily="34" charset="0"/>
            </a:endParaRPr>
          </a:p>
          <a:p>
            <a:pPr lvl="1" algn="l"/>
            <a:r>
              <a:rPr lang="en-CA" altLang="en-US" sz="2740" dirty="0">
                <a:latin typeface="Calibri" panose="020F0502020204030204" pitchFamily="34" charset="0"/>
                <a:cs typeface="Calibri" panose="020F0502020204030204" pitchFamily="34" charset="0"/>
              </a:rPr>
              <a:t>Constructs optimal solution incrementally by</a:t>
            </a:r>
            <a:r>
              <a:rPr lang="en-US" altLang="en-CA" sz="2740" dirty="0">
                <a:latin typeface="Calibri" panose="020F0502020204030204" pitchFamily="34" charset="0"/>
                <a:cs typeface="Calibri" panose="020F0502020204030204" pitchFamily="34" charset="0"/>
              </a:rPr>
              <a:t> </a:t>
            </a:r>
            <a:r>
              <a:rPr lang="en-CA" altLang="en-US" sz="2740" dirty="0">
                <a:latin typeface="Calibri" panose="020F0502020204030204" pitchFamily="34" charset="0"/>
                <a:cs typeface="Calibri" panose="020F0502020204030204" pitchFamily="34" charset="0"/>
              </a:rPr>
              <a:t>repeatedly choosing what looks promising right now</a:t>
            </a:r>
            <a:endParaRPr lang="en-CA" altLang="en-US" sz="2740" dirty="0">
              <a:latin typeface="Calibri" panose="020F0502020204030204" pitchFamily="34" charset="0"/>
              <a:cs typeface="Calibri" panose="020F0502020204030204" pitchFamily="34" charset="0"/>
            </a:endParaRPr>
          </a:p>
          <a:p>
            <a:pPr algn="l"/>
            <a:r>
              <a:rPr lang="en-CA" altLang="en-US" sz="3200" dirty="0">
                <a:latin typeface="Calibri" panose="020F0502020204030204" pitchFamily="34" charset="0"/>
                <a:cs typeface="Calibri" panose="020F0502020204030204" pitchFamily="34" charset="0"/>
              </a:rPr>
              <a:t>Problem must satisfy the greedy choice property</a:t>
            </a:r>
            <a:endParaRPr lang="en-CA" altLang="en-US" sz="3200" dirty="0">
              <a:latin typeface="Calibri" panose="020F0502020204030204" pitchFamily="34" charset="0"/>
              <a:cs typeface="Calibri" panose="020F0502020204030204" pitchFamily="34" charset="0"/>
            </a:endParaRPr>
          </a:p>
          <a:p>
            <a:pPr lvl="1" algn="l"/>
            <a:r>
              <a:rPr lang="en-CA" altLang="en-US" sz="2740" dirty="0">
                <a:latin typeface="Calibri" panose="020F0502020204030204" pitchFamily="34" charset="0"/>
                <a:cs typeface="Calibri" panose="020F0502020204030204" pitchFamily="34" charset="0"/>
              </a:rPr>
              <a:t>A locally optimal choice is guaranteed to lead to some</a:t>
            </a:r>
            <a:r>
              <a:rPr lang="en-US" altLang="en-CA" sz="2740" dirty="0">
                <a:latin typeface="Calibri" panose="020F0502020204030204" pitchFamily="34" charset="0"/>
                <a:cs typeface="Calibri" panose="020F0502020204030204" pitchFamily="34" charset="0"/>
              </a:rPr>
              <a:t> </a:t>
            </a:r>
            <a:r>
              <a:rPr lang="en-CA" altLang="en-US" sz="2740" dirty="0">
                <a:latin typeface="Calibri" panose="020F0502020204030204" pitchFamily="34" charset="0"/>
                <a:cs typeface="Calibri" panose="020F0502020204030204" pitchFamily="34" charset="0"/>
              </a:rPr>
              <a:t>globally optimal solution</a:t>
            </a:r>
            <a:endParaRPr lang="en-CA" altLang="en-US" sz="2740" dirty="0">
              <a:latin typeface="Calibri" panose="020F0502020204030204" pitchFamily="34" charset="0"/>
              <a:cs typeface="Calibri" panose="020F0502020204030204" pitchFamily="34" charset="0"/>
            </a:endParaRPr>
          </a:p>
          <a:p>
            <a:pPr lvl="1" algn="l"/>
            <a:r>
              <a:rPr lang="en-US" altLang="en-CA" sz="2740" dirty="0">
                <a:latin typeface="Calibri" panose="020F0502020204030204" pitchFamily="34" charset="0"/>
                <a:cs typeface="Calibri" panose="020F0502020204030204" pitchFamily="34" charset="0"/>
              </a:rPr>
              <a:t>Often tricky to prove</a:t>
            </a:r>
            <a:endParaRPr lang="en-US" altLang="en-CA" sz="2740" dirty="0">
              <a:latin typeface="Calibri" panose="020F0502020204030204" pitchFamily="34" charset="0"/>
              <a:cs typeface="Calibri" panose="020F0502020204030204" pitchFamily="34" charset="0"/>
            </a:endParaRPr>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7652</Words>
  <Application>WPS Presentation</Application>
  <PresentationFormat>Widescreen</PresentationFormat>
  <Paragraphs>342</Paragraphs>
  <Slides>24</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24</vt:i4>
      </vt:variant>
    </vt:vector>
  </HeadingPairs>
  <TitlesOfParts>
    <vt:vector size="35" baseType="lpstr">
      <vt:lpstr>Arial</vt:lpstr>
      <vt:lpstr>SimSun</vt:lpstr>
      <vt:lpstr>Wingdings</vt:lpstr>
      <vt:lpstr>Calibri</vt:lpstr>
      <vt:lpstr>Calibri Light</vt:lpstr>
      <vt:lpstr>Microsoft YaHei</vt:lpstr>
      <vt:lpstr>Arial Unicode MS</vt:lpstr>
      <vt:lpstr>Arial</vt:lpstr>
      <vt:lpstr>Calibri</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JZ2018</cp:lastModifiedBy>
  <cp:revision>502</cp:revision>
  <dcterms:created xsi:type="dcterms:W3CDTF">2016-03-02T01:11:00Z</dcterms:created>
  <dcterms:modified xsi:type="dcterms:W3CDTF">2022-11-18T03:35:26Z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1033-11.2.0.11380</vt:lpwstr>
  </property>
  <property fmtid="{D5CDD505-2E9C-101B-9397-08002B2CF9AE}" pid="3" name="ICV">
    <vt:lpwstr>7804C9E9D5FD4A96AA2E920662FAFF5F</vt:lpwstr>
  </property>
</Properties>
</file>