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3"/>
  </p:notesMasterIdLst>
  <p:handoutMasterIdLst>
    <p:handoutMasterId r:id="rId34"/>
  </p:handoutMasterIdLst>
  <p:sldIdLst>
    <p:sldId id="256" r:id="rId4"/>
    <p:sldId id="257" r:id="rId5"/>
    <p:sldId id="293" r:id="rId6"/>
    <p:sldId id="442" r:id="rId7"/>
    <p:sldId id="441" r:id="rId8"/>
    <p:sldId id="633" r:id="rId9"/>
    <p:sldId id="443" r:id="rId10"/>
    <p:sldId id="634" r:id="rId11"/>
    <p:sldId id="635" r:id="rId12"/>
    <p:sldId id="622" r:id="rId13"/>
    <p:sldId id="621" r:id="rId14"/>
    <p:sldId id="623" r:id="rId15"/>
    <p:sldId id="657" r:id="rId16"/>
    <p:sldId id="444" r:id="rId17"/>
    <p:sldId id="620" r:id="rId18"/>
    <p:sldId id="618" r:id="rId19"/>
    <p:sldId id="637" r:id="rId20"/>
    <p:sldId id="638" r:id="rId21"/>
    <p:sldId id="642" r:id="rId22"/>
    <p:sldId id="643" r:id="rId23"/>
    <p:sldId id="378" r:id="rId24"/>
    <p:sldId id="590" r:id="rId25"/>
    <p:sldId id="609" r:id="rId26"/>
    <p:sldId id="639" r:id="rId27"/>
    <p:sldId id="640" r:id="rId28"/>
    <p:sldId id="641" r:id="rId29"/>
    <p:sldId id="645" r:id="rId30"/>
    <p:sldId id="624" r:id="rId31"/>
    <p:sldId id="289"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6" d="100"/>
          <a:sy n="86" d="100"/>
        </p:scale>
        <p:origin x="562" y="58"/>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Memoization</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US" altLang="en-CA" sz="3600" dirty="0"/>
              <a:t>Similar to caching</a:t>
            </a:r>
            <a:endParaRPr lang="en-US" altLang="en-CA" sz="3600" dirty="0"/>
          </a:p>
          <a:p>
            <a:pPr algn="l"/>
            <a:r>
              <a:rPr lang="en-US" altLang="en-CA" sz="3600" dirty="0"/>
              <a:t>Involves “caching” of values from expensive function calls so we don’t repeat the same work again</a:t>
            </a:r>
            <a:endParaRPr lang="en-US" altLang="en-CA" sz="3600" dirty="0"/>
          </a:p>
          <a:p>
            <a:pPr algn="l"/>
            <a:r>
              <a:rPr lang="en-US" altLang="en-CA" sz="3600" dirty="0"/>
              <a:t>We can use constant time O(1) to retrieve a value from the “memo” rather than repeat the calculation</a:t>
            </a:r>
            <a:endParaRPr lang="en-US" altLang="en-CA" sz="3600" dirty="0"/>
          </a:p>
          <a:p>
            <a:pPr algn="l"/>
            <a:endParaRPr lang="en-US" altLang="en-CA" sz="3600"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3" name="Content Placeholder 2"/>
          <p:cNvSpPr>
            <a:spLocks noGrp="1"/>
          </p:cNvSpPr>
          <p:nvPr>
            <p:ph idx="1"/>
          </p:nvPr>
        </p:nvSpPr>
        <p:spPr>
          <a:xfrm>
            <a:off x="890588" y="1148919"/>
            <a:ext cx="10515600" cy="4351338"/>
          </a:xfrm>
        </p:spPr>
        <p:txBody>
          <a:bodyPr/>
          <a:lstStyle/>
          <a:p>
            <a:pPr algn="l"/>
            <a:r>
              <a:rPr lang="en-CA" altLang="en-US" dirty="0"/>
              <a:t>Can speed up the algorithm by storing the results of our</a:t>
            </a:r>
            <a:r>
              <a:rPr lang="en-US" altLang="en-CA" dirty="0"/>
              <a:t> </a:t>
            </a:r>
            <a:r>
              <a:rPr lang="en-CA" altLang="en-US" dirty="0"/>
              <a:t>recursive calls in a “memo” and reusing them when</a:t>
            </a:r>
            <a:r>
              <a:rPr lang="en-US" altLang="en-CA" dirty="0"/>
              <a:t> </a:t>
            </a:r>
            <a:r>
              <a:rPr lang="en-CA" altLang="en-US" dirty="0"/>
              <a:t>needed again</a:t>
            </a:r>
            <a:endParaRPr lang="en-CA" altLang="en-US" dirty="0"/>
          </a:p>
        </p:txBody>
      </p:sp>
      <p:sp>
        <p:nvSpPr>
          <p:cNvPr id="2"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Fibonacci with Memoization</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Picture 3"/>
          <p:cNvPicPr>
            <a:picLocks noChangeAspect="1"/>
          </p:cNvPicPr>
          <p:nvPr/>
        </p:nvPicPr>
        <p:blipFill>
          <a:blip r:embed="rId1"/>
          <a:stretch>
            <a:fillRect/>
          </a:stretch>
        </p:blipFill>
        <p:spPr>
          <a:xfrm>
            <a:off x="2016125" y="2171065"/>
            <a:ext cx="7862570" cy="435165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Fibonacci with Memoization - Decorators</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3771265" y="1494155"/>
            <a:ext cx="4754245" cy="4351655"/>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Code Demo</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214178" y="264858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en-CA" sz="3200" b="1" dirty="0">
                <a:solidFill>
                  <a:srgbClr val="05B780"/>
                </a:solidFill>
                <a:latin typeface="Microsoft YaHei" panose="020B0503020204020204" pitchFamily="34" charset="-122"/>
                <a:ea typeface="Microsoft YaHei" panose="020B0503020204020204" pitchFamily="34" charset="-122"/>
              </a:rPr>
              <a:t>Backtracking</a:t>
            </a:r>
            <a:endParaRPr lang="en-US" altLang="en-CA"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Backtracking Intro</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t>Backtracking == DFS on a tree</a:t>
            </a:r>
            <a:endParaRPr lang="en-CA" altLang="en-US" sz="3200" dirty="0"/>
          </a:p>
          <a:p>
            <a:pPr algn="l"/>
            <a:r>
              <a:rPr lang="en-CA" altLang="en-US" sz="3200" dirty="0"/>
              <a:t>Combinatorial search problems involve finding groupings and assignments of objects that satisfy certain conditions</a:t>
            </a:r>
            <a:endParaRPr lang="en-CA" altLang="en-US" sz="3200" dirty="0"/>
          </a:p>
          <a:p>
            <a:pPr algn="l"/>
            <a:r>
              <a:rPr lang="en-CA" altLang="en-US" sz="3200" dirty="0"/>
              <a:t>In combinatorial search problems, the search space (a fancy way of saying all the possibilities to search) is in the shape of a tree. </a:t>
            </a:r>
            <a:endParaRPr lang="en-CA" altLang="en-US" sz="3200" dirty="0"/>
          </a:p>
          <a:p>
            <a:pPr algn="l"/>
            <a:r>
              <a:rPr lang="en-CA" altLang="en-US" sz="3200" dirty="0"/>
              <a:t>The tree that represents all the possible states is called a state-space tree (because it represents all the possible states in the search space)</a:t>
            </a:r>
            <a:endParaRPr lang="en-CA" altLang="en-US" sz="3200"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Backtracking as Depth First Search</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253694"/>
            <a:ext cx="10515600" cy="4351338"/>
          </a:xfrm>
        </p:spPr>
        <p:txBody>
          <a:bodyPr/>
          <a:lstStyle/>
          <a:p>
            <a:pPr algn="l"/>
            <a:r>
              <a:rPr lang="en-CA" altLang="en-US" sz="3600" dirty="0"/>
              <a:t>One can view backtracking as a depth-first</a:t>
            </a:r>
            <a:r>
              <a:rPr lang="en-US" altLang="en-CA" sz="3600" dirty="0"/>
              <a:t> </a:t>
            </a:r>
            <a:r>
              <a:rPr lang="en-CA" altLang="en-US" sz="3600" dirty="0"/>
              <a:t>search through the state space.</a:t>
            </a:r>
            <a:endParaRPr lang="en-CA" altLang="en-US" sz="3600" dirty="0"/>
          </a:p>
          <a:p>
            <a:pPr algn="l"/>
            <a:r>
              <a:rPr lang="en-CA" altLang="en-US" sz="3600" dirty="0"/>
              <a:t>We start our search at the root</a:t>
            </a:r>
            <a:endParaRPr lang="en-CA" altLang="en-US" sz="3600" dirty="0"/>
          </a:p>
          <a:p>
            <a:pPr algn="l"/>
            <a:r>
              <a:rPr lang="en-CA" altLang="en-US" sz="3600" dirty="0"/>
              <a:t>We end our search when we find a valid leaf node</a:t>
            </a:r>
            <a:endParaRPr lang="en-CA" altLang="en-US" sz="3600" dirty="0"/>
          </a:p>
          <a:p>
            <a:pPr algn="l"/>
            <a:r>
              <a:rPr lang="en-CA" altLang="en-US" sz="3600" dirty="0"/>
              <a:t>A depth-first search expands the deepest node</a:t>
            </a:r>
            <a:r>
              <a:rPr lang="en-US" altLang="en-CA" sz="3600" dirty="0"/>
              <a:t> </a:t>
            </a:r>
            <a:r>
              <a:rPr lang="en-CA" altLang="en-US" sz="3600" dirty="0"/>
              <a:t>next.</a:t>
            </a:r>
            <a:endParaRPr lang="en-CA" altLang="en-US" sz="3600" dirty="0"/>
          </a:p>
          <a:p>
            <a:pPr algn="l"/>
            <a:r>
              <a:rPr lang="en-CA" altLang="en-US" sz="3600" dirty="0"/>
              <a:t>A child children will be expanded before the child’s</a:t>
            </a:r>
            <a:r>
              <a:rPr lang="en-US" altLang="en-CA" sz="3600" dirty="0"/>
              <a:t> </a:t>
            </a:r>
            <a:r>
              <a:rPr lang="en-CA" altLang="en-US" sz="3600" dirty="0"/>
              <a:t>siblings are expanded.</a:t>
            </a:r>
            <a:endParaRPr lang="en-CA" altLang="en-US" sz="3600" dirty="0"/>
          </a:p>
          <a:p>
            <a:pPr algn="l"/>
            <a:r>
              <a:rPr lang="en-CA" altLang="en-US" sz="3600" dirty="0"/>
              <a:t>This type of search gets you to the leaf nodes as</a:t>
            </a:r>
            <a:r>
              <a:rPr lang="en-US" altLang="en-CA" sz="3600" dirty="0"/>
              <a:t> </a:t>
            </a:r>
            <a:r>
              <a:rPr lang="en-CA" altLang="en-US" sz="3600" dirty="0"/>
              <a:t>fast as you can.</a:t>
            </a:r>
            <a:endParaRPr lang="en-CA" altLang="en-US" sz="3600"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altLang="en-CA"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Visualizing a State Space Tree</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600" dirty="0"/>
              <a:t>Below are the state-space trees for all 2-letter words composed using only 'a' and 'b':</a:t>
            </a:r>
            <a:endParaRPr lang="en-CA" altLang="en-US" sz="3600" dirty="0"/>
          </a:p>
          <a:p>
            <a:pPr algn="l"/>
            <a:endParaRPr lang="en-CA" altLang="en-US" sz="3600" dirty="0"/>
          </a:p>
          <a:p>
            <a:pPr algn="l"/>
            <a:endParaRPr lang="en-CA" altLang="en-US" sz="3600" dirty="0"/>
          </a:p>
          <a:p>
            <a:pPr algn="l"/>
            <a:endParaRPr lang="en-CA" altLang="en-US" sz="3600" dirty="0"/>
          </a:p>
          <a:p>
            <a:pPr algn="l"/>
            <a:endParaRPr lang="en-CA" altLang="en-US" sz="3600" dirty="0"/>
          </a:p>
          <a:p>
            <a:pPr algn="l"/>
            <a:endParaRPr lang="en-CA" altLang="en-US" sz="3600" dirty="0"/>
          </a:p>
          <a:p>
            <a:pPr algn="l"/>
            <a:r>
              <a:rPr lang="en-CA" altLang="en-US" sz="3600" dirty="0"/>
              <a:t>Leaf nodes are the solutions to the problem</a:t>
            </a:r>
            <a:endParaRPr lang="en-CA" altLang="en-US" sz="3600" dirty="0"/>
          </a:p>
        </p:txBody>
      </p:sp>
      <p:pic>
        <p:nvPicPr>
          <p:cNvPr id="2" name="Picture 1"/>
          <p:cNvPicPr>
            <a:picLocks noChangeAspect="1"/>
          </p:cNvPicPr>
          <p:nvPr/>
        </p:nvPicPr>
        <p:blipFill>
          <a:blip r:embed="rId1"/>
          <a:stretch>
            <a:fillRect/>
          </a:stretch>
        </p:blipFill>
        <p:spPr>
          <a:xfrm>
            <a:off x="4239895" y="2900045"/>
            <a:ext cx="2628900" cy="2543175"/>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Backtracking in State Space Tree</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600" dirty="0"/>
              <a:t>Solving combinatorial search problems boils down to DFS on the state-space tree. </a:t>
            </a:r>
            <a:endParaRPr lang="en-CA" altLang="en-US" sz="3600" dirty="0"/>
          </a:p>
          <a:p>
            <a:pPr algn="l"/>
            <a:r>
              <a:rPr lang="en-CA" altLang="en-US" sz="3600" dirty="0"/>
              <a:t>Since the search space can be quite large, we often have to "prune" the tree</a:t>
            </a:r>
            <a:endParaRPr lang="en-CA" altLang="en-US" sz="3600" dirty="0"/>
          </a:p>
          <a:p>
            <a:pPr lvl="1" algn="l"/>
            <a:r>
              <a:rPr lang="en-CA" altLang="en-US" sz="3085" dirty="0"/>
              <a:t>i.e. discard branches and stop further traversals. </a:t>
            </a:r>
            <a:endParaRPr lang="en-CA" altLang="en-US" sz="3085" dirty="0"/>
          </a:p>
          <a:p>
            <a:pPr algn="l"/>
            <a:r>
              <a:rPr lang="en-CA" altLang="en-US" sz="3600" dirty="0"/>
              <a:t>This is why it's often called backtracking.</a:t>
            </a:r>
            <a:endParaRPr lang="en-CA" altLang="en-US" sz="3600"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Backtracking vs DFS</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600" dirty="0"/>
              <a:t>The main difference is that in backtracking</a:t>
            </a:r>
            <a:r>
              <a:rPr lang="en-US" altLang="en-CA" sz="3600" dirty="0"/>
              <a:t>:</a:t>
            </a:r>
            <a:endParaRPr lang="en-US" altLang="en-CA" sz="3600" dirty="0"/>
          </a:p>
          <a:p>
            <a:pPr lvl="1" algn="l"/>
            <a:r>
              <a:rPr lang="en-CA" altLang="en-US" sz="3085" dirty="0"/>
              <a:t>we are not given a tree to traverse but rather we construct the tree/generate the edges and tree nodes as we go. </a:t>
            </a:r>
            <a:endParaRPr lang="en-CA" altLang="en-US" sz="3085" dirty="0"/>
          </a:p>
          <a:p>
            <a:pPr lvl="1" algn="l"/>
            <a:r>
              <a:rPr lang="en-CA" altLang="en-US" sz="3085" dirty="0"/>
              <a:t>At each step of a backtracking algorithm, we write logic to find the edges and child nodes.</a:t>
            </a:r>
            <a:endParaRPr lang="en-CA" altLang="en-US" sz="3085"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a:t>
            </a:r>
            <a:r>
              <a:rPr lang="en-US" altLang="en-CA" sz="2400" b="1" dirty="0">
                <a:solidFill>
                  <a:srgbClr val="05B780"/>
                </a:solidFill>
                <a:latin typeface="Microsoft YaHei" panose="020B0503020204020204" pitchFamily="34" charset="-122"/>
                <a:ea typeface="Microsoft YaHei" panose="020B0503020204020204" pitchFamily="34" charset="-122"/>
              </a:rPr>
              <a:t>8</a:t>
            </a:r>
            <a:r>
              <a:rPr lang="en-US" altLang="zh-CN" sz="2400" b="1" dirty="0">
                <a:solidFill>
                  <a:srgbClr val="05B780"/>
                </a:solidFill>
                <a:latin typeface="Microsoft YaHei" panose="020B0503020204020204" pitchFamily="34" charset="-122"/>
                <a:ea typeface="Microsoft YaHei" panose="020B0503020204020204" pitchFamily="34" charset="-122"/>
              </a:rPr>
              <a:t>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330" y="4800600"/>
            <a:ext cx="5335270"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143" y="4793982"/>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124" y="4600301"/>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1108710" y="5807442"/>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7095" y="2835910"/>
            <a:ext cx="4538345" cy="460375"/>
          </a:xfrm>
          <a:prstGeom prst="rect">
            <a:avLst/>
          </a:prstGeom>
          <a:noFill/>
          <a:ln w="9525">
            <a:noFill/>
          </a:ln>
        </p:spPr>
        <p:txBody>
          <a:bodyPr wrap="square" anchor="t" anchorCtr="0">
            <a:spAutoFit/>
          </a:bodyPr>
          <a:lstStyle/>
          <a:p>
            <a:pPr>
              <a:buFont typeface="Arial" panose="020B0604020202020204" pitchFamily="34" charset="0"/>
            </a:pPr>
            <a:r>
              <a:rPr lang="en-US" altLang="en-CA" sz="2400" b="1" dirty="0">
                <a:solidFill>
                  <a:srgbClr val="05B780"/>
                </a:solidFill>
                <a:latin typeface="Microsoft YaHei" panose="020B0503020204020204" pitchFamily="34" charset="-122"/>
                <a:ea typeface="Microsoft YaHei" panose="020B0503020204020204" pitchFamily="34" charset="-122"/>
              </a:rPr>
              <a:t>Memoization</a:t>
            </a:r>
            <a:endParaRPr lang="en-US" altLang="en-CA"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47"/>
          <p:cNvSpPr txBox="1"/>
          <p:nvPr/>
        </p:nvSpPr>
        <p:spPr>
          <a:xfrm>
            <a:off x="2157730" y="3786505"/>
            <a:ext cx="5157470" cy="460375"/>
          </a:xfrm>
          <a:prstGeom prst="rect">
            <a:avLst/>
          </a:prstGeom>
          <a:noFill/>
          <a:ln w="9525">
            <a:noFill/>
          </a:ln>
        </p:spPr>
        <p:txBody>
          <a:bodyPr wrap="square" anchor="t" anchorCtr="0">
            <a:spAutoFit/>
          </a:bodyPr>
          <a:lstStyle/>
          <a:p>
            <a:pPr>
              <a:buFont typeface="Arial" panose="020B0604020202020204" pitchFamily="34" charset="0"/>
            </a:pPr>
            <a:r>
              <a:rPr lang="en-US" altLang="en-CA" sz="2400" b="1" dirty="0">
                <a:solidFill>
                  <a:srgbClr val="05B780"/>
                </a:solidFill>
                <a:latin typeface="Microsoft YaHei" panose="020B0503020204020204" pitchFamily="34" charset="-122"/>
                <a:ea typeface="Microsoft YaHei" panose="020B0503020204020204" pitchFamily="34" charset="-122"/>
              </a:rPr>
              <a:t>Backtracking</a:t>
            </a:r>
            <a:endParaRPr lang="en-US" altLang="en-CA" sz="2400" b="1" dirty="0">
              <a:solidFill>
                <a:srgbClr val="05B780"/>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Building the State Space Tree</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600" dirty="0"/>
              <a:t>Draw a state-space tree to visualize the problem</a:t>
            </a:r>
            <a:endParaRPr lang="en-CA" altLang="en-US" sz="3600" dirty="0"/>
          </a:p>
          <a:p>
            <a:pPr algn="l"/>
            <a:r>
              <a:rPr lang="en-CA" altLang="en-US" sz="3600" dirty="0"/>
              <a:t>When drawing the tree, bear in mind:</a:t>
            </a:r>
            <a:endParaRPr lang="en-CA" altLang="en-US" sz="3600" dirty="0"/>
          </a:p>
          <a:p>
            <a:pPr lvl="1" algn="l"/>
            <a:r>
              <a:rPr lang="en-CA" altLang="en-US" sz="3085" dirty="0"/>
              <a:t>how do we know if we have reached a solution?</a:t>
            </a:r>
            <a:endParaRPr lang="en-CA" altLang="en-US" sz="3085" dirty="0"/>
          </a:p>
          <a:p>
            <a:pPr lvl="1" algn="l"/>
            <a:r>
              <a:rPr lang="en-CA" altLang="en-US" sz="3085" dirty="0"/>
              <a:t>how do we branch (generate possible children)?</a:t>
            </a:r>
            <a:endParaRPr lang="en-CA" altLang="en-US" sz="3085"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a:t>
              </a:r>
              <a:r>
                <a:rPr lang="en-CA" altLang="en-US" sz="4400" b="1" dirty="0">
                  <a:solidFill>
                    <a:schemeClr val="bg1"/>
                  </a:solidFill>
                  <a:latin typeface="Microsoft YaHei" panose="020B0503020204020204" pitchFamily="34" charset="-122"/>
                  <a:ea typeface="Microsoft YaHei" panose="020B0503020204020204" pitchFamily="34" charset="-122"/>
                </a:rPr>
                <a:t>4</a:t>
              </a:r>
              <a:endParaRPr lang="en-CA" altLang="en-US"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NCoins Revisited - </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Using Memoization and Backtracking</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US" altLang="en-CA" sz="2000" dirty="0"/>
              <a:t>You are given coins of different denominations and an amount. Calculate the fewest number of coins that you need to make up that amount. If that amount of money cannot be made up by any combination of the coins, return -1.</a:t>
            </a:r>
            <a:endParaRPr lang="en-US" altLang="en-CA" sz="2000" dirty="0"/>
          </a:p>
          <a:p>
            <a:pPr algn="l"/>
            <a:r>
              <a:rPr lang="en-US" altLang="en-CA" sz="2000" dirty="0"/>
              <a:t>State space tree:</a:t>
            </a:r>
            <a:endParaRPr lang="en-US" altLang="en-CA" sz="2000" dirty="0"/>
          </a:p>
          <a:p>
            <a:pPr algn="l"/>
            <a:endParaRPr lang="en-US" altLang="en-CA" sz="2000" dirty="0"/>
          </a:p>
          <a:p>
            <a:pPr algn="l"/>
            <a:endParaRPr lang="en-US" altLang="en-CA" sz="2000" dirty="0"/>
          </a:p>
          <a:p>
            <a:pPr algn="l"/>
            <a:endParaRPr lang="en-US" altLang="en-CA" sz="2000" dirty="0"/>
          </a:p>
          <a:p>
            <a:pPr algn="l"/>
            <a:endParaRPr lang="en-US" altLang="en-CA" sz="2000" dirty="0"/>
          </a:p>
          <a:p>
            <a:pPr algn="l"/>
            <a:endParaRPr lang="en-US" altLang="en-CA" sz="2000" dirty="0"/>
          </a:p>
          <a:p>
            <a:pPr algn="l"/>
            <a:endParaRPr lang="en-US" altLang="en-CA" sz="2000" dirty="0"/>
          </a:p>
          <a:p>
            <a:pPr algn="l"/>
            <a:endParaRPr lang="en-US" altLang="en-CA" sz="2000" dirty="0"/>
          </a:p>
          <a:p>
            <a:pPr algn="l"/>
            <a:endParaRPr lang="en-US" altLang="en-CA" sz="2000" dirty="0"/>
          </a:p>
          <a:p>
            <a:pPr algn="l"/>
            <a:endParaRPr lang="en-US" altLang="en-CA" sz="2000" dirty="0"/>
          </a:p>
          <a:p>
            <a:pPr algn="l"/>
            <a:r>
              <a:rPr lang="en-US" altLang="en-CA" sz="2000" dirty="0"/>
              <a:t>At each step, we’re always picking the node that get us closest to our answer to start exploring</a:t>
            </a:r>
            <a:endParaRPr lang="en-US" altLang="en-CA" sz="2000" dirty="0"/>
          </a:p>
        </p:txBody>
      </p:sp>
      <p:pic>
        <p:nvPicPr>
          <p:cNvPr id="4" name="Picture 3"/>
          <p:cNvPicPr>
            <a:picLocks noChangeAspect="1"/>
          </p:cNvPicPr>
          <p:nvPr/>
        </p:nvPicPr>
        <p:blipFill>
          <a:blip r:embed="rId1"/>
          <a:stretch>
            <a:fillRect/>
          </a:stretch>
        </p:blipFill>
        <p:spPr>
          <a:xfrm>
            <a:off x="3545205" y="2376805"/>
            <a:ext cx="7343775" cy="3924300"/>
          </a:xfrm>
          <a:prstGeom prst="rect">
            <a:avLst/>
          </a:prstGeom>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Demo Exercise: </a:t>
            </a:r>
            <a:r>
              <a:rPr kumimoji="0" lang="en-US" altLang="en-CA" sz="2800" b="1" i="0" u="none" strike="noStrike" kern="1200" cap="none" spc="0" normalizeH="0" baseline="0" noProof="0" dirty="0" err="1">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Coloring</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t>Graph coloring is the problem of coloring</a:t>
            </a:r>
            <a:r>
              <a:rPr lang="en-US" altLang="en-CA" sz="3200" dirty="0"/>
              <a:t> </a:t>
            </a:r>
            <a:r>
              <a:rPr lang="en-CA" altLang="en-US" sz="3200" dirty="0"/>
              <a:t>each vertex in a graph such that no two</a:t>
            </a:r>
            <a:r>
              <a:rPr lang="en-US" altLang="en-CA" sz="3200" dirty="0"/>
              <a:t> </a:t>
            </a:r>
            <a:r>
              <a:rPr lang="en-CA" altLang="en-US" sz="3200" dirty="0"/>
              <a:t>adjacent vertices are the same color.</a:t>
            </a:r>
            <a:endParaRPr lang="en-CA" altLang="en-US" sz="3200" dirty="0"/>
          </a:p>
          <a:p>
            <a:pPr algn="l"/>
            <a:r>
              <a:rPr lang="en-CA" altLang="en-US" sz="3200" dirty="0"/>
              <a:t>Some direct examples include:</a:t>
            </a:r>
            <a:endParaRPr lang="en-CA" altLang="en-US" sz="3200" dirty="0"/>
          </a:p>
          <a:p>
            <a:pPr lvl="1" algn="l"/>
            <a:r>
              <a:rPr lang="en-CA" altLang="en-US" dirty="0"/>
              <a:t>Map coloring</a:t>
            </a:r>
            <a:endParaRPr lang="en-CA" altLang="en-US" dirty="0"/>
          </a:p>
          <a:p>
            <a:pPr lvl="1" algn="l"/>
            <a:r>
              <a:rPr lang="en-CA" altLang="en-US" dirty="0"/>
              <a:t>Register assignment</a:t>
            </a:r>
            <a:endParaRPr lang="en-CA" altLang="en-US"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Demo Exercise: </a:t>
            </a:r>
            <a:r>
              <a:rPr lang="en-US" altLang="en-CA" sz="2800" b="1" noProof="0" dirty="0" err="1">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Coloring</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t>We don’t want to simply pick all subsets.</a:t>
            </a:r>
            <a:endParaRPr lang="en-CA" altLang="en-US" sz="3200" dirty="0"/>
          </a:p>
          <a:p>
            <a:pPr lvl="1" algn="l"/>
            <a:r>
              <a:rPr lang="en-CA" altLang="en-US" sz="2800" dirty="0"/>
              <a:t>There are way too many.</a:t>
            </a:r>
            <a:endParaRPr lang="en-CA" altLang="en-US" sz="2800" dirty="0"/>
          </a:p>
          <a:p>
            <a:pPr algn="l"/>
            <a:r>
              <a:rPr lang="en-CA" altLang="en-US" sz="3200" dirty="0"/>
              <a:t>We want to prune the state-space tree as</a:t>
            </a:r>
            <a:r>
              <a:rPr lang="en-US" altLang="en-CA" sz="3200" dirty="0"/>
              <a:t> </a:t>
            </a:r>
            <a:r>
              <a:rPr lang="en-CA" altLang="en-US" sz="3200" dirty="0"/>
              <a:t>soon as we find something that won’t work.</a:t>
            </a:r>
            <a:endParaRPr lang="en-CA" altLang="en-US" sz="3200" dirty="0"/>
          </a:p>
          <a:p>
            <a:pPr algn="l"/>
            <a:r>
              <a:rPr lang="en-CA" altLang="en-US" sz="3200" dirty="0"/>
              <a:t>This implies that we need a sequence of vertices</a:t>
            </a:r>
            <a:r>
              <a:rPr lang="en-US" altLang="en-CA" sz="3200" dirty="0"/>
              <a:t> </a:t>
            </a:r>
            <a:r>
              <a:rPr lang="en-CA" altLang="en-US" sz="3200" dirty="0"/>
              <a:t>to color.</a:t>
            </a:r>
            <a:endParaRPr lang="en-CA" altLang="en-US" sz="3200" dirty="0"/>
          </a:p>
          <a:p>
            <a:pPr algn="l"/>
            <a:r>
              <a:rPr lang="en-CA" altLang="en-US" sz="3200" dirty="0"/>
              <a:t>As we color the next vertex, we need to make sure</a:t>
            </a:r>
            <a:r>
              <a:rPr lang="en-US" altLang="en-CA" sz="3200" dirty="0"/>
              <a:t> </a:t>
            </a:r>
            <a:r>
              <a:rPr lang="en-CA" altLang="en-US" sz="3200" dirty="0"/>
              <a:t>that it doesn’t conflict with any of its previously</a:t>
            </a:r>
            <a:r>
              <a:rPr lang="en-US" altLang="en-CA" sz="3200" dirty="0"/>
              <a:t> </a:t>
            </a:r>
            <a:r>
              <a:rPr lang="en-CA" altLang="en-US" sz="3200" dirty="0"/>
              <a:t>colored neighbors.</a:t>
            </a:r>
            <a:endParaRPr lang="en-CA" altLang="en-US" sz="3200" dirty="0"/>
          </a:p>
          <a:p>
            <a:pPr algn="l"/>
            <a:r>
              <a:rPr lang="en-CA" altLang="en-US" sz="3200" dirty="0"/>
              <a:t>We may need to </a:t>
            </a:r>
            <a:r>
              <a:rPr lang="en-CA" altLang="en-US" sz="3200" b="1" dirty="0"/>
              <a:t>backtrack</a:t>
            </a:r>
            <a:r>
              <a:rPr lang="en-CA" altLang="en-US" sz="3200" dirty="0"/>
              <a:t>.</a:t>
            </a:r>
            <a:endParaRPr lang="en-CA" altLang="en-US" sz="3200"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Demo Exercise: </a:t>
            </a:r>
            <a:r>
              <a:rPr lang="en-US" altLang="en-CA" sz="2800" b="1" noProof="0" dirty="0" err="1">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Coloring</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200" dirty="0"/>
              <a:t>As an example:</a:t>
            </a:r>
            <a:endParaRPr lang="en-CA" altLang="en-US" sz="3200" dirty="0"/>
          </a:p>
          <a:p>
            <a:pPr lvl="1" algn="l"/>
            <a:r>
              <a:rPr lang="en-CA" altLang="en-US" sz="2740" dirty="0"/>
              <a:t>The vertices are enumerated</a:t>
            </a:r>
            <a:r>
              <a:rPr lang="en-US" altLang="en-CA" sz="2740" dirty="0"/>
              <a:t> </a:t>
            </a:r>
            <a:r>
              <a:rPr lang="en-CA" altLang="en-US" sz="2740" dirty="0"/>
              <a:t>in order A–F.</a:t>
            </a:r>
            <a:endParaRPr lang="en-CA" altLang="en-US" sz="2740" dirty="0"/>
          </a:p>
          <a:p>
            <a:pPr lvl="1" algn="l"/>
            <a:r>
              <a:rPr lang="en-CA" altLang="en-US" sz="2740" dirty="0"/>
              <a:t>The colors are given in order</a:t>
            </a:r>
            <a:r>
              <a:rPr lang="en-US" altLang="en-CA" sz="2740" dirty="0"/>
              <a:t> </a:t>
            </a:r>
            <a:r>
              <a:rPr lang="en-CA" altLang="en-US" sz="2740" dirty="0"/>
              <a:t>R, G, B.</a:t>
            </a:r>
            <a:endParaRPr lang="en-CA" altLang="en-US" sz="2740" dirty="0"/>
          </a:p>
          <a:p>
            <a:pPr lvl="1" algn="l"/>
            <a:endParaRPr lang="en-CA" altLang="en-US" sz="2740" dirty="0"/>
          </a:p>
          <a:p>
            <a:pPr lvl="0" algn="l"/>
            <a:r>
              <a:rPr lang="en-US" altLang="en-CA" sz="3195" dirty="0"/>
              <a:t>Let’s look at a demo animation</a:t>
            </a:r>
            <a:endParaRPr lang="en-US" altLang="en-CA" sz="3195" dirty="0"/>
          </a:p>
        </p:txBody>
      </p:sp>
      <p:pic>
        <p:nvPicPr>
          <p:cNvPr id="2" name="Picture 1"/>
          <p:cNvPicPr>
            <a:picLocks noChangeAspect="1"/>
          </p:cNvPicPr>
          <p:nvPr/>
        </p:nvPicPr>
        <p:blipFill>
          <a:blip r:embed="rId1"/>
          <a:stretch>
            <a:fillRect/>
          </a:stretch>
        </p:blipFill>
        <p:spPr>
          <a:xfrm>
            <a:off x="8520430" y="1029335"/>
            <a:ext cx="2819400" cy="4972050"/>
          </a:xfrm>
          <a:prstGeom prst="rect">
            <a:avLst/>
          </a:prstGeom>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Demo Exercise: Graph Coloring </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State Space Tree</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6" name="Content Placeholder 5"/>
          <p:cNvPicPr>
            <a:picLocks noChangeAspect="1"/>
          </p:cNvPicPr>
          <p:nvPr>
            <p:ph idx="1"/>
          </p:nvPr>
        </p:nvPicPr>
        <p:blipFill>
          <a:blip r:embed="rId1"/>
          <a:stretch>
            <a:fillRect/>
          </a:stretch>
        </p:blipFill>
        <p:spPr>
          <a:xfrm>
            <a:off x="113030" y="1653540"/>
            <a:ext cx="7381875" cy="4351655"/>
          </a:xfrm>
          <a:prstGeom prst="rect">
            <a:avLst/>
          </a:prstGeom>
        </p:spPr>
      </p:pic>
      <p:pic>
        <p:nvPicPr>
          <p:cNvPr id="7" name="Picture 6"/>
          <p:cNvPicPr>
            <a:picLocks noChangeAspect="1"/>
          </p:cNvPicPr>
          <p:nvPr/>
        </p:nvPicPr>
        <p:blipFill>
          <a:blip r:embed="rId2"/>
          <a:stretch>
            <a:fillRect/>
          </a:stretch>
        </p:blipFill>
        <p:spPr>
          <a:xfrm>
            <a:off x="9244330" y="1725930"/>
            <a:ext cx="2567305" cy="3915410"/>
          </a:xfrm>
          <a:prstGeom prst="rect">
            <a:avLst/>
          </a:prstGeom>
        </p:spPr>
      </p:pic>
      <p:sp>
        <p:nvSpPr>
          <p:cNvPr id="8" name="Right Arrow 7"/>
          <p:cNvSpPr/>
          <p:nvPr/>
        </p:nvSpPr>
        <p:spPr>
          <a:xfrm>
            <a:off x="7747000" y="3117850"/>
            <a:ext cx="1245870" cy="1130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Demo Exercise: Graph Coloring</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US" altLang="en-CA" sz="3600" dirty="0"/>
              <a:t>Given a list of edges for a graph, and a list of colors, find all ways to assign colors to each node such that no two adjacent nodes share the same color</a:t>
            </a:r>
            <a:endParaRPr lang="en-US" altLang="en-CA" sz="3600" dirty="0"/>
          </a:p>
          <a:p>
            <a:pPr algn="l"/>
            <a:r>
              <a:rPr lang="en-US" altLang="en-CA" sz="3600" dirty="0"/>
              <a:t>Using integers for vertices</a:t>
            </a:r>
            <a:endParaRPr lang="en-US" altLang="en-CA" sz="3600" dirty="0"/>
          </a:p>
          <a:p>
            <a:pPr algn="l"/>
            <a:r>
              <a:rPr lang="en-US" altLang="en-CA" sz="2400" dirty="0"/>
              <a:t>colors = [‘r’, ‘g’, ‘b’]</a:t>
            </a:r>
            <a:endParaRPr lang="en-US" altLang="en-CA" sz="2400" dirty="0"/>
          </a:p>
          <a:p>
            <a:pPr algn="l"/>
            <a:r>
              <a:rPr lang="en-US" altLang="en-CA" sz="2400" dirty="0">
                <a:sym typeface="+mn-ea"/>
              </a:rPr>
              <a:t>edges = [(0,1),(0,5),(1,5),(1,2),(2,3),(2,4),(3,4),(4,5)]</a:t>
            </a:r>
            <a:endParaRPr lang="en-US" altLang="en-CA" sz="2400" dirty="0">
              <a:sym typeface="+mn-ea"/>
            </a:endParaRPr>
          </a:p>
          <a:p>
            <a:pPr algn="l"/>
            <a:r>
              <a:rPr lang="en-US" altLang="en-CA" sz="2400" dirty="0"/>
              <a:t>result = [['r', 'g', 'r', 'b', 'g', 'b']...]</a:t>
            </a:r>
            <a:endParaRPr lang="en-US" altLang="en-CA" sz="2400" dirty="0"/>
          </a:p>
        </p:txBody>
      </p:sp>
      <p:sp>
        <p:nvSpPr>
          <p:cNvPr id="2" name="Oval 1"/>
          <p:cNvSpPr/>
          <p:nvPr/>
        </p:nvSpPr>
        <p:spPr>
          <a:xfrm>
            <a:off x="8019415" y="4058920"/>
            <a:ext cx="402590" cy="402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1</a:t>
            </a:r>
            <a:endParaRPr lang="en-US"/>
          </a:p>
        </p:txBody>
      </p:sp>
      <p:sp>
        <p:nvSpPr>
          <p:cNvPr id="4" name="Oval 3"/>
          <p:cNvSpPr/>
          <p:nvPr/>
        </p:nvSpPr>
        <p:spPr>
          <a:xfrm>
            <a:off x="9002395" y="3400425"/>
            <a:ext cx="402590" cy="402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0</a:t>
            </a:r>
            <a:endParaRPr lang="en-US"/>
          </a:p>
        </p:txBody>
      </p:sp>
      <p:sp>
        <p:nvSpPr>
          <p:cNvPr id="5" name="Oval 4"/>
          <p:cNvSpPr/>
          <p:nvPr/>
        </p:nvSpPr>
        <p:spPr>
          <a:xfrm>
            <a:off x="8019415" y="4953000"/>
            <a:ext cx="402590" cy="402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2</a:t>
            </a:r>
            <a:endParaRPr lang="en-US"/>
          </a:p>
        </p:txBody>
      </p:sp>
      <p:sp>
        <p:nvSpPr>
          <p:cNvPr id="6" name="Oval 5"/>
          <p:cNvSpPr/>
          <p:nvPr/>
        </p:nvSpPr>
        <p:spPr>
          <a:xfrm>
            <a:off x="9871710" y="4058920"/>
            <a:ext cx="411480" cy="402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5</a:t>
            </a:r>
            <a:endParaRPr lang="en-US"/>
          </a:p>
        </p:txBody>
      </p:sp>
      <p:sp>
        <p:nvSpPr>
          <p:cNvPr id="7" name="Oval 6"/>
          <p:cNvSpPr/>
          <p:nvPr/>
        </p:nvSpPr>
        <p:spPr>
          <a:xfrm>
            <a:off x="9871710" y="4953000"/>
            <a:ext cx="402590" cy="402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4</a:t>
            </a:r>
            <a:endParaRPr lang="en-US"/>
          </a:p>
        </p:txBody>
      </p:sp>
      <p:sp>
        <p:nvSpPr>
          <p:cNvPr id="8" name="Oval 7"/>
          <p:cNvSpPr/>
          <p:nvPr/>
        </p:nvSpPr>
        <p:spPr>
          <a:xfrm>
            <a:off x="9002395" y="5688330"/>
            <a:ext cx="402590" cy="402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3</a:t>
            </a:r>
            <a:endParaRPr lang="en-US"/>
          </a:p>
        </p:txBody>
      </p:sp>
      <p:cxnSp>
        <p:nvCxnSpPr>
          <p:cNvPr id="9" name="Straight Connector 8"/>
          <p:cNvCxnSpPr>
            <a:stCxn id="2" idx="7"/>
            <a:endCxn id="4" idx="2"/>
          </p:cNvCxnSpPr>
          <p:nvPr/>
        </p:nvCxnSpPr>
        <p:spPr>
          <a:xfrm flipV="1">
            <a:off x="8362950" y="3601720"/>
            <a:ext cx="639445" cy="516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 idx="4"/>
            <a:endCxn id="5" idx="0"/>
          </p:cNvCxnSpPr>
          <p:nvPr/>
        </p:nvCxnSpPr>
        <p:spPr>
          <a:xfrm>
            <a:off x="8220710" y="4461510"/>
            <a:ext cx="0" cy="491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5"/>
            <a:endCxn id="8" idx="1"/>
          </p:cNvCxnSpPr>
          <p:nvPr/>
        </p:nvCxnSpPr>
        <p:spPr>
          <a:xfrm>
            <a:off x="8362950" y="5296535"/>
            <a:ext cx="698500" cy="450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6"/>
            <a:endCxn id="7" idx="2"/>
          </p:cNvCxnSpPr>
          <p:nvPr/>
        </p:nvCxnSpPr>
        <p:spPr>
          <a:xfrm>
            <a:off x="8422005" y="5154295"/>
            <a:ext cx="14497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22005" y="4260215"/>
            <a:ext cx="14497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077450" y="4461510"/>
            <a:ext cx="0" cy="491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1"/>
            <a:endCxn id="4" idx="6"/>
          </p:cNvCxnSpPr>
          <p:nvPr/>
        </p:nvCxnSpPr>
        <p:spPr>
          <a:xfrm flipH="1" flipV="1">
            <a:off x="9404985" y="3601720"/>
            <a:ext cx="527050" cy="516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3"/>
            <a:endCxn id="8" idx="7"/>
          </p:cNvCxnSpPr>
          <p:nvPr/>
        </p:nvCxnSpPr>
        <p:spPr>
          <a:xfrm flipH="1">
            <a:off x="9345930" y="5296535"/>
            <a:ext cx="584835" cy="4508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 Find all Subsets</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CA" altLang="en-US" sz="3600" dirty="0"/>
              <a:t>Given a set of distinct integers, nums, return all possible subsets (the power set).</a:t>
            </a:r>
            <a:endParaRPr lang="en-CA" altLang="en-US" sz="3600" dirty="0"/>
          </a:p>
          <a:p>
            <a:pPr lvl="1" algn="l"/>
            <a:r>
              <a:rPr lang="en-CA" altLang="en-US" sz="3085" dirty="0"/>
              <a:t>The solution set must not contain duplicate subsets.</a:t>
            </a:r>
            <a:endParaRPr lang="en-CA" altLang="en-US" sz="3085" dirty="0"/>
          </a:p>
          <a:p>
            <a:pPr lvl="0" algn="l"/>
            <a:r>
              <a:rPr lang="en-CA" altLang="en-US" sz="3595" dirty="0"/>
              <a:t>Input: nums = [1,2,3]</a:t>
            </a:r>
            <a:endParaRPr lang="en-CA" altLang="en-US" sz="3595" dirty="0"/>
          </a:p>
          <a:p>
            <a:pPr lvl="0" algn="l"/>
            <a:r>
              <a:rPr lang="en-US" altLang="en-CA" sz="3595" dirty="0"/>
              <a:t>Output: [ [3], [1], [2], [1,2,3], [1,3], [2,3], [1,2], []]</a:t>
            </a:r>
            <a:endParaRPr lang="en-US" altLang="en-CA" sz="3595" dirty="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Week8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a:t>
            </a:r>
            <a:r>
              <a:rPr lang="en-US" altLang="en-CA" sz="3200" b="1" dirty="0">
                <a:solidFill>
                  <a:srgbClr val="05B780"/>
                </a:solidFill>
                <a:latin typeface="Microsoft YaHei" panose="020B0503020204020204" pitchFamily="34" charset="-122"/>
                <a:ea typeface="Microsoft YaHei" panose="020B0503020204020204" pitchFamily="34" charset="-122"/>
              </a:rPr>
              <a:t>8</a:t>
            </a:r>
            <a:r>
              <a:rPr lang="en-US" altLang="zh-CN" sz="3200" b="1" dirty="0">
                <a:solidFill>
                  <a:srgbClr val="05B780"/>
                </a:solidFill>
                <a:latin typeface="Microsoft YaHei" panose="020B0503020204020204" pitchFamily="34" charset="-122"/>
                <a:ea typeface="Microsoft YaHei" panose="020B0503020204020204" pitchFamily="34" charset="-122"/>
              </a:rPr>
              <a:t>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a:t>
            </a:r>
            <a:r>
              <a:rPr lang="en-US" altLang="en-CA" sz="2800" b="1" dirty="0">
                <a:solidFill>
                  <a:schemeClr val="tx1">
                    <a:lumMod val="85000"/>
                    <a:lumOff val="15000"/>
                  </a:schemeClr>
                </a:solidFill>
                <a:latin typeface="Microsoft YaHei" panose="020B0503020204020204" pitchFamily="34" charset="-122"/>
                <a:ea typeface="Microsoft YaHei" panose="020B0503020204020204" pitchFamily="34" charset="-122"/>
                <a:sym typeface="+mn-ea"/>
              </a:rPr>
              <a:t>8</a:t>
            </a: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lstStyle/>
          <a:p>
            <a:r>
              <a:rPr lang="en-US" altLang="en-CA" dirty="0"/>
              <a:t>Optimizations</a:t>
            </a:r>
            <a:endParaRPr lang="en-US" altLang="en-CA" dirty="0"/>
          </a:p>
          <a:p>
            <a:r>
              <a:rPr lang="en-US" altLang="en-CA" dirty="0"/>
              <a:t>Dynamic Programming</a:t>
            </a:r>
            <a:endParaRPr lang="en-US" altLang="en-CA" dirty="0"/>
          </a:p>
          <a:p>
            <a:pPr lvl="1"/>
            <a:r>
              <a:rPr lang="en-US" altLang="en-CA" dirty="0"/>
              <a:t>NCoins problem</a:t>
            </a:r>
            <a:endParaRPr lang="en-US" altLang="en-CA"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Week8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 Knapsack Problem</a:t>
            </a:r>
            <a:endParaRPr kumimoji="0" lang="en-US" altLang="en-CA"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US" altLang="en-CA" sz="3600" dirty="0"/>
              <a:t>Given weights and values of n items, put these items into a knapsack of capacity W</a:t>
            </a:r>
            <a:endParaRPr lang="en-US" altLang="en-CA" sz="3600" dirty="0"/>
          </a:p>
          <a:p>
            <a:pPr lvl="1" algn="l"/>
            <a:r>
              <a:rPr lang="en-US" altLang="en-CA" sz="2800" dirty="0"/>
              <a:t>You want to maximize the total value of the knapsack</a:t>
            </a:r>
            <a:endParaRPr lang="en-US" altLang="en-CA" sz="2800" dirty="0"/>
          </a:p>
          <a:p>
            <a:pPr lvl="1" algn="l"/>
            <a:r>
              <a:rPr lang="en-US" altLang="en-CA" sz="2800" dirty="0"/>
              <a:t>You cannot break an item, either pick it or don’t pick it (the 0-1 property)</a:t>
            </a:r>
            <a:endParaRPr lang="en-US" altLang="en-CA" sz="2800" dirty="0"/>
          </a:p>
          <a:p>
            <a:pPr lvl="1" algn="l"/>
            <a:endParaRPr lang="en-US" altLang="en-CA" sz="1800" dirty="0"/>
          </a:p>
          <a:p>
            <a:pPr marL="0" lvl="0" indent="0" algn="l">
              <a:buNone/>
            </a:pPr>
            <a:r>
              <a:rPr lang="en-US" altLang="en-CA" sz="1800" dirty="0"/>
              <a:t>Example:</a:t>
            </a:r>
            <a:endParaRPr lang="en-US" altLang="en-CA" sz="1800" dirty="0"/>
          </a:p>
          <a:p>
            <a:pPr marL="0" lvl="0" indent="0" algn="l">
              <a:buNone/>
            </a:pPr>
            <a:r>
              <a:rPr lang="en-US" altLang="en-CA" sz="1800" dirty="0"/>
              <a:t>value = [60, 100, 120], weight = [10, 15, 20], W = 40</a:t>
            </a:r>
            <a:endParaRPr lang="en-US" altLang="en-CA" sz="1800" dirty="0"/>
          </a:p>
          <a:p>
            <a:pPr marL="0" lvl="0" indent="0" algn="l">
              <a:buNone/>
            </a:pPr>
            <a:r>
              <a:rPr lang="en-US" altLang="en-CA" sz="1800" dirty="0"/>
              <a:t>Answer = 220</a:t>
            </a:r>
            <a:endParaRPr lang="en-US" altLang="en-CA" sz="1800" dirty="0"/>
          </a:p>
          <a:p>
            <a:pPr marL="0" lvl="0" indent="0" algn="l">
              <a:buNone/>
            </a:pPr>
            <a:r>
              <a:rPr lang="en-US" altLang="en-CA" sz="1800" dirty="0"/>
              <a:t>Explanation:</a:t>
            </a:r>
            <a:endParaRPr lang="en-US" altLang="en-CA" sz="1800" dirty="0"/>
          </a:p>
          <a:p>
            <a:pPr marL="0" lvl="0" indent="0" algn="l">
              <a:buNone/>
            </a:pPr>
            <a:r>
              <a:rPr lang="en-US" altLang="en-CA" sz="1800" dirty="0"/>
              <a:t>You can put the second and third items in the knapsack, with a combined weight of 15+20 = 35 which is less than the total capacity W. This also maximizes the value of the items in the knapsack at 220.</a:t>
            </a:r>
            <a:endParaRPr lang="en-US" altLang="en-CA" sz="18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en-CA" sz="3200" b="1" dirty="0">
                <a:solidFill>
                  <a:srgbClr val="05B780"/>
                </a:solidFill>
                <a:latin typeface="Microsoft YaHei" panose="020B0503020204020204" pitchFamily="34" charset="-122"/>
                <a:ea typeface="Microsoft YaHei" panose="020B0503020204020204" pitchFamily="34" charset="-122"/>
              </a:rPr>
              <a:t>Memoization</a:t>
            </a:r>
            <a:endParaRPr lang="en-US" altLang="en-CA"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altLang="en-CA"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Revisit - </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DP Hallmarks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US" sz="3200" b="1" i="1" u="none" strike="noStrike" baseline="0" dirty="0">
                <a:latin typeface="Calibri" panose="020F0502020204030204" pitchFamily="34" charset="0"/>
                <a:cs typeface="Calibri" panose="020F0502020204030204" pitchFamily="34" charset="0"/>
              </a:rPr>
              <a:t>Optimal substructure: </a:t>
            </a:r>
            <a:endParaRPr lang="en-US" sz="3200" b="1" i="1" u="none" strike="noStrike" baseline="0" dirty="0">
              <a:latin typeface="Calibri" panose="020F0502020204030204" pitchFamily="34" charset="0"/>
              <a:cs typeface="Calibri" panose="020F0502020204030204" pitchFamily="34" charset="0"/>
            </a:endParaRPr>
          </a:p>
          <a:p>
            <a:pPr lvl="1"/>
            <a:r>
              <a:rPr lang="en-US" b="0" i="0" u="none" strike="noStrike" baseline="0" dirty="0">
                <a:latin typeface="Calibri" panose="020F0502020204030204" pitchFamily="34" charset="0"/>
                <a:cs typeface="Calibri" panose="020F0502020204030204" pitchFamily="34" charset="0"/>
              </a:rPr>
              <a:t>An optimal solution to a problem instance is made up of optimal solutions to subproblem instances.</a:t>
            </a:r>
            <a:endParaRPr lang="en-US" b="0" i="0" u="none" strike="noStrike" baseline="0" dirty="0">
              <a:latin typeface="Calibri" panose="020F0502020204030204" pitchFamily="34" charset="0"/>
              <a:cs typeface="Calibri" panose="020F0502020204030204" pitchFamily="34" charset="0"/>
            </a:endParaRPr>
          </a:p>
          <a:p>
            <a:pPr lvl="1"/>
            <a:r>
              <a:rPr lang="en-US" sz="2000" b="0" i="0" u="none" strike="noStrike" baseline="0" dirty="0">
                <a:latin typeface="Calibri" panose="020F0502020204030204" pitchFamily="34" charset="0"/>
                <a:cs typeface="Calibri" panose="020F0502020204030204" pitchFamily="34" charset="0"/>
              </a:rPr>
              <a:t>This suggests the possibility of DAC.</a:t>
            </a:r>
            <a:endParaRPr lang="en-US" sz="2000" b="0" i="0" u="none" strike="noStrike" baseline="0" dirty="0">
              <a:latin typeface="Calibri" panose="020F0502020204030204" pitchFamily="34" charset="0"/>
              <a:cs typeface="Calibri" panose="020F0502020204030204" pitchFamily="34" charset="0"/>
            </a:endParaRPr>
          </a:p>
          <a:p>
            <a:pPr algn="l"/>
            <a:r>
              <a:rPr lang="en-US" b="1" i="1" u="none" strike="noStrike" baseline="0" dirty="0">
                <a:latin typeface="Calibri" panose="020F0502020204030204" pitchFamily="34" charset="0"/>
                <a:cs typeface="Calibri" panose="020F0502020204030204" pitchFamily="34" charset="0"/>
              </a:rPr>
              <a:t>Overlapping subproblems: </a:t>
            </a:r>
            <a:endParaRPr lang="en-US" b="1" i="1" u="none" strike="noStrike" baseline="0" dirty="0">
              <a:latin typeface="Calibri" panose="020F0502020204030204" pitchFamily="34" charset="0"/>
              <a:cs typeface="Calibri" panose="020F0502020204030204" pitchFamily="34" charset="0"/>
            </a:endParaRPr>
          </a:p>
          <a:p>
            <a:pPr lvl="1"/>
            <a:r>
              <a:rPr lang="en-US" b="0" i="0" u="none" strike="noStrike" baseline="0" dirty="0">
                <a:latin typeface="Calibri" panose="020F0502020204030204" pitchFamily="34" charset="0"/>
                <a:cs typeface="Calibri" panose="020F0502020204030204" pitchFamily="34" charset="0"/>
              </a:rPr>
              <a:t>A recursive solution contains a </a:t>
            </a:r>
            <a:r>
              <a:rPr lang="en-US" b="0" i="1" u="none" strike="noStrike" baseline="0" dirty="0">
                <a:latin typeface="Calibri" panose="020F0502020204030204" pitchFamily="34" charset="0"/>
                <a:cs typeface="Calibri" panose="020F0502020204030204" pitchFamily="34" charset="0"/>
              </a:rPr>
              <a:t>small number </a:t>
            </a:r>
            <a:r>
              <a:rPr lang="en-US" b="0" i="0" u="none" strike="noStrike" baseline="0" dirty="0">
                <a:latin typeface="Calibri" panose="020F0502020204030204" pitchFamily="34" charset="0"/>
                <a:cs typeface="Calibri" panose="020F0502020204030204" pitchFamily="34" charset="0"/>
              </a:rPr>
              <a:t>of distinct problem instances repeated </a:t>
            </a:r>
            <a:r>
              <a:rPr lang="en-US" b="0" i="1" u="none" strike="noStrike" baseline="0" dirty="0">
                <a:latin typeface="Calibri" panose="020F0502020204030204" pitchFamily="34" charset="0"/>
                <a:cs typeface="Calibri" panose="020F0502020204030204" pitchFamily="34" charset="0"/>
              </a:rPr>
              <a:t>many </a:t>
            </a:r>
            <a:r>
              <a:rPr lang="en-US" b="0" i="0" u="none" strike="noStrike" baseline="0" dirty="0">
                <a:latin typeface="Calibri" panose="020F0502020204030204" pitchFamily="34" charset="0"/>
                <a:cs typeface="Calibri" panose="020F0502020204030204" pitchFamily="34" charset="0"/>
              </a:rPr>
              <a:t>times.</a:t>
            </a:r>
            <a:endParaRPr lang="en-US" b="0" i="0" u="none" strike="noStrike" baseline="0" dirty="0">
              <a:latin typeface="Calibri" panose="020F0502020204030204" pitchFamily="34" charset="0"/>
              <a:cs typeface="Calibri" panose="020F0502020204030204" pitchFamily="34" charset="0"/>
            </a:endParaRPr>
          </a:p>
          <a:p>
            <a:pPr lvl="1"/>
            <a:r>
              <a:rPr lang="en-US" sz="2000" b="0" i="0" u="none" strike="noStrike" baseline="0" dirty="0">
                <a:latin typeface="Calibri" panose="020F0502020204030204" pitchFamily="34" charset="0"/>
                <a:cs typeface="Calibri" panose="020F0502020204030204" pitchFamily="34" charset="0"/>
              </a:rPr>
              <a:t>This suggests storing solutions to subproblems in case they are needed later.</a:t>
            </a:r>
            <a:endParaRPr lang="en-CA" altLang="en-US" sz="3200"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Key Differences DP vs Memo</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algn="l"/>
            <a:r>
              <a:rPr lang="en-US" sz="4000" b="0" i="0" u="none" strike="noStrike" baseline="0" dirty="0" err="1">
                <a:latin typeface="Calibri" panose="020F0502020204030204" pitchFamily="34" charset="0"/>
                <a:cs typeface="Calibri" panose="020F0502020204030204" pitchFamily="34" charset="0"/>
              </a:rPr>
              <a:t>Memoization</a:t>
            </a:r>
            <a:r>
              <a:rPr lang="en-US" sz="4000" b="0" i="0" u="none" strike="noStrike" baseline="0" dirty="0">
                <a:latin typeface="Calibri" panose="020F0502020204030204" pitchFamily="34" charset="0"/>
                <a:cs typeface="Calibri" panose="020F0502020204030204" pitchFamily="34" charset="0"/>
              </a:rPr>
              <a:t> (memorize with memory)</a:t>
            </a:r>
            <a:endParaRPr lang="en-US" sz="4000" b="0" i="0" u="none" strike="noStrike" baseline="0" dirty="0">
              <a:latin typeface="Calibri" panose="020F0502020204030204" pitchFamily="34" charset="0"/>
              <a:cs typeface="Calibri" panose="020F0502020204030204" pitchFamily="34" charset="0"/>
            </a:endParaRPr>
          </a:p>
          <a:p>
            <a:pPr lvl="1"/>
            <a:r>
              <a:rPr lang="en-US" sz="3200" b="0" i="0" u="none" strike="noStrike" baseline="0" dirty="0">
                <a:latin typeface="Calibri" panose="020F0502020204030204" pitchFamily="34" charset="0"/>
                <a:cs typeface="Calibri" panose="020F0502020204030204" pitchFamily="34" charset="0"/>
              </a:rPr>
              <a:t>Top-down</a:t>
            </a:r>
            <a:endParaRPr lang="en-US" sz="3200" b="0" i="0" u="none" strike="noStrike" baseline="0" dirty="0">
              <a:latin typeface="Calibri" panose="020F0502020204030204" pitchFamily="34" charset="0"/>
              <a:cs typeface="Calibri" panose="020F0502020204030204" pitchFamily="34" charset="0"/>
            </a:endParaRPr>
          </a:p>
          <a:p>
            <a:pPr lvl="1"/>
            <a:r>
              <a:rPr lang="en-US" sz="3200" b="0" i="0" u="none" strike="noStrike" baseline="0" dirty="0">
                <a:latin typeface="Calibri" panose="020F0502020204030204" pitchFamily="34" charset="0"/>
                <a:cs typeface="Calibri" panose="020F0502020204030204" pitchFamily="34" charset="0"/>
              </a:rPr>
              <a:t>Cache answers</a:t>
            </a:r>
            <a:endParaRPr lang="en-US" sz="3200" b="0" i="0" u="none" strike="noStrike" baseline="0" dirty="0">
              <a:latin typeface="Calibri" panose="020F0502020204030204" pitchFamily="34" charset="0"/>
              <a:cs typeface="Calibri" panose="020F0502020204030204" pitchFamily="34" charset="0"/>
            </a:endParaRPr>
          </a:p>
          <a:p>
            <a:pPr algn="l"/>
            <a:r>
              <a:rPr lang="en-US" sz="4000" b="0" i="0" u="none" strike="noStrike" baseline="0" dirty="0">
                <a:latin typeface="Calibri" panose="020F0502020204030204" pitchFamily="34" charset="0"/>
                <a:cs typeface="Calibri" panose="020F0502020204030204" pitchFamily="34" charset="0"/>
              </a:rPr>
              <a:t>Dynamic programming</a:t>
            </a:r>
            <a:endParaRPr lang="en-US" sz="4000" b="0" i="0" u="none" strike="noStrike" baseline="0" dirty="0">
              <a:latin typeface="Calibri" panose="020F0502020204030204" pitchFamily="34" charset="0"/>
              <a:cs typeface="Calibri" panose="020F0502020204030204" pitchFamily="34" charset="0"/>
            </a:endParaRPr>
          </a:p>
          <a:p>
            <a:pPr lvl="1"/>
            <a:r>
              <a:rPr lang="en-US" sz="3200" b="0" i="0" u="none" strike="noStrike" baseline="0" dirty="0">
                <a:latin typeface="Calibri" panose="020F0502020204030204" pitchFamily="34" charset="0"/>
                <a:cs typeface="Calibri" panose="020F0502020204030204" pitchFamily="34" charset="0"/>
              </a:rPr>
              <a:t>Bottom-up</a:t>
            </a:r>
            <a:endParaRPr lang="en-US" sz="3200" b="0" i="0" u="none" strike="noStrike" baseline="0" dirty="0">
              <a:latin typeface="Calibri" panose="020F0502020204030204" pitchFamily="34" charset="0"/>
              <a:cs typeface="Calibri" panose="020F0502020204030204" pitchFamily="34" charset="0"/>
            </a:endParaRPr>
          </a:p>
          <a:p>
            <a:pPr lvl="1"/>
            <a:r>
              <a:rPr lang="en-US" sz="3200" b="0" i="0" u="none" strike="noStrike" baseline="0" dirty="0">
                <a:latin typeface="Calibri" panose="020F0502020204030204" pitchFamily="34" charset="0"/>
                <a:cs typeface="Calibri" panose="020F0502020204030204" pitchFamily="34" charset="0"/>
              </a:rPr>
              <a:t>Calculate the answers to the subproblems first</a:t>
            </a:r>
            <a:endParaRPr lang="en-CA" altLang="en-US" sz="4400" dirty="0">
              <a:latin typeface="Calibri" panose="020F0502020204030204" pitchFamily="34" charset="0"/>
              <a:cs typeface="Calibri" panose="020F0502020204030204" pitchFamily="34" charset="0"/>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5356</Words>
  <Application>WPS Presentation</Application>
  <PresentationFormat>Widescreen</PresentationFormat>
  <Paragraphs>272</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Arial</vt:lpstr>
      <vt:lpstr>SimSun</vt:lpstr>
      <vt:lpstr>Wingdings</vt:lpstr>
      <vt:lpstr>Calibri</vt:lpstr>
      <vt:lpstr>Calibri Light</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436</cp:revision>
  <dcterms:created xsi:type="dcterms:W3CDTF">2016-03-02T01:11:00Z</dcterms:created>
  <dcterms:modified xsi:type="dcterms:W3CDTF">2022-11-18T03:21:22Z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7804C9E9D5FD4A96AA2E920662FAFF5F</vt:lpwstr>
  </property>
</Properties>
</file>