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93" r:id="rId5"/>
    <p:sldId id="442" r:id="rId6"/>
    <p:sldId id="441" r:id="rId7"/>
    <p:sldId id="588" r:id="rId8"/>
    <p:sldId id="443" r:id="rId9"/>
    <p:sldId id="569" r:id="rId10"/>
    <p:sldId id="591" r:id="rId11"/>
    <p:sldId id="592" r:id="rId12"/>
    <p:sldId id="597" r:id="rId13"/>
    <p:sldId id="598" r:id="rId14"/>
    <p:sldId id="593" r:id="rId15"/>
    <p:sldId id="599" r:id="rId16"/>
    <p:sldId id="444" r:id="rId17"/>
    <p:sldId id="589" r:id="rId18"/>
    <p:sldId id="594" r:id="rId19"/>
    <p:sldId id="595" r:id="rId20"/>
    <p:sldId id="596" r:id="rId21"/>
    <p:sldId id="600" r:id="rId22"/>
    <p:sldId id="601" r:id="rId23"/>
    <p:sldId id="378" r:id="rId24"/>
    <p:sldId id="590" r:id="rId25"/>
    <p:sldId id="603" r:id="rId26"/>
    <p:sldId id="604" r:id="rId27"/>
    <p:sldId id="605" r:id="rId28"/>
    <p:sldId id="606" r:id="rId29"/>
    <p:sldId id="607" r:id="rId30"/>
    <p:sldId id="608" r:id="rId31"/>
    <p:sldId id="609" r:id="rId32"/>
    <p:sldId id="289" r:id="rId3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16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2022/10/30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2022/10/30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</a:p>
          <a:p>
            <a:pPr lvl="1" fontAlgn="base"/>
            <a:r>
              <a:rPr lang="zh-CN" altLang="en-US" strike="noStrike" noProof="1"/>
              <a:t>Second level</a:t>
            </a:r>
          </a:p>
          <a:p>
            <a:pPr lvl="2" fontAlgn="base"/>
            <a:r>
              <a:rPr lang="zh-CN" altLang="en-US" strike="noStrike" noProof="1"/>
              <a:t>Third level</a:t>
            </a:r>
          </a:p>
          <a:p>
            <a:pPr lvl="3" fontAlgn="base"/>
            <a:r>
              <a:rPr lang="zh-CN" altLang="en-US" strike="noStrike" noProof="1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</a:p>
          <a:p>
            <a:pPr lvl="1" fontAlgn="base"/>
            <a:r>
              <a:rPr lang="zh-CN" altLang="en-US" strike="noStrike" noProof="1"/>
              <a:t>Second level</a:t>
            </a:r>
          </a:p>
          <a:p>
            <a:pPr lvl="2" fontAlgn="base"/>
            <a:r>
              <a:rPr lang="zh-CN" altLang="en-US" strike="noStrike" noProof="1"/>
              <a:t>Third level</a:t>
            </a:r>
          </a:p>
          <a:p>
            <a:pPr lvl="3" fontAlgn="base"/>
            <a:r>
              <a:rPr lang="zh-CN" altLang="en-US" strike="noStrike" noProof="1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038475" y="3404870"/>
            <a:ext cx="69475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H.A.C.C.</a:t>
            </a:r>
          </a:p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Structures and Algorithms</a:t>
            </a: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Jimmy Zhang</a:t>
            </a: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Fall 2022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Example: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You are given a container with a limited weight capacity </a:t>
            </a:r>
            <a:r>
              <a:rPr lang="en-US" sz="1800" b="0" i="0" u="none" strike="noStrike" baseline="0" dirty="0">
                <a:latin typeface="CambriaMath"/>
              </a:rPr>
              <a:t>𝑊 </a:t>
            </a:r>
            <a:r>
              <a:rPr lang="en-US" sz="1800" b="0" i="0" u="none" strike="noStrike" baseline="0" dirty="0">
                <a:latin typeface="ArialMT"/>
              </a:rPr>
              <a:t>and a list of items, each with a weight and a value. 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Choose which items to place in the container so that the weight limit is not exceeded and the total value of the packed items is as large as possible.</a:t>
            </a:r>
            <a:endParaRPr lang="en-CA" altLang="en-US" sz="273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46057-3CE4-45CE-8112-C9DFE1ED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965" y="2809240"/>
            <a:ext cx="3905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1408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Example: Extending the Knapsack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ArialMT"/>
              </a:rPr>
              <a:t>A more practical example as an extension of the classic knapsack problem</a:t>
            </a:r>
          </a:p>
          <a:p>
            <a:pPr algn="l"/>
            <a:r>
              <a:rPr lang="en-US" sz="2400" b="0" i="0" u="none" strike="noStrike" baseline="0" dirty="0">
                <a:latin typeface="ArialMT"/>
              </a:rPr>
              <a:t>A fund manager is considering 100 potential investments and has estimated the expected return from each one. Choose which ones to buy to maximize the return without exceeding the budget.</a:t>
            </a:r>
            <a:endParaRPr lang="en-CA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51018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Example: 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Given a set of points in the plane, connect pairs of points with edges so that the sum of lengths of all edges is minimal and there is a path, using the edges, from every point to every other point.</a:t>
            </a:r>
            <a:endParaRPr lang="en-CA" altLang="en-US" sz="273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E91BA-649E-44A5-8358-03961B16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74" y="2284243"/>
            <a:ext cx="46863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897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Example: 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1800" b="0" i="1" u="none" strike="noStrike" baseline="0" dirty="0">
                <a:latin typeface="Arial-ItalicMT"/>
              </a:rPr>
              <a:t>Input: </a:t>
            </a:r>
            <a:r>
              <a:rPr lang="en-US" sz="1800" b="0" i="0" u="none" strike="noStrike" baseline="0" dirty="0">
                <a:latin typeface="ArialMT"/>
              </a:rPr>
              <a:t>set </a:t>
            </a:r>
            <a:r>
              <a:rPr lang="en-US" sz="1800" b="0" i="1" u="none" strike="noStrike" baseline="0" dirty="0">
                <a:latin typeface="Arial-ItalicMT"/>
              </a:rPr>
              <a:t>A </a:t>
            </a:r>
            <a:r>
              <a:rPr lang="en-US" sz="1800" b="0" i="0" u="none" strike="noStrike" baseline="0" dirty="0">
                <a:latin typeface="SymbolMT"/>
              </a:rPr>
              <a:t>= </a:t>
            </a:r>
            <a:r>
              <a:rPr lang="en-US" sz="1800" b="0" i="0" u="none" strike="noStrike" baseline="0" dirty="0">
                <a:latin typeface="ArialMT"/>
              </a:rPr>
              <a:t>{</a:t>
            </a:r>
            <a:r>
              <a:rPr lang="en-US" sz="1800" b="0" i="1" u="none" strike="noStrike" baseline="0" dirty="0">
                <a:latin typeface="Arial-ItalicMT"/>
              </a:rPr>
              <a:t>a</a:t>
            </a:r>
            <a:r>
              <a:rPr lang="en-US" sz="1800" b="0" i="0" u="none" strike="noStrike" baseline="0" dirty="0">
                <a:latin typeface="ArialMT"/>
              </a:rPr>
              <a:t>1 ,…,</a:t>
            </a:r>
            <a:r>
              <a:rPr lang="en-US" sz="1800" b="0" i="1" u="none" strike="noStrike" baseline="0" dirty="0">
                <a:latin typeface="Arial-ItalicMT"/>
              </a:rPr>
              <a:t>an</a:t>
            </a:r>
            <a:r>
              <a:rPr lang="en-US" sz="1800" b="0" i="0" u="none" strike="noStrike" baseline="0" dirty="0">
                <a:latin typeface="ArialMT"/>
              </a:rPr>
              <a:t>} of </a:t>
            </a:r>
            <a:r>
              <a:rPr lang="en-US" sz="1800" b="0" i="1" u="none" strike="noStrike" baseline="0" dirty="0">
                <a:latin typeface="Arial-ItalicMT"/>
              </a:rPr>
              <a:t>n </a:t>
            </a:r>
            <a:r>
              <a:rPr lang="en-US" sz="1800" b="0" i="0" u="none" strike="noStrike" baseline="0" dirty="0">
                <a:latin typeface="ArialMT"/>
              </a:rPr>
              <a:t>activities/events requiring </a:t>
            </a:r>
            <a:r>
              <a:rPr lang="en-US" sz="1800" b="0" i="1" u="none" strike="noStrike" baseline="0" dirty="0">
                <a:latin typeface="Arial-ItalicMT"/>
              </a:rPr>
              <a:t>exclusive </a:t>
            </a:r>
            <a:r>
              <a:rPr lang="en-US" sz="1800" b="0" i="0" u="none" strike="noStrike" baseline="0" dirty="0">
                <a:latin typeface="ArialMT"/>
              </a:rPr>
              <a:t>access to a common resource</a:t>
            </a:r>
          </a:p>
          <a:p>
            <a:pPr algn="l"/>
            <a:endParaRPr lang="en-US" sz="1800" b="0" i="1" u="none" strike="noStrike" baseline="0" dirty="0">
              <a:latin typeface="Arial-ItalicMT"/>
            </a:endParaRPr>
          </a:p>
          <a:p>
            <a:pPr algn="l"/>
            <a:endParaRPr lang="en-US" sz="1800" i="1" dirty="0">
              <a:latin typeface="Arial-ItalicMT"/>
            </a:endParaRPr>
          </a:p>
          <a:p>
            <a:pPr algn="l"/>
            <a:endParaRPr lang="en-US" sz="1800" b="0" i="1" u="none" strike="noStrike" baseline="0" dirty="0">
              <a:latin typeface="Arial-ItalicMT"/>
            </a:endParaRPr>
          </a:p>
          <a:p>
            <a:pPr algn="l"/>
            <a:endParaRPr lang="en-US" sz="1800" b="0" i="1" u="none" strike="noStrike" baseline="0" dirty="0">
              <a:latin typeface="Arial-ItalicMT"/>
            </a:endParaRPr>
          </a:p>
          <a:p>
            <a:pPr algn="l"/>
            <a:r>
              <a:rPr lang="en-US" sz="1800" b="0" i="1" u="none" strike="noStrike" baseline="0" dirty="0">
                <a:latin typeface="Arial-ItalicMT"/>
              </a:rPr>
              <a:t>Output: </a:t>
            </a:r>
            <a:r>
              <a:rPr lang="en-US" sz="1800" b="0" i="0" u="none" strike="noStrike" baseline="0" dirty="0">
                <a:latin typeface="ArialMT"/>
              </a:rPr>
              <a:t>the largest set </a:t>
            </a:r>
            <a:r>
              <a:rPr lang="en-US" sz="1800" b="0" i="1" u="none" strike="noStrike" baseline="0" dirty="0">
                <a:latin typeface="Arial-ItalicMT"/>
              </a:rPr>
              <a:t>A </a:t>
            </a:r>
            <a:r>
              <a:rPr lang="en-US" sz="1800" b="0" i="0" u="none" strike="noStrike" baseline="0" dirty="0">
                <a:latin typeface="ArialMT"/>
              </a:rPr>
              <a:t>of nonoverlapping activities</a:t>
            </a:r>
          </a:p>
          <a:p>
            <a:pPr algn="l"/>
            <a:r>
              <a:rPr lang="en-US" sz="1800" b="0" i="1" u="none" strike="noStrike" baseline="0" dirty="0">
                <a:latin typeface="Arial-ItalicMT"/>
              </a:rPr>
              <a:t>Example: </a:t>
            </a:r>
            <a:r>
              <a:rPr lang="en-US" sz="1800" b="0" i="0" u="none" strike="noStrike" baseline="0" dirty="0">
                <a:latin typeface="ArialMT"/>
              </a:rPr>
              <a:t>schedule use of a room to maximize the number of events that use it</a:t>
            </a:r>
            <a:endParaRPr lang="en-CA" altLang="en-US" sz="273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2FB08-4AE0-403C-B9D2-3E749282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29" y="1950683"/>
            <a:ext cx="615315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3F36DE-17A6-4A41-BD19-2FB6B302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091" y="4324535"/>
            <a:ext cx="57626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295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Example: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700B50-5B51-42FE-A906-96CD47508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8" y="990601"/>
            <a:ext cx="10515600" cy="332617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FC2E2-1DA2-40D5-B20A-ED484867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48" y="4392971"/>
            <a:ext cx="5946421" cy="22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1296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214178" y="264858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Dynamic Programming</a:t>
            </a: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Introduction to 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ArialMT"/>
              </a:rPr>
              <a:t>Algorithm design technique</a:t>
            </a:r>
          </a:p>
          <a:p>
            <a:pPr lvl="1"/>
            <a:r>
              <a:rPr lang="en-US" sz="2800" b="0" i="0" u="none" strike="noStrike" baseline="0" dirty="0">
                <a:latin typeface="ArialMT"/>
              </a:rPr>
              <a:t>Many apparently exponential optimization problems have polynomial solutions using DP.</a:t>
            </a:r>
          </a:p>
          <a:p>
            <a:pPr algn="l"/>
            <a:r>
              <a:rPr lang="en-US" sz="3600" b="0" i="0" u="none" strike="noStrike" baseline="0" dirty="0">
                <a:latin typeface="ArialMT"/>
              </a:rPr>
              <a:t>Has been described as </a:t>
            </a:r>
            <a:r>
              <a:rPr lang="en-US" sz="3600" b="0" i="1" u="none" strike="noStrike" baseline="0" dirty="0">
                <a:latin typeface="Arial-ItalicMT"/>
              </a:rPr>
              <a:t>divide and conquer with memory</a:t>
            </a:r>
          </a:p>
          <a:p>
            <a:pPr algn="l"/>
            <a:r>
              <a:rPr lang="en-US" sz="3600" b="0" i="0" u="none" strike="noStrike" baseline="0" dirty="0">
                <a:latin typeface="ArialMT"/>
              </a:rPr>
              <a:t>Title refers not to computer programming, but to the process of gradually (i.e., dynamically) filling a table of partial results in a systematic way</a:t>
            </a:r>
            <a:endParaRPr lang="en-CA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442981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CA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Recall the Fibonacci Problem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lvl="1"/>
            <a:r>
              <a:rPr lang="en-CA" altLang="en-US" sz="2735" dirty="0"/>
              <a:t>Given n, find the nth number in the Fibonacci sequence</a:t>
            </a:r>
          </a:p>
          <a:p>
            <a:pPr lvl="1"/>
            <a:r>
              <a:rPr lang="en-CA" altLang="en-US" sz="2735" dirty="0"/>
              <a:t>We’ve seen the recursive version, which is resembles a form of divide-and-conquer</a:t>
            </a:r>
          </a:p>
          <a:p>
            <a:pPr lvl="1"/>
            <a:endParaRPr lang="en-CA" altLang="en-US" sz="2735" dirty="0"/>
          </a:p>
          <a:p>
            <a:pPr lvl="1"/>
            <a:endParaRPr lang="en-CA" altLang="en-US" sz="2735" dirty="0"/>
          </a:p>
          <a:p>
            <a:pPr lvl="1"/>
            <a:endParaRPr lang="en-CA" altLang="en-US" sz="2735" dirty="0"/>
          </a:p>
          <a:p>
            <a:pPr lvl="1"/>
            <a:endParaRPr lang="en-CA" altLang="en-US" sz="2735" dirty="0"/>
          </a:p>
          <a:p>
            <a:pPr lvl="1"/>
            <a:r>
              <a:rPr lang="en-CA" altLang="en-US" sz="2735" dirty="0"/>
              <a:t>Time complexity: </a:t>
            </a:r>
          </a:p>
          <a:p>
            <a:pPr lvl="2"/>
            <a:r>
              <a:rPr lang="en-CA" altLang="en-US" sz="2335" dirty="0"/>
              <a:t>T(n) = T(n-1) + T(n-2) + 1 &gt;= 2T(n-2) + 1 &gt;= 2^(n/2)</a:t>
            </a:r>
          </a:p>
          <a:p>
            <a:pPr lvl="2"/>
            <a:r>
              <a:rPr lang="en-CA" altLang="en-US" sz="2335" dirty="0"/>
              <a:t>Therefore O(n) = 2^n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B8FF5-9FB7-4019-B114-BBD4681B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898882"/>
            <a:ext cx="90487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8600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DP Hallmarks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200" b="1" i="1" u="none" strike="noStrike" baseline="0" dirty="0">
                <a:latin typeface="Arial-ItalicMT"/>
              </a:rPr>
              <a:t>Optimal substructure: 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An optimal solution to a problem instance is made up of optimal solutions to subproblem instances.</a:t>
            </a:r>
          </a:p>
          <a:p>
            <a:pPr lvl="1"/>
            <a:r>
              <a:rPr lang="en-US" sz="2000" b="0" i="0" u="none" strike="noStrike" baseline="0" dirty="0">
                <a:latin typeface="ArialMT"/>
              </a:rPr>
              <a:t>This suggests the possibility of DAC.</a:t>
            </a:r>
          </a:p>
          <a:p>
            <a:pPr algn="l"/>
            <a:r>
              <a:rPr lang="en-US" b="1" i="1" u="none" strike="noStrike" baseline="0" dirty="0">
                <a:latin typeface="Arial-ItalicMT"/>
              </a:rPr>
              <a:t>Overlapping subproblems: 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A recursive solution contains a </a:t>
            </a:r>
            <a:r>
              <a:rPr lang="en-US" b="0" i="1" u="none" strike="noStrike" baseline="0" dirty="0">
                <a:latin typeface="Arial-ItalicMT"/>
              </a:rPr>
              <a:t>small number </a:t>
            </a:r>
            <a:r>
              <a:rPr lang="en-US" b="0" i="0" u="none" strike="noStrike" baseline="0" dirty="0">
                <a:latin typeface="ArialMT"/>
              </a:rPr>
              <a:t>of distinct problem instances repeated </a:t>
            </a:r>
            <a:r>
              <a:rPr lang="en-US" b="0" i="1" u="none" strike="noStrike" baseline="0" dirty="0">
                <a:latin typeface="Arial-ItalicMT"/>
              </a:rPr>
              <a:t>many </a:t>
            </a:r>
            <a:r>
              <a:rPr lang="en-US" b="0" i="0" u="none" strike="noStrike" baseline="0" dirty="0">
                <a:latin typeface="ArialMT"/>
              </a:rPr>
              <a:t>times.</a:t>
            </a:r>
          </a:p>
          <a:p>
            <a:pPr lvl="1"/>
            <a:r>
              <a:rPr lang="en-US" sz="2000" b="0" i="0" u="none" strike="noStrike" baseline="0" dirty="0">
                <a:latin typeface="ArialMT"/>
              </a:rPr>
              <a:t>This suggests storing solutions to subproblems in case they are needed later.</a:t>
            </a:r>
            <a:endParaRPr lang="en-CA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933575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Recursive (DAC) Fibonacci with Memo(r)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ization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Can speed up the algorithm by storing the results of our recursive calls in a “memo” and reusing them when needed again</a:t>
            </a:r>
            <a:endParaRPr lang="en-CA" altLang="en-US" sz="273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E1ABF-EA5D-4DBF-B850-93AE46D9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8" y="2454797"/>
            <a:ext cx="7715250" cy="339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80B924-18C1-4DC8-9AA2-66D1C890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438" y="5845697"/>
            <a:ext cx="7391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762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9600" y="1877695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</a:t>
            </a:r>
            <a:r>
              <a:rPr lang="en-CA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Recap</a:t>
            </a:r>
          </a:p>
        </p:txBody>
      </p:sp>
      <p:sp>
        <p:nvSpPr>
          <p:cNvPr id="5129" name="Rectangle 6"/>
          <p:cNvSpPr/>
          <p:nvPr/>
        </p:nvSpPr>
        <p:spPr>
          <a:xfrm>
            <a:off x="9156383" y="2737485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</a:p>
        </p:txBody>
      </p:sp>
      <p:sp>
        <p:nvSpPr>
          <p:cNvPr id="5131" name="Rectangle 6"/>
          <p:cNvSpPr/>
          <p:nvPr/>
        </p:nvSpPr>
        <p:spPr>
          <a:xfrm>
            <a:off x="9154795" y="3134360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878330" y="4800600"/>
            <a:ext cx="5335270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2156143" y="4793982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</a:p>
        </p:txBody>
      </p:sp>
      <p:grpSp>
        <p:nvGrpSpPr>
          <p:cNvPr id="5160" name="组合 114"/>
          <p:cNvGrpSpPr/>
          <p:nvPr/>
        </p:nvGrpSpPr>
        <p:grpSpPr>
          <a:xfrm>
            <a:off x="1167124" y="4600301"/>
            <a:ext cx="814394" cy="850900"/>
            <a:chOff x="1473122" y="1521446"/>
            <a:chExt cx="653650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8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" name="文本框 111"/>
          <p:cNvSpPr txBox="1"/>
          <p:nvPr/>
        </p:nvSpPr>
        <p:spPr>
          <a:xfrm>
            <a:off x="1108710" y="5807442"/>
            <a:ext cx="74993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1878965" y="2832100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47"/>
          <p:cNvSpPr txBox="1"/>
          <p:nvPr/>
        </p:nvSpPr>
        <p:spPr>
          <a:xfrm>
            <a:off x="2157095" y="2835910"/>
            <a:ext cx="45383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Optimization Theory</a:t>
            </a:r>
          </a:p>
        </p:txBody>
      </p:sp>
      <p:grpSp>
        <p:nvGrpSpPr>
          <p:cNvPr id="16" name="组合 3"/>
          <p:cNvGrpSpPr/>
          <p:nvPr/>
        </p:nvGrpSpPr>
        <p:grpSpPr>
          <a:xfrm>
            <a:off x="1167759" y="2641912"/>
            <a:ext cx="814394" cy="849312"/>
            <a:chOff x="1473122" y="1521446"/>
            <a:chExt cx="653650" cy="681967"/>
          </a:xfrm>
        </p:grpSpPr>
        <p:sp>
          <p:nvSpPr>
            <p:cNvPr id="17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1878965" y="3786505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167759" y="3596317"/>
            <a:ext cx="814394" cy="849312"/>
            <a:chOff x="1473122" y="1521446"/>
            <a:chExt cx="653650" cy="681967"/>
          </a:xfrm>
        </p:grpSpPr>
        <p:sp>
          <p:nvSpPr>
            <p:cNvPr id="22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47"/>
          <p:cNvSpPr txBox="1"/>
          <p:nvPr/>
        </p:nvSpPr>
        <p:spPr>
          <a:xfrm>
            <a:off x="2157730" y="3786505"/>
            <a:ext cx="51574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Dynamic Programming Intro</a:t>
            </a: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Dynamic Programming for 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Can get a simpler algorithm with the same performance as solution 2 by proceeding bottom-up and recording previous solutions in a list</a:t>
            </a:r>
            <a:endParaRPr lang="en-CA" altLang="en-US" sz="273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6DB83-B691-4EEF-893E-319AAC38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84" y="2079353"/>
            <a:ext cx="7019925" cy="3181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3EF33-947A-40FF-A176-1C36E831B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84" y="5406480"/>
            <a:ext cx="44958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8670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Key Differences DP vs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4000" b="0" i="0" u="none" strike="noStrike" baseline="0" dirty="0" err="1">
                <a:latin typeface="ArialMT"/>
              </a:rPr>
              <a:t>Memoization</a:t>
            </a:r>
            <a:r>
              <a:rPr lang="en-US" sz="4000" b="0" i="0" u="none" strike="noStrike" baseline="0" dirty="0">
                <a:latin typeface="ArialMT"/>
              </a:rPr>
              <a:t> (memorize with memory)</a:t>
            </a:r>
          </a:p>
          <a:p>
            <a:pPr lvl="1"/>
            <a:r>
              <a:rPr lang="en-US" sz="3200" b="0" i="0" u="none" strike="noStrike" baseline="0" dirty="0">
                <a:latin typeface="ArialMT"/>
              </a:rPr>
              <a:t>Top-down</a:t>
            </a:r>
          </a:p>
          <a:p>
            <a:pPr lvl="1"/>
            <a:r>
              <a:rPr lang="en-US" sz="3200" b="0" i="0" u="none" strike="noStrike" baseline="0" dirty="0">
                <a:latin typeface="ArialMT"/>
              </a:rPr>
              <a:t>Cache answers</a:t>
            </a:r>
          </a:p>
          <a:p>
            <a:pPr algn="l"/>
            <a:r>
              <a:rPr lang="en-US" sz="4000" b="0" i="0" u="none" strike="noStrike" baseline="0" dirty="0">
                <a:latin typeface="ArialMT"/>
              </a:rPr>
              <a:t>Dynamic programming</a:t>
            </a:r>
          </a:p>
          <a:p>
            <a:pPr lvl="1"/>
            <a:r>
              <a:rPr lang="en-US" sz="3200" b="0" i="0" u="none" strike="noStrike" baseline="0" dirty="0">
                <a:latin typeface="ArialMT"/>
              </a:rPr>
              <a:t>Bottom-up</a:t>
            </a:r>
          </a:p>
          <a:p>
            <a:pPr lvl="1"/>
            <a:r>
              <a:rPr lang="en-US" sz="3200" b="0" i="0" u="none" strike="noStrike" baseline="0" dirty="0">
                <a:latin typeface="ArialMT"/>
              </a:rPr>
              <a:t>Calculate the answers to the subproblems first</a:t>
            </a:r>
            <a:endParaRPr lang="en-CA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6166978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Exercises</a:t>
            </a: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CA" altLang="en-US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ArialMT"/>
              </a:rPr>
              <a:t>How does one make change for N cents?</a:t>
            </a:r>
          </a:p>
          <a:p>
            <a:pPr algn="l"/>
            <a:r>
              <a:rPr lang="en-US" sz="3200" b="0" i="0" u="none" strike="noStrike" baseline="0" dirty="0">
                <a:latin typeface="ArialMT"/>
              </a:rPr>
              <a:t>Example: N = 29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25, 1, 1, 1, 1</a:t>
            </a:r>
          </a:p>
          <a:p>
            <a:pPr algn="l"/>
            <a:r>
              <a:rPr lang="en-US" sz="3200" b="0" i="0" u="none" strike="noStrike" baseline="0" dirty="0">
                <a:latin typeface="ArialMT"/>
              </a:rPr>
              <a:t>But there are other ways of doing it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10, 10, 5, 1, 1, 1, 1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5, 5, 5, 5, 5, 1, 1, 1, 1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1, 1, 1, 1, 1, 1, 1, 1, 1, 1, 1, 1, 1, 1,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1…………., 1</a:t>
            </a:r>
            <a:endParaRPr lang="en-CA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8729139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ArialMT"/>
              </a:rPr>
              <a:t>There are multiple solutions to a problem.</a:t>
            </a:r>
          </a:p>
          <a:p>
            <a:pPr algn="l"/>
            <a:r>
              <a:rPr lang="en-US" sz="3600" b="0" i="0" u="none" strike="noStrike" baseline="0" dirty="0">
                <a:latin typeface="ArialMT"/>
              </a:rPr>
              <a:t>Select the “optimal” solution</a:t>
            </a:r>
          </a:p>
          <a:p>
            <a:pPr algn="l"/>
            <a:r>
              <a:rPr lang="en-US" sz="3600" b="0" i="0" u="none" strike="noStrike" baseline="0" dirty="0">
                <a:latin typeface="ArialMT"/>
              </a:rPr>
              <a:t>For </a:t>
            </a:r>
            <a:r>
              <a:rPr lang="en-US" sz="3600" b="0" i="0" u="none" strike="noStrike" baseline="0" dirty="0" err="1">
                <a:latin typeface="ArialMT"/>
              </a:rPr>
              <a:t>NCoins</a:t>
            </a:r>
            <a:r>
              <a:rPr lang="en-US" sz="3600" b="0" i="0" u="none" strike="noStrike" baseline="0" dirty="0">
                <a:latin typeface="ArialMT"/>
              </a:rPr>
              <a:t>: the least number of coins</a:t>
            </a:r>
          </a:p>
          <a:p>
            <a:pPr lvl="1"/>
            <a:r>
              <a:rPr lang="en-US" sz="2800" b="0" i="0" u="none" strike="noStrike" baseline="0" dirty="0">
                <a:latin typeface="ArialMT"/>
              </a:rPr>
              <a:t>25, 1, 1, 1, 1</a:t>
            </a:r>
          </a:p>
          <a:p>
            <a:pPr lvl="1"/>
            <a:r>
              <a:rPr lang="en-US" altLang="en-US" sz="2800" dirty="0">
                <a:latin typeface="ArialMT"/>
              </a:rPr>
              <a:t>This is a “greedy” approach, will be covered in more detail in latter weeks</a:t>
            </a:r>
            <a:endParaRPr lang="en-CA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897442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Solution Mindset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dirty="0">
                <a:latin typeface="ArialMT"/>
              </a:rPr>
              <a:t>First let’s consider divide-and-conquer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Hand each coin one at a time (N = 29).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At each step, there are five coin choices:</a:t>
            </a:r>
          </a:p>
          <a:p>
            <a:pPr lvl="1"/>
            <a:r>
              <a:rPr lang="en-US" sz="2000" b="0" i="0" u="none" strike="noStrike" baseline="0" dirty="0">
                <a:latin typeface="ArialMT"/>
              </a:rPr>
              <a:t>1. Give a 25 → leaving 4 cents to give</a:t>
            </a:r>
          </a:p>
          <a:p>
            <a:pPr lvl="1"/>
            <a:r>
              <a:rPr lang="en-US" sz="2000" b="0" i="0" u="none" strike="noStrike" baseline="0" dirty="0">
                <a:latin typeface="ArialMT"/>
              </a:rPr>
              <a:t>2. Give a 12 → leaving 17 cents to give</a:t>
            </a:r>
          </a:p>
          <a:p>
            <a:pPr lvl="1"/>
            <a:r>
              <a:rPr lang="en-US" sz="2000" b="0" i="0" u="none" strike="noStrike" baseline="0" dirty="0">
                <a:latin typeface="ArialMT"/>
              </a:rPr>
              <a:t>3. Give a 10 → leaving 19 cents to give</a:t>
            </a:r>
          </a:p>
          <a:p>
            <a:pPr lvl="1"/>
            <a:r>
              <a:rPr lang="en-US" sz="2000" b="0" i="0" u="none" strike="noStrike" baseline="0" dirty="0">
                <a:latin typeface="ArialMT"/>
              </a:rPr>
              <a:t>4. Give a 5 → leaving 24 cents to give</a:t>
            </a:r>
          </a:p>
          <a:p>
            <a:pPr lvl="1"/>
            <a:r>
              <a:rPr lang="en-US" sz="2000" b="0" i="0" u="none" strike="noStrike" baseline="0" dirty="0">
                <a:latin typeface="ArialMT"/>
              </a:rPr>
              <a:t>5. Give a 1 → leaving 28 cents to give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Select the choice giving the least coins.</a:t>
            </a:r>
            <a:endParaRPr lang="en-CA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8208421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DAC is Inefficient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2F2D5-9A16-4EB1-8692-2C89004E3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98" y="1928844"/>
            <a:ext cx="7477803" cy="43513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4133C-A414-4F62-8842-172DD9D19BDF}"/>
              </a:ext>
            </a:extLst>
          </p:cNvPr>
          <p:cNvSpPr txBox="1"/>
          <p:nvPr/>
        </p:nvSpPr>
        <p:spPr>
          <a:xfrm>
            <a:off x="1305017" y="1198485"/>
            <a:ext cx="86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Overlapping Subproblems…aka repeated work</a:t>
            </a:r>
          </a:p>
        </p:txBody>
      </p:sp>
    </p:spTree>
    <p:extLst>
      <p:ext uri="{BB962C8B-B14F-4D97-AF65-F5344CB8AC3E}">
        <p14:creationId xmlns:p14="http://schemas.microsoft.com/office/powerpoint/2010/main" val="387612281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MinCoins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200" b="0" i="0" u="none" strike="noStrike" baseline="0" dirty="0" err="1">
                <a:latin typeface="ArialMT"/>
              </a:rPr>
              <a:t>NCoins</a:t>
            </a:r>
            <a:r>
              <a:rPr lang="en-US" sz="3200" b="0" i="0" u="none" strike="noStrike" baseline="0" dirty="0">
                <a:latin typeface="ArialMT"/>
              </a:rPr>
              <a:t> is a problem with one variable (N).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Will require a 1D table</a:t>
            </a:r>
          </a:p>
          <a:p>
            <a:pPr algn="l"/>
            <a:r>
              <a:rPr lang="en-US" sz="3200" b="0" i="0" u="none" strike="noStrike" baseline="0" dirty="0">
                <a:latin typeface="ArialMT"/>
              </a:rPr>
              <a:t>Fill in the table with the known base cases.</a:t>
            </a:r>
          </a:p>
          <a:p>
            <a:pPr algn="l"/>
            <a:r>
              <a:rPr lang="en-US" sz="3200" b="0" i="0" u="none" strike="noStrike" baseline="0" dirty="0">
                <a:latin typeface="ArialMT"/>
              </a:rPr>
              <a:t>Identify the goal location in the table.</a:t>
            </a:r>
          </a:p>
          <a:p>
            <a:pPr algn="l"/>
            <a:r>
              <a:rPr lang="en-US" sz="3200" b="0" i="0" u="none" strike="noStrike" baseline="0" dirty="0">
                <a:latin typeface="ArialMT"/>
              </a:rPr>
              <a:t>Determine the order to fill in the table.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Each subgoal must already be filled in</a:t>
            </a:r>
            <a:endParaRPr lang="en-CA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40485807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Second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ArialMT"/>
              </a:rPr>
              <a:t>However, this </a:t>
            </a:r>
            <a:r>
              <a:rPr lang="en-US" sz="3600" b="0" i="0" u="none" strike="noStrike" baseline="0" dirty="0" err="1">
                <a:latin typeface="ArialMT"/>
              </a:rPr>
              <a:t>minCoins</a:t>
            </a:r>
            <a:r>
              <a:rPr lang="en-US" sz="3600" b="0" i="0" u="none" strike="noStrike" baseline="0" dirty="0">
                <a:latin typeface="ArialMT"/>
              </a:rPr>
              <a:t> table only gives the minimum number of coins needed.</a:t>
            </a:r>
          </a:p>
          <a:p>
            <a:pPr lvl="1"/>
            <a:r>
              <a:rPr lang="en-US" sz="2800" b="0" i="0" u="none" strike="noStrike" baseline="0" dirty="0">
                <a:latin typeface="ArialMT"/>
              </a:rPr>
              <a:t>The thing being optimized</a:t>
            </a:r>
          </a:p>
          <a:p>
            <a:pPr algn="l"/>
            <a:r>
              <a:rPr lang="en-US" sz="3600" b="0" i="0" u="none" strike="noStrike" baseline="0" dirty="0">
                <a:latin typeface="ArialMT"/>
              </a:rPr>
              <a:t>We usually also want the actual coins used.</a:t>
            </a:r>
          </a:p>
          <a:p>
            <a:pPr algn="l"/>
            <a:r>
              <a:rPr lang="en-US" sz="3600" b="0" i="0" u="none" strike="noStrike" baseline="0" dirty="0">
                <a:latin typeface="ArialMT"/>
              </a:rPr>
              <a:t>So we can make the change</a:t>
            </a:r>
          </a:p>
          <a:p>
            <a:pPr algn="l"/>
            <a:r>
              <a:rPr lang="en-US" sz="3600" b="0" i="0" u="none" strike="noStrike" baseline="0" dirty="0">
                <a:latin typeface="ArialMT"/>
              </a:rPr>
              <a:t>Build a second “winner” or “traceback” table.</a:t>
            </a:r>
            <a:endParaRPr lang="en-CA" altLang="en-US" sz="23900" dirty="0"/>
          </a:p>
        </p:txBody>
      </p:sp>
    </p:spTree>
    <p:extLst>
      <p:ext uri="{BB962C8B-B14F-4D97-AF65-F5344CB8AC3E}">
        <p14:creationId xmlns:p14="http://schemas.microsoft.com/office/powerpoint/2010/main" val="3444679622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Traceback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ArialMT"/>
              </a:rPr>
              <a:t>Can reconstruct the coins used by tracing backwards through the table of winners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Sometimes called the traceback table</a:t>
            </a:r>
          </a:p>
          <a:p>
            <a:pPr algn="l"/>
            <a:r>
              <a:rPr lang="en-US" sz="3200" b="0" i="0" u="none" strike="noStrike" baseline="0" dirty="0">
                <a:latin typeface="ArialMT"/>
              </a:rPr>
              <a:t>Note that the traceback table is built during the construction of the optimal table</a:t>
            </a:r>
          </a:p>
          <a:p>
            <a:pPr algn="l"/>
            <a:r>
              <a:rPr lang="en-US" sz="3200" b="0" i="0" u="none" strike="noStrike" baseline="0" dirty="0">
                <a:latin typeface="ArialMT"/>
              </a:rPr>
              <a:t>But never used to determine values in the optimal table</a:t>
            </a:r>
            <a:endParaRPr lang="en-CA" altLang="en-US" sz="49600" dirty="0"/>
          </a:p>
        </p:txBody>
      </p:sp>
    </p:spTree>
    <p:extLst>
      <p:ext uri="{BB962C8B-B14F-4D97-AF65-F5344CB8AC3E}">
        <p14:creationId xmlns:p14="http://schemas.microsoft.com/office/powerpoint/2010/main" val="8025565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Week7 Recap</a:t>
            </a: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</a:t>
            </a:r>
            <a:r>
              <a:rPr lang="en-CA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Recap</a:t>
            </a: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01a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Code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2506970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Week</a:t>
            </a:r>
            <a:r>
              <a:rPr lang="en-CA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Graph Theory</a:t>
            </a:r>
          </a:p>
          <a:p>
            <a:r>
              <a:rPr lang="en-US" altLang="en-US" dirty="0"/>
              <a:t>Graph Data Structure</a:t>
            </a:r>
          </a:p>
          <a:p>
            <a:r>
              <a:rPr lang="en-US" altLang="en-US" dirty="0"/>
              <a:t>Graph Traversals</a:t>
            </a:r>
          </a:p>
          <a:p>
            <a:pPr lvl="1"/>
            <a:r>
              <a:rPr lang="en-US" altLang="en-US" dirty="0"/>
              <a:t>Breadth-first-search (BFS)</a:t>
            </a:r>
          </a:p>
          <a:p>
            <a:pPr lvl="1"/>
            <a:r>
              <a:rPr lang="en-US" altLang="en-US" dirty="0"/>
              <a:t>Depth-first-search (DFS)</a:t>
            </a:r>
            <a:endParaRPr lang="en-CA" alt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Week6 Recap</a:t>
            </a: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 Recap</a:t>
            </a: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01b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- 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Given an m x n 2D binary grid grid which represents a map of '1's (land) and '0's (water), return the number of islands.</a:t>
            </a:r>
          </a:p>
          <a:p>
            <a:r>
              <a:rPr lang="en-US" sz="3200" dirty="0"/>
              <a:t>An island is surrounded by water and is formed by connecting adjacent lands horizontally or vertically. You may assume all four edges of the grid are all surrounded by water.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10" y="4081780"/>
            <a:ext cx="1943100" cy="1838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5" y="4081780"/>
            <a:ext cx="20288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4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Optimizations</a:t>
            </a: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b="0" i="0" u="none" strike="noStrike" baseline="0" dirty="0">
                <a:latin typeface="ArialMT"/>
              </a:rPr>
              <a:t>An </a:t>
            </a:r>
            <a:r>
              <a:rPr lang="en-US" b="1" i="1" u="none" strike="noStrike" baseline="0" dirty="0">
                <a:latin typeface="Arial-BoldItalicMT"/>
              </a:rPr>
              <a:t>optimization problem </a:t>
            </a:r>
            <a:r>
              <a:rPr lang="en-US" b="0" i="0" u="none" strike="noStrike" baseline="0" dirty="0">
                <a:latin typeface="ArialMT"/>
              </a:rPr>
              <a:t>is a problem of finding an optimal (biggest, smallest, best in some sense, etc.) solution among those in a set of candidate solutions.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This usually involves finding a target configuration (ordering, subset, partition, parameter values, etc.) of/for a finite set of input objects.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An optimization problem consists of two parts:</a:t>
            </a:r>
          </a:p>
          <a:p>
            <a:pPr lvl="1"/>
            <a:r>
              <a:rPr lang="en-US" sz="2000" b="0" i="0" u="none" strike="noStrike" baseline="0" dirty="0">
                <a:latin typeface="ArialMT"/>
              </a:rPr>
              <a:t>1. An </a:t>
            </a:r>
            <a:r>
              <a:rPr lang="en-US" sz="2000" b="1" i="1" u="none" strike="noStrike" baseline="0" dirty="0">
                <a:latin typeface="Arial-BoldItalicMT"/>
              </a:rPr>
              <a:t>objective function </a:t>
            </a:r>
            <a:r>
              <a:rPr lang="en-US" sz="2000" b="0" i="0" u="none" strike="noStrike" baseline="0" dirty="0">
                <a:latin typeface="ArialMT"/>
              </a:rPr>
              <a:t>of the input that we want to maximize or minimize</a:t>
            </a:r>
          </a:p>
          <a:p>
            <a:pPr lvl="1"/>
            <a:r>
              <a:rPr lang="en-US" sz="2000" b="0" i="0" u="none" strike="noStrike" baseline="0" dirty="0">
                <a:latin typeface="ArialMT"/>
              </a:rPr>
              <a:t>2. A set of </a:t>
            </a:r>
            <a:r>
              <a:rPr lang="en-US" sz="2000" b="1" i="1" u="none" strike="noStrike" baseline="0" dirty="0">
                <a:latin typeface="Arial-BoldItalicMT"/>
              </a:rPr>
              <a:t>constraints </a:t>
            </a:r>
            <a:r>
              <a:rPr lang="en-US" sz="2000" b="0" i="0" u="none" strike="noStrike" baseline="0" dirty="0">
                <a:latin typeface="ArialMT"/>
              </a:rPr>
              <a:t>that limits the search space (i.e., the set of </a:t>
            </a:r>
            <a:r>
              <a:rPr lang="en-US" sz="2000" b="1" i="1" u="none" strike="noStrike" baseline="0" dirty="0">
                <a:latin typeface="Arial-BoldItalicMT"/>
              </a:rPr>
              <a:t>feasible solutions</a:t>
            </a:r>
            <a:r>
              <a:rPr lang="en-US" sz="2000" b="0" i="0" u="none" strike="noStrike" baseline="0" dirty="0">
                <a:latin typeface="ArialMT"/>
              </a:rPr>
              <a:t>)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Usually, an exhaustive search is prohibitively expensive.</a:t>
            </a:r>
            <a:endParaRPr lang="en-CA" altLang="en-US" sz="3600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Examples of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2400" b="0" i="1" u="none" strike="noStrike" baseline="0" dirty="0">
                <a:latin typeface="Arial-ItalicMT"/>
              </a:rPr>
              <a:t>Traveling salesman: </a:t>
            </a:r>
            <a:r>
              <a:rPr lang="en-US" sz="2400" b="0" i="0" u="none" strike="noStrike" baseline="0" dirty="0">
                <a:latin typeface="ArialMT"/>
              </a:rPr>
              <a:t>Find the shortest route that visits each point from a set exactly one.</a:t>
            </a:r>
          </a:p>
          <a:p>
            <a:pPr algn="l"/>
            <a:r>
              <a:rPr lang="en-US" sz="2400" b="0" i="1" u="none" strike="noStrike" baseline="0" dirty="0">
                <a:latin typeface="Arial-ItalicMT"/>
              </a:rPr>
              <a:t>Minimum spanning tree: </a:t>
            </a:r>
            <a:r>
              <a:rPr lang="en-US" sz="2400" b="0" i="0" u="none" strike="noStrike" baseline="0" dirty="0">
                <a:latin typeface="ArialMT"/>
              </a:rPr>
              <a:t>Find the cheapest way to connect a set of terminals.</a:t>
            </a:r>
          </a:p>
          <a:p>
            <a:pPr algn="l"/>
            <a:r>
              <a:rPr lang="en-US" sz="2400" b="0" i="1" u="none" strike="noStrike" baseline="0" dirty="0">
                <a:latin typeface="Arial-ItalicMT"/>
              </a:rPr>
              <a:t>Activity selection: </a:t>
            </a:r>
            <a:r>
              <a:rPr lang="en-US" sz="2400" b="0" i="0" u="none" strike="noStrike" baseline="0" dirty="0">
                <a:latin typeface="ArialMT"/>
              </a:rPr>
              <a:t>Schedule a maximum number of compatible activities requesting the same resource.</a:t>
            </a:r>
          </a:p>
          <a:p>
            <a:pPr algn="l"/>
            <a:r>
              <a:rPr lang="en-US" sz="2400" b="0" i="1" u="none" strike="noStrike" baseline="0" dirty="0">
                <a:latin typeface="Arial-ItalicMT"/>
              </a:rPr>
              <a:t>Clique: </a:t>
            </a:r>
            <a:r>
              <a:rPr lang="en-US" sz="2400" b="0" i="0" u="none" strike="noStrike" baseline="0" dirty="0">
                <a:latin typeface="ArialMT"/>
              </a:rPr>
              <a:t>Given a social network, find the largest subset whose members know every other member in the subset.</a:t>
            </a:r>
          </a:p>
          <a:p>
            <a:pPr algn="l"/>
            <a:r>
              <a:rPr lang="en-US" sz="2400" b="0" i="1" u="none" strike="noStrike" baseline="0" dirty="0">
                <a:latin typeface="Arial-ItalicMT"/>
              </a:rPr>
              <a:t>Knapsack: </a:t>
            </a:r>
            <a:r>
              <a:rPr lang="en-US" sz="2400" b="0" i="0" u="none" strike="noStrike" baseline="0" dirty="0">
                <a:latin typeface="ArialMT"/>
              </a:rPr>
              <a:t>Given a set of potential investments, find those that maximize the return for a given budget.</a:t>
            </a:r>
          </a:p>
          <a:p>
            <a:pPr algn="l"/>
            <a:r>
              <a:rPr lang="en-US" sz="2400" b="0" i="1" u="none" strike="noStrike" baseline="0" dirty="0">
                <a:latin typeface="Arial-ItalicMT"/>
              </a:rPr>
              <a:t>Clustering: </a:t>
            </a:r>
            <a:r>
              <a:rPr lang="en-US" sz="2400" b="0" i="0" u="none" strike="noStrike" baseline="0" dirty="0">
                <a:latin typeface="ArialMT"/>
              </a:rPr>
              <a:t>Given a set </a:t>
            </a:r>
            <a:r>
              <a:rPr lang="en-US" sz="2400" b="0" i="0" u="none" strike="noStrike" baseline="0" dirty="0">
                <a:latin typeface="CambriaMath"/>
              </a:rPr>
              <a:t>𝑆 </a:t>
            </a:r>
            <a:r>
              <a:rPr lang="en-US" sz="2400" b="0" i="0" u="none" strike="noStrike" baseline="0" dirty="0">
                <a:latin typeface="ArialMT"/>
              </a:rPr>
              <a:t>of points in </a:t>
            </a:r>
            <a:r>
              <a:rPr lang="en-US" sz="2400" b="0" i="0" u="none" strike="noStrike" baseline="0" dirty="0">
                <a:latin typeface="CambriaMath"/>
              </a:rPr>
              <a:t>ℝ# </a:t>
            </a:r>
            <a:r>
              <a:rPr lang="en-US" sz="2400" b="0" i="0" u="none" strike="noStrike" baseline="0" dirty="0">
                <a:latin typeface="ArialMT"/>
              </a:rPr>
              <a:t>and </a:t>
            </a:r>
            <a:r>
              <a:rPr lang="en-US" sz="2400" b="0" i="0" u="none" strike="noStrike" baseline="0" dirty="0">
                <a:latin typeface="CambriaMath"/>
              </a:rPr>
              <a:t>𝑘 ∈ ℕ</a:t>
            </a:r>
            <a:r>
              <a:rPr lang="en-US" sz="2400" b="0" i="1" u="none" strike="noStrike" baseline="0" dirty="0">
                <a:latin typeface="Arial-ItalicMT"/>
              </a:rPr>
              <a:t>, </a:t>
            </a:r>
            <a:r>
              <a:rPr lang="en-US" sz="2400" b="0" i="0" u="none" strike="noStrike" baseline="0" dirty="0">
                <a:latin typeface="ArialMT"/>
              </a:rPr>
              <a:t>partition </a:t>
            </a:r>
            <a:r>
              <a:rPr lang="en-US" sz="2400" b="0" i="0" u="none" strike="noStrike" baseline="0" dirty="0">
                <a:latin typeface="CambriaMath"/>
              </a:rPr>
              <a:t>𝑆 </a:t>
            </a:r>
            <a:r>
              <a:rPr lang="en-US" sz="2400" b="0" i="0" u="none" strike="noStrike" baseline="0" dirty="0">
                <a:latin typeface="ArialMT"/>
              </a:rPr>
              <a:t>into </a:t>
            </a:r>
            <a:r>
              <a:rPr lang="en-US" sz="2400" b="0" i="0" u="none" strike="noStrike" baseline="0" dirty="0">
                <a:latin typeface="CambriaMath"/>
              </a:rPr>
              <a:t>𝑘 </a:t>
            </a:r>
            <a:r>
              <a:rPr lang="en-US" sz="2400" b="0" i="0" u="none" strike="noStrike" baseline="0" dirty="0">
                <a:latin typeface="ArialMT"/>
              </a:rPr>
              <a:t>sets such the minimum distance between points in different sets is maximized.</a:t>
            </a:r>
            <a:endParaRPr lang="en-CA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383863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1325</Words>
  <Application>Microsoft Office PowerPoint</Application>
  <PresentationFormat>Widescreen</PresentationFormat>
  <Paragraphs>174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Arial-BoldItalicMT</vt:lpstr>
      <vt:lpstr>Arial-ItalicMT</vt:lpstr>
      <vt:lpstr>ArialMT</vt:lpstr>
      <vt:lpstr>CambriaMath</vt:lpstr>
      <vt:lpstr>Microsoft YaHei</vt:lpstr>
      <vt:lpstr>SymbolMT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Zhang, Jimmy</cp:lastModifiedBy>
  <cp:revision>382</cp:revision>
  <dcterms:created xsi:type="dcterms:W3CDTF">2016-03-02T01:11:00Z</dcterms:created>
  <dcterms:modified xsi:type="dcterms:W3CDTF">2022-10-30T21:07:10Z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7804C9E9D5FD4A96AA2E920662FAFF5F</vt:lpwstr>
  </property>
</Properties>
</file>