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42"/>
  </p:notesMasterIdLst>
  <p:handoutMasterIdLst>
    <p:handoutMasterId r:id="rId43"/>
  </p:handoutMasterIdLst>
  <p:sldIdLst>
    <p:sldId id="256" r:id="rId4"/>
    <p:sldId id="257" r:id="rId5"/>
    <p:sldId id="293" r:id="rId6"/>
    <p:sldId id="379" r:id="rId7"/>
    <p:sldId id="373" r:id="rId8"/>
    <p:sldId id="395" r:id="rId9"/>
    <p:sldId id="372" r:id="rId10"/>
    <p:sldId id="397" r:id="rId11"/>
    <p:sldId id="398" r:id="rId12"/>
    <p:sldId id="399" r:id="rId13"/>
    <p:sldId id="400" r:id="rId14"/>
    <p:sldId id="414" r:id="rId15"/>
    <p:sldId id="396" r:id="rId16"/>
    <p:sldId id="376" r:id="rId17"/>
    <p:sldId id="415" r:id="rId18"/>
    <p:sldId id="374" r:id="rId19"/>
    <p:sldId id="377" r:id="rId20"/>
    <p:sldId id="408" r:id="rId21"/>
    <p:sldId id="409" r:id="rId22"/>
    <p:sldId id="411" r:id="rId23"/>
    <p:sldId id="412" r:id="rId24"/>
    <p:sldId id="413" r:id="rId25"/>
    <p:sldId id="410" r:id="rId26"/>
    <p:sldId id="375" r:id="rId27"/>
    <p:sldId id="380" r:id="rId28"/>
    <p:sldId id="401" r:id="rId29"/>
    <p:sldId id="402" r:id="rId30"/>
    <p:sldId id="403" r:id="rId31"/>
    <p:sldId id="404" r:id="rId32"/>
    <p:sldId id="405" r:id="rId33"/>
    <p:sldId id="406" r:id="rId34"/>
    <p:sldId id="407" r:id="rId35"/>
    <p:sldId id="378" r:id="rId36"/>
    <p:sldId id="381" r:id="rId37"/>
    <p:sldId id="416" r:id="rId38"/>
    <p:sldId id="440" r:id="rId39"/>
    <p:sldId id="417" r:id="rId40"/>
    <p:sldId id="289" r:id="rId4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60"/>
        <p:guide pos="2911"/>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Abstract Data Types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Methods usually fall into one of the following categories:</a:t>
            </a:r>
            <a:endParaRPr lang="en-US"/>
          </a:p>
          <a:p>
            <a:pPr lvl="1"/>
            <a:r>
              <a:rPr lang="en-US"/>
              <a:t>Initialization—to be used when an object is created</a:t>
            </a:r>
            <a:endParaRPr lang="en-US"/>
          </a:p>
          <a:p>
            <a:pPr lvl="1"/>
            <a:r>
              <a:rPr lang="en-US"/>
              <a:t>State changing (e.g., adding or removing data to/from the object)</a:t>
            </a:r>
            <a:endParaRPr lang="en-US"/>
          </a:p>
          <a:p>
            <a:r>
              <a:rPr lang="en-US"/>
              <a:t>Access—to query different portions of the data</a:t>
            </a:r>
            <a:endParaRPr lang="en-US"/>
          </a:p>
          <a:p>
            <a:r>
              <a:rPr lang="en-US"/>
              <a:t>Destruction—to eliminate an object</a:t>
            </a:r>
            <a:endParaRPr 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Data Structure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A </a:t>
            </a:r>
            <a:r>
              <a:rPr lang="en-US" b="1"/>
              <a:t>data structure</a:t>
            </a:r>
            <a:r>
              <a:rPr lang="en-US"/>
              <a:t> is a policy for storing a collection of data values in computer memory with the goal of supporting a specific set of operations efficiently</a:t>
            </a:r>
            <a:endParaRPr lang="en-US"/>
          </a:p>
          <a:p>
            <a:pPr lvl="1"/>
            <a:r>
              <a:rPr lang="en-US"/>
              <a:t>Example: given a list of values 〈𝑥$, 𝑥&amp;,…, 𝑥(〉, determine if a query value 𝑥 appears in the list, find the smallest value in the list, find the median, and so on</a:t>
            </a:r>
            <a:endParaRPr lang="en-US"/>
          </a:p>
          <a:p>
            <a:r>
              <a:rPr lang="en-US"/>
              <a:t>Used to implement an abstract data type (ADT)</a:t>
            </a:r>
            <a:endParaRPr lang="en-US"/>
          </a:p>
          <a:p>
            <a:pPr lvl="1"/>
            <a:r>
              <a:rPr lang="en-US"/>
              <a:t>The ADT defines the logical form of the data</a:t>
            </a:r>
            <a:endParaRPr lang="en-US"/>
          </a:p>
          <a:p>
            <a:pPr lvl="1"/>
            <a:r>
              <a:rPr lang="en-US"/>
              <a:t>The data structure implements the physical form via state variables</a:t>
            </a:r>
            <a:endParaRPr lang="en-US"/>
          </a:p>
          <a:p>
            <a:pPr lvl="1"/>
            <a:r>
              <a:rPr lang="en-US"/>
              <a:t>Example: dictionaries, adjacency matrix, adjacency list</a:t>
            </a:r>
            <a:endParaRPr lang="en-US"/>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Data Structure Selection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Each one offers a different set of operations.</a:t>
            </a:r>
            <a:endParaRPr lang="en-US"/>
          </a:p>
          <a:p>
            <a:r>
              <a:rPr lang="en-US"/>
              <a:t>Each one has a different runtime efficiency.</a:t>
            </a:r>
            <a:endParaRPr lang="en-US"/>
          </a:p>
          <a:p>
            <a:r>
              <a:rPr lang="en-US"/>
              <a:t>As a general rule, the more restrictive the set of operations, the faster the internal implementation.</a:t>
            </a:r>
            <a:endParaRPr lang="en-US"/>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905" y="2556510"/>
            <a:ext cx="588200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Arrays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Array A.K.A Lists in Python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Lists are the most general in terms of operations</a:t>
            </a:r>
            <a:endParaRPr lang="en-US"/>
          </a:p>
          <a:p>
            <a:r>
              <a:rPr lang="en-US"/>
              <a:t>Every element can be accessed in any order</a:t>
            </a:r>
            <a:endParaRPr lang="en-US"/>
          </a:p>
          <a:p>
            <a:r>
              <a:rPr lang="en-US"/>
              <a:t>Can do anything with a list</a:t>
            </a:r>
            <a:endParaRPr lang="en-US"/>
          </a:p>
          <a:p>
            <a:pPr lvl="1"/>
            <a:r>
              <a:rPr lang="en-US"/>
              <a:t>Just not always fast</a:t>
            </a:r>
            <a:endParaRPr lang="en-US"/>
          </a:p>
          <a:p>
            <a:r>
              <a:rPr lang="en-US"/>
              <a:t>O(1) if we know the index of the element we want</a:t>
            </a:r>
            <a:endParaRPr lang="en-US"/>
          </a:p>
          <a:p>
            <a:r>
              <a:rPr lang="en-US"/>
              <a:t>Slower runtimes if we need to</a:t>
            </a:r>
            <a:endParaRPr lang="en-US"/>
          </a:p>
          <a:p>
            <a:pPr lvl="1"/>
            <a:r>
              <a:rPr lang="en-US"/>
              <a:t>Maintain a particular ordering</a:t>
            </a:r>
            <a:endParaRPr lang="en-US"/>
          </a:p>
          <a:p>
            <a:pPr lvl="1"/>
            <a:r>
              <a:rPr lang="en-US"/>
              <a:t>Rearrange elements</a:t>
            </a:r>
            <a:endParaRPr lang="en-US"/>
          </a:p>
          <a:p>
            <a:pPr lvl="1"/>
            <a:r>
              <a:rPr lang="en-US"/>
              <a:t>Search for a particular target element</a:t>
            </a:r>
            <a:endParaRPr lang="en-US"/>
          </a:p>
          <a:p>
            <a:pPr lvl="1"/>
            <a:r>
              <a:rPr lang="en-US"/>
              <a:t>Search for an element meeting a property (maximum)</a:t>
            </a:r>
            <a:endParaRPr lang="en-US"/>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List Properties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Python lists use contiguous blocks of memory to make indexing and lookup by index very fast</a:t>
            </a:r>
            <a:endParaRPr lang="en-US"/>
          </a:p>
          <a:p>
            <a:pPr lvl="0"/>
            <a:r>
              <a:rPr lang="en-US"/>
              <a:t>You can easily find the count of elements in the list</a:t>
            </a:r>
            <a:endParaRPr lang="en-US"/>
          </a:p>
          <a:p>
            <a:pPr lvl="1"/>
            <a:r>
              <a:rPr lang="en-US"/>
              <a:t>Subtract memory position of last index by first index and add one</a:t>
            </a:r>
            <a:endParaRPr lang="en-US"/>
          </a:p>
          <a:p>
            <a:pPr lvl="1"/>
            <a:r>
              <a:rPr lang="en-US"/>
              <a:t>Therefore you can also point to any index (memory position) to retrieve the value in that index</a:t>
            </a:r>
            <a:endParaRPr lang="en-US"/>
          </a:p>
          <a:p>
            <a:pPr lvl="0"/>
            <a:r>
              <a:rPr lang="en-US"/>
              <a:t>Lists are MUTABLE</a:t>
            </a:r>
            <a:endParaRPr lang="en-US"/>
          </a:p>
          <a:p>
            <a:pPr lvl="1"/>
            <a:r>
              <a:rPr lang="en-US"/>
              <a:t>Tuples operate similarly to Lists but are NOT MUTABLE</a:t>
            </a:r>
            <a:endParaRPr lang="en-US"/>
          </a:p>
        </p:txBody>
      </p:sp>
      <p:graphicFrame>
        <p:nvGraphicFramePr>
          <p:cNvPr id="4" name="Table 3"/>
          <p:cNvGraphicFramePr/>
          <p:nvPr/>
        </p:nvGraphicFramePr>
        <p:xfrm>
          <a:off x="1370330" y="5415280"/>
          <a:ext cx="9278620" cy="762000"/>
        </p:xfrm>
        <a:graphic>
          <a:graphicData uri="http://schemas.openxmlformats.org/drawingml/2006/table">
            <a:tbl>
              <a:tblPr firstRow="1" bandRow="1">
                <a:tableStyleId>{5C22544A-7EE6-4342-B048-85BDC9FD1C3A}</a:tableStyleId>
              </a:tblPr>
              <a:tblGrid>
                <a:gridCol w="2453640"/>
                <a:gridCol w="1706245"/>
                <a:gridCol w="1706245"/>
                <a:gridCol w="1706245"/>
                <a:gridCol w="1706245"/>
              </a:tblGrid>
              <a:tr h="381000">
                <a:tc>
                  <a:txBody>
                    <a:bodyPr/>
                    <a:p>
                      <a:pPr>
                        <a:buNone/>
                      </a:pPr>
                      <a:r>
                        <a:rPr lang="en-US"/>
                        <a:t>Memory Address</a:t>
                      </a:r>
                      <a:endParaRPr lang="en-US"/>
                    </a:p>
                  </a:txBody>
                  <a:tcPr/>
                </a:tc>
                <a:tc>
                  <a:txBody>
                    <a:bodyPr/>
                    <a:p>
                      <a:pPr>
                        <a:buNone/>
                      </a:pPr>
                      <a:r>
                        <a:rPr lang="en-US"/>
                        <a:t>0x16</a:t>
                      </a:r>
                      <a:endParaRPr lang="en-US"/>
                    </a:p>
                  </a:txBody>
                  <a:tcPr/>
                </a:tc>
                <a:tc>
                  <a:txBody>
                    <a:bodyPr/>
                    <a:p>
                      <a:pPr>
                        <a:buNone/>
                      </a:pPr>
                      <a:r>
                        <a:rPr lang="en-US"/>
                        <a:t>0x17</a:t>
                      </a:r>
                      <a:endParaRPr lang="en-US"/>
                    </a:p>
                  </a:txBody>
                  <a:tcPr/>
                </a:tc>
                <a:tc>
                  <a:txBody>
                    <a:bodyPr/>
                    <a:p>
                      <a:pPr>
                        <a:buNone/>
                      </a:pPr>
                      <a:r>
                        <a:rPr lang="en-US"/>
                        <a:t>0x18</a:t>
                      </a:r>
                      <a:endParaRPr lang="en-US"/>
                    </a:p>
                  </a:txBody>
                  <a:tcPr/>
                </a:tc>
                <a:tc>
                  <a:txBody>
                    <a:bodyPr/>
                    <a:p>
                      <a:pPr>
                        <a:buNone/>
                      </a:pPr>
                      <a:r>
                        <a:rPr lang="en-US"/>
                        <a:t>0x19</a:t>
                      </a:r>
                      <a:endParaRPr lang="en-US"/>
                    </a:p>
                  </a:txBody>
                  <a:tcPr/>
                </a:tc>
              </a:tr>
              <a:tr h="381000">
                <a:tc>
                  <a:txBody>
                    <a:bodyPr/>
                    <a:p>
                      <a:pPr>
                        <a:buNone/>
                      </a:pPr>
                      <a:r>
                        <a:rPr lang="en-US"/>
                        <a:t>Value</a:t>
                      </a:r>
                      <a:endParaRPr lang="en-US"/>
                    </a:p>
                  </a:txBody>
                  <a:tcPr/>
                </a:tc>
                <a:tc>
                  <a:txBody>
                    <a:bodyPr/>
                    <a:p>
                      <a:pPr>
                        <a:buNone/>
                      </a:pPr>
                      <a:r>
                        <a:rPr lang="en-US"/>
                        <a:t>“red”</a:t>
                      </a:r>
                      <a:endParaRPr lang="en-US"/>
                    </a:p>
                  </a:txBody>
                  <a:tcPr/>
                </a:tc>
                <a:tc>
                  <a:txBody>
                    <a:bodyPr/>
                    <a:p>
                      <a:pPr>
                        <a:buNone/>
                      </a:pPr>
                      <a:r>
                        <a:rPr lang="en-US"/>
                        <a:t>“blue”</a:t>
                      </a:r>
                      <a:endParaRPr lang="en-US"/>
                    </a:p>
                  </a:txBody>
                  <a:tcPr/>
                </a:tc>
                <a:tc>
                  <a:txBody>
                    <a:bodyPr/>
                    <a:p>
                      <a:pPr>
                        <a:buNone/>
                      </a:pPr>
                      <a:r>
                        <a:rPr lang="en-US"/>
                        <a:t>“green”</a:t>
                      </a:r>
                      <a:endParaRPr lang="en-US"/>
                    </a:p>
                  </a:txBody>
                  <a:tcPr/>
                </a:tc>
                <a:tc>
                  <a:txBody>
                    <a:bodyPr/>
                    <a:p>
                      <a:pPr>
                        <a:buNone/>
                      </a:pPr>
                      <a:r>
                        <a:rPr lang="en-US"/>
                        <a:t>“yellow”</a:t>
                      </a:r>
                      <a:endParaRPr lang="en-US"/>
                    </a:p>
                  </a:txBody>
                  <a:tcPr/>
                </a:tc>
              </a:tr>
            </a:tbl>
          </a:graphicData>
        </a:graphic>
      </p:graphicFrame>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Hashtable</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Dictionaries and Sets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355725"/>
            <a:ext cx="10515600" cy="4351338"/>
          </a:xfrm>
        </p:spPr>
        <p:txBody>
          <a:bodyPr/>
          <a:p>
            <a:r>
              <a:rPr lang="en-US"/>
              <a:t>Python </a:t>
            </a:r>
            <a:r>
              <a:rPr lang="en-US" b="1"/>
              <a:t>dictionaries </a:t>
            </a:r>
            <a:r>
              <a:rPr lang="en-US"/>
              <a:t>and </a:t>
            </a:r>
            <a:r>
              <a:rPr lang="en-US" b="1"/>
              <a:t>sets </a:t>
            </a:r>
            <a:r>
              <a:rPr lang="en-US"/>
              <a:t>are implemented using hashing.</a:t>
            </a:r>
            <a:endParaRPr lang="en-US"/>
          </a:p>
          <a:p>
            <a:pPr lvl="1"/>
            <a:r>
              <a:rPr lang="en-US"/>
              <a:t>Sets consist of a collection of n keys drawn from an immutable universe or domain 𝒰.</a:t>
            </a:r>
            <a:endParaRPr lang="en-US"/>
          </a:p>
          <a:p>
            <a:pPr lvl="1"/>
            <a:r>
              <a:rPr lang="en-US"/>
              <a:t>Dictionaries consist of a collection of (key,value) pairs, with keys drawn from an immutable domain 𝒰.</a:t>
            </a:r>
            <a:endParaRPr lang="en-US"/>
          </a:p>
          <a:p>
            <a:r>
              <a:rPr lang="en-US"/>
              <a:t>Members of sets and dictionaries are stored in a list of size m, called the hash table, by using a function ℎ:𝒰 → {0,…,𝑚 − 1} that maps objects in 𝒰 to a position on the list.</a:t>
            </a:r>
            <a:endParaRPr lang="en-US"/>
          </a:p>
        </p:txBody>
      </p:sp>
      <p:sp>
        <p:nvSpPr>
          <p:cNvPr id="5" name="Rounded Rectangle 4"/>
          <p:cNvSpPr/>
          <p:nvPr/>
        </p:nvSpPr>
        <p:spPr>
          <a:xfrm>
            <a:off x="736600" y="5080000"/>
            <a:ext cx="11040745" cy="930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Hashtable is implemented via an Array data structure in Python, hence the “abstraction”</a:t>
            </a:r>
            <a:endParaRPr lang="en-US" sz="2800" b="1"/>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CompSci 101 Recall</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310765" y="1547495"/>
            <a:ext cx="7244715" cy="4351655"/>
          </a:xfrm>
          <a:prstGeom prst="rect">
            <a:avLst/>
          </a:prstGeo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Direct Addressing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353310" y="1336675"/>
            <a:ext cx="7370445" cy="4351655"/>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79600" y="187769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1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072563" y="2641600"/>
            <a:ext cx="2263775"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070975" y="3038475"/>
            <a:ext cx="2265363"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03" name="矩形 102"/>
          <p:cNvSpPr/>
          <p:nvPr/>
        </p:nvSpPr>
        <p:spPr>
          <a:xfrm>
            <a:off x="7351395" y="1907858"/>
            <a:ext cx="2995613" cy="449263"/>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9" name="文本框 103"/>
          <p:cNvSpPr txBox="1"/>
          <p:nvPr/>
        </p:nvSpPr>
        <p:spPr>
          <a:xfrm>
            <a:off x="7649845" y="1896745"/>
            <a:ext cx="5276850"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Array</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50" name="组合 104"/>
          <p:cNvGrpSpPr/>
          <p:nvPr/>
        </p:nvGrpSpPr>
        <p:grpSpPr>
          <a:xfrm>
            <a:off x="6640189" y="1707827"/>
            <a:ext cx="814394" cy="849312"/>
            <a:chOff x="1473122" y="1521446"/>
            <a:chExt cx="653650" cy="681967"/>
          </a:xfrm>
        </p:grpSpPr>
        <p:sp>
          <p:nvSpPr>
            <p:cNvPr id="106" name="六边形 10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2" name="文本框 10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08" name="矩形 107"/>
          <p:cNvSpPr/>
          <p:nvPr/>
        </p:nvSpPr>
        <p:spPr>
          <a:xfrm>
            <a:off x="7351395" y="2968625"/>
            <a:ext cx="2995613"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4" name="文本框 108"/>
          <p:cNvSpPr txBox="1"/>
          <p:nvPr/>
        </p:nvSpPr>
        <p:spPr>
          <a:xfrm>
            <a:off x="7629208" y="2962275"/>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Hashtable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55" name="组合 109"/>
          <p:cNvGrpSpPr/>
          <p:nvPr/>
        </p:nvGrpSpPr>
        <p:grpSpPr>
          <a:xfrm>
            <a:off x="6640189" y="2768594"/>
            <a:ext cx="814394" cy="850900"/>
            <a:chOff x="1473122" y="1521446"/>
            <a:chExt cx="653650" cy="681967"/>
          </a:xfrm>
        </p:grpSpPr>
        <p:sp>
          <p:nvSpPr>
            <p:cNvPr id="111" name="六边形 110"/>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7" name="文本框 111"/>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7371715" y="4917440"/>
            <a:ext cx="2995613"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7649528" y="4911090"/>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6660509" y="4717409"/>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06</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9" name="矩形 107"/>
          <p:cNvSpPr/>
          <p:nvPr/>
        </p:nvSpPr>
        <p:spPr>
          <a:xfrm>
            <a:off x="7351395" y="3950970"/>
            <a:ext cx="2995613"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文本框 108"/>
          <p:cNvSpPr txBox="1"/>
          <p:nvPr/>
        </p:nvSpPr>
        <p:spPr>
          <a:xfrm>
            <a:off x="7629208" y="3944620"/>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Heap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11" name="组合 109"/>
          <p:cNvGrpSpPr/>
          <p:nvPr/>
        </p:nvGrpSpPr>
        <p:grpSpPr>
          <a:xfrm>
            <a:off x="6640189" y="3750939"/>
            <a:ext cx="814394" cy="850900"/>
            <a:chOff x="1473122" y="1521446"/>
            <a:chExt cx="653650" cy="681967"/>
          </a:xfrm>
        </p:grpSpPr>
        <p:sp>
          <p:nvSpPr>
            <p:cNvPr id="12" name="六边形 110"/>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11"/>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103"/>
          <p:cNvSpPr txBox="1"/>
          <p:nvPr/>
        </p:nvSpPr>
        <p:spPr>
          <a:xfrm>
            <a:off x="1879600" y="3304540"/>
            <a:ext cx="5276850"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Abstract Data Types</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4" name="组合 104"/>
          <p:cNvGrpSpPr/>
          <p:nvPr/>
        </p:nvGrpSpPr>
        <p:grpSpPr>
          <a:xfrm>
            <a:off x="1168400" y="3124518"/>
            <a:ext cx="814388" cy="849312"/>
            <a:chOff x="1473127" y="1521451"/>
            <a:chExt cx="653645" cy="681967"/>
          </a:xfrm>
        </p:grpSpPr>
        <p:sp>
          <p:nvSpPr>
            <p:cNvPr id="5" name="六边形 10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10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4" name="矩形 107"/>
          <p:cNvSpPr/>
          <p:nvPr/>
        </p:nvSpPr>
        <p:spPr>
          <a:xfrm>
            <a:off x="1899285" y="3304540"/>
            <a:ext cx="330263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Hash Function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524760" y="1825625"/>
            <a:ext cx="7141210" cy="4351655"/>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Hash Collisions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1224280" y="1423035"/>
            <a:ext cx="4451350" cy="4351655"/>
          </a:xfrm>
          <a:prstGeom prst="rect">
            <a:avLst/>
          </a:prstGeom>
        </p:spPr>
      </p:pic>
      <p:pic>
        <p:nvPicPr>
          <p:cNvPr id="4" name="Picture 3"/>
          <p:cNvPicPr>
            <a:picLocks noChangeAspect="1"/>
          </p:cNvPicPr>
          <p:nvPr/>
        </p:nvPicPr>
        <p:blipFill>
          <a:blip r:embed="rId2"/>
          <a:stretch>
            <a:fillRect/>
          </a:stretch>
        </p:blipFill>
        <p:spPr>
          <a:xfrm>
            <a:off x="7443470" y="2701290"/>
            <a:ext cx="3305175" cy="2009775"/>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Hashtable Performance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14705" y="1253490"/>
            <a:ext cx="10515600" cy="4351338"/>
          </a:xfrm>
        </p:spPr>
        <p:txBody>
          <a:bodyPr/>
          <a:p>
            <a:r>
              <a:rPr lang="en-US"/>
              <a:t>Good performance is guaranteed provided that secondary lists are short.</a:t>
            </a:r>
            <a:endParaRPr lang="en-US"/>
          </a:p>
          <a:p>
            <a:r>
              <a:rPr lang="en-US"/>
              <a:t>Long lists can form if too many items hash to the same value.</a:t>
            </a:r>
            <a:endParaRPr lang="en-US"/>
          </a:p>
          <a:p>
            <a:r>
              <a:rPr lang="en-US"/>
              <a:t>In the worst case, the hash function is 0 and everything goes into the list at the 0th position.</a:t>
            </a:r>
            <a:endParaRPr lang="en-US"/>
          </a:p>
          <a:p>
            <a:r>
              <a:rPr lang="en-US"/>
              <a:t>This is no different than just using a list.</a:t>
            </a:r>
            <a:endParaRPr lang="en-US"/>
          </a:p>
          <a:p>
            <a:r>
              <a:rPr lang="en-US"/>
              <a:t>Picking a good hash function is a function of the table size as well as the specific data being put into the table.</a:t>
            </a:r>
            <a:endParaRPr lang="en-US"/>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Hash Table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566035" y="1470660"/>
            <a:ext cx="7059295" cy="4351655"/>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Heap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05</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Heaps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A heap is a rooted binary tree 𝐻 that satisfies two properties:</a:t>
            </a:r>
            <a:endParaRPr lang="en-US"/>
          </a:p>
          <a:p>
            <a:r>
              <a:rPr lang="en-US"/>
              <a:t>1. Structural property</a:t>
            </a:r>
            <a:endParaRPr lang="en-US"/>
          </a:p>
          <a:p>
            <a:pPr lvl="1"/>
            <a:r>
              <a:rPr lang="en-US"/>
              <a:t>(Almost) complete binary tree (it fills from top to bottom and, at each level, from left to right)</a:t>
            </a:r>
            <a:endParaRPr lang="en-US"/>
          </a:p>
          <a:p>
            <a:r>
              <a:rPr lang="en-US"/>
              <a:t>2. Order or heap property (for maximum heaps)</a:t>
            </a:r>
            <a:endParaRPr lang="en-US"/>
          </a:p>
          <a:p>
            <a:pPr lvl="1"/>
            <a:r>
              <a:rPr lang="en-US"/>
              <a:t>H(parent(v)) &gt;= H(v), for all nodes v</a:t>
            </a:r>
            <a:endParaRPr lang="en-US"/>
          </a:p>
        </p:txBody>
      </p:sp>
      <p:sp>
        <p:nvSpPr>
          <p:cNvPr id="5" name="Rounded Rectangle 4"/>
          <p:cNvSpPr/>
          <p:nvPr/>
        </p:nvSpPr>
        <p:spPr>
          <a:xfrm>
            <a:off x="736600" y="5080000"/>
            <a:ext cx="11040745" cy="930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Heap is implemented via an Array data structure in Python, hence the “abstraction”</a:t>
            </a:r>
            <a:endParaRPr lang="en-US" sz="2800" b="1"/>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Heap Examples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1793240" y="1423035"/>
            <a:ext cx="8011160" cy="4351655"/>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List Representation of Heaps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399415" y="1135380"/>
            <a:ext cx="8172450" cy="3514725"/>
          </a:xfrm>
          <a:prstGeom prst="rect">
            <a:avLst/>
          </a:prstGeom>
        </p:spPr>
      </p:pic>
      <p:pic>
        <p:nvPicPr>
          <p:cNvPr id="4" name="Picture 3"/>
          <p:cNvPicPr>
            <a:picLocks noChangeAspect="1"/>
          </p:cNvPicPr>
          <p:nvPr/>
        </p:nvPicPr>
        <p:blipFill>
          <a:blip r:embed="rId2"/>
          <a:stretch>
            <a:fillRect/>
          </a:stretch>
        </p:blipFill>
        <p:spPr>
          <a:xfrm>
            <a:off x="399415" y="4871085"/>
            <a:ext cx="7534275" cy="1752600"/>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Inserting Into a Heap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232660" y="1413510"/>
            <a:ext cx="7477125" cy="4351655"/>
          </a:xfrm>
          <a:prstGeom prst="rect">
            <a:avLst/>
          </a:prstGeom>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Inserting Into a Heap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213610" y="1825625"/>
            <a:ext cx="7763510" cy="4351655"/>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1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Remove From a Heap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200275" y="1384935"/>
            <a:ext cx="7579360" cy="4351655"/>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Remove From a Heap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449830" y="1585595"/>
            <a:ext cx="7292975" cy="4351655"/>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5.8</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83750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Python Application and Use Case Examples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In Python, we have the “heapq” module from the PSL (Python Standard Library) that performs most of the typical heap operations for us</a:t>
            </a:r>
            <a:endParaRPr lang="en-US"/>
          </a:p>
          <a:p>
            <a:pPr lvl="1"/>
            <a:r>
              <a:rPr lang="en-US"/>
              <a:t>https://docs.python.org/3/library/heapq.html</a:t>
            </a:r>
            <a:endParaRPr lang="en-US"/>
          </a:p>
          <a:p>
            <a:r>
              <a:rPr lang="en-US"/>
              <a:t>Very useful for </a:t>
            </a:r>
            <a:r>
              <a:rPr lang="en-US" b="1"/>
              <a:t>Priority Queues</a:t>
            </a:r>
            <a:r>
              <a:rPr lang="en-US"/>
              <a:t> (Covered in future weeks)</a:t>
            </a:r>
            <a:endParaRPr lang="en-US"/>
          </a:p>
          <a:p>
            <a:pPr lvl="1"/>
            <a:r>
              <a:rPr lang="en-US"/>
              <a:t>ie Hospital Triage system:</a:t>
            </a:r>
            <a:endParaRPr lang="en-US"/>
          </a:p>
          <a:p>
            <a:pPr lvl="2"/>
            <a:r>
              <a:rPr lang="en-US"/>
              <a:t>Patients are admitted and assigned a “severity” rating (Insert into Heap, Heapify)</a:t>
            </a:r>
            <a:endParaRPr lang="en-US"/>
          </a:p>
          <a:p>
            <a:pPr lvl="2"/>
            <a:r>
              <a:rPr lang="en-US"/>
              <a:t>Always treat the patient with the highest “severity” rating first (Remove from the top of heap)</a:t>
            </a:r>
            <a:endParaRPr lang="en-US"/>
          </a:p>
          <a:p>
            <a:pPr lvl="2"/>
            <a:r>
              <a:rPr lang="en-US"/>
              <a:t>The triage system automatically re-balances as patients are being treated and discharged</a:t>
            </a:r>
            <a:endParaRPr lang="en-US"/>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06</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6.1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Implement a Hash Table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Create a class called MyHashTable with a size of 10</a:t>
            </a:r>
            <a:endParaRPr lang="en-US"/>
          </a:p>
          <a:p>
            <a:r>
              <a:rPr lang="en-US"/>
              <a:t>Implement Standard Hashtable functions Insert, Member, Delete</a:t>
            </a:r>
            <a:endParaRPr lang="en-US"/>
          </a:p>
          <a:p>
            <a:r>
              <a:rPr lang="en-US"/>
              <a:t>Use List as the underlying </a:t>
            </a:r>
            <a:r>
              <a:rPr lang="en-US">
                <a:sym typeface="+mn-ea"/>
              </a:rPr>
              <a:t>Data Structure</a:t>
            </a:r>
            <a:endParaRPr lang="en-US">
              <a:sym typeface="+mn-ea"/>
            </a:endParaRPr>
          </a:p>
          <a:p>
            <a:pPr lvl="1"/>
            <a:r>
              <a:rPr lang="en-US" sz="2400">
                <a:sym typeface="+mn-ea"/>
              </a:rPr>
              <a:t>Every Hashtable location is a List</a:t>
            </a:r>
            <a:endParaRPr lang="en-US">
              <a:sym typeface="+mn-ea"/>
            </a:endParaRPr>
          </a:p>
          <a:p>
            <a:r>
              <a:rPr lang="en-US"/>
              <a:t>Use the below hash function:</a:t>
            </a:r>
            <a:endParaRPr lang="en-US"/>
          </a:p>
          <a:p>
            <a:pPr lvl="1"/>
            <a:r>
              <a:rPr lang="en-US"/>
              <a:t>All values treated as strings</a:t>
            </a:r>
            <a:endParaRPr lang="en-US"/>
          </a:p>
          <a:p>
            <a:pPr lvl="1"/>
            <a:r>
              <a:rPr lang="en-US"/>
              <a:t>The “Hash” value is the ASCII value of the first character in the string</a:t>
            </a:r>
            <a:endParaRPr lang="en-US"/>
          </a:p>
          <a:p>
            <a:pPr lvl="2"/>
            <a:r>
              <a:rPr lang="en-US"/>
              <a:t>“amy” -&gt; “a” -&gt; 97</a:t>
            </a:r>
            <a:endParaRPr lang="en-US"/>
          </a:p>
          <a:p>
            <a:pPr lvl="1"/>
            <a:r>
              <a:rPr lang="en-US"/>
              <a:t>Use Modulus Division to get the actual hashed location</a:t>
            </a:r>
            <a:endParaRPr lang="en-US"/>
          </a:p>
          <a:p>
            <a:pPr lvl="2"/>
            <a:r>
              <a:rPr lang="en-US"/>
              <a:t>97 % 10 -&gt; 7</a:t>
            </a:r>
            <a:endParaRPr lang="en-US"/>
          </a:p>
          <a:p>
            <a:pPr lvl="1"/>
            <a:r>
              <a:rPr lang="en-US"/>
              <a:t>When multiple values hash to the same location, append to that list</a:t>
            </a:r>
            <a:endParaRPr lang="en-US"/>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6.2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1033335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Twosum Revisited - Solve Using Hashtable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38200" y="1253490"/>
            <a:ext cx="10515600" cy="4351338"/>
          </a:xfrm>
        </p:spPr>
        <p:txBody>
          <a:bodyPr/>
          <a:p>
            <a:r>
              <a:rPr lang="en-US">
                <a:sym typeface="+mn-ea"/>
              </a:rPr>
              <a:t>Given an array of integers nums and an integer target, return True if there are two numbers such that they add up to target, else return False</a:t>
            </a:r>
            <a:endParaRPr lang="en-US"/>
          </a:p>
          <a:p>
            <a:endParaRPr lang="en-US"/>
          </a:p>
          <a:p>
            <a:r>
              <a:rPr lang="en-US">
                <a:sym typeface="+mn-ea"/>
              </a:rPr>
              <a:t>You may assume that each input would have exactly one solution, and you may not use the same element twice. You may also assume all elements in the list array are unique.</a:t>
            </a:r>
            <a:endParaRPr lang="en-US"/>
          </a:p>
          <a:p>
            <a:endParaRPr lang="en-US"/>
          </a:p>
          <a:p>
            <a:r>
              <a:rPr lang="en-US">
                <a:sym typeface="+mn-ea"/>
              </a:rPr>
              <a:t>Input: nums = [2,7,11,15], target = 9</a:t>
            </a:r>
            <a:endParaRPr lang="en-US"/>
          </a:p>
          <a:p>
            <a:r>
              <a:rPr lang="en-US">
                <a:sym typeface="+mn-ea"/>
              </a:rPr>
              <a:t>Output: True</a:t>
            </a:r>
            <a:endParaRPr lang="en-US"/>
          </a:p>
          <a:p>
            <a:endParaRPr lang="en-US"/>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6.3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K-Closest Points to Origin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4832985" cy="4351655"/>
          </a:xfrm>
        </p:spPr>
        <p:txBody>
          <a:bodyPr/>
          <a:p>
            <a:r>
              <a:rPr lang="en-US" sz="2000" i="1"/>
              <a:t>Given an array of points where points[i] = [xi, yi] represents a point on the X-Y plane and an integer k, return the k closest points to the origin (0, 0).</a:t>
            </a:r>
            <a:endParaRPr lang="en-US" sz="2000" i="1"/>
          </a:p>
          <a:p>
            <a:endParaRPr lang="en-US" sz="2000" i="1"/>
          </a:p>
          <a:p>
            <a:r>
              <a:rPr lang="en-US" sz="2000" i="1"/>
              <a:t>The distance between two points on the X-Y plane is the Euclidean distance (i.e., √(x1 - x2)2 + (y1 - y2)2).</a:t>
            </a:r>
            <a:endParaRPr lang="en-US" sz="2000" i="1"/>
          </a:p>
          <a:p>
            <a:endParaRPr lang="en-US" sz="2000" i="1"/>
          </a:p>
          <a:p>
            <a:r>
              <a:rPr lang="en-US" sz="2000" i="1"/>
              <a:t>You may return the answer in any order. The answer is guaranteed to be unique (except for the order that it is in).</a:t>
            </a:r>
            <a:endParaRPr lang="en-US" sz="2000" i="1"/>
          </a:p>
        </p:txBody>
      </p:sp>
      <p:pic>
        <p:nvPicPr>
          <p:cNvPr id="2" name="Picture 1"/>
          <p:cNvPicPr>
            <a:picLocks noChangeAspect="1"/>
          </p:cNvPicPr>
          <p:nvPr/>
        </p:nvPicPr>
        <p:blipFill>
          <a:blip r:embed="rId1"/>
          <a:stretch>
            <a:fillRect/>
          </a:stretch>
        </p:blipFill>
        <p:spPr>
          <a:xfrm>
            <a:off x="5867400" y="997585"/>
            <a:ext cx="6076950" cy="5534025"/>
          </a:xfrm>
          <a:prstGeom prst="rect">
            <a:avLst/>
          </a:prstGeom>
        </p:spPr>
      </p:pic>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6.4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1033335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Find Kth Largest Element in Array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38200" y="1253490"/>
            <a:ext cx="10515600" cy="4351338"/>
          </a:xfrm>
        </p:spPr>
        <p:txBody>
          <a:bodyPr/>
          <a:p>
            <a:r>
              <a:rPr lang="en-US">
                <a:sym typeface="+mn-ea"/>
              </a:rPr>
              <a:t>Create a class MyArray with an integer array nums and a FindKLargest method:</a:t>
            </a:r>
            <a:endParaRPr lang="en-US">
              <a:sym typeface="+mn-ea"/>
            </a:endParaRPr>
          </a:p>
          <a:p>
            <a:pPr lvl="1"/>
            <a:r>
              <a:rPr lang="en-US">
                <a:sym typeface="+mn-ea"/>
              </a:rPr>
              <a:t>FindKLargest: Given an integer k, return the kth largest element in the array</a:t>
            </a:r>
            <a:endParaRPr lang="en-US">
              <a:sym typeface="+mn-ea"/>
            </a:endParaRPr>
          </a:p>
          <a:p>
            <a:pPr lvl="2"/>
            <a:r>
              <a:rPr lang="en-US">
                <a:sym typeface="+mn-ea"/>
              </a:rPr>
              <a:t>This method may be called many times, try to optimize for time efficiency</a:t>
            </a:r>
            <a:endParaRPr lang="en-US">
              <a:sym typeface="+mn-ea"/>
            </a:endParaRPr>
          </a:p>
          <a:p>
            <a:r>
              <a:rPr lang="en-US">
                <a:sym typeface="+mn-ea"/>
              </a:rPr>
              <a:t>Note that the array is not sorted, we’re looking for the kth largest element in the sorted order, not the kth distinct element.</a:t>
            </a:r>
            <a:endParaRPr lang="en-US">
              <a:sym typeface="+mn-ea"/>
            </a:endParaRPr>
          </a:p>
          <a:p>
            <a:endParaRPr lang="en-US">
              <a:sym typeface="+mn-ea"/>
            </a:endParaRPr>
          </a:p>
          <a:p>
            <a:endParaRPr lang="en-US" i="1"/>
          </a:p>
          <a:p>
            <a:r>
              <a:rPr lang="en-US" i="1"/>
              <a:t>Solve this without using the “sort” method on the list, which data structure would you use?</a:t>
            </a:r>
            <a:endParaRPr lang="en-US" i="1"/>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 1 Recap - Topics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Definitions</a:t>
            </a:r>
            <a:endParaRPr lang="en-US"/>
          </a:p>
          <a:p>
            <a:pPr lvl="1"/>
            <a:r>
              <a:rPr lang="en-US" sz="2400"/>
              <a:t>Algorithm</a:t>
            </a:r>
            <a:endParaRPr lang="en-US" sz="2400"/>
          </a:p>
          <a:p>
            <a:pPr lvl="1"/>
            <a:r>
              <a:rPr lang="en-US" sz="2400"/>
              <a:t>Efficiency</a:t>
            </a:r>
            <a:endParaRPr lang="en-US" sz="2400"/>
          </a:p>
          <a:p>
            <a:pPr lvl="1"/>
            <a:r>
              <a:rPr lang="en-US"/>
              <a:t>Paradigm</a:t>
            </a:r>
            <a:endParaRPr lang="en-US"/>
          </a:p>
          <a:p>
            <a:r>
              <a:rPr lang="en-US"/>
              <a:t>Big O Notation</a:t>
            </a:r>
            <a:endParaRPr lang="en-US"/>
          </a:p>
          <a:p>
            <a:pPr lvl="1"/>
            <a:r>
              <a:rPr lang="en-US"/>
              <a:t>https://www.bigocheatsheet.com/</a:t>
            </a:r>
            <a:endParaRPr lang="en-US"/>
          </a:p>
          <a:p>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Review</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b="1"/>
              <a:t>Bruteforce Sort</a:t>
            </a:r>
            <a:endParaRPr lang="en-US" b="1"/>
          </a:p>
          <a:p>
            <a:r>
              <a:rPr lang="en-US" sz="2800">
                <a:sym typeface="+mn-ea"/>
              </a:rPr>
              <a:t>Your objective is to implement a function as follows:</a:t>
            </a:r>
            <a:endParaRPr lang="en-US" sz="2800"/>
          </a:p>
          <a:p>
            <a:pPr lvl="1"/>
            <a:r>
              <a:rPr lang="en-US" sz="2800">
                <a:sym typeface="+mn-ea"/>
              </a:rPr>
              <a:t>def sort_array(nums):</a:t>
            </a:r>
            <a:endParaRPr lang="en-US" sz="2800"/>
          </a:p>
          <a:p>
            <a:pPr lvl="1"/>
            <a:r>
              <a:rPr lang="en-US" sz="2800">
                <a:sym typeface="+mn-ea"/>
              </a:rPr>
              <a:t>The function takes as input a list of unsorted integers</a:t>
            </a:r>
            <a:endParaRPr lang="en-US" sz="2800"/>
          </a:p>
          <a:p>
            <a:pPr lvl="2"/>
            <a:r>
              <a:rPr lang="en-US" sz="2800">
                <a:sym typeface="+mn-ea"/>
              </a:rPr>
              <a:t>for example sort_array(nums=[5,1,7,2,3,6,6])</a:t>
            </a:r>
            <a:endParaRPr lang="en-US" sz="2800"/>
          </a:p>
          <a:p>
            <a:pPr lvl="1"/>
            <a:r>
              <a:rPr lang="en-US" sz="2800">
                <a:sym typeface="+mn-ea"/>
              </a:rPr>
              <a:t>The function performs a brute force sorting of the integers on the list in place</a:t>
            </a:r>
            <a:endParaRPr lang="en-US" sz="2800"/>
          </a:p>
          <a:p>
            <a:pPr lvl="1"/>
            <a:r>
              <a:rPr lang="en-US" sz="2800">
                <a:sym typeface="+mn-ea"/>
              </a:rPr>
              <a:t>The function does not return any outputs</a:t>
            </a:r>
            <a:endParaRPr lang="en-US" sz="2800"/>
          </a:p>
          <a:p>
            <a:pPr lvl="0"/>
            <a:r>
              <a:rPr lang="en-US" sz="2800">
                <a:sym typeface="+mn-ea"/>
              </a:rPr>
              <a:t>Estimate the O(n) time and space complexity of this function</a:t>
            </a:r>
            <a:endParaRPr lang="en-US" sz="2800"/>
          </a:p>
          <a:p>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905" y="2556510"/>
            <a:ext cx="588200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Abstract Data Types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Abstract Data Types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14705" y="1164590"/>
            <a:ext cx="10515600" cy="4351338"/>
          </a:xfrm>
        </p:spPr>
        <p:txBody>
          <a:bodyPr/>
          <a:p>
            <a:r>
              <a:rPr lang="en-US" sz="2400"/>
              <a:t>An </a:t>
            </a:r>
            <a:r>
              <a:rPr lang="en-US" sz="2400" b="1"/>
              <a:t>abstract data type</a:t>
            </a:r>
            <a:r>
              <a:rPr lang="en-US" sz="2400"/>
              <a:t> is a set of values (represented by a </a:t>
            </a:r>
            <a:r>
              <a:rPr lang="en-US" sz="2400" b="1"/>
              <a:t>model</a:t>
            </a:r>
            <a:r>
              <a:rPr lang="en-US" sz="2400"/>
              <a:t>) and a set of operations (</a:t>
            </a:r>
            <a:r>
              <a:rPr lang="en-US" sz="2400" b="1"/>
              <a:t>methods</a:t>
            </a:r>
            <a:r>
              <a:rPr lang="en-US" sz="2400"/>
              <a:t>) that can be performed on those values</a:t>
            </a:r>
            <a:endParaRPr lang="en-US" sz="2400"/>
          </a:p>
          <a:p>
            <a:r>
              <a:rPr lang="en-US" sz="2400"/>
              <a:t>Abstract because it separates the </a:t>
            </a:r>
            <a:r>
              <a:rPr lang="en-US" sz="2400" b="1"/>
              <a:t>specification </a:t>
            </a:r>
            <a:r>
              <a:rPr lang="en-US" sz="2400"/>
              <a:t>(what you can do with the objects) from the </a:t>
            </a:r>
            <a:r>
              <a:rPr lang="en-US" sz="2400" b="1"/>
              <a:t>implementation </a:t>
            </a:r>
            <a:r>
              <a:rPr lang="en-US" sz="2400"/>
              <a:t>(how the objects are represented with </a:t>
            </a:r>
            <a:r>
              <a:rPr lang="en-US" sz="2400" b="1"/>
              <a:t>state </a:t>
            </a:r>
            <a:r>
              <a:rPr lang="en-US" sz="2400"/>
              <a:t>variables and how the operations realize the desired behavior)</a:t>
            </a:r>
            <a:endParaRPr lang="en-US" sz="2400"/>
          </a:p>
          <a:p>
            <a:pPr lvl="1"/>
            <a:r>
              <a:rPr lang="en-US" sz="2000"/>
              <a:t>Access to the data is exclusively through an </a:t>
            </a:r>
            <a:r>
              <a:rPr lang="en-US" sz="2000" b="1"/>
              <a:t>interface </a:t>
            </a:r>
            <a:r>
              <a:rPr lang="en-US" sz="2000"/>
              <a:t>that prescribes what the methods are and how they are invoked and what the parameters are.</a:t>
            </a:r>
            <a:endParaRPr lang="en-US" sz="2000"/>
          </a:p>
          <a:p>
            <a:pPr lvl="1"/>
            <a:r>
              <a:rPr lang="en-US" sz="2000"/>
              <a:t>Specification includes an unambiguous description of the behavior of the operations, without specifying </a:t>
            </a:r>
            <a:r>
              <a:rPr lang="en-US" sz="2000" b="1"/>
              <a:t>how </a:t>
            </a:r>
            <a:r>
              <a:rPr lang="en-US" sz="2000"/>
              <a:t>this behavior is implemented.</a:t>
            </a:r>
            <a:endParaRPr lang="en-US" sz="2000"/>
          </a:p>
          <a:p>
            <a:r>
              <a:rPr lang="en-US" sz="2400"/>
              <a:t>Advantages</a:t>
            </a:r>
            <a:endParaRPr lang="en-US" sz="2400"/>
          </a:p>
          <a:p>
            <a:pPr lvl="1"/>
            <a:r>
              <a:rPr lang="en-US" sz="2000"/>
              <a:t>Code is easier to understand ⇒ more likely to be correct</a:t>
            </a:r>
            <a:endParaRPr lang="en-US" sz="2000"/>
          </a:p>
          <a:p>
            <a:pPr lvl="1"/>
            <a:r>
              <a:rPr lang="en-US" sz="2000"/>
              <a:t>Implementation can change (e.g., for efficiency) without requiring changes to client code (code that uses the ADT)</a:t>
            </a:r>
            <a:endParaRPr lang="en-US" sz="2000"/>
          </a:p>
          <a:p>
            <a:pPr lvl="1"/>
            <a:r>
              <a:rPr lang="en-US" sz="2000"/>
              <a:t>Promotes reusability</a:t>
            </a:r>
            <a:endParaRPr lang="en-US" sz="200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Abstract Data Types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Each abstract data type consists of two components:</a:t>
            </a:r>
            <a:endParaRPr lang="en-US"/>
          </a:p>
          <a:p>
            <a:r>
              <a:rPr lang="en-US"/>
              <a:t>1. The public or external portion, which consists of:</a:t>
            </a:r>
            <a:endParaRPr lang="en-US"/>
          </a:p>
          <a:p>
            <a:pPr lvl="1"/>
            <a:r>
              <a:rPr lang="en-US"/>
              <a:t>A conceptual or user’s view of what the objects look like</a:t>
            </a:r>
            <a:endParaRPr lang="en-US"/>
          </a:p>
          <a:p>
            <a:pPr lvl="1"/>
            <a:r>
              <a:rPr lang="en-US"/>
              <a:t>The methods or conceptual operations available to the users of the type</a:t>
            </a:r>
            <a:endParaRPr lang="en-US"/>
          </a:p>
          <a:p>
            <a:r>
              <a:rPr lang="en-US"/>
              <a:t>2. The private or internal portion, which consists of:</a:t>
            </a:r>
            <a:endParaRPr lang="en-US"/>
          </a:p>
          <a:p>
            <a:pPr lvl="1"/>
            <a:r>
              <a:rPr lang="en-US"/>
              <a:t>The object representation or state (how each object is actually stored)</a:t>
            </a:r>
            <a:endParaRPr lang="en-US"/>
          </a:p>
          <a:p>
            <a:pPr lvl="1"/>
            <a:r>
              <a:rPr lang="en-US"/>
              <a:t>The implementation of the public methods</a:t>
            </a:r>
            <a:endParaRPr lang="en-US"/>
          </a:p>
          <a:p>
            <a:pPr lvl="1"/>
            <a:r>
              <a:rPr lang="en-US"/>
              <a:t>The implementation of some internal methods (not available directly to users of the ADT)</a:t>
            </a:r>
            <a:endParaRPr lang="en-US"/>
          </a:p>
          <a:p>
            <a:pPr marL="0" indent="0">
              <a:buNone/>
            </a:pPr>
            <a:endParaRPr lang="en-US"/>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7968</Words>
  <Application>WPS Presentation</Application>
  <PresentationFormat>宽屏</PresentationFormat>
  <Paragraphs>351</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38</vt:i4>
      </vt:variant>
    </vt:vector>
  </HeadingPairs>
  <TitlesOfParts>
    <vt:vector size="49" baseType="lpstr">
      <vt:lpstr>Arial</vt:lpstr>
      <vt:lpstr>SimSun</vt:lpstr>
      <vt:lpstr>Wingdings</vt:lpstr>
      <vt:lpstr>Calibri</vt:lpstr>
      <vt:lpstr>Calibri Light</vt:lpstr>
      <vt:lpstr>Microsoft YaHei</vt:lpstr>
      <vt:lpstr>Arial Unicode MS</vt:lpstr>
      <vt:lpstr>BatangChe</vt:lpstr>
      <vt:lpstr>HanWangShinSuMedium</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140</cp:revision>
  <dcterms:created xsi:type="dcterms:W3CDTF">2016-03-02T01:11:00Z</dcterms:created>
  <dcterms:modified xsi:type="dcterms:W3CDTF">2022-09-26T02:10:39Z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7804C9E9D5FD4A96AA2E920662FAFF5F</vt:lpwstr>
  </property>
</Properties>
</file>