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93" r:id="rId6"/>
    <p:sldId id="442" r:id="rId7"/>
    <p:sldId id="441" r:id="rId8"/>
    <p:sldId id="532" r:id="rId9"/>
    <p:sldId id="443" r:id="rId10"/>
    <p:sldId id="534" r:id="rId11"/>
    <p:sldId id="539" r:id="rId12"/>
    <p:sldId id="548" r:id="rId13"/>
    <p:sldId id="549" r:id="rId14"/>
    <p:sldId id="550" r:id="rId15"/>
    <p:sldId id="551" r:id="rId16"/>
    <p:sldId id="444" r:id="rId17"/>
    <p:sldId id="535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378" r:id="rId26"/>
    <p:sldId id="537" r:id="rId27"/>
    <p:sldId id="559" r:id="rId28"/>
    <p:sldId id="538" r:id="rId29"/>
    <p:sldId id="289" r:id="rId3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16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038475" y="3404870"/>
            <a:ext cx="69475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H.A.C.C.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Structures and Algorithms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Jimmy Zhang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Fall 2022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Intro to Binary Search Example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The key observation here is that the array is sorted. We pick a random element in the array and compare it to the target.</a:t>
            </a:r>
            <a:endParaRPr lang="en-US" sz="3200" dirty="0"/>
          </a:p>
          <a:p>
            <a:pPr lvl="1"/>
            <a:r>
              <a:rPr lang="en-US" sz="2740" dirty="0"/>
              <a:t>If we happen to pick the element that equals the target (how lucky!), then bingo. </a:t>
            </a:r>
            <a:endParaRPr lang="en-US" sz="2740" dirty="0"/>
          </a:p>
          <a:p>
            <a:pPr lvl="1"/>
            <a:r>
              <a:rPr lang="en-US" sz="2740" dirty="0"/>
              <a:t>If the element is </a:t>
            </a:r>
            <a:r>
              <a:rPr lang="en-US" sz="2740" b="1" dirty="0"/>
              <a:t>smaller</a:t>
            </a:r>
            <a:r>
              <a:rPr lang="en-US" sz="2740" dirty="0"/>
              <a:t> than the target, then we know the target cannot be found in the section to the left of the current element since everything to the left is even smaller. </a:t>
            </a:r>
            <a:endParaRPr lang="en-US" sz="2740" dirty="0"/>
          </a:p>
          <a:p>
            <a:pPr lvl="1"/>
            <a:r>
              <a:rPr lang="en-US" sz="2740" dirty="0"/>
              <a:t>If the element is </a:t>
            </a:r>
            <a:r>
              <a:rPr lang="en-US" sz="2740" b="1" dirty="0"/>
              <a:t>larger</a:t>
            </a:r>
            <a:r>
              <a:rPr lang="en-US" sz="2740" dirty="0"/>
              <a:t> than the target, then we know the target cannot be found in the section to the right of the current element since everything to the right is even larger. </a:t>
            </a:r>
            <a:endParaRPr lang="en-US" sz="2740" dirty="0"/>
          </a:p>
          <a:p>
            <a:pPr lvl="0"/>
            <a:endParaRPr lang="en-US" sz="3195" dirty="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Intro to Binary Search Example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Instead of picking a random element, we always pick the middle element in the current search range. </a:t>
            </a:r>
            <a:endParaRPr lang="en-US" sz="3200" dirty="0"/>
          </a:p>
          <a:p>
            <a:pPr lvl="1"/>
            <a:r>
              <a:rPr lang="en-US" sz="2740" dirty="0"/>
              <a:t>This way, we can discard half of the options and shrink the search range by half each time. </a:t>
            </a:r>
            <a:endParaRPr lang="en-US" sz="2740" dirty="0"/>
          </a:p>
          <a:p>
            <a:pPr lvl="0"/>
            <a:r>
              <a:rPr lang="en-US" sz="3195" dirty="0"/>
              <a:t>What’s the time complexity of this algorithm?</a:t>
            </a:r>
            <a:endParaRPr lang="en-US" sz="3195" dirty="0"/>
          </a:p>
          <a:p>
            <a:pPr lvl="1"/>
            <a:r>
              <a:rPr lang="en-US" sz="2735" dirty="0"/>
              <a:t>Hint: Conceptualize the search space to a binary tree, what’s the height of this tree?</a:t>
            </a:r>
            <a:endParaRPr lang="en-US" sz="2735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Using Binary Search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Binary search works beyond sorted arrays. </a:t>
            </a:r>
            <a:endParaRPr lang="en-US" sz="3200" dirty="0"/>
          </a:p>
          <a:p>
            <a:r>
              <a:rPr lang="en-US" sz="3200" dirty="0"/>
              <a:t>You can use binary search whenever you make a binary decision to shrink the search range. </a:t>
            </a:r>
            <a:endParaRPr lang="en-US" sz="3200" dirty="0"/>
          </a:p>
          <a:p>
            <a:r>
              <a:rPr lang="en-CA" altLang="en-US" sz="3200" dirty="0"/>
              <a:t>Question: What’s the time complexity of Binary Search on Linked List?</a:t>
            </a:r>
            <a:endParaRPr lang="en-CA" altLang="en-US" sz="3200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Code Demo Examples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Find Value in Array</a:t>
            </a:r>
            <a:endParaRPr lang="en-US" sz="3200" dirty="0"/>
          </a:p>
          <a:p>
            <a:r>
              <a:rPr lang="en-US" sz="3200" dirty="0"/>
              <a:t>Estimate Integer Square Root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214178" y="264858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 Pointers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This is a common technique often used to solve certain problems involving an </a:t>
            </a:r>
            <a:r>
              <a:rPr lang="en-US" sz="3200" b="1" dirty="0"/>
              <a:t>iterable data structure</a:t>
            </a:r>
            <a:endParaRPr lang="en-US" sz="3200" b="1" dirty="0"/>
          </a:p>
          <a:p>
            <a:pPr lvl="1"/>
            <a:r>
              <a:rPr lang="en-CA" altLang="en-US" sz="2740" dirty="0"/>
              <a:t>The typical loop (ie for i in range...) is one pointer</a:t>
            </a:r>
            <a:endParaRPr lang="en-US" sz="2740" b="1" dirty="0"/>
          </a:p>
          <a:p>
            <a:r>
              <a:rPr lang="en-US" sz="3200" dirty="0"/>
              <a:t>It’s actually more of a paradigm than an algorithm, since there is no singular way to implement it</a:t>
            </a:r>
            <a:endParaRPr lang="en-US" sz="3200" dirty="0"/>
          </a:p>
          <a:p>
            <a:r>
              <a:rPr lang="en-CA" altLang="en-US" sz="3200" dirty="0"/>
              <a:t>Typically this is used to </a:t>
            </a:r>
            <a:r>
              <a:rPr lang="en-CA" altLang="en-US" sz="3200" b="1" dirty="0"/>
              <a:t>search for pairs</a:t>
            </a:r>
            <a:r>
              <a:rPr lang="en-CA" altLang="en-US" sz="3200" dirty="0"/>
              <a:t> in a </a:t>
            </a:r>
            <a:r>
              <a:rPr lang="en-CA" altLang="en-US" sz="3200" b="1" dirty="0"/>
              <a:t>sorted array</a:t>
            </a:r>
            <a:endParaRPr lang="en-CA" altLang="en-US" sz="3200" b="1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101288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General Characteristics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Two moving pointers, regardless of directions, moving dependently or independently;</a:t>
            </a:r>
            <a:endParaRPr lang="en-US" sz="3200" dirty="0"/>
          </a:p>
          <a:p>
            <a:r>
              <a:rPr lang="en-US" sz="3200" dirty="0"/>
              <a:t>A function that utilizes the entries referenced by the two pointers, which relates to the answer in a way;</a:t>
            </a:r>
            <a:endParaRPr lang="en-US" sz="3200" dirty="0"/>
          </a:p>
          <a:p>
            <a:r>
              <a:rPr lang="en-US" sz="3200" dirty="0"/>
              <a:t>An easy way of deciding which pointer to move;</a:t>
            </a:r>
            <a:endParaRPr lang="en-US" sz="3200" dirty="0"/>
          </a:p>
          <a:p>
            <a:r>
              <a:rPr lang="en-US" sz="3200" dirty="0"/>
              <a:t>A way to process the array when the pointers are moved.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Pointers: Same Direction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CA" altLang="en-US" sz="3200" dirty="0"/>
              <a:t>Sometimes known as the fast/slow pointers algorithm</a:t>
            </a:r>
            <a:endParaRPr lang="en-CA" altLang="en-US" sz="3200" dirty="0"/>
          </a:p>
          <a:p>
            <a:r>
              <a:rPr lang="en-CA" altLang="en-US" sz="3200" dirty="0"/>
              <a:t>We setup two pointers that are initialized at the first element where:</a:t>
            </a:r>
            <a:endParaRPr lang="en-CA" altLang="en-US" sz="3200" dirty="0"/>
          </a:p>
          <a:p>
            <a:pPr lvl="1"/>
            <a:r>
              <a:rPr lang="en-CA" altLang="en-US" sz="2740" dirty="0"/>
              <a:t>P1 moves forward n steps every iteration</a:t>
            </a:r>
            <a:endParaRPr lang="en-CA" altLang="en-US" sz="2740" dirty="0"/>
          </a:p>
          <a:p>
            <a:pPr lvl="2"/>
            <a:r>
              <a:rPr lang="en-CA" altLang="en-US" sz="2280" dirty="0"/>
              <a:t>This is the primary iteration step (often n=1)</a:t>
            </a:r>
            <a:endParaRPr lang="en-CA" altLang="en-US" sz="2280" dirty="0"/>
          </a:p>
          <a:p>
            <a:pPr lvl="1"/>
            <a:r>
              <a:rPr lang="en-CA" altLang="en-US" sz="2740" dirty="0"/>
              <a:t>P2 moves forward m steps every m iterations</a:t>
            </a:r>
            <a:endParaRPr lang="en-CA" altLang="en-US" sz="2740" dirty="0"/>
          </a:p>
          <a:p>
            <a:pPr lvl="2"/>
            <a:r>
              <a:rPr lang="en-CA" altLang="en-US" sz="2280" dirty="0"/>
              <a:t>Only move P2 forward if some condition is met</a:t>
            </a:r>
            <a:endParaRPr lang="en-CA" altLang="en-US" sz="2280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Pointers: Opposite Direction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CA" altLang="en-US" sz="3200" dirty="0"/>
              <a:t>Two pointers are initialized at opposite ends of an array</a:t>
            </a:r>
            <a:endParaRPr lang="en-CA" altLang="en-US" sz="3200" dirty="0"/>
          </a:p>
          <a:p>
            <a:pPr lvl="1"/>
            <a:r>
              <a:rPr lang="en-CA" altLang="en-US" sz="2740" dirty="0"/>
              <a:t>P1 starts at index 0</a:t>
            </a:r>
            <a:endParaRPr lang="en-CA" altLang="en-US" sz="2740" dirty="0"/>
          </a:p>
          <a:p>
            <a:pPr lvl="2"/>
            <a:r>
              <a:rPr lang="en-CA" altLang="en-US" sz="2280" dirty="0"/>
              <a:t>moves forward n steps at each iteration</a:t>
            </a:r>
            <a:endParaRPr lang="en-CA" altLang="en-US" sz="2280" dirty="0"/>
          </a:p>
          <a:p>
            <a:pPr lvl="1"/>
            <a:r>
              <a:rPr lang="en-CA" altLang="en-US" sz="2740" dirty="0"/>
              <a:t>P2 starts at last index (usually found by calling len(array))</a:t>
            </a:r>
            <a:endParaRPr lang="en-CA" altLang="en-US" sz="2740" dirty="0"/>
          </a:p>
          <a:p>
            <a:pPr lvl="2"/>
            <a:r>
              <a:rPr lang="en-CA" altLang="en-US" sz="2280" dirty="0"/>
              <a:t>moves backward m steps at each iteration</a:t>
            </a:r>
            <a:endParaRPr lang="en-CA" altLang="en-US" sz="2280" dirty="0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Two Pointers: Sliding Window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CA" altLang="en-US" sz="3200" dirty="0"/>
              <a:t>Variation of the two pointers same direction technique</a:t>
            </a:r>
            <a:endParaRPr lang="en-CA" altLang="en-US" sz="3200" dirty="0"/>
          </a:p>
          <a:p>
            <a:pPr lvl="1"/>
            <a:r>
              <a:rPr lang="en-CA" altLang="en-US" sz="2740" dirty="0"/>
              <a:t>A sliding window is defined by two pointers moving in the same direction</a:t>
            </a:r>
            <a:endParaRPr lang="en-CA" altLang="en-US" sz="2740" dirty="0"/>
          </a:p>
          <a:p>
            <a:pPr lvl="1"/>
            <a:r>
              <a:rPr lang="en-CA" altLang="en-US" sz="2740" dirty="0"/>
              <a:t>Instead of looking at the values at each pointer, we look at the values in between the two pointers</a:t>
            </a:r>
            <a:endParaRPr lang="en-CA" altLang="en-US" sz="2740" dirty="0"/>
          </a:p>
          <a:p>
            <a:pPr lvl="0"/>
            <a:r>
              <a:rPr lang="en-CA" altLang="en-US" sz="3195" dirty="0"/>
              <a:t>We move the window (incrementing either pointer) whilst maintaining a certain invariant</a:t>
            </a:r>
            <a:endParaRPr lang="en-CA" altLang="en-US" sz="3195" dirty="0"/>
          </a:p>
          <a:p>
            <a:pPr lvl="1"/>
            <a:r>
              <a:rPr lang="en-CA" altLang="en-US" sz="2735" dirty="0"/>
              <a:t>The “invariant” is the condition we’re looking to satisfy for a given problem</a:t>
            </a:r>
            <a:endParaRPr lang="en-CA" altLang="en-US" sz="2735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9600" y="1877695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5 Recap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9" name="Rectangle 6"/>
          <p:cNvSpPr/>
          <p:nvPr/>
        </p:nvSpPr>
        <p:spPr>
          <a:xfrm>
            <a:off x="9156383" y="2737485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31" name="Rectangle 6"/>
          <p:cNvSpPr/>
          <p:nvPr/>
        </p:nvSpPr>
        <p:spPr>
          <a:xfrm>
            <a:off x="9154795" y="3134360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878330" y="4800600"/>
            <a:ext cx="5335270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2156143" y="4793982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60" name="组合 114"/>
          <p:cNvGrpSpPr/>
          <p:nvPr/>
        </p:nvGrpSpPr>
        <p:grpSpPr>
          <a:xfrm>
            <a:off x="1167124" y="4600301"/>
            <a:ext cx="814394" cy="850900"/>
            <a:chOff x="1473122" y="1521446"/>
            <a:chExt cx="653650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8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" name="文本框 111"/>
          <p:cNvSpPr txBox="1"/>
          <p:nvPr/>
        </p:nvSpPr>
        <p:spPr>
          <a:xfrm>
            <a:off x="1108710" y="5807442"/>
            <a:ext cx="74993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1878965" y="2832100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47"/>
          <p:cNvSpPr txBox="1"/>
          <p:nvPr/>
        </p:nvSpPr>
        <p:spPr>
          <a:xfrm>
            <a:off x="2156778" y="2835593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Search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3"/>
          <p:cNvGrpSpPr/>
          <p:nvPr/>
        </p:nvGrpSpPr>
        <p:grpSpPr>
          <a:xfrm>
            <a:off x="1167759" y="2641912"/>
            <a:ext cx="814394" cy="849312"/>
            <a:chOff x="1473122" y="1521446"/>
            <a:chExt cx="653650" cy="681967"/>
          </a:xfrm>
        </p:grpSpPr>
        <p:sp>
          <p:nvSpPr>
            <p:cNvPr id="17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1878965" y="3786505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167759" y="3596317"/>
            <a:ext cx="814394" cy="849312"/>
            <a:chOff x="1473122" y="1521446"/>
            <a:chExt cx="653650" cy="681967"/>
          </a:xfrm>
        </p:grpSpPr>
        <p:sp>
          <p:nvSpPr>
            <p:cNvPr id="22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47"/>
          <p:cNvSpPr txBox="1"/>
          <p:nvPr/>
        </p:nvSpPr>
        <p:spPr>
          <a:xfrm>
            <a:off x="2157413" y="3786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en-CA" altLang="en-US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 Pointers</a:t>
            </a:r>
            <a:endParaRPr lang="en-CA" altLang="en-US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Non-array applications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The two-pointer technique is not limited to arrays. Two pointer can be done on other </a:t>
            </a:r>
            <a:r>
              <a:rPr lang="en-CA" altLang="en-US" sz="3200" dirty="0"/>
              <a:t>1D </a:t>
            </a:r>
            <a:r>
              <a:rPr lang="en-US" sz="3200" dirty="0"/>
              <a:t>structures</a:t>
            </a:r>
            <a:r>
              <a:rPr lang="en-CA" altLang="en-US" sz="3200" dirty="0"/>
              <a:t> </a:t>
            </a:r>
            <a:r>
              <a:rPr lang="en-US" sz="3200" dirty="0"/>
              <a:t>as long as they are </a:t>
            </a:r>
            <a:r>
              <a:rPr lang="en-US" sz="3200" b="1" dirty="0"/>
              <a:t>iterable</a:t>
            </a:r>
            <a:r>
              <a:rPr lang="en-US" sz="3200" dirty="0"/>
              <a:t>.</a:t>
            </a:r>
            <a:endParaRPr lang="en-US" sz="3200" dirty="0"/>
          </a:p>
          <a:p>
            <a:pPr lvl="1"/>
            <a:r>
              <a:rPr lang="en-CA" altLang="en-US" sz="2740" dirty="0"/>
              <a:t>Ie. Linked Lists, 1D DAGs (Directed Acyclic Graphs)</a:t>
            </a:r>
            <a:endParaRPr lang="en-US" sz="274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Why Use Two Pointers?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Two pointers are helpful because it often offers a more efficient solution than the naive solution. </a:t>
            </a:r>
            <a:endParaRPr lang="en-US" sz="3200" dirty="0"/>
          </a:p>
          <a:p>
            <a:r>
              <a:rPr lang="en-US" sz="3200" dirty="0"/>
              <a:t>If we use the naive solution and use two loops to iterate through the array, the time complexity is often O(n^2)</a:t>
            </a:r>
            <a:endParaRPr lang="en-US" sz="3200" dirty="0"/>
          </a:p>
          <a:p>
            <a:r>
              <a:rPr lang="en-US" sz="3200" dirty="0"/>
              <a:t>If we use two pointers for this type of problem, we are often only passing through the array once with the two pointers, which means that the time complexity is often O(n)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Code Demo Examples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Remove Duplicates in array</a:t>
            </a:r>
            <a:endParaRPr lang="en-US" sz="3200" dirty="0"/>
          </a:p>
          <a:p>
            <a:r>
              <a:rPr lang="en-US" sz="3200" dirty="0"/>
              <a:t>Two Sum with Sorted Array</a:t>
            </a:r>
            <a:endParaRPr lang="en-US" sz="3200" dirty="0"/>
          </a:p>
          <a:p>
            <a:r>
              <a:rPr lang="en-US" sz="3200" dirty="0"/>
              <a:t>Longest Substring without Repeating Characters</a:t>
            </a: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CA" altLang="en-US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en-CA" altLang="en-US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endParaRPr lang="en-CA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ym typeface="+mn-ea"/>
              </a:rPr>
              <a:t>Best Time to Buy and Sell Stock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dirty="0"/>
              <a:t>You are given an array prices where prices[i] is the price of a given stock on the ith day.</a:t>
            </a:r>
            <a:endParaRPr lang="en-US" dirty="0"/>
          </a:p>
          <a:p>
            <a:pPr lvl="1"/>
            <a:r>
              <a:rPr lang="en-US" dirty="0"/>
              <a:t>You want to maximize your profit by choosing a single day to buy one stock and choosing a different day in the future to sell that stock.</a:t>
            </a:r>
            <a:endParaRPr lang="en-US" sz="2800" dirty="0"/>
          </a:p>
          <a:p>
            <a:r>
              <a:rPr lang="en-US" dirty="0"/>
              <a:t>Return the maximum profit you can achieve from this transaction. If you cannot achieve any profit, return 0.</a:t>
            </a:r>
            <a:endParaRPr lang="en-US" dirty="0"/>
          </a:p>
          <a:p>
            <a:r>
              <a:rPr lang="en-US" sz="2400" dirty="0"/>
              <a:t>Input: prices = [7,1,5,3,6,4]</a:t>
            </a:r>
            <a:endParaRPr lang="en-US" sz="2400" dirty="0"/>
          </a:p>
          <a:p>
            <a:r>
              <a:rPr lang="en-US" sz="2400" dirty="0"/>
              <a:t>Output: 5</a:t>
            </a:r>
            <a:endParaRPr lang="en-US" sz="2400" dirty="0"/>
          </a:p>
          <a:p>
            <a:r>
              <a:rPr lang="en-US" sz="2400" dirty="0"/>
              <a:t>Explanation: Buy on day 2 (price = 1) and sell on day 5 (price = 6), profit = 6-1 = 5.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ym typeface="+mn-ea"/>
              </a:rPr>
              <a:t>Prefix Sum: Subarray Sum Problem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dirty="0"/>
              <a:t>Given an array of integers and an integer target, find a subarray that sums to target and return the start and end indices of the subarray.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Input: arr: [1, -20, -3, 30, 5, 4], target: 7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 [1, 4]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Explanation: -20 - 3 + 30 = 7. The indices for subarray [-20,-3,30] is 1 and 4 (right exclusive).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- Revisit Unique Elements in Array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Given a sorted array nums, find all unique elements in array.</a:t>
            </a:r>
            <a:endParaRPr lang="en-US" sz="3200" dirty="0"/>
          </a:p>
          <a:p>
            <a:pPr lvl="1"/>
            <a:r>
              <a:rPr lang="en-US" sz="2740" dirty="0"/>
              <a:t>The total number of elements in the array is much larger than the number of unique elements in the array.</a:t>
            </a:r>
            <a:endParaRPr lang="en-US" sz="2740" dirty="0"/>
          </a:p>
          <a:p>
            <a:pPr lvl="1"/>
            <a:r>
              <a:rPr lang="en-US" sz="2740" dirty="0"/>
              <a:t>Constraint: Must solve in less than O(n) time</a:t>
            </a:r>
            <a:r>
              <a:rPr lang="en-CA" altLang="en-US" sz="2740" dirty="0"/>
              <a:t> where n is number of elements in array</a:t>
            </a:r>
            <a:endParaRPr lang="en-CA" altLang="en-US" sz="2740" dirty="0"/>
          </a:p>
          <a:p>
            <a:pPr lvl="1"/>
            <a:r>
              <a:rPr lang="en-US" sz="2740" dirty="0"/>
              <a:t>You may use any algorithm or data structure you’ve learnt so far</a:t>
            </a:r>
            <a:endParaRPr lang="en-US" sz="274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</a:t>
            </a:r>
            <a:r>
              <a:rPr lang="en-CA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5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01a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Week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Recap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US" dirty="0"/>
          </a:p>
          <a:p>
            <a:r>
              <a:rPr lang="en-US" dirty="0"/>
              <a:t>Divide and Conquer</a:t>
            </a:r>
            <a:endParaRPr lang="en-US" dirty="0"/>
          </a:p>
          <a:p>
            <a:r>
              <a:rPr lang="en-US" dirty="0"/>
              <a:t>Revisited Binary Tree Traversals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Week5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01b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Unique numbers in Array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Given a sorted input list of integers “nums”, return a sorted list containing only the unique values in the input</a:t>
            </a:r>
            <a:endParaRPr lang="en-US" sz="3200" dirty="0"/>
          </a:p>
          <a:p>
            <a:pPr lvl="1"/>
            <a:r>
              <a:rPr lang="en-US" sz="2740" dirty="0"/>
              <a:t>Implement a solution using Divide-And-Conquer and Recursion</a:t>
            </a:r>
            <a:endParaRPr lang="en-US" sz="2740" dirty="0"/>
          </a:p>
          <a:p>
            <a:pPr lvl="1"/>
            <a:r>
              <a:rPr lang="en-US" sz="2740" dirty="0"/>
              <a:t>Think about how your base case would look, what’s the simplest problem you can solve?</a:t>
            </a:r>
            <a:endParaRPr lang="en-US" sz="2740" dirty="0"/>
          </a:p>
          <a:p>
            <a:r>
              <a:rPr lang="en-US" sz="3200" dirty="0"/>
              <a:t>Example Input: [1,1,1,2,2,3,3,3,3]</a:t>
            </a:r>
            <a:endParaRPr lang="en-US" sz="3200" dirty="0"/>
          </a:p>
          <a:p>
            <a:r>
              <a:rPr lang="en-US" sz="3200" dirty="0"/>
              <a:t>Example Output: [1,2,3]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Search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Binary Search Intro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Binary search is an efficient </a:t>
            </a:r>
            <a:r>
              <a:rPr lang="en-US" sz="3200" b="1" dirty="0"/>
              <a:t>array</a:t>
            </a:r>
            <a:r>
              <a:rPr lang="en-US" sz="3200" dirty="0"/>
              <a:t> search algorithm. </a:t>
            </a:r>
            <a:endParaRPr lang="en-US" sz="3200" dirty="0"/>
          </a:p>
          <a:p>
            <a:pPr lvl="1"/>
            <a:r>
              <a:rPr lang="en-US" sz="2740" dirty="0"/>
              <a:t>It works by narrowing down the search range by half each time. </a:t>
            </a:r>
            <a:endParaRPr lang="en-US" sz="2740" dirty="0"/>
          </a:p>
          <a:p>
            <a:pPr lvl="1"/>
            <a:r>
              <a:rPr lang="en-US" sz="2740" dirty="0"/>
              <a:t>If you have looked up a word in a physical dictionary, you've already used binary search in real life. </a:t>
            </a:r>
            <a:endParaRPr lang="en-US" sz="2740" dirty="0"/>
          </a:p>
          <a:p>
            <a:pPr lvl="1"/>
            <a:endParaRPr lang="en-US" sz="2740" dirty="0"/>
          </a:p>
          <a:p>
            <a:pPr lvl="0"/>
            <a:r>
              <a:rPr lang="en-US" sz="3195" dirty="0"/>
              <a:t>Binary Search is actually Decrease-And-Conquer</a:t>
            </a:r>
            <a:endParaRPr lang="en-US" sz="3195" dirty="0"/>
          </a:p>
          <a:p>
            <a:pPr lvl="1"/>
            <a:r>
              <a:rPr lang="en-US" sz="2735" dirty="0"/>
              <a:t>A variation of Divide-And-Conquer</a:t>
            </a:r>
            <a:endParaRPr lang="en-US" sz="2735" dirty="0"/>
          </a:p>
          <a:p>
            <a:pPr lvl="0"/>
            <a:endParaRPr lang="en-US" sz="3195" dirty="0"/>
          </a:p>
          <a:p>
            <a:pPr lvl="0"/>
            <a:endParaRPr lang="en-US" sz="3195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Intro to Binary Search Example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Consider this example:</a:t>
            </a:r>
            <a:endParaRPr lang="en-US" sz="3200" dirty="0"/>
          </a:p>
          <a:p>
            <a:pPr lvl="1"/>
            <a:r>
              <a:rPr lang="en-US" sz="2740" dirty="0"/>
              <a:t>Given a sorted array of integers and an integer called target, find the element that equals the target and return its index. If the element is not found, return -1</a:t>
            </a:r>
            <a:endParaRPr lang="en-US" sz="2740" dirty="0"/>
          </a:p>
          <a:p>
            <a:pPr lvl="1"/>
            <a:r>
              <a:rPr lang="en-CA" altLang="en-US" sz="2740" dirty="0"/>
              <a:t>We want to do this without looking through the entire array (we want less than O(n) time complexity)</a:t>
            </a:r>
            <a:endParaRPr lang="en-US" sz="2740" dirty="0"/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6135</Words>
  <Application>WPS Presentation</Application>
  <PresentationFormat>Widescreen</PresentationFormat>
  <Paragraphs>247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JZ2018</cp:lastModifiedBy>
  <cp:revision>301</cp:revision>
  <dcterms:created xsi:type="dcterms:W3CDTF">2016-03-02T01:11:00Z</dcterms:created>
  <dcterms:modified xsi:type="dcterms:W3CDTF">2022-10-27T01:29:17Z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7804C9E9D5FD4A96AA2E920662FAFF5F</vt:lpwstr>
  </property>
</Properties>
</file>