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36"/>
  </p:notesMasterIdLst>
  <p:handoutMasterIdLst>
    <p:handoutMasterId r:id="rId37"/>
  </p:handoutMasterIdLst>
  <p:sldIdLst>
    <p:sldId id="256" r:id="rId3"/>
    <p:sldId id="257" r:id="rId4"/>
    <p:sldId id="293" r:id="rId5"/>
    <p:sldId id="442" r:id="rId6"/>
    <p:sldId id="441" r:id="rId7"/>
    <p:sldId id="484" r:id="rId8"/>
    <p:sldId id="443" r:id="rId9"/>
    <p:sldId id="474" r:id="rId10"/>
    <p:sldId id="485" r:id="rId11"/>
    <p:sldId id="486" r:id="rId12"/>
    <p:sldId id="490" r:id="rId13"/>
    <p:sldId id="511" r:id="rId14"/>
    <p:sldId id="444" r:id="rId15"/>
    <p:sldId id="475" r:id="rId16"/>
    <p:sldId id="491" r:id="rId17"/>
    <p:sldId id="489" r:id="rId18"/>
    <p:sldId id="492" r:id="rId19"/>
    <p:sldId id="493" r:id="rId20"/>
    <p:sldId id="494" r:id="rId21"/>
    <p:sldId id="497" r:id="rId22"/>
    <p:sldId id="496" r:id="rId23"/>
    <p:sldId id="512" r:id="rId24"/>
    <p:sldId id="478" r:id="rId25"/>
    <p:sldId id="509" r:id="rId26"/>
    <p:sldId id="479" r:id="rId27"/>
    <p:sldId id="498" r:id="rId28"/>
    <p:sldId id="499" r:id="rId29"/>
    <p:sldId id="510" r:id="rId30"/>
    <p:sldId id="378" r:id="rId31"/>
    <p:sldId id="488" r:id="rId32"/>
    <p:sldId id="480" r:id="rId33"/>
    <p:sldId id="457" r:id="rId34"/>
    <p:sldId id="289"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16">
          <p15:clr>
            <a:srgbClr val="A4A3A4"/>
          </p15:clr>
        </p15:guide>
        <p15:guide id="2" pos="29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07"/>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2022/10/11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2022/10/11</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p>
        </p:txBody>
      </p:sp>
      <p:sp>
        <p:nvSpPr>
          <p:cNvPr id="3" name="Content Placeholder 2"/>
          <p:cNvSpPr>
            <a:spLocks noGrp="1"/>
          </p:cNvSpPr>
          <p:nvPr>
            <p:ph idx="1"/>
          </p:nvPr>
        </p:nvSpPr>
        <p:spPr/>
        <p:txBody>
          <a:bodyPr/>
          <a:lstStyle/>
          <a:p>
            <a:r>
              <a:rPr lang="en-US"/>
              <a:t>Specifically in Python, linked lists and array lists have very similar memory performance</a:t>
            </a:r>
          </a:p>
          <a:p>
            <a:r>
              <a:rPr lang="en-US"/>
              <a:t>No native indexing (ie retrieve value at index n), but there are workarounds</a:t>
            </a:r>
          </a:p>
          <a:p>
            <a:pPr lvl="1"/>
            <a:r>
              <a:rPr lang="en-US"/>
              <a:t>Basic implementation of Linked Lists has O(n) retrieval/search time</a:t>
            </a:r>
          </a:p>
          <a:p>
            <a:r>
              <a:rPr lang="en-US"/>
              <a:t>O(1) Insertion/Deletion of elements, anywhere in the list</a:t>
            </a:r>
          </a:p>
          <a:p>
            <a:r>
              <a:rPr lang="en-US"/>
              <a:t>Linked Lists are especially useful for implementing:</a:t>
            </a:r>
          </a:p>
          <a:p>
            <a:pPr lvl="1"/>
            <a:r>
              <a:rPr lang="en-US" sz="2400"/>
              <a:t>Stacks and Queues</a:t>
            </a:r>
          </a:p>
          <a:p>
            <a:pPr lvl="1"/>
            <a:r>
              <a:rPr lang="en-US"/>
              <a:t>Hashtables (in some cases)</a:t>
            </a:r>
          </a:p>
          <a:p>
            <a:pPr lvl="1"/>
            <a:r>
              <a:rPr lang="en-US"/>
              <a:t>Trees and Graphs</a:t>
            </a:r>
          </a:p>
          <a:p>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Hybrid Data Structures</a:t>
            </a:r>
          </a:p>
        </p:txBody>
      </p:sp>
      <p:sp>
        <p:nvSpPr>
          <p:cNvPr id="3" name="Content Placeholder 2"/>
          <p:cNvSpPr>
            <a:spLocks noGrp="1"/>
          </p:cNvSpPr>
          <p:nvPr>
            <p:ph idx="1"/>
          </p:nvPr>
        </p:nvSpPr>
        <p:spPr/>
        <p:txBody>
          <a:bodyPr/>
          <a:lstStyle/>
          <a:p>
            <a:r>
              <a:rPr lang="en-US"/>
              <a:t>Many basic data structures are often provided by the programming language libraries.</a:t>
            </a:r>
          </a:p>
          <a:p>
            <a:pPr lvl="1"/>
            <a:r>
              <a:rPr lang="en-US"/>
              <a:t>List, dequeue, dictionary, and so on</a:t>
            </a:r>
          </a:p>
          <a:p>
            <a:r>
              <a:rPr lang="en-US"/>
              <a:t>But sometimes a hybrid structure needs to be implemented for a particular application.</a:t>
            </a:r>
          </a:p>
          <a:p>
            <a:pPr lvl="1"/>
            <a:r>
              <a:rPr lang="en-US"/>
              <a:t>We need fast lookup of names but also want to maintain the order in which the names were entered into the system</a:t>
            </a:r>
          </a:p>
          <a:p>
            <a:pPr lvl="2"/>
            <a:r>
              <a:rPr lang="en-US"/>
              <a:t>Linked list running through a hash table</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 - Demo Exercise</a:t>
            </a:r>
          </a:p>
        </p:txBody>
      </p:sp>
      <p:sp>
        <p:nvSpPr>
          <p:cNvPr id="3" name="Content Placeholder 2"/>
          <p:cNvSpPr>
            <a:spLocks noGrp="1"/>
          </p:cNvSpPr>
          <p:nvPr>
            <p:ph idx="1"/>
          </p:nvPr>
        </p:nvSpPr>
        <p:spPr/>
        <p:txBody>
          <a:bodyPr/>
          <a:lstStyle/>
          <a:p>
            <a:pPr lvl="0"/>
            <a:endParaRPr lang="en-US" dirty="0"/>
          </a:p>
        </p:txBody>
      </p:sp>
    </p:spTree>
    <p:extLst>
      <p:ext uri="{BB962C8B-B14F-4D97-AF65-F5344CB8AC3E}">
        <p14:creationId xmlns:p14="http://schemas.microsoft.com/office/powerpoint/2010/main" val="31142583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Binary Tree</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Binary Tree</a:t>
            </a:r>
          </a:p>
        </p:txBody>
      </p:sp>
      <p:sp>
        <p:nvSpPr>
          <p:cNvPr id="3" name="Content Placeholder 2"/>
          <p:cNvSpPr>
            <a:spLocks noGrp="1"/>
          </p:cNvSpPr>
          <p:nvPr>
            <p:ph idx="1"/>
          </p:nvPr>
        </p:nvSpPr>
        <p:spPr/>
        <p:txBody>
          <a:bodyPr/>
          <a:lstStyle/>
          <a:p>
            <a:r>
              <a:rPr lang="en-US" dirty="0"/>
              <a:t>Terminology: Tree</a:t>
            </a:r>
          </a:p>
          <a:p>
            <a:pPr lvl="1"/>
            <a:r>
              <a:rPr lang="en-US" dirty="0"/>
              <a:t>A tree is a directed graph with no cycles</a:t>
            </a:r>
          </a:p>
          <a:p>
            <a:pPr lvl="1"/>
            <a:r>
              <a:rPr lang="en-US" dirty="0"/>
              <a:t>Trees, like Graphs, are non-linear data structures that represent nodes connected by edges</a:t>
            </a:r>
          </a:p>
          <a:p>
            <a:pPr lvl="0"/>
            <a:r>
              <a:rPr lang="en-US" dirty="0"/>
              <a:t>In the case of binary trees, every parent node will have up to two child nodes</a:t>
            </a:r>
          </a:p>
          <a:p>
            <a:pPr lvl="0"/>
            <a:r>
              <a:rPr lang="en-US" dirty="0"/>
              <a:t>Some other terminologies:</a:t>
            </a:r>
          </a:p>
          <a:p>
            <a:pPr lvl="1"/>
            <a:r>
              <a:rPr lang="en-US" dirty="0"/>
              <a:t>Leaf, internal node, sibling, parent, child, ancestor, descendant, degree, full tree, complete tree, height, depth</a:t>
            </a:r>
          </a:p>
          <a:p>
            <a:pPr marL="457200" lvl="1" indent="0">
              <a:buNone/>
            </a:pPr>
            <a:endParaRPr lang="en-US"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p>
        </p:txBody>
      </p:sp>
      <p:sp>
        <p:nvSpPr>
          <p:cNvPr id="3" name="Content Placeholder 2"/>
          <p:cNvSpPr>
            <a:spLocks noGrp="1"/>
          </p:cNvSpPr>
          <p:nvPr>
            <p:ph idx="1"/>
          </p:nvPr>
        </p:nvSpPr>
        <p:spPr>
          <a:xfrm>
            <a:off x="838200" y="1289685"/>
            <a:ext cx="10515600" cy="4887595"/>
          </a:xfrm>
        </p:spPr>
        <p:txBody>
          <a:bodyPr/>
          <a:lstStyle/>
          <a:p>
            <a:r>
              <a:rPr lang="en-US"/>
              <a:t>There exists a path from the root to any node</a:t>
            </a:r>
          </a:p>
          <a:p>
            <a:r>
              <a:rPr lang="en-US"/>
              <a:t>The tree has N-1 Edges, where N is the number of nodes in the tree</a:t>
            </a:r>
          </a:p>
          <a:p>
            <a:r>
              <a:rPr lang="en-US"/>
              <a:t>Each node has exactly one parent node, except the root node</a:t>
            </a:r>
          </a:p>
          <a:p>
            <a:r>
              <a:rPr lang="en-US"/>
              <a:t>Each parent has up to two children nodes</a:t>
            </a:r>
          </a:p>
        </p:txBody>
      </p:sp>
      <p:pic>
        <p:nvPicPr>
          <p:cNvPr id="2" name="Picture 1"/>
          <p:cNvPicPr>
            <a:picLocks noChangeAspect="1"/>
          </p:cNvPicPr>
          <p:nvPr/>
        </p:nvPicPr>
        <p:blipFill>
          <a:blip r:embed="rId2"/>
          <a:stretch>
            <a:fillRect/>
          </a:stretch>
        </p:blipFill>
        <p:spPr>
          <a:xfrm>
            <a:off x="429260" y="3892550"/>
            <a:ext cx="5429250" cy="2847975"/>
          </a:xfrm>
          <a:prstGeom prst="rect">
            <a:avLst/>
          </a:prstGeom>
        </p:spPr>
      </p:pic>
      <p:pic>
        <p:nvPicPr>
          <p:cNvPr id="4" name="Picture 3"/>
          <p:cNvPicPr>
            <a:picLocks noChangeAspect="1"/>
          </p:cNvPicPr>
          <p:nvPr/>
        </p:nvPicPr>
        <p:blipFill>
          <a:blip r:embed="rId3"/>
          <a:stretch>
            <a:fillRect/>
          </a:stretch>
        </p:blipFill>
        <p:spPr>
          <a:xfrm>
            <a:off x="6446520" y="3940175"/>
            <a:ext cx="5495925" cy="28003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p>
        </p:txBody>
      </p:sp>
      <p:pic>
        <p:nvPicPr>
          <p:cNvPr id="2" name="Content Placeholder 1"/>
          <p:cNvPicPr>
            <a:picLocks noGrp="1" noChangeAspect="1"/>
          </p:cNvPicPr>
          <p:nvPr>
            <p:ph idx="1"/>
          </p:nvPr>
        </p:nvPicPr>
        <p:blipFill>
          <a:blip r:embed="rId2"/>
          <a:stretch>
            <a:fillRect/>
          </a:stretch>
        </p:blipFill>
        <p:spPr>
          <a:xfrm>
            <a:off x="1426845" y="2063115"/>
            <a:ext cx="4200525" cy="3086100"/>
          </a:xfrm>
          <a:prstGeom prst="rect">
            <a:avLst/>
          </a:prstGeom>
        </p:spPr>
      </p:pic>
      <p:pic>
        <p:nvPicPr>
          <p:cNvPr id="4" name="Picture 3"/>
          <p:cNvPicPr>
            <a:picLocks noChangeAspect="1"/>
          </p:cNvPicPr>
          <p:nvPr/>
        </p:nvPicPr>
        <p:blipFill>
          <a:blip r:embed="rId3"/>
          <a:stretch>
            <a:fillRect/>
          </a:stretch>
        </p:blipFill>
        <p:spPr>
          <a:xfrm>
            <a:off x="6803390" y="2063115"/>
            <a:ext cx="4124325" cy="3209925"/>
          </a:xfrm>
          <a:prstGeom prst="rect">
            <a:avLst/>
          </a:prstGeom>
        </p:spPr>
      </p:pic>
      <p:sp>
        <p:nvSpPr>
          <p:cNvPr id="5" name="Text Box 4"/>
          <p:cNvSpPr txBox="1"/>
          <p:nvPr/>
        </p:nvSpPr>
        <p:spPr>
          <a:xfrm>
            <a:off x="1426845" y="1162050"/>
            <a:ext cx="7514590" cy="645160"/>
          </a:xfrm>
          <a:prstGeom prst="rect">
            <a:avLst/>
          </a:prstGeom>
          <a:noFill/>
        </p:spPr>
        <p:txBody>
          <a:bodyPr wrap="square" rtlCol="0" anchor="t">
            <a:spAutoFit/>
          </a:bodyPr>
          <a:lstStyle/>
          <a:p>
            <a:r>
              <a:rPr lang="en-US" b="1"/>
              <a:t>Internal node</a:t>
            </a:r>
            <a:r>
              <a:rPr lang="en-US"/>
              <a:t>: every node in a tree that has at least one child node.</a:t>
            </a:r>
          </a:p>
          <a:p>
            <a:r>
              <a:rPr lang="en-US" b="1"/>
              <a:t>Leaf node</a:t>
            </a:r>
            <a:r>
              <a:rPr lang="en-US"/>
              <a:t>: every node in a tree that has no child nodes.</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p>
        </p:txBody>
      </p:sp>
      <p:pic>
        <p:nvPicPr>
          <p:cNvPr id="6" name="Content Placeholder 5"/>
          <p:cNvPicPr>
            <a:picLocks noGrp="1" noChangeAspect="1"/>
          </p:cNvPicPr>
          <p:nvPr>
            <p:ph idx="1"/>
          </p:nvPr>
        </p:nvPicPr>
        <p:blipFill>
          <a:blip r:embed="rId2"/>
          <a:stretch>
            <a:fillRect/>
          </a:stretch>
        </p:blipFill>
        <p:spPr>
          <a:xfrm>
            <a:off x="732155" y="3306445"/>
            <a:ext cx="5248275" cy="3048000"/>
          </a:xfrm>
          <a:prstGeom prst="rect">
            <a:avLst/>
          </a:prstGeom>
        </p:spPr>
      </p:pic>
      <p:pic>
        <p:nvPicPr>
          <p:cNvPr id="7" name="Picture 6"/>
          <p:cNvPicPr>
            <a:picLocks noChangeAspect="1"/>
          </p:cNvPicPr>
          <p:nvPr/>
        </p:nvPicPr>
        <p:blipFill>
          <a:blip r:embed="rId3"/>
          <a:stretch>
            <a:fillRect/>
          </a:stretch>
        </p:blipFill>
        <p:spPr>
          <a:xfrm>
            <a:off x="5923280" y="3282950"/>
            <a:ext cx="6010275" cy="3095625"/>
          </a:xfrm>
          <a:prstGeom prst="rect">
            <a:avLst/>
          </a:prstGeom>
        </p:spPr>
      </p:pic>
      <p:sp>
        <p:nvSpPr>
          <p:cNvPr id="8" name="Text Box 7"/>
          <p:cNvSpPr txBox="1"/>
          <p:nvPr/>
        </p:nvSpPr>
        <p:spPr>
          <a:xfrm>
            <a:off x="1021080" y="1390015"/>
            <a:ext cx="10447655" cy="1753235"/>
          </a:xfrm>
          <a:prstGeom prst="rect">
            <a:avLst/>
          </a:prstGeom>
          <a:noFill/>
        </p:spPr>
        <p:txBody>
          <a:bodyPr wrap="square" rtlCol="0" anchor="t">
            <a:spAutoFit/>
          </a:bodyPr>
          <a:lstStyle/>
          <a:p>
            <a:r>
              <a:rPr lang="en-US" b="1"/>
              <a:t>Ancestor</a:t>
            </a:r>
            <a:r>
              <a:rPr lang="en-US"/>
              <a:t>: all the nodes that are between the path from the root to the current node are the ancestors of the current node. An ancestor node of the current node is either the parent of the current node or the parent of another ancestor of the node.</a:t>
            </a:r>
          </a:p>
          <a:p>
            <a:r>
              <a:rPr lang="en-US" b="1"/>
              <a:t>Descendent</a:t>
            </a:r>
            <a:r>
              <a:rPr lang="en-US"/>
              <a:t>: all the nodes that are reachable from the current node when moving down the tree are the descendants of the current node. A descendant of the current node is either a child of the node or a child of another descendant of the node.</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p>
        </p:txBody>
      </p:sp>
      <p:pic>
        <p:nvPicPr>
          <p:cNvPr id="3" name="Content Placeholder 2"/>
          <p:cNvPicPr>
            <a:picLocks noGrp="1" noChangeAspect="1"/>
          </p:cNvPicPr>
          <p:nvPr>
            <p:ph idx="1"/>
          </p:nvPr>
        </p:nvPicPr>
        <p:blipFill>
          <a:blip r:embed="rId2"/>
          <a:stretch>
            <a:fillRect/>
          </a:stretch>
        </p:blipFill>
        <p:spPr>
          <a:xfrm>
            <a:off x="306070" y="3261360"/>
            <a:ext cx="6229350" cy="3095625"/>
          </a:xfrm>
          <a:prstGeom prst="rect">
            <a:avLst/>
          </a:prstGeom>
        </p:spPr>
      </p:pic>
      <p:pic>
        <p:nvPicPr>
          <p:cNvPr id="4" name="Picture 3"/>
          <p:cNvPicPr>
            <a:picLocks noChangeAspect="1"/>
          </p:cNvPicPr>
          <p:nvPr/>
        </p:nvPicPr>
        <p:blipFill>
          <a:blip r:embed="rId3"/>
          <a:stretch>
            <a:fillRect/>
          </a:stretch>
        </p:blipFill>
        <p:spPr>
          <a:xfrm>
            <a:off x="6892925" y="3318510"/>
            <a:ext cx="5038725" cy="3038475"/>
          </a:xfrm>
          <a:prstGeom prst="rect">
            <a:avLst/>
          </a:prstGeom>
        </p:spPr>
      </p:pic>
      <p:sp>
        <p:nvSpPr>
          <p:cNvPr id="5" name="Text Box 4"/>
          <p:cNvSpPr txBox="1"/>
          <p:nvPr/>
        </p:nvSpPr>
        <p:spPr>
          <a:xfrm>
            <a:off x="704215" y="1467485"/>
            <a:ext cx="8951595" cy="368300"/>
          </a:xfrm>
          <a:prstGeom prst="rect">
            <a:avLst/>
          </a:prstGeom>
          <a:noFill/>
        </p:spPr>
        <p:txBody>
          <a:bodyPr wrap="square" rtlCol="0" anchor="t">
            <a:spAutoFit/>
          </a:bodyPr>
          <a:lstStyle/>
          <a:p>
            <a:r>
              <a:rPr lang="en-US" b="1"/>
              <a:t>Depth</a:t>
            </a:r>
            <a:r>
              <a:rPr lang="en-US"/>
              <a:t>: the depth of a node is the number of edges on the path from the root to that node.</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3.6</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Balanced Binary Trees</a:t>
            </a:r>
          </a:p>
        </p:txBody>
      </p:sp>
      <p:sp>
        <p:nvSpPr>
          <p:cNvPr id="2" name="Content Placeholder 1"/>
          <p:cNvSpPr>
            <a:spLocks noGrp="1"/>
          </p:cNvSpPr>
          <p:nvPr>
            <p:ph idx="1"/>
          </p:nvPr>
        </p:nvSpPr>
        <p:spPr>
          <a:xfrm>
            <a:off x="814705" y="1061085"/>
            <a:ext cx="10515600" cy="4351338"/>
          </a:xfrm>
        </p:spPr>
        <p:txBody>
          <a:bodyPr/>
          <a:lstStyle/>
          <a:p>
            <a:r>
              <a:rPr lang="en-US" dirty="0"/>
              <a:t>Every node in a balanced binary tree </a:t>
            </a:r>
            <a:r>
              <a:rPr lang="en-US" dirty="0" err="1"/>
              <a:t>fullfills</a:t>
            </a:r>
            <a:r>
              <a:rPr lang="en-US" dirty="0"/>
              <a:t> the condition</a:t>
            </a:r>
          </a:p>
          <a:p>
            <a:pPr lvl="1"/>
            <a:r>
              <a:rPr lang="en-US" dirty="0"/>
              <a:t>the height difference of the left and right subtree of the node is not more than 1. Searching, insertion, and deletion in a balanced binary tree takes O(log n) instead of O(n) in an unbalanced binary tree. This is an example of a balanced binary tree:</a:t>
            </a:r>
          </a:p>
        </p:txBody>
      </p:sp>
      <p:pic>
        <p:nvPicPr>
          <p:cNvPr id="6" name="Picture 5"/>
          <p:cNvPicPr>
            <a:picLocks noChangeAspect="1"/>
          </p:cNvPicPr>
          <p:nvPr/>
        </p:nvPicPr>
        <p:blipFill>
          <a:blip r:embed="rId2"/>
          <a:stretch>
            <a:fillRect/>
          </a:stretch>
        </p:blipFill>
        <p:spPr>
          <a:xfrm>
            <a:off x="6566685" y="2678967"/>
            <a:ext cx="3524250" cy="4114800"/>
          </a:xfrm>
          <a:prstGeom prst="rect">
            <a:avLst/>
          </a:prstGeom>
        </p:spPr>
      </p:pic>
      <p:graphicFrame>
        <p:nvGraphicFramePr>
          <p:cNvPr id="4" name="Table 4">
            <a:extLst>
              <a:ext uri="{FF2B5EF4-FFF2-40B4-BE49-F238E27FC236}">
                <a16:creationId xmlns:a16="http://schemas.microsoft.com/office/drawing/2014/main" id="{7F309775-78B4-49C1-8117-3F003E9BECFC}"/>
              </a:ext>
            </a:extLst>
          </p:cNvPr>
          <p:cNvGraphicFramePr>
            <a:graphicFrameLocks noGrp="1"/>
          </p:cNvGraphicFramePr>
          <p:nvPr>
            <p:extLst>
              <p:ext uri="{D42A27DB-BD31-4B8C-83A1-F6EECF244321}">
                <p14:modId xmlns:p14="http://schemas.microsoft.com/office/powerpoint/2010/main" val="4016101483"/>
              </p:ext>
            </p:extLst>
          </p:nvPr>
        </p:nvGraphicFramePr>
        <p:xfrm>
          <a:off x="445294" y="3321795"/>
          <a:ext cx="6011169" cy="1854200"/>
        </p:xfrm>
        <a:graphic>
          <a:graphicData uri="http://schemas.openxmlformats.org/drawingml/2006/table">
            <a:tbl>
              <a:tblPr firstRow="1" bandRow="1">
                <a:tableStyleId>{5C22544A-7EE6-4342-B048-85BDC9FD1C3A}</a:tableStyleId>
              </a:tblPr>
              <a:tblGrid>
                <a:gridCol w="2003723">
                  <a:extLst>
                    <a:ext uri="{9D8B030D-6E8A-4147-A177-3AD203B41FA5}">
                      <a16:colId xmlns:a16="http://schemas.microsoft.com/office/drawing/2014/main" val="1080149800"/>
                    </a:ext>
                  </a:extLst>
                </a:gridCol>
                <a:gridCol w="2003723">
                  <a:extLst>
                    <a:ext uri="{9D8B030D-6E8A-4147-A177-3AD203B41FA5}">
                      <a16:colId xmlns:a16="http://schemas.microsoft.com/office/drawing/2014/main" val="194965647"/>
                    </a:ext>
                  </a:extLst>
                </a:gridCol>
                <a:gridCol w="2003723">
                  <a:extLst>
                    <a:ext uri="{9D8B030D-6E8A-4147-A177-3AD203B41FA5}">
                      <a16:colId xmlns:a16="http://schemas.microsoft.com/office/drawing/2014/main" val="2272444882"/>
                    </a:ext>
                  </a:extLst>
                </a:gridCol>
              </a:tblGrid>
              <a:tr h="370840">
                <a:tc>
                  <a:txBody>
                    <a:bodyPr/>
                    <a:lstStyle/>
                    <a:p>
                      <a:r>
                        <a:rPr lang="en-US" dirty="0"/>
                        <a:t>Height</a:t>
                      </a:r>
                    </a:p>
                  </a:txBody>
                  <a:tcPr/>
                </a:tc>
                <a:tc>
                  <a:txBody>
                    <a:bodyPr/>
                    <a:lstStyle/>
                    <a:p>
                      <a:r>
                        <a:rPr lang="en-US" dirty="0"/>
                        <a:t>Nodes</a:t>
                      </a:r>
                    </a:p>
                  </a:txBody>
                  <a:tcPr/>
                </a:tc>
                <a:tc>
                  <a:txBody>
                    <a:bodyPr/>
                    <a:lstStyle/>
                    <a:p>
                      <a:r>
                        <a:rPr lang="en-US" dirty="0"/>
                        <a:t>Log Calculation</a:t>
                      </a:r>
                    </a:p>
                  </a:txBody>
                  <a:tcPr/>
                </a:tc>
                <a:extLst>
                  <a:ext uri="{0D108BD9-81ED-4DB2-BD59-A6C34878D82A}">
                    <a16:rowId xmlns:a16="http://schemas.microsoft.com/office/drawing/2014/main" val="2910413645"/>
                  </a:ext>
                </a:extLst>
              </a:tr>
              <a:tr h="370840">
                <a:tc>
                  <a:txBody>
                    <a:bodyPr/>
                    <a:lstStyle/>
                    <a:p>
                      <a:r>
                        <a:rPr lang="en-US" dirty="0"/>
                        <a:t>0</a:t>
                      </a:r>
                    </a:p>
                  </a:txBody>
                  <a:tcPr/>
                </a:tc>
                <a:tc>
                  <a:txBody>
                    <a:bodyPr/>
                    <a:lstStyle/>
                    <a:p>
                      <a:r>
                        <a:rPr lang="en-US" dirty="0"/>
                        <a:t>1</a:t>
                      </a:r>
                    </a:p>
                  </a:txBody>
                  <a:tcPr/>
                </a:tc>
                <a:tc>
                  <a:txBody>
                    <a:bodyPr/>
                    <a:lstStyle/>
                    <a:p>
                      <a:r>
                        <a:rPr lang="en-US" dirty="0"/>
                        <a:t>Log1 = 0</a:t>
                      </a:r>
                    </a:p>
                  </a:txBody>
                  <a:tcPr/>
                </a:tc>
                <a:extLst>
                  <a:ext uri="{0D108BD9-81ED-4DB2-BD59-A6C34878D82A}">
                    <a16:rowId xmlns:a16="http://schemas.microsoft.com/office/drawing/2014/main" val="3423574449"/>
                  </a:ext>
                </a:extLst>
              </a:tr>
              <a:tr h="370840">
                <a:tc>
                  <a:txBody>
                    <a:bodyPr/>
                    <a:lstStyle/>
                    <a:p>
                      <a:r>
                        <a:rPr lang="en-US" dirty="0"/>
                        <a:t>1</a:t>
                      </a:r>
                    </a:p>
                  </a:txBody>
                  <a:tcPr/>
                </a:tc>
                <a:tc>
                  <a:txBody>
                    <a:bodyPr/>
                    <a:lstStyle/>
                    <a:p>
                      <a:r>
                        <a:rPr lang="en-US" dirty="0"/>
                        <a:t>3</a:t>
                      </a:r>
                    </a:p>
                  </a:txBody>
                  <a:tcPr/>
                </a:tc>
                <a:tc>
                  <a:txBody>
                    <a:bodyPr/>
                    <a:lstStyle/>
                    <a:p>
                      <a:r>
                        <a:rPr lang="en-US" dirty="0"/>
                        <a:t>Log3 ~= 1</a:t>
                      </a:r>
                    </a:p>
                  </a:txBody>
                  <a:tcPr/>
                </a:tc>
                <a:extLst>
                  <a:ext uri="{0D108BD9-81ED-4DB2-BD59-A6C34878D82A}">
                    <a16:rowId xmlns:a16="http://schemas.microsoft.com/office/drawing/2014/main" val="271035320"/>
                  </a:ext>
                </a:extLst>
              </a:tr>
              <a:tr h="370840">
                <a:tc>
                  <a:txBody>
                    <a:bodyPr/>
                    <a:lstStyle/>
                    <a:p>
                      <a:r>
                        <a:rPr lang="en-US" dirty="0"/>
                        <a:t>2</a:t>
                      </a:r>
                    </a:p>
                  </a:txBody>
                  <a:tcPr/>
                </a:tc>
                <a:tc>
                  <a:txBody>
                    <a:bodyPr/>
                    <a:lstStyle/>
                    <a:p>
                      <a:r>
                        <a:rPr lang="en-US" dirty="0"/>
                        <a:t>7</a:t>
                      </a:r>
                    </a:p>
                  </a:txBody>
                  <a:tcPr/>
                </a:tc>
                <a:tc>
                  <a:txBody>
                    <a:bodyPr/>
                    <a:lstStyle/>
                    <a:p>
                      <a:r>
                        <a:rPr lang="en-US" dirty="0"/>
                        <a:t>Log7 ~= 2</a:t>
                      </a:r>
                    </a:p>
                  </a:txBody>
                  <a:tcPr/>
                </a:tc>
                <a:extLst>
                  <a:ext uri="{0D108BD9-81ED-4DB2-BD59-A6C34878D82A}">
                    <a16:rowId xmlns:a16="http://schemas.microsoft.com/office/drawing/2014/main" val="2159768438"/>
                  </a:ext>
                </a:extLst>
              </a:tr>
              <a:tr h="370840">
                <a:tc>
                  <a:txBody>
                    <a:bodyPr/>
                    <a:lstStyle/>
                    <a:p>
                      <a:r>
                        <a:rPr lang="en-US" dirty="0"/>
                        <a:t>3</a:t>
                      </a:r>
                    </a:p>
                  </a:txBody>
                  <a:tcPr/>
                </a:tc>
                <a:tc>
                  <a:txBody>
                    <a:bodyPr/>
                    <a:lstStyle/>
                    <a:p>
                      <a:r>
                        <a:rPr lang="en-US" dirty="0"/>
                        <a:t>15</a:t>
                      </a:r>
                    </a:p>
                  </a:txBody>
                  <a:tcPr/>
                </a:tc>
                <a:tc>
                  <a:txBody>
                    <a:bodyPr/>
                    <a:lstStyle/>
                    <a:p>
                      <a:r>
                        <a:rPr lang="en-US" dirty="0"/>
                        <a:t>Log15 ~= 3</a:t>
                      </a:r>
                    </a:p>
                  </a:txBody>
                  <a:tcPr/>
                </a:tc>
                <a:extLst>
                  <a:ext uri="{0D108BD9-81ED-4DB2-BD59-A6C34878D82A}">
                    <a16:rowId xmlns:a16="http://schemas.microsoft.com/office/drawing/2014/main" val="2099846479"/>
                  </a:ext>
                </a:extLst>
              </a:tr>
            </a:tbl>
          </a:graphicData>
        </a:graphic>
      </p:graphicFrame>
      <p:sp>
        <p:nvSpPr>
          <p:cNvPr id="5" name="TextBox 4">
            <a:extLst>
              <a:ext uri="{FF2B5EF4-FFF2-40B4-BE49-F238E27FC236}">
                <a16:creationId xmlns:a16="http://schemas.microsoft.com/office/drawing/2014/main" id="{5DCB2DFF-F7D9-4EFB-8A80-8C1285EE8B8D}"/>
              </a:ext>
            </a:extLst>
          </p:cNvPr>
          <p:cNvSpPr txBox="1"/>
          <p:nvPr/>
        </p:nvSpPr>
        <p:spPr>
          <a:xfrm>
            <a:off x="814388" y="5860514"/>
            <a:ext cx="7137499" cy="646331"/>
          </a:xfrm>
          <a:prstGeom prst="rect">
            <a:avLst/>
          </a:prstGeom>
          <a:noFill/>
        </p:spPr>
        <p:txBody>
          <a:bodyPr wrap="square" rtlCol="0">
            <a:spAutoFit/>
          </a:bodyPr>
          <a:lstStyle/>
          <a:p>
            <a:r>
              <a:rPr lang="en-US" dirty="0"/>
              <a:t>*Computers work in binary, hence log base 2</a:t>
            </a:r>
          </a:p>
          <a:p>
            <a:r>
              <a:rPr lang="en-US" dirty="0"/>
              <a:t>*</a:t>
            </a:r>
            <a:r>
              <a:rPr lang="en-US" dirty="0" err="1"/>
              <a:t>ie</a:t>
            </a:r>
            <a:r>
              <a:rPr lang="en-US" dirty="0"/>
              <a:t> Log2 of any number from 7 to 15, rounded down to integer, will be 3</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3 Recap</a:t>
            </a: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7474585" y="295719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7752398" y="2950845"/>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p>
        </p:txBody>
      </p:sp>
      <p:grpSp>
        <p:nvGrpSpPr>
          <p:cNvPr id="5160" name="组合 114"/>
          <p:cNvGrpSpPr/>
          <p:nvPr/>
        </p:nvGrpSpPr>
        <p:grpSpPr>
          <a:xfrm>
            <a:off x="6763379" y="275716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Linked List</a:t>
            </a: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7095" y="3790315"/>
            <a:ext cx="4546600"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Binary/N-ary Tree</a:t>
            </a: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矩形 112"/>
          <p:cNvSpPr/>
          <p:nvPr/>
        </p:nvSpPr>
        <p:spPr>
          <a:xfrm>
            <a:off x="7454265" y="1885950"/>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113"/>
          <p:cNvSpPr txBox="1"/>
          <p:nvPr/>
        </p:nvSpPr>
        <p:spPr>
          <a:xfrm>
            <a:off x="7732078" y="1879600"/>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Tree Traversal</a:t>
            </a:r>
          </a:p>
        </p:txBody>
      </p:sp>
      <p:grpSp>
        <p:nvGrpSpPr>
          <p:cNvPr id="5" name="组合 114"/>
          <p:cNvGrpSpPr/>
          <p:nvPr/>
        </p:nvGrpSpPr>
        <p:grpSpPr>
          <a:xfrm>
            <a:off x="6743059" y="1685919"/>
            <a:ext cx="814394" cy="850900"/>
            <a:chOff x="1473122" y="1521446"/>
            <a:chExt cx="653650" cy="681967"/>
          </a:xfrm>
        </p:grpSpPr>
        <p:sp>
          <p:nvSpPr>
            <p:cNvPr id="7"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3.7</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Implementation of Binary Trees</a:t>
            </a:r>
          </a:p>
        </p:txBody>
      </p:sp>
      <p:sp>
        <p:nvSpPr>
          <p:cNvPr id="3" name="Content Placeholder 2"/>
          <p:cNvSpPr>
            <a:spLocks noGrp="1"/>
          </p:cNvSpPr>
          <p:nvPr>
            <p:ph idx="1"/>
          </p:nvPr>
        </p:nvSpPr>
        <p:spPr>
          <a:xfrm>
            <a:off x="838200" y="1155065"/>
            <a:ext cx="10515600" cy="5022215"/>
          </a:xfrm>
        </p:spPr>
        <p:txBody>
          <a:bodyPr/>
          <a:lstStyle/>
          <a:p>
            <a:r>
              <a:rPr lang="en-US"/>
              <a:t>Binary trees are implemented using a special type of ADT called Nodes which operate similarily to linked list nodes</a:t>
            </a:r>
          </a:p>
          <a:p>
            <a:r>
              <a:rPr lang="en-US"/>
              <a:t>To represent a binary tree in python, we can again use lists</a:t>
            </a:r>
          </a:p>
          <a:p>
            <a:r>
              <a:rPr lang="en-US"/>
              <a:t>Example Binary Tree</a:t>
            </a:r>
          </a:p>
          <a:p>
            <a:endParaRPr lang="en-US"/>
          </a:p>
          <a:p>
            <a:endParaRPr lang="en-US"/>
          </a:p>
          <a:p>
            <a:endParaRPr lang="en-US"/>
          </a:p>
          <a:p>
            <a:endParaRPr lang="en-US"/>
          </a:p>
          <a:p>
            <a:endParaRPr lang="en-US"/>
          </a:p>
          <a:p>
            <a:r>
              <a:rPr lang="en-US"/>
              <a:t>In List Representation: [5,4,3,x,x,8,x,x,6,x,x]</a:t>
            </a:r>
          </a:p>
          <a:p>
            <a:pPr lvl="1"/>
            <a:r>
              <a:rPr lang="en-US"/>
              <a:t>This approach leverages the </a:t>
            </a:r>
            <a:r>
              <a:rPr lang="en-US" i="1"/>
              <a:t>pre-order traversal</a:t>
            </a:r>
          </a:p>
        </p:txBody>
      </p:sp>
      <p:pic>
        <p:nvPicPr>
          <p:cNvPr id="2" name="Picture 1"/>
          <p:cNvPicPr>
            <a:picLocks noChangeAspect="1"/>
          </p:cNvPicPr>
          <p:nvPr/>
        </p:nvPicPr>
        <p:blipFill>
          <a:blip r:embed="rId2"/>
          <a:stretch>
            <a:fillRect/>
          </a:stretch>
        </p:blipFill>
        <p:spPr>
          <a:xfrm>
            <a:off x="4469130" y="2633345"/>
            <a:ext cx="2676525" cy="2914650"/>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3.8</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N-Ary Trees</a:t>
            </a:r>
          </a:p>
        </p:txBody>
      </p:sp>
      <p:pic>
        <p:nvPicPr>
          <p:cNvPr id="2" name="Content Placeholder 1"/>
          <p:cNvPicPr>
            <a:picLocks noGrp="1" noChangeAspect="1"/>
          </p:cNvPicPr>
          <p:nvPr>
            <p:ph idx="1"/>
          </p:nvPr>
        </p:nvPicPr>
        <p:blipFill>
          <a:blip r:embed="rId2"/>
          <a:stretch>
            <a:fillRect/>
          </a:stretch>
        </p:blipFill>
        <p:spPr>
          <a:xfrm>
            <a:off x="3494405" y="3965575"/>
            <a:ext cx="2955925" cy="2556510"/>
          </a:xfrm>
          <a:prstGeom prst="rect">
            <a:avLst/>
          </a:prstGeom>
        </p:spPr>
      </p:pic>
      <p:sp>
        <p:nvSpPr>
          <p:cNvPr id="4" name="Content Placeholder 2"/>
          <p:cNvSpPr/>
          <p:nvPr/>
        </p:nvSpPr>
        <p:spPr>
          <a:xfrm>
            <a:off x="890905" y="1416050"/>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For trees that do not follow the “binary” structure, we consider them as N-Ary Trees</a:t>
            </a:r>
          </a:p>
          <a:p>
            <a:r>
              <a:rPr lang="en-US"/>
              <a:t>N-Ary Trees can contain up to N (N&gt;2) number of children at each parent node</a:t>
            </a:r>
          </a:p>
          <a:p>
            <a:pPr lvl="1"/>
            <a:r>
              <a:rPr lang="en-US" sz="2400"/>
              <a:t>Implementation in python is nearly identical</a:t>
            </a:r>
            <a:endParaRPr lang="en-US"/>
          </a:p>
          <a:p>
            <a:r>
              <a:rPr lang="en-US"/>
              <a:t>One of the most common applications is Prefix-Trie</a:t>
            </a:r>
          </a:p>
        </p:txBody>
      </p:sp>
      <p:pic>
        <p:nvPicPr>
          <p:cNvPr id="100" name="Picture 99"/>
          <p:cNvPicPr/>
          <p:nvPr/>
        </p:nvPicPr>
        <p:blipFill>
          <a:blip r:embed="rId3"/>
          <a:stretch>
            <a:fillRect/>
          </a:stretch>
        </p:blipFill>
        <p:spPr>
          <a:xfrm>
            <a:off x="8319135" y="3295015"/>
            <a:ext cx="3461385" cy="2976880"/>
          </a:xfrm>
          <a:prstGeom prst="rect">
            <a:avLst/>
          </a:prstGeom>
          <a:noFill/>
          <a:ln w="9525">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3.9</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Binary Tree - Demo Exercise</a:t>
            </a:r>
          </a:p>
        </p:txBody>
      </p:sp>
      <p:sp>
        <p:nvSpPr>
          <p:cNvPr id="3" name="Content Placeholder 2"/>
          <p:cNvSpPr>
            <a:spLocks noGrp="1"/>
          </p:cNvSpPr>
          <p:nvPr>
            <p:ph idx="1"/>
          </p:nvPr>
        </p:nvSpPr>
        <p:spPr/>
        <p:txBody>
          <a:bodyPr/>
          <a:lstStyle/>
          <a:p>
            <a:pPr lvl="0"/>
            <a:endParaRPr lang="en-US" dirty="0"/>
          </a:p>
        </p:txBody>
      </p:sp>
    </p:spTree>
    <p:extLst>
      <p:ext uri="{BB962C8B-B14F-4D97-AF65-F5344CB8AC3E}">
        <p14:creationId xmlns:p14="http://schemas.microsoft.com/office/powerpoint/2010/main" val="135209993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Tree Traversal</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p>
          </p:txBody>
        </p:sp>
      </p:gr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1021080" cy="52322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3.10</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Level-order Traversal</a:t>
            </a:r>
          </a:p>
        </p:txBody>
      </p:sp>
      <p:pic>
        <p:nvPicPr>
          <p:cNvPr id="5" name="Content Placeholder 4"/>
          <p:cNvPicPr>
            <a:picLocks noGrp="1" noChangeAspect="1"/>
          </p:cNvPicPr>
          <p:nvPr>
            <p:ph idx="1"/>
          </p:nvPr>
        </p:nvPicPr>
        <p:blipFill>
          <a:blip r:embed="rId2"/>
          <a:stretch>
            <a:fillRect/>
          </a:stretch>
        </p:blipFill>
        <p:spPr>
          <a:xfrm>
            <a:off x="2565400" y="2980055"/>
            <a:ext cx="6562725" cy="3467100"/>
          </a:xfrm>
          <a:prstGeom prst="rect">
            <a:avLst/>
          </a:prstGeom>
        </p:spPr>
      </p:pic>
      <p:sp>
        <p:nvSpPr>
          <p:cNvPr id="6" name="Content Placeholder 2"/>
          <p:cNvSpPr/>
          <p:nvPr/>
        </p:nvSpPr>
        <p:spPr>
          <a:xfrm>
            <a:off x="838200" y="1252855"/>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Level-order traversal starts at the root node, and visits each and every node from left to right, moving down a level when there is no more nodes to visit</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1021080" cy="52322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In-order Traversal</a:t>
            </a:r>
          </a:p>
        </p:txBody>
      </p:sp>
      <p:sp>
        <p:nvSpPr>
          <p:cNvPr id="3" name="Content Placeholder 2"/>
          <p:cNvSpPr>
            <a:spLocks noGrp="1"/>
          </p:cNvSpPr>
          <p:nvPr>
            <p:ph idx="1"/>
          </p:nvPr>
        </p:nvSpPr>
        <p:spPr>
          <a:xfrm>
            <a:off x="838200" y="1252855"/>
            <a:ext cx="10515600" cy="4351338"/>
          </a:xfrm>
        </p:spPr>
        <p:txBody>
          <a:bodyPr/>
          <a:lstStyle/>
          <a:p>
            <a:r>
              <a:rPr lang="en-US"/>
              <a:t>In-order traversal visits the left branch first, then the current node, and finally the right branch. </a:t>
            </a:r>
          </a:p>
          <a:p>
            <a:pPr lvl="1"/>
            <a:r>
              <a:rPr lang="en-US" sz="2400"/>
              <a:t>Left -&gt; Current -&gt; Right</a:t>
            </a:r>
            <a:endParaRPr lang="en-US"/>
          </a:p>
          <a:p>
            <a:r>
              <a:rPr lang="en-US"/>
              <a:t>The diagram below shows the traversal order of an in-order traversal on a binary tree.</a:t>
            </a:r>
          </a:p>
        </p:txBody>
      </p:sp>
      <p:pic>
        <p:nvPicPr>
          <p:cNvPr id="2" name="Picture 1"/>
          <p:cNvPicPr>
            <a:picLocks noChangeAspect="1"/>
          </p:cNvPicPr>
          <p:nvPr/>
        </p:nvPicPr>
        <p:blipFill>
          <a:blip r:embed="rId2"/>
          <a:stretch>
            <a:fillRect/>
          </a:stretch>
        </p:blipFill>
        <p:spPr>
          <a:xfrm>
            <a:off x="3843655" y="3239135"/>
            <a:ext cx="4773295" cy="3216275"/>
          </a:xfrm>
          <a:prstGeom prst="rect">
            <a:avLst/>
          </a:prstGeom>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1021080" cy="52322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3.12</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Pre-order Traversal</a:t>
            </a:r>
          </a:p>
        </p:txBody>
      </p:sp>
      <p:pic>
        <p:nvPicPr>
          <p:cNvPr id="2" name="Content Placeholder 1"/>
          <p:cNvPicPr>
            <a:picLocks noGrp="1" noChangeAspect="1"/>
          </p:cNvPicPr>
          <p:nvPr>
            <p:ph idx="1"/>
          </p:nvPr>
        </p:nvPicPr>
        <p:blipFill>
          <a:blip r:embed="rId2"/>
          <a:stretch>
            <a:fillRect/>
          </a:stretch>
        </p:blipFill>
        <p:spPr>
          <a:xfrm>
            <a:off x="3359785" y="2924175"/>
            <a:ext cx="5070475" cy="3526790"/>
          </a:xfrm>
          <a:prstGeom prst="rect">
            <a:avLst/>
          </a:prstGeom>
        </p:spPr>
      </p:pic>
      <p:sp>
        <p:nvSpPr>
          <p:cNvPr id="5" name="Content Placeholder 2"/>
          <p:cNvSpPr/>
          <p:nvPr/>
        </p:nvSpPr>
        <p:spPr>
          <a:xfrm>
            <a:off x="838200" y="1252855"/>
            <a:ext cx="10515600" cy="4351338"/>
          </a:xfrm>
          <a:prstGeom prst="rect">
            <a:avLst/>
          </a:prstGeom>
          <a:noFill/>
          <a:ln w="9525">
            <a:noFill/>
          </a:ln>
        </p:spPr>
        <p:txBody>
          <a:bodyPr anchor="t" anchorCtr="0"/>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Pre-order traversal visits the current node first, then the left subtree, and finally the right subtree. </a:t>
            </a:r>
          </a:p>
          <a:p>
            <a:pPr lvl="1"/>
            <a:r>
              <a:rPr lang="en-US" sz="2400">
                <a:sym typeface="+mn-ea"/>
              </a:rPr>
              <a:t>Current -&gt; Left -&gt; Right</a:t>
            </a:r>
            <a:endParaRPr lang="en-US">
              <a:sym typeface="+mn-ea"/>
            </a:endParaRPr>
          </a:p>
          <a:p>
            <a:r>
              <a:rPr lang="en-US">
                <a:sym typeface="+mn-ea"/>
              </a:rPr>
              <a:t>The diagram below shows the traversal order of a pre-order traversal on a binary tree.</a:t>
            </a:r>
            <a:endParaRPr lang="en-US"/>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1021080" cy="52322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3.13</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Post-order Traversal</a:t>
            </a:r>
          </a:p>
        </p:txBody>
      </p:sp>
      <p:sp>
        <p:nvSpPr>
          <p:cNvPr id="3" name="Content Placeholder 2"/>
          <p:cNvSpPr>
            <a:spLocks noGrp="1"/>
          </p:cNvSpPr>
          <p:nvPr>
            <p:ph idx="1"/>
          </p:nvPr>
        </p:nvSpPr>
        <p:spPr>
          <a:xfrm>
            <a:off x="890905" y="1394460"/>
            <a:ext cx="10515600" cy="4351338"/>
          </a:xfrm>
        </p:spPr>
        <p:txBody>
          <a:bodyPr/>
          <a:lstStyle/>
          <a:p>
            <a:r>
              <a:rPr lang="en-US"/>
              <a:t>Post-order traversal visits the left subtree first, then the right subtree, and finally the current node. </a:t>
            </a:r>
          </a:p>
          <a:p>
            <a:pPr lvl="1"/>
            <a:r>
              <a:rPr lang="en-US" sz="2400"/>
              <a:t>Left -&gt; Right -&gt; Current</a:t>
            </a:r>
            <a:endParaRPr lang="en-US"/>
          </a:p>
          <a:p>
            <a:r>
              <a:rPr lang="en-US"/>
              <a:t>The diagram below shows the traversal order of a post-order traversal on a binary tree.</a:t>
            </a:r>
          </a:p>
        </p:txBody>
      </p:sp>
      <p:pic>
        <p:nvPicPr>
          <p:cNvPr id="2" name="Picture 1"/>
          <p:cNvPicPr>
            <a:picLocks noChangeAspect="1"/>
          </p:cNvPicPr>
          <p:nvPr/>
        </p:nvPicPr>
        <p:blipFill>
          <a:blip r:embed="rId2"/>
          <a:stretch>
            <a:fillRect/>
          </a:stretch>
        </p:blipFill>
        <p:spPr>
          <a:xfrm>
            <a:off x="3885565" y="3251835"/>
            <a:ext cx="4707890" cy="3360420"/>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1225118" cy="52322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3.14</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All Traversal Methods</a:t>
            </a:r>
          </a:p>
        </p:txBody>
      </p:sp>
      <p:pic>
        <p:nvPicPr>
          <p:cNvPr id="101" name="Content Placeholder 100"/>
          <p:cNvPicPr>
            <a:picLocks noGrp="1"/>
          </p:cNvPicPr>
          <p:nvPr>
            <p:ph idx="1"/>
          </p:nvPr>
        </p:nvPicPr>
        <p:blipFill>
          <a:blip r:embed="rId2"/>
          <a:stretch>
            <a:fillRect/>
          </a:stretch>
        </p:blipFill>
        <p:spPr>
          <a:xfrm>
            <a:off x="890905" y="1557655"/>
            <a:ext cx="10515600" cy="4351655"/>
          </a:xfrm>
          <a:prstGeom prst="rect">
            <a:avLst/>
          </a:prstGeom>
          <a:noFill/>
          <a:ln w="9525">
            <a:noFill/>
          </a:ln>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3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Delete Duplicates in Linked List</a:t>
            </a:r>
          </a:p>
        </p:txBody>
      </p:sp>
      <p:sp>
        <p:nvSpPr>
          <p:cNvPr id="3" name="Content Placeholder 2"/>
          <p:cNvSpPr>
            <a:spLocks noGrp="1"/>
          </p:cNvSpPr>
          <p:nvPr>
            <p:ph idx="1"/>
          </p:nvPr>
        </p:nvSpPr>
        <p:spPr/>
        <p:txBody>
          <a:bodyPr/>
          <a:lstStyle/>
          <a:p>
            <a:r>
              <a:rPr lang="en-US"/>
              <a:t>Given the head of a sorted linked list, delete all duplicates such that each element appears only once. Return the linked list sorted as well.</a:t>
            </a:r>
          </a:p>
        </p:txBody>
      </p:sp>
      <p:pic>
        <p:nvPicPr>
          <p:cNvPr id="2" name="Picture 1"/>
          <p:cNvPicPr>
            <a:picLocks noChangeAspect="1"/>
          </p:cNvPicPr>
          <p:nvPr/>
        </p:nvPicPr>
        <p:blipFill>
          <a:blip r:embed="rId2"/>
          <a:stretch>
            <a:fillRect/>
          </a:stretch>
        </p:blipFill>
        <p:spPr>
          <a:xfrm>
            <a:off x="3463290" y="2954020"/>
            <a:ext cx="5534025" cy="305752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Tree Traversals - Demo Exercise</a:t>
            </a:r>
          </a:p>
        </p:txBody>
      </p:sp>
      <p:sp>
        <p:nvSpPr>
          <p:cNvPr id="3" name="Content Placeholder 2"/>
          <p:cNvSpPr>
            <a:spLocks noGrp="1"/>
          </p:cNvSpPr>
          <p:nvPr>
            <p:ph idx="1"/>
          </p:nvPr>
        </p:nvSpPr>
        <p:spPr/>
        <p:txBody>
          <a:bodyPr/>
          <a:lstStyle/>
          <a:p>
            <a:r>
              <a:rPr lang="en-US"/>
              <a:t>For each of the tree traversal methods, what data structure would you choose to implement it:</a:t>
            </a:r>
          </a:p>
          <a:p>
            <a:pPr lvl="1"/>
            <a:r>
              <a:rPr lang="en-US"/>
              <a:t>Level order traversal</a:t>
            </a:r>
          </a:p>
          <a:p>
            <a:pPr lvl="1"/>
            <a:r>
              <a:rPr lang="en-US"/>
              <a:t>In order traversal</a:t>
            </a:r>
          </a:p>
          <a:p>
            <a:pPr lvl="1"/>
            <a:r>
              <a:rPr lang="en-US"/>
              <a:t>Pre order traversal</a:t>
            </a:r>
          </a:p>
          <a:p>
            <a:pPr lvl="1"/>
            <a:r>
              <a:rPr lang="en-US"/>
              <a:t>Post order traversal</a:t>
            </a:r>
          </a:p>
          <a:p>
            <a:pPr lvl="0"/>
            <a:endParaRPr lang="en-US"/>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Find Value in Binary Tree</a:t>
            </a:r>
          </a:p>
        </p:txBody>
      </p:sp>
      <p:sp>
        <p:nvSpPr>
          <p:cNvPr id="3" name="Content Placeholder 2"/>
          <p:cNvSpPr>
            <a:spLocks noGrp="1"/>
          </p:cNvSpPr>
          <p:nvPr>
            <p:ph idx="1"/>
          </p:nvPr>
        </p:nvSpPr>
        <p:spPr>
          <a:xfrm>
            <a:off x="890905" y="1183640"/>
            <a:ext cx="10515600" cy="4351338"/>
          </a:xfrm>
        </p:spPr>
        <p:txBody>
          <a:bodyPr/>
          <a:lstStyle/>
          <a:p>
            <a:r>
              <a:rPr lang="en-US" sz="2400" dirty="0"/>
              <a:t>Given the starting (root) node of a Binary Tree, search and check if a given value exists in this tree:</a:t>
            </a:r>
          </a:p>
          <a:p>
            <a:pPr lvl="1"/>
            <a:r>
              <a:rPr lang="en-US" sz="1800" dirty="0"/>
              <a:t>Note the values of every node is in “</a:t>
            </a:r>
            <a:r>
              <a:rPr lang="en-US" sz="1800" dirty="0" err="1"/>
              <a:t>node.value</a:t>
            </a:r>
            <a:r>
              <a:rPr lang="en-US" sz="1800" dirty="0"/>
              <a:t>”</a:t>
            </a:r>
          </a:p>
          <a:p>
            <a:r>
              <a:rPr lang="en-US" sz="2200" dirty="0"/>
              <a:t>Return True if the value exists in the binary tree, otherwise return False</a:t>
            </a:r>
          </a:p>
          <a:p>
            <a:r>
              <a:rPr lang="en-US" sz="2200" dirty="0"/>
              <a:t>Example:</a:t>
            </a:r>
          </a:p>
        </p:txBody>
      </p:sp>
      <p:pic>
        <p:nvPicPr>
          <p:cNvPr id="4" name="Picture 3">
            <a:extLst>
              <a:ext uri="{FF2B5EF4-FFF2-40B4-BE49-F238E27FC236}">
                <a16:creationId xmlns:a16="http://schemas.microsoft.com/office/drawing/2014/main" id="{3D5AB17E-2DD6-4D88-90A5-49DE05370802}"/>
              </a:ext>
            </a:extLst>
          </p:cNvPr>
          <p:cNvPicPr>
            <a:picLocks noChangeAspect="1"/>
          </p:cNvPicPr>
          <p:nvPr/>
        </p:nvPicPr>
        <p:blipFill>
          <a:blip r:embed="rId2"/>
          <a:stretch>
            <a:fillRect/>
          </a:stretch>
        </p:blipFill>
        <p:spPr>
          <a:xfrm>
            <a:off x="1628961" y="3313590"/>
            <a:ext cx="3632625" cy="2831514"/>
          </a:xfrm>
          <a:prstGeom prst="rect">
            <a:avLst/>
          </a:prstGeom>
        </p:spPr>
      </p:pic>
      <p:sp>
        <p:nvSpPr>
          <p:cNvPr id="7" name="TextBox 6">
            <a:extLst>
              <a:ext uri="{FF2B5EF4-FFF2-40B4-BE49-F238E27FC236}">
                <a16:creationId xmlns:a16="http://schemas.microsoft.com/office/drawing/2014/main" id="{A341566E-CDC5-493F-9B41-A056B46223A1}"/>
              </a:ext>
            </a:extLst>
          </p:cNvPr>
          <p:cNvSpPr txBox="1"/>
          <p:nvPr/>
        </p:nvSpPr>
        <p:spPr>
          <a:xfrm>
            <a:off x="6897950" y="4101483"/>
            <a:ext cx="2698811" cy="1477328"/>
          </a:xfrm>
          <a:prstGeom prst="rect">
            <a:avLst/>
          </a:prstGeom>
          <a:noFill/>
        </p:spPr>
        <p:txBody>
          <a:bodyPr wrap="square" rtlCol="0">
            <a:spAutoFit/>
          </a:bodyPr>
          <a:lstStyle/>
          <a:p>
            <a:r>
              <a:rPr lang="en-US" dirty="0"/>
              <a:t>Input: Value = 4</a:t>
            </a:r>
          </a:p>
          <a:p>
            <a:r>
              <a:rPr lang="en-US" dirty="0"/>
              <a:t>Output: True</a:t>
            </a:r>
          </a:p>
          <a:p>
            <a:endParaRPr lang="en-US" dirty="0"/>
          </a:p>
          <a:p>
            <a:r>
              <a:rPr lang="en-US" dirty="0"/>
              <a:t>Input: Value = 20</a:t>
            </a:r>
          </a:p>
          <a:p>
            <a:r>
              <a:rPr lang="en-US" dirty="0"/>
              <a:t>Output: False</a:t>
            </a: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3 Recap</a:t>
            </a:r>
          </a:p>
        </p:txBody>
      </p:sp>
      <p:sp>
        <p:nvSpPr>
          <p:cNvPr id="3" name="Content Placeholder 2"/>
          <p:cNvSpPr>
            <a:spLocks noGrp="1"/>
          </p:cNvSpPr>
          <p:nvPr>
            <p:ph idx="1"/>
          </p:nvPr>
        </p:nvSpPr>
        <p:spPr/>
        <p:txBody>
          <a:bodyPr/>
          <a:lstStyle/>
          <a:p>
            <a:r>
              <a:rPr lang="en-US" dirty="0"/>
              <a:t>Abstract Data Structures</a:t>
            </a:r>
          </a:p>
          <a:p>
            <a:pPr lvl="1"/>
            <a:r>
              <a:rPr lang="en-US" dirty="0"/>
              <a:t>Stack (LIFO)</a:t>
            </a:r>
          </a:p>
          <a:p>
            <a:pPr lvl="1"/>
            <a:r>
              <a:rPr lang="en-US" dirty="0"/>
              <a:t>Queue (FIFO)</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p>
        </p:txBody>
      </p:sp>
      <p:sp>
        <p:nvSpPr>
          <p:cNvPr id="3" name="Content Placeholder 2"/>
          <p:cNvSpPr>
            <a:spLocks noGrp="1"/>
          </p:cNvSpPr>
          <p:nvPr>
            <p:ph idx="1"/>
          </p:nvPr>
        </p:nvSpPr>
        <p:spPr>
          <a:xfrm>
            <a:off x="890905" y="1183640"/>
            <a:ext cx="10515600" cy="4351338"/>
          </a:xfrm>
        </p:spPr>
        <p:txBody>
          <a:bodyPr/>
          <a:lstStyle/>
          <a:p>
            <a:r>
              <a:rPr lang="en-US" sz="2000"/>
              <a:t>Implement the Fibonacci function using a stack data structure</a:t>
            </a:r>
          </a:p>
          <a:p>
            <a:r>
              <a:rPr lang="en-US" sz="2000"/>
              <a:t>The function takes as input a single integer n</a:t>
            </a:r>
          </a:p>
          <a:p>
            <a:r>
              <a:rPr lang="en-US" sz="2000"/>
              <a:t>The function returns as output a single integer, the nth number in the fibonacci sequence</a:t>
            </a:r>
          </a:p>
          <a:p>
            <a:pPr lvl="1"/>
            <a:r>
              <a:rPr lang="en-US" sz="1710"/>
              <a:t>Fibonacci sequence: 0, 1, 1, 2, 3, 5, 8...</a:t>
            </a:r>
          </a:p>
          <a:p>
            <a:r>
              <a:rPr lang="en-US" sz="2000"/>
              <a:t>Example:</a:t>
            </a:r>
          </a:p>
          <a:p>
            <a:pPr lvl="1"/>
            <a:r>
              <a:rPr lang="en-US" sz="1710"/>
              <a:t>Input n=5, Output = 3</a:t>
            </a:r>
          </a:p>
          <a:p>
            <a:pPr lvl="1"/>
            <a:r>
              <a:rPr lang="en-US" sz="1710"/>
              <a:t>Input n=7, Output = 8</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Linked List</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p>
        </p:txBody>
      </p:sp>
      <p:sp>
        <p:nvSpPr>
          <p:cNvPr id="3" name="Content Placeholder 2"/>
          <p:cNvSpPr>
            <a:spLocks noGrp="1"/>
          </p:cNvSpPr>
          <p:nvPr>
            <p:ph idx="1"/>
          </p:nvPr>
        </p:nvSpPr>
        <p:spPr/>
        <p:txBody>
          <a:bodyPr/>
          <a:lstStyle/>
          <a:p>
            <a:r>
              <a:rPr lang="en-US"/>
              <a:t>Linked list, although the name contains a “list”, is actually operated via a Node data structure:</a:t>
            </a:r>
          </a:p>
          <a:p>
            <a:pPr lvl="1"/>
            <a:r>
              <a:rPr lang="en-US"/>
              <a:t>Data contains the value to be stored in the node</a:t>
            </a:r>
          </a:p>
          <a:p>
            <a:pPr lvl="1"/>
            <a:r>
              <a:rPr lang="en-US"/>
              <a:t>Next contains a reference/pointer to another node</a:t>
            </a:r>
          </a:p>
        </p:txBody>
      </p:sp>
      <p:pic>
        <p:nvPicPr>
          <p:cNvPr id="2" name="Picture 1"/>
          <p:cNvPicPr>
            <a:picLocks noChangeAspect="1"/>
          </p:cNvPicPr>
          <p:nvPr/>
        </p:nvPicPr>
        <p:blipFill>
          <a:blip r:embed="rId2"/>
          <a:stretch>
            <a:fillRect/>
          </a:stretch>
        </p:blipFill>
        <p:spPr>
          <a:xfrm>
            <a:off x="4946015" y="3705860"/>
            <a:ext cx="2590800" cy="134302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p>
        </p:txBody>
      </p:sp>
      <p:sp>
        <p:nvSpPr>
          <p:cNvPr id="3" name="Content Placeholder 2"/>
          <p:cNvSpPr>
            <a:spLocks noGrp="1"/>
          </p:cNvSpPr>
          <p:nvPr>
            <p:ph idx="1"/>
          </p:nvPr>
        </p:nvSpPr>
        <p:spPr/>
        <p:txBody>
          <a:bodyPr/>
          <a:lstStyle/>
          <a:p>
            <a:r>
              <a:rPr lang="en-US"/>
              <a:t>An actual linked list is a collection of nodes</a:t>
            </a:r>
          </a:p>
          <a:p>
            <a:r>
              <a:rPr lang="en-US"/>
              <a:t>The first node is called HEAD, and is the starting point for any iteration through the list</a:t>
            </a:r>
          </a:p>
          <a:p>
            <a:r>
              <a:rPr lang="en-US"/>
              <a:t>The last node is called TAIL, and is the ending point of a full iteration through the list</a:t>
            </a:r>
          </a:p>
        </p:txBody>
      </p:sp>
      <p:pic>
        <p:nvPicPr>
          <p:cNvPr id="2" name="Picture 1"/>
          <p:cNvPicPr>
            <a:picLocks noChangeAspect="1"/>
          </p:cNvPicPr>
          <p:nvPr/>
        </p:nvPicPr>
        <p:blipFill>
          <a:blip r:embed="rId2"/>
          <a:stretch>
            <a:fillRect/>
          </a:stretch>
        </p:blipFill>
        <p:spPr>
          <a:xfrm>
            <a:off x="3743325" y="4335780"/>
            <a:ext cx="4705350" cy="1771650"/>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1261</Words>
  <Application>Microsoft Office PowerPoint</Application>
  <PresentationFormat>Widescreen</PresentationFormat>
  <Paragraphs>187</Paragraphs>
  <Slides>33</Slides>
  <Notes>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Microsoft YaHei</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 Jimmy</cp:lastModifiedBy>
  <cp:revision>236</cp:revision>
  <dcterms:created xsi:type="dcterms:W3CDTF">2016-03-02T01:11:00Z</dcterms:created>
  <dcterms:modified xsi:type="dcterms:W3CDTF">2022-10-12T03:50:06Z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