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37"/>
  </p:notesMasterIdLst>
  <p:handoutMasterIdLst>
    <p:handoutMasterId r:id="rId38"/>
  </p:handoutMasterIdLst>
  <p:sldIdLst>
    <p:sldId id="256" r:id="rId3"/>
    <p:sldId id="257" r:id="rId4"/>
    <p:sldId id="293" r:id="rId5"/>
    <p:sldId id="442" r:id="rId6"/>
    <p:sldId id="441" r:id="rId7"/>
    <p:sldId id="532" r:id="rId8"/>
    <p:sldId id="443" r:id="rId9"/>
    <p:sldId id="569" r:id="rId10"/>
    <p:sldId id="534" r:id="rId11"/>
    <p:sldId id="570" r:id="rId12"/>
    <p:sldId id="581" r:id="rId13"/>
    <p:sldId id="582" r:id="rId14"/>
    <p:sldId id="583" r:id="rId15"/>
    <p:sldId id="584" r:id="rId16"/>
    <p:sldId id="585" r:id="rId17"/>
    <p:sldId id="444" r:id="rId18"/>
    <p:sldId id="571" r:id="rId19"/>
    <p:sldId id="574" r:id="rId20"/>
    <p:sldId id="588" r:id="rId21"/>
    <p:sldId id="575" r:id="rId22"/>
    <p:sldId id="572" r:id="rId23"/>
    <p:sldId id="566" r:id="rId24"/>
    <p:sldId id="567" r:id="rId25"/>
    <p:sldId id="578" r:id="rId26"/>
    <p:sldId id="579" r:id="rId27"/>
    <p:sldId id="580" r:id="rId28"/>
    <p:sldId id="573" r:id="rId29"/>
    <p:sldId id="577" r:id="rId30"/>
    <p:sldId id="576" r:id="rId31"/>
    <p:sldId id="378" r:id="rId32"/>
    <p:sldId id="568" r:id="rId33"/>
    <p:sldId id="587" r:id="rId34"/>
    <p:sldId id="538" r:id="rId35"/>
    <p:sldId id="289"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16">
          <p15:clr>
            <a:srgbClr val="A4A3A4"/>
          </p15:clr>
        </p15:guide>
        <p15:guide id="2" pos="29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B780"/>
    <a:srgbClr val="FFFFFF"/>
    <a:srgbClr val="06DB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p:restoredTop sz="94660"/>
  </p:normalViewPr>
  <p:slideViewPr>
    <p:cSldViewPr snapToGrid="0" showGuides="1">
      <p:cViewPr varScale="1">
        <p:scale>
          <a:sx n="86" d="100"/>
          <a:sy n="86" d="100"/>
        </p:scale>
        <p:origin x="562" y="58"/>
      </p:cViewPr>
      <p:guideLst>
        <p:guide orient="horz" pos="2116"/>
        <p:guide pos="2932"/>
      </p:guideLst>
    </p:cSldViewPr>
  </p:slid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2022/10/30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2022/10/30</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Click to edit Master text style</a:t>
            </a:r>
          </a:p>
          <a:p>
            <a:pPr lvl="1"/>
            <a:r>
              <a:rPr lang="zh-CN" altLang="en-US"/>
              <a:t>Second level</a:t>
            </a:r>
          </a:p>
          <a:p>
            <a:pPr lvl="2"/>
            <a:r>
              <a:rPr lang="zh-CN" altLang="en-US"/>
              <a:t>Third level</a:t>
            </a:r>
          </a:p>
          <a:p>
            <a:pPr lvl="3"/>
            <a:r>
              <a:rPr lang="zh-CN" altLang="en-US"/>
              <a:t>Fourth level</a:t>
            </a:r>
          </a:p>
          <a:p>
            <a:pPr lvl="4"/>
            <a:r>
              <a:rPr lang="zh-CN" altLang="en-US"/>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base"/>
            <a:r>
              <a:rPr lang="zh-CN" altLang="en-US" strike="noStrike" noProof="1"/>
              <a:t>Click to edit Master text style</a:t>
            </a:r>
          </a:p>
          <a:p>
            <a:pPr lvl="1" fontAlgn="base"/>
            <a:r>
              <a:rPr lang="zh-CN" altLang="en-US" strike="noStrike" noProof="1"/>
              <a:t>Second level</a:t>
            </a:r>
          </a:p>
          <a:p>
            <a:pPr lvl="2" fontAlgn="base"/>
            <a:r>
              <a:rPr lang="zh-CN" altLang="en-US" strike="noStrike" noProof="1"/>
              <a:t>Third level</a:t>
            </a:r>
          </a:p>
          <a:p>
            <a:pPr lvl="3" fontAlgn="base"/>
            <a:r>
              <a:rPr lang="zh-CN" altLang="en-US" strike="noStrike" noProof="1"/>
              <a:t>Fourth level</a:t>
            </a:r>
          </a:p>
          <a:p>
            <a:pPr lvl="4" fontAlgn="base"/>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F77ECA-62FC-4E05-97D8-B1A597FDEE1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slow">
    <p:wipe/>
  </p:transition>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15975" y="-25400"/>
            <a:ext cx="11533188" cy="785177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98" name="文本框 27"/>
          <p:cNvSpPr txBox="1"/>
          <p:nvPr/>
        </p:nvSpPr>
        <p:spPr>
          <a:xfrm>
            <a:off x="3038475" y="3404870"/>
            <a:ext cx="6947535" cy="1076325"/>
          </a:xfrm>
          <a:prstGeom prst="rect">
            <a:avLst/>
          </a:prstGeom>
          <a:noFill/>
          <a:ln w="9525">
            <a:noFill/>
          </a:ln>
        </p:spPr>
        <p:txBody>
          <a:bodyPr wrap="square" anchor="t" anchorCtr="0">
            <a:spAutoFit/>
          </a:bodyPr>
          <a:lstStyle/>
          <a:p>
            <a:r>
              <a:rPr lang="en-US" altLang="zh-CN" sz="3200" b="1" dirty="0">
                <a:solidFill>
                  <a:srgbClr val="262626"/>
                </a:solidFill>
                <a:latin typeface="Microsoft YaHei" panose="020B0503020204020204" pitchFamily="34" charset="-122"/>
                <a:ea typeface="Microsoft YaHei" panose="020B0503020204020204" pitchFamily="34" charset="-122"/>
              </a:rPr>
              <a:t>H.A.C.C.</a:t>
            </a:r>
          </a:p>
          <a:p>
            <a:r>
              <a:rPr lang="en-US" altLang="zh-CN" sz="3200" b="1" dirty="0">
                <a:solidFill>
                  <a:srgbClr val="262626"/>
                </a:solidFill>
                <a:latin typeface="Microsoft YaHei" panose="020B0503020204020204" pitchFamily="34" charset="-122"/>
                <a:ea typeface="Microsoft YaHei" panose="020B0503020204020204" pitchFamily="34" charset="-122"/>
              </a:rPr>
              <a:t>Data Structures and Algorithms</a:t>
            </a:r>
          </a:p>
        </p:txBody>
      </p:sp>
      <p:sp>
        <p:nvSpPr>
          <p:cNvPr id="4099"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4100" name="文本框 30"/>
          <p:cNvSpPr txBox="1"/>
          <p:nvPr/>
        </p:nvSpPr>
        <p:spPr>
          <a:xfrm>
            <a:off x="5419725" y="4679950"/>
            <a:ext cx="1925638"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Jimmy Zhang</a:t>
            </a:r>
          </a:p>
        </p:txBody>
      </p:sp>
      <p:sp>
        <p:nvSpPr>
          <p:cNvPr id="4101" name="文本框 31"/>
          <p:cNvSpPr txBox="1"/>
          <p:nvPr/>
        </p:nvSpPr>
        <p:spPr>
          <a:xfrm>
            <a:off x="5419725" y="5246688"/>
            <a:ext cx="1485900" cy="368300"/>
          </a:xfrm>
          <a:prstGeom prst="rect">
            <a:avLst/>
          </a:prstGeom>
          <a:noFill/>
          <a:ln w="9525">
            <a:noFill/>
          </a:ln>
        </p:spPr>
        <p:txBody>
          <a:bodyPr anchor="t" anchorCtr="0">
            <a:spAutoFit/>
          </a:bodyPr>
          <a:lstStyle/>
          <a:p>
            <a:r>
              <a:rPr lang="en-US" altLang="zh-CN" dirty="0">
                <a:solidFill>
                  <a:srgbClr val="262626"/>
                </a:solidFill>
                <a:latin typeface="Microsoft YaHei" panose="020B0503020204020204" pitchFamily="34" charset="-122"/>
                <a:ea typeface="Microsoft YaHei" panose="020B0503020204020204" pitchFamily="34" charset="-122"/>
              </a:rPr>
              <a:t>Fall 2022</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Graph-type Problems</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Find a path from point A to B</a:t>
            </a:r>
          </a:p>
          <a:p>
            <a:pPr lvl="1"/>
            <a:r>
              <a:rPr lang="en-CA" altLang="en-US" sz="2735" dirty="0"/>
              <a:t>Variants include: find shortest/longest path, etc</a:t>
            </a:r>
          </a:p>
          <a:p>
            <a:pPr lvl="1"/>
            <a:r>
              <a:rPr lang="en-CA" altLang="en-US" sz="2735" dirty="0"/>
              <a:t>Think Google Maps</a:t>
            </a:r>
          </a:p>
          <a:p>
            <a:pPr lvl="1"/>
            <a:r>
              <a:rPr lang="en-CA" altLang="en-US" sz="2735" dirty="0"/>
              <a:t>Here the “path” could be anything, a mathematical formula, a logical statement, an object, etc...</a:t>
            </a:r>
          </a:p>
          <a:p>
            <a:pPr lvl="0"/>
            <a:r>
              <a:rPr lang="en-CA" altLang="en-US" sz="3195" dirty="0"/>
              <a:t>Find connected components</a:t>
            </a:r>
          </a:p>
          <a:p>
            <a:pPr lvl="0"/>
            <a:r>
              <a:rPr lang="en-CA" altLang="en-US" sz="3195" dirty="0"/>
              <a:t>Detect cycles</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sz="2800" b="1" dirty="0">
                <a:solidFill>
                  <a:schemeClr val="bg1"/>
                </a:solidFill>
                <a:latin typeface="Microsoft YaHei" panose="020B0503020204020204" pitchFamily="34" charset="-122"/>
                <a:ea typeface="Microsoft YaHei" panose="020B0503020204020204" pitchFamily="34" charset="-122"/>
              </a:rPr>
              <a:t>4</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p>
        </p:txBody>
      </p:sp>
      <p:sp>
        <p:nvSpPr>
          <p:cNvPr id="3" name="Content Placeholder 2"/>
          <p:cNvSpPr>
            <a:spLocks noGrp="1"/>
          </p:cNvSpPr>
          <p:nvPr>
            <p:ph idx="1"/>
          </p:nvPr>
        </p:nvSpPr>
        <p:spPr>
          <a:xfrm>
            <a:off x="890588" y="1253059"/>
            <a:ext cx="10515600" cy="4351338"/>
          </a:xfrm>
        </p:spPr>
        <p:txBody>
          <a:bodyPr/>
          <a:lstStyle/>
          <a:p>
            <a:pPr lvl="0"/>
            <a:r>
              <a:rPr lang="en-US" sz="3195" dirty="0"/>
              <a:t>A graph consists of vertices ("nodes" in trees) and edges. </a:t>
            </a:r>
          </a:p>
          <a:p>
            <a:pPr lvl="0"/>
            <a:r>
              <a:rPr lang="en-US" sz="3195" dirty="0"/>
              <a:t>Vertices are connected by edges. </a:t>
            </a:r>
          </a:p>
          <a:p>
            <a:pPr lvl="0"/>
            <a:r>
              <a:rPr lang="en-US" sz="3195" dirty="0"/>
              <a:t>Two vertices connected by an edge are called neighbors and are adjacent ("children" and "parents" in trees).</a:t>
            </a:r>
          </a:p>
        </p:txBody>
      </p:sp>
      <p:pic>
        <p:nvPicPr>
          <p:cNvPr id="2" name="Picture 1"/>
          <p:cNvPicPr>
            <a:picLocks noChangeAspect="1"/>
          </p:cNvPicPr>
          <p:nvPr/>
        </p:nvPicPr>
        <p:blipFill>
          <a:blip r:embed="rId2"/>
          <a:stretch>
            <a:fillRect/>
          </a:stretch>
        </p:blipFill>
        <p:spPr>
          <a:xfrm>
            <a:off x="4235450" y="3305175"/>
            <a:ext cx="4486275" cy="3333750"/>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5</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Edges can be undirected or directed. </a:t>
            </a:r>
          </a:p>
          <a:p>
            <a:pPr lvl="0"/>
            <a:r>
              <a:rPr lang="en-US" sz="3195" dirty="0"/>
              <a:t>A tree is also an undirected graph. </a:t>
            </a:r>
          </a:p>
        </p:txBody>
      </p:sp>
      <p:pic>
        <p:nvPicPr>
          <p:cNvPr id="2" name="Picture 1"/>
          <p:cNvPicPr>
            <a:picLocks noChangeAspect="1"/>
          </p:cNvPicPr>
          <p:nvPr/>
        </p:nvPicPr>
        <p:blipFill>
          <a:blip r:embed="rId2"/>
          <a:stretch>
            <a:fillRect/>
          </a:stretch>
        </p:blipFill>
        <p:spPr>
          <a:xfrm>
            <a:off x="2516505" y="2740660"/>
            <a:ext cx="6200775" cy="3429000"/>
          </a:xfrm>
          <a:prstGeom prst="rect">
            <a:avLst/>
          </a:prstGeom>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6</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Terminologies</a:t>
            </a:r>
          </a:p>
        </p:txBody>
      </p:sp>
      <p:sp>
        <p:nvSpPr>
          <p:cNvPr id="3" name="Content Placeholder 2"/>
          <p:cNvSpPr>
            <a:spLocks noGrp="1"/>
          </p:cNvSpPr>
          <p:nvPr>
            <p:ph idx="1"/>
          </p:nvPr>
        </p:nvSpPr>
        <p:spPr>
          <a:xfrm>
            <a:off x="890588" y="1494359"/>
            <a:ext cx="10515600" cy="4351338"/>
          </a:xfrm>
        </p:spPr>
        <p:txBody>
          <a:bodyPr/>
          <a:lstStyle/>
          <a:p>
            <a:pPr lvl="0"/>
            <a:r>
              <a:rPr lang="en-US" sz="3195" dirty="0"/>
              <a:t>A path is a sequence of vertices. </a:t>
            </a:r>
          </a:p>
          <a:p>
            <a:pPr lvl="0"/>
            <a:r>
              <a:rPr lang="en-US" sz="3195" dirty="0"/>
              <a:t>A cycle is a path that starts and ends at the same vertex.</a:t>
            </a:r>
          </a:p>
          <a:p>
            <a:pPr lvl="0"/>
            <a:endParaRPr lang="en-US" sz="3195" dirty="0"/>
          </a:p>
        </p:txBody>
      </p:sp>
      <p:pic>
        <p:nvPicPr>
          <p:cNvPr id="2" name="Picture 1"/>
          <p:cNvPicPr>
            <a:picLocks noChangeAspect="1"/>
          </p:cNvPicPr>
          <p:nvPr/>
        </p:nvPicPr>
        <p:blipFill>
          <a:blip r:embed="rId2"/>
          <a:stretch>
            <a:fillRect/>
          </a:stretch>
        </p:blipFill>
        <p:spPr>
          <a:xfrm>
            <a:off x="3147060" y="3097530"/>
            <a:ext cx="5705475" cy="2905125"/>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7</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Graph Terminologies</a:t>
            </a:r>
            <a:endPar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pPr lvl="0"/>
            <a:r>
              <a:rPr lang="en-US" sz="3195" dirty="0"/>
              <a:t>An undirected graph is connected if every vertex is joined by a path to another vertex. </a:t>
            </a:r>
          </a:p>
          <a:p>
            <a:pPr lvl="0"/>
            <a:r>
              <a:rPr lang="en-US" sz="3195" dirty="0"/>
              <a:t>Otherwise, it's disconnected.</a:t>
            </a:r>
          </a:p>
        </p:txBody>
      </p:sp>
      <p:pic>
        <p:nvPicPr>
          <p:cNvPr id="2" name="Picture 1"/>
          <p:cNvPicPr>
            <a:picLocks noChangeAspect="1"/>
          </p:cNvPicPr>
          <p:nvPr/>
        </p:nvPicPr>
        <p:blipFill>
          <a:blip r:embed="rId2"/>
          <a:stretch>
            <a:fillRect/>
          </a:stretch>
        </p:blipFill>
        <p:spPr>
          <a:xfrm>
            <a:off x="3024505" y="3056255"/>
            <a:ext cx="6248400" cy="3590925"/>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8</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Data Implementation</a:t>
            </a:r>
          </a:p>
        </p:txBody>
      </p:sp>
      <p:sp>
        <p:nvSpPr>
          <p:cNvPr id="3" name="Content Placeholder 2"/>
          <p:cNvSpPr>
            <a:spLocks noGrp="1"/>
          </p:cNvSpPr>
          <p:nvPr>
            <p:ph idx="1"/>
          </p:nvPr>
        </p:nvSpPr>
        <p:spPr>
          <a:xfrm>
            <a:off x="890588" y="1494359"/>
            <a:ext cx="10515600" cy="4351338"/>
          </a:xfrm>
        </p:spPr>
        <p:txBody>
          <a:bodyPr/>
          <a:lstStyle/>
          <a:p>
            <a:pPr lvl="0"/>
            <a:r>
              <a:rPr lang="en-US" sz="3195" dirty="0"/>
              <a:t>A graph is most commonly stored as a map of adjacency lists: </a:t>
            </a:r>
          </a:p>
          <a:p>
            <a:pPr lvl="1"/>
            <a:r>
              <a:rPr lang="en-US" sz="2735" dirty="0"/>
              <a:t>for each vertex, store a list of its neighbors.</a:t>
            </a:r>
          </a:p>
          <a:p>
            <a:pPr lvl="1"/>
            <a:endParaRPr lang="en-US" sz="2735" dirty="0"/>
          </a:p>
        </p:txBody>
      </p:sp>
      <p:pic>
        <p:nvPicPr>
          <p:cNvPr id="2" name="Picture 1"/>
          <p:cNvPicPr>
            <a:picLocks noChangeAspect="1"/>
          </p:cNvPicPr>
          <p:nvPr/>
        </p:nvPicPr>
        <p:blipFill>
          <a:blip r:embed="rId2"/>
          <a:stretch>
            <a:fillRect/>
          </a:stretch>
        </p:blipFill>
        <p:spPr>
          <a:xfrm>
            <a:off x="3191510" y="2824480"/>
            <a:ext cx="5915025" cy="283845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214178" y="264858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Traversals</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03</a:t>
              </a:r>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Traversing a Graph Data Structure</a:t>
            </a:r>
          </a:p>
        </p:txBody>
      </p:sp>
      <p:sp>
        <p:nvSpPr>
          <p:cNvPr id="3" name="Content Placeholder 2"/>
          <p:cNvSpPr>
            <a:spLocks noGrp="1"/>
          </p:cNvSpPr>
          <p:nvPr>
            <p:ph idx="1"/>
          </p:nvPr>
        </p:nvSpPr>
        <p:spPr>
          <a:xfrm>
            <a:off x="890588" y="1494359"/>
            <a:ext cx="10515600" cy="4351338"/>
          </a:xfrm>
        </p:spPr>
        <p:txBody>
          <a:bodyPr/>
          <a:lstStyle/>
          <a:p>
            <a:pPr lvl="0"/>
            <a:r>
              <a:rPr lang="en-US" sz="3195" dirty="0"/>
              <a:t>Graph exploration: visit all nodes and edges of a graph.</a:t>
            </a:r>
          </a:p>
          <a:p>
            <a:pPr lvl="1"/>
            <a:r>
              <a:rPr lang="en-US" sz="2735" dirty="0"/>
              <a:t>Done to compute some properties (e.g., paths between nodes,</a:t>
            </a:r>
            <a:r>
              <a:rPr lang="en-CA" altLang="en-US" sz="2735" dirty="0"/>
              <a:t> </a:t>
            </a:r>
            <a:r>
              <a:rPr lang="en-US" sz="2740" dirty="0"/>
              <a:t>existence of cycles, connectedness, etc.)</a:t>
            </a:r>
          </a:p>
          <a:p>
            <a:pPr lvl="0"/>
            <a:r>
              <a:rPr lang="en-US" sz="3195" dirty="0"/>
              <a:t>Many applications (Web, social networks, routing, games, etc.)</a:t>
            </a:r>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Systematically Exploring a Graph</a:t>
            </a:r>
          </a:p>
        </p:txBody>
      </p:sp>
      <p:sp>
        <p:nvSpPr>
          <p:cNvPr id="3" name="Content Placeholder 2"/>
          <p:cNvSpPr>
            <a:spLocks noGrp="1"/>
          </p:cNvSpPr>
          <p:nvPr>
            <p:ph idx="1"/>
          </p:nvPr>
        </p:nvSpPr>
        <p:spPr>
          <a:xfrm>
            <a:off x="890588" y="1494359"/>
            <a:ext cx="10515600" cy="4351338"/>
          </a:xfrm>
        </p:spPr>
        <p:txBody>
          <a:bodyPr/>
          <a:lstStyle/>
          <a:p>
            <a:pPr lvl="0"/>
            <a:r>
              <a:rPr lang="en-US" sz="3195" dirty="0"/>
              <a:t>Two procedures allow you to explore a graph in linear</a:t>
            </a:r>
            <a:r>
              <a:rPr lang="en-CA" altLang="en-US" sz="3195" dirty="0"/>
              <a:t> </a:t>
            </a:r>
            <a:r>
              <a:rPr lang="en-US" sz="3195" dirty="0"/>
              <a:t>time and compile information about the graph: </a:t>
            </a:r>
          </a:p>
          <a:p>
            <a:pPr lvl="1"/>
            <a:r>
              <a:rPr lang="en-US" sz="2795" dirty="0"/>
              <a:t>Breadth-first</a:t>
            </a:r>
            <a:r>
              <a:rPr lang="en-CA" altLang="en-US" sz="2795" dirty="0"/>
              <a:t> </a:t>
            </a:r>
            <a:r>
              <a:rPr lang="en-US" sz="2795" dirty="0"/>
              <a:t>search (BFS)</a:t>
            </a:r>
          </a:p>
          <a:p>
            <a:pPr lvl="2"/>
            <a:r>
              <a:rPr lang="en-US" sz="2395" dirty="0"/>
              <a:t>Think about how a disease (</a:t>
            </a:r>
            <a:r>
              <a:rPr lang="en-US" sz="2395" dirty="0" err="1"/>
              <a:t>ie</a:t>
            </a:r>
            <a:r>
              <a:rPr lang="en-US" sz="2395" dirty="0"/>
              <a:t> covid) spreads from person to person, it starts with one person, then those around him/her, and then spreads outwards until the entire population has been infected</a:t>
            </a:r>
          </a:p>
          <a:p>
            <a:pPr lvl="1"/>
            <a:r>
              <a:rPr lang="en-US" sz="2795" dirty="0"/>
              <a:t>Depth-first search (DFS)</a:t>
            </a:r>
          </a:p>
          <a:p>
            <a:pPr lvl="2"/>
            <a:r>
              <a:rPr lang="en-US" sz="2395" dirty="0"/>
              <a:t>Think about walking through a maze, you follow one path until you either reach the exit or a </a:t>
            </a:r>
            <a:r>
              <a:rPr lang="en-US" sz="2395" dirty="0" err="1"/>
              <a:t>deadend</a:t>
            </a:r>
            <a:r>
              <a:rPr lang="en-US" sz="2395" dirty="0"/>
              <a:t>, then you try other paths until one leads you to the exit</a:t>
            </a:r>
          </a:p>
          <a:p>
            <a:pPr lvl="1"/>
            <a:endParaRPr lang="en-US" sz="2795" dirty="0"/>
          </a:p>
          <a:p>
            <a:pPr lvl="1"/>
            <a:endParaRPr lang="en-US" sz="2735" dirty="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Systematically Exploring a Graph</a:t>
            </a:r>
          </a:p>
        </p:txBody>
      </p:sp>
      <p:sp>
        <p:nvSpPr>
          <p:cNvPr id="3" name="Content Placeholder 2"/>
          <p:cNvSpPr>
            <a:spLocks noGrp="1"/>
          </p:cNvSpPr>
          <p:nvPr>
            <p:ph idx="1"/>
          </p:nvPr>
        </p:nvSpPr>
        <p:spPr>
          <a:xfrm>
            <a:off x="890588" y="1494359"/>
            <a:ext cx="10515600" cy="4351338"/>
          </a:xfrm>
        </p:spPr>
        <p:txBody>
          <a:bodyPr/>
          <a:lstStyle/>
          <a:p>
            <a:pPr lvl="0"/>
            <a:r>
              <a:rPr lang="en-US" sz="3195" dirty="0"/>
              <a:t>DFS and BFS have similar structure.</a:t>
            </a:r>
          </a:p>
          <a:p>
            <a:pPr lvl="1"/>
            <a:r>
              <a:rPr lang="en-US" sz="2735" dirty="0"/>
              <a:t>Both keep a data structure D of pending edges to explore and</a:t>
            </a:r>
            <a:r>
              <a:rPr lang="en-CA" altLang="en-US" sz="2735" dirty="0"/>
              <a:t> </a:t>
            </a:r>
            <a:r>
              <a:rPr lang="en-US" sz="2740" dirty="0"/>
              <a:t>repeatedly choose an edge from D to explore.</a:t>
            </a:r>
          </a:p>
          <a:p>
            <a:pPr lvl="1"/>
            <a:r>
              <a:rPr lang="en-US" sz="2735" dirty="0"/>
              <a:t>D is initially loaded with the edges adjacent to an arbitrary</a:t>
            </a:r>
            <a:r>
              <a:rPr lang="en-CA" altLang="en-US" sz="2735" dirty="0"/>
              <a:t> </a:t>
            </a:r>
            <a:r>
              <a:rPr lang="en-US" sz="2735" dirty="0"/>
              <a:t>vertex v.</a:t>
            </a:r>
          </a:p>
          <a:p>
            <a:pPr lvl="1"/>
            <a:r>
              <a:rPr lang="en-US" sz="2735" dirty="0"/>
              <a:t>Both procedures run in linear time.</a:t>
            </a:r>
          </a:p>
          <a:p>
            <a:pPr lvl="0"/>
            <a:r>
              <a:rPr lang="en-US" sz="3195" dirty="0"/>
              <a:t>DFS and BFS differ only on the nature of D.</a:t>
            </a:r>
          </a:p>
          <a:p>
            <a:pPr lvl="1"/>
            <a:r>
              <a:rPr lang="en-US" sz="2340" dirty="0"/>
              <a:t>DFS uses a stack.</a:t>
            </a:r>
          </a:p>
          <a:p>
            <a:pPr lvl="1"/>
            <a:r>
              <a:rPr lang="en-US" sz="2335" dirty="0"/>
              <a:t>BFS uses a queue.</a:t>
            </a:r>
            <a:r>
              <a:rPr lang="en-US" sz="2795" dirty="0"/>
              <a:t> </a:t>
            </a:r>
          </a:p>
          <a:p>
            <a:pPr lvl="0"/>
            <a:r>
              <a:rPr lang="en-US" sz="3195" dirty="0"/>
              <a:t>Recall Binary Tree Traversals</a:t>
            </a:r>
          </a:p>
          <a:p>
            <a:pPr lvl="1"/>
            <a:r>
              <a:rPr lang="en-US" sz="2795" dirty="0"/>
              <a:t>Level Order -&gt; BFS</a:t>
            </a:r>
          </a:p>
          <a:p>
            <a:pPr lvl="1"/>
            <a:r>
              <a:rPr lang="en-US" sz="2795" dirty="0"/>
              <a:t>In Order, Pre Order, Post Order -&gt; DFS</a:t>
            </a:r>
          </a:p>
          <a:p>
            <a:pPr lvl="1"/>
            <a:endParaRPr lang="en-US" sz="2735" dirty="0"/>
          </a:p>
        </p:txBody>
      </p:sp>
    </p:spTree>
    <p:extLst>
      <p:ext uri="{BB962C8B-B14F-4D97-AF65-F5344CB8AC3E}">
        <p14:creationId xmlns:p14="http://schemas.microsoft.com/office/powerpoint/2010/main" val="14430299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79600" y="187769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2" name="文本框 47"/>
          <p:cNvSpPr txBox="1"/>
          <p:nvPr/>
        </p:nvSpPr>
        <p:spPr>
          <a:xfrm>
            <a:off x="2157413" y="1881188"/>
            <a:ext cx="2497137"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Week </a:t>
            </a:r>
            <a:r>
              <a:rPr lang="en-CA" altLang="en-US" sz="2400" b="1" dirty="0">
                <a:solidFill>
                  <a:srgbClr val="05B780"/>
                </a:solidFill>
                <a:latin typeface="Microsoft YaHei" panose="020B0503020204020204" pitchFamily="34" charset="-122"/>
                <a:ea typeface="Microsoft YaHei" panose="020B0503020204020204" pitchFamily="34" charset="-122"/>
              </a:rPr>
              <a:t>6</a:t>
            </a:r>
            <a:r>
              <a:rPr lang="en-US" altLang="zh-CN" sz="2400" b="1" dirty="0">
                <a:solidFill>
                  <a:srgbClr val="05B780"/>
                </a:solidFill>
                <a:latin typeface="Microsoft YaHei" panose="020B0503020204020204" pitchFamily="34" charset="-122"/>
                <a:ea typeface="Microsoft YaHei" panose="020B0503020204020204" pitchFamily="34" charset="-122"/>
              </a:rPr>
              <a:t> Recap</a:t>
            </a:r>
          </a:p>
        </p:txBody>
      </p:sp>
      <p:sp>
        <p:nvSpPr>
          <p:cNvPr id="5129" name="Rectangle 6"/>
          <p:cNvSpPr/>
          <p:nvPr/>
        </p:nvSpPr>
        <p:spPr>
          <a:xfrm>
            <a:off x="9156383" y="2737485"/>
            <a:ext cx="2263775"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竞争对手分析</a:t>
            </a:r>
          </a:p>
        </p:txBody>
      </p:sp>
      <p:sp>
        <p:nvSpPr>
          <p:cNvPr id="5131" name="Rectangle 6"/>
          <p:cNvSpPr/>
          <p:nvPr/>
        </p:nvSpPr>
        <p:spPr>
          <a:xfrm>
            <a:off x="9154795" y="3134360"/>
            <a:ext cx="2265363" cy="369888"/>
          </a:xfrm>
          <a:prstGeom prst="rect">
            <a:avLst/>
          </a:prstGeom>
          <a:noFill/>
          <a:ln w="9525">
            <a:noFill/>
          </a:ln>
        </p:spPr>
        <p:txBody>
          <a:bodyPr anchor="t" anchorCtr="0">
            <a:spAutoFit/>
          </a:bodyPr>
          <a:lstStyle/>
          <a:p>
            <a:pPr marL="342900" indent="-342900" eaLnBrk="0" hangingPunct="0">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产品定位分析</a:t>
            </a:r>
          </a:p>
        </p:txBody>
      </p:sp>
      <p:sp>
        <p:nvSpPr>
          <p:cNvPr id="101" name="任意多边形 100"/>
          <p:cNvSpPr/>
          <p:nvPr/>
        </p:nvSpPr>
        <p:spPr>
          <a:xfrm>
            <a:off x="0" y="260350"/>
            <a:ext cx="3298825" cy="739775"/>
          </a:xfrm>
          <a:custGeom>
            <a:avLst/>
            <a:gdLst>
              <a:gd name="connsiteX0" fmla="*/ 38767 w 3299253"/>
              <a:gd name="connsiteY0" fmla="*/ 0 h 739718"/>
              <a:gd name="connsiteX1" fmla="*/ 2929394 w 3299253"/>
              <a:gd name="connsiteY1" fmla="*/ 0 h 739718"/>
              <a:gd name="connsiteX2" fmla="*/ 3299253 w 3299253"/>
              <a:gd name="connsiteY2" fmla="*/ 369859 h 739718"/>
              <a:gd name="connsiteX3" fmla="*/ 2929394 w 3299253"/>
              <a:gd name="connsiteY3" fmla="*/ 739718 h 739718"/>
              <a:gd name="connsiteX4" fmla="*/ 38767 w 3299253"/>
              <a:gd name="connsiteY4" fmla="*/ 739718 h 739718"/>
              <a:gd name="connsiteX5" fmla="*/ 0 w 3299253"/>
              <a:gd name="connsiteY5" fmla="*/ 735810 h 739718"/>
              <a:gd name="connsiteX6" fmla="*/ 0 w 3299253"/>
              <a:gd name="connsiteY6" fmla="*/ 3908 h 73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9253" h="739718">
                <a:moveTo>
                  <a:pt x="38767" y="0"/>
                </a:moveTo>
                <a:lnTo>
                  <a:pt x="2929394" y="0"/>
                </a:lnTo>
                <a:cubicBezTo>
                  <a:pt x="3133661" y="0"/>
                  <a:pt x="3299253" y="165592"/>
                  <a:pt x="3299253" y="369859"/>
                </a:cubicBezTo>
                <a:cubicBezTo>
                  <a:pt x="3299253" y="574126"/>
                  <a:pt x="3133661" y="739718"/>
                  <a:pt x="2929394" y="739718"/>
                </a:cubicBezTo>
                <a:lnTo>
                  <a:pt x="38767" y="739718"/>
                </a:lnTo>
                <a:lnTo>
                  <a:pt x="0" y="735810"/>
                </a:lnTo>
                <a:lnTo>
                  <a:pt x="0" y="390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4" name="文本框 101"/>
          <p:cNvSpPr txBox="1"/>
          <p:nvPr/>
        </p:nvSpPr>
        <p:spPr>
          <a:xfrm>
            <a:off x="250825" y="336550"/>
            <a:ext cx="2797175" cy="583565"/>
          </a:xfrm>
          <a:prstGeom prst="rect">
            <a:avLst/>
          </a:prstGeom>
          <a:noFill/>
          <a:ln w="9525">
            <a:noFill/>
          </a:ln>
        </p:spPr>
        <p:txBody>
          <a:bodyPr anchor="t" anchorCtr="0">
            <a:spAutoFit/>
          </a:bodyPr>
          <a:lstStyle/>
          <a:p>
            <a:pPr>
              <a:buFont typeface="Arial" panose="020B0604020202020204" pitchFamily="34" charset="0"/>
            </a:pPr>
            <a:r>
              <a:rPr lang="en-US" altLang="zh-CN" sz="3200" b="1" dirty="0">
                <a:solidFill>
                  <a:srgbClr val="FFFFFF"/>
                </a:solidFill>
                <a:latin typeface="Microsoft YaHei" panose="020B0503020204020204" pitchFamily="34" charset="-122"/>
                <a:ea typeface="Microsoft YaHei" panose="020B0503020204020204" pitchFamily="34" charset="-122"/>
              </a:rPr>
              <a:t>Agenda</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grpSp>
        <p:nvGrpSpPr>
          <p:cNvPr id="5145" name="组合 3"/>
          <p:cNvGrpSpPr/>
          <p:nvPr/>
        </p:nvGrpSpPr>
        <p:grpSpPr>
          <a:xfrm>
            <a:off x="1168400" y="1687513"/>
            <a:ext cx="814388" cy="849312"/>
            <a:chOff x="1473127" y="1521451"/>
            <a:chExt cx="653645" cy="681967"/>
          </a:xfrm>
        </p:grpSpPr>
        <p:sp>
          <p:nvSpPr>
            <p:cNvPr id="3"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47" name="文本框 46"/>
            <p:cNvSpPr txBox="1"/>
            <p:nvPr/>
          </p:nvSpPr>
          <p:spPr>
            <a:xfrm>
              <a:off x="1524732" y="1669097"/>
              <a:ext cx="602040" cy="41985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01</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13" name="矩形 112"/>
          <p:cNvSpPr/>
          <p:nvPr/>
        </p:nvSpPr>
        <p:spPr>
          <a:xfrm>
            <a:off x="1878330" y="4800600"/>
            <a:ext cx="5335270" cy="45085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59" name="文本框 113"/>
          <p:cNvSpPr txBox="1"/>
          <p:nvPr/>
        </p:nvSpPr>
        <p:spPr>
          <a:xfrm>
            <a:off x="2156143" y="4793982"/>
            <a:ext cx="2366962" cy="460375"/>
          </a:xfrm>
          <a:prstGeom prst="rect">
            <a:avLst/>
          </a:prstGeom>
          <a:noFill/>
          <a:ln w="9525">
            <a:noFill/>
          </a:ln>
        </p:spPr>
        <p:txBody>
          <a:bodyPr wrap="square" anchor="t" anchorCtr="0">
            <a:spAutoFit/>
          </a:bodyPr>
          <a:lstStyle/>
          <a:p>
            <a:pPr>
              <a:buFont typeface="Arial" panose="020B0604020202020204" pitchFamily="34" charset="0"/>
            </a:pPr>
            <a:r>
              <a:rPr lang="en-US" altLang="zh-CN" sz="2400" b="1" dirty="0">
                <a:solidFill>
                  <a:srgbClr val="05B780"/>
                </a:solidFill>
                <a:latin typeface="Microsoft YaHei" panose="020B0503020204020204" pitchFamily="34" charset="-122"/>
                <a:ea typeface="Microsoft YaHei" panose="020B0503020204020204" pitchFamily="34" charset="-122"/>
              </a:rPr>
              <a:t>Class Exercise</a:t>
            </a:r>
          </a:p>
        </p:txBody>
      </p:sp>
      <p:grpSp>
        <p:nvGrpSpPr>
          <p:cNvPr id="5160" name="组合 114"/>
          <p:cNvGrpSpPr/>
          <p:nvPr/>
        </p:nvGrpSpPr>
        <p:grpSpPr>
          <a:xfrm>
            <a:off x="1167124" y="4600301"/>
            <a:ext cx="814394" cy="850900"/>
            <a:chOff x="1473122" y="1521446"/>
            <a:chExt cx="653650" cy="681967"/>
          </a:xfrm>
        </p:grpSpPr>
        <p:sp>
          <p:nvSpPr>
            <p:cNvPr id="116" name="六边形 115"/>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62" name="文本框 116"/>
            <p:cNvSpPr txBox="1"/>
            <p:nvPr/>
          </p:nvSpPr>
          <p:spPr>
            <a:xfrm>
              <a:off x="1524732" y="1669097"/>
              <a:ext cx="602040" cy="418341"/>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04</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3" name="文本框 111"/>
          <p:cNvSpPr txBox="1"/>
          <p:nvPr/>
        </p:nvSpPr>
        <p:spPr>
          <a:xfrm>
            <a:off x="1108710" y="5807442"/>
            <a:ext cx="749935"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05</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8" name="矩形 5"/>
          <p:cNvSpPr/>
          <p:nvPr/>
        </p:nvSpPr>
        <p:spPr>
          <a:xfrm>
            <a:off x="1878965" y="2832100"/>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文本框 47"/>
          <p:cNvSpPr txBox="1"/>
          <p:nvPr/>
        </p:nvSpPr>
        <p:spPr>
          <a:xfrm>
            <a:off x="2157095" y="2835910"/>
            <a:ext cx="4538345" cy="460375"/>
          </a:xfrm>
          <a:prstGeom prst="rect">
            <a:avLst/>
          </a:prstGeom>
          <a:noFill/>
          <a:ln w="9525">
            <a:noFill/>
          </a:ln>
        </p:spPr>
        <p:txBody>
          <a:bodyPr wrap="square" anchor="t" anchorCtr="0">
            <a:spAutoFit/>
          </a:bodyPr>
          <a:lstStyle/>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Theory</a:t>
            </a:r>
          </a:p>
        </p:txBody>
      </p:sp>
      <p:grpSp>
        <p:nvGrpSpPr>
          <p:cNvPr id="16" name="组合 3"/>
          <p:cNvGrpSpPr/>
          <p:nvPr/>
        </p:nvGrpSpPr>
        <p:grpSpPr>
          <a:xfrm>
            <a:off x="1167759" y="2641912"/>
            <a:ext cx="814394" cy="849312"/>
            <a:chOff x="1473122" y="1521446"/>
            <a:chExt cx="653650" cy="681967"/>
          </a:xfrm>
        </p:grpSpPr>
        <p:sp>
          <p:nvSpPr>
            <p:cNvPr id="17"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02</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19" name="矩形 5"/>
          <p:cNvSpPr/>
          <p:nvPr/>
        </p:nvSpPr>
        <p:spPr>
          <a:xfrm>
            <a:off x="1878965" y="3786505"/>
            <a:ext cx="5335270" cy="449580"/>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1" name="组合 3"/>
          <p:cNvGrpSpPr/>
          <p:nvPr/>
        </p:nvGrpSpPr>
        <p:grpSpPr>
          <a:xfrm>
            <a:off x="1167759" y="3596317"/>
            <a:ext cx="814394" cy="849312"/>
            <a:chOff x="1473122" y="1521446"/>
            <a:chExt cx="653650" cy="681967"/>
          </a:xfrm>
        </p:grpSpPr>
        <p:sp>
          <p:nvSpPr>
            <p:cNvPr id="22" name="六边形 2"/>
            <p:cNvSpPr/>
            <p:nvPr/>
          </p:nvSpPr>
          <p:spPr>
            <a:xfrm rot="5400000">
              <a:off x="1425833" y="1568735"/>
              <a:ext cx="681967" cy="587389"/>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文本框 46"/>
            <p:cNvSpPr txBox="1"/>
            <p:nvPr/>
          </p:nvSpPr>
          <p:spPr>
            <a:xfrm>
              <a:off x="1524732" y="1669097"/>
              <a:ext cx="602040" cy="419123"/>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03</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grpSp>
      <p:sp>
        <p:nvSpPr>
          <p:cNvPr id="2" name="文本框 47"/>
          <p:cNvSpPr txBox="1"/>
          <p:nvPr/>
        </p:nvSpPr>
        <p:spPr>
          <a:xfrm>
            <a:off x="2157730" y="3786505"/>
            <a:ext cx="4384675" cy="460375"/>
          </a:xfrm>
          <a:prstGeom prst="rect">
            <a:avLst/>
          </a:prstGeom>
          <a:noFill/>
          <a:ln w="9525">
            <a:noFill/>
          </a:ln>
        </p:spPr>
        <p:txBody>
          <a:bodyPr wrap="square" anchor="t" anchorCtr="0">
            <a:spAutoFit/>
          </a:bodyPr>
          <a:lstStyle/>
          <a:p>
            <a:pPr>
              <a:buFont typeface="Arial" panose="020B0604020202020204" pitchFamily="34" charset="0"/>
            </a:pPr>
            <a:r>
              <a:rPr lang="en-CA" altLang="en-US" sz="2400" b="1" dirty="0">
                <a:solidFill>
                  <a:srgbClr val="05B780"/>
                </a:solidFill>
                <a:latin typeface="Microsoft YaHei" panose="020B0503020204020204" pitchFamily="34" charset="-122"/>
                <a:ea typeface="Microsoft YaHei" panose="020B0503020204020204" pitchFamily="34" charset="-122"/>
              </a:rPr>
              <a:t>Graph Traversals</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DFS/BFS Steps</a:t>
            </a:r>
          </a:p>
        </p:txBody>
      </p:sp>
      <p:sp>
        <p:nvSpPr>
          <p:cNvPr id="3" name="Content Placeholder 2"/>
          <p:cNvSpPr>
            <a:spLocks noGrp="1"/>
          </p:cNvSpPr>
          <p:nvPr>
            <p:ph idx="1"/>
          </p:nvPr>
        </p:nvSpPr>
        <p:spPr>
          <a:xfrm>
            <a:off x="890588" y="1494359"/>
            <a:ext cx="10515600" cy="4351338"/>
          </a:xfrm>
        </p:spPr>
        <p:txBody>
          <a:bodyPr/>
          <a:lstStyle/>
          <a:p>
            <a:pPr lvl="0"/>
            <a:r>
              <a:rPr lang="en-US" dirty="0"/>
              <a:t>Given a graph G, containing vertices (V) and edges (E)</a:t>
            </a:r>
          </a:p>
          <a:p>
            <a:pPr lvl="0"/>
            <a:r>
              <a:rPr lang="en-US" dirty="0"/>
              <a:t>Pick the starting vertex, V1</a:t>
            </a:r>
          </a:p>
          <a:p>
            <a:pPr lvl="0"/>
            <a:r>
              <a:rPr lang="en-US" dirty="0"/>
              <a:t>Mark V1 as processed</a:t>
            </a:r>
          </a:p>
          <a:p>
            <a:pPr lvl="0"/>
            <a:r>
              <a:rPr lang="en-US" dirty="0"/>
              <a:t>Push V1 and all its edges to neighboring nodes into the</a:t>
            </a:r>
            <a:r>
              <a:rPr lang="en-CA" altLang="en-US" dirty="0"/>
              <a:t> </a:t>
            </a:r>
            <a:r>
              <a:rPr lang="en-US" dirty="0"/>
              <a:t>data structure (stack or queue)</a:t>
            </a:r>
          </a:p>
          <a:p>
            <a:pPr lvl="0"/>
            <a:r>
              <a:rPr lang="en-US" dirty="0"/>
              <a:t>While the data structure is not empty:</a:t>
            </a:r>
          </a:p>
          <a:p>
            <a:pPr lvl="1"/>
            <a:r>
              <a:rPr lang="en-US" dirty="0"/>
              <a:t>Pop top/front element off data structure</a:t>
            </a:r>
          </a:p>
          <a:p>
            <a:pPr lvl="1"/>
            <a:r>
              <a:rPr lang="en-US" dirty="0"/>
              <a:t>Mark vertex as processed (if not already)</a:t>
            </a:r>
          </a:p>
          <a:p>
            <a:pPr lvl="2"/>
            <a:r>
              <a:rPr lang="en-US" dirty="0"/>
              <a:t>Record edge as part of the spanning tree</a:t>
            </a:r>
          </a:p>
          <a:p>
            <a:pPr lvl="1"/>
            <a:r>
              <a:rPr lang="en-US" dirty="0"/>
              <a:t>Push all neighbors of vertex that have not already been</a:t>
            </a:r>
            <a:r>
              <a:rPr lang="en-CA" altLang="en-US" dirty="0"/>
              <a:t> </a:t>
            </a:r>
            <a:r>
              <a:rPr lang="en-US" dirty="0"/>
              <a:t>processed onto data structure</a:t>
            </a:r>
          </a:p>
          <a:p>
            <a:pPr lvl="2"/>
            <a:r>
              <a:rPr lang="en-US" dirty="0"/>
              <a:t>Along with the edges to those neighbors</a:t>
            </a:r>
          </a:p>
        </p:txBody>
      </p:sp>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4</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p>
        </p:txBody>
      </p:sp>
      <p:sp>
        <p:nvSpPr>
          <p:cNvPr id="3" name="Content Placeholder 2"/>
          <p:cNvSpPr>
            <a:spLocks noGrp="1"/>
          </p:cNvSpPr>
          <p:nvPr>
            <p:ph idx="1"/>
          </p:nvPr>
        </p:nvSpPr>
        <p:spPr>
          <a:xfrm>
            <a:off x="890588" y="1494359"/>
            <a:ext cx="10515600" cy="4351338"/>
          </a:xfrm>
        </p:spPr>
        <p:txBody>
          <a:bodyPr/>
          <a:lstStyle/>
          <a:p>
            <a:pPr lvl="0"/>
            <a:r>
              <a:rPr lang="en-US" sz="3195" dirty="0"/>
              <a:t>BFS is a method to systematically explore the nodes of a</a:t>
            </a:r>
            <a:r>
              <a:rPr lang="en-CA" altLang="en-US" sz="3195" dirty="0"/>
              <a:t> </a:t>
            </a:r>
            <a:r>
              <a:rPr lang="en-US" sz="3195" dirty="0"/>
              <a:t>graph starting from a designated source node 𝑠</a:t>
            </a:r>
          </a:p>
          <a:p>
            <a:pPr lvl="0"/>
            <a:r>
              <a:rPr lang="en-US" sz="3195" dirty="0"/>
              <a:t>Visit 𝑠and its neighbors; then, for each neighbor, visit its</a:t>
            </a:r>
            <a:r>
              <a:rPr lang="en-CA" altLang="en-US" sz="3195" dirty="0"/>
              <a:t> </a:t>
            </a:r>
            <a:r>
              <a:rPr lang="en-US" sz="3195" dirty="0"/>
              <a:t>neighbors, and so on until no more nodes can be visited!</a:t>
            </a:r>
          </a:p>
          <a:p>
            <a:pPr lvl="0"/>
            <a:r>
              <a:rPr lang="en-US" sz="3195" dirty="0"/>
              <a:t>A graph is explored level by level—level 0: 𝑠 .</a:t>
            </a:r>
          </a:p>
          <a:p>
            <a:pPr lvl="1"/>
            <a:r>
              <a:rPr lang="en-US" sz="2735" dirty="0"/>
              <a:t>Level 𝑖: vertices reachable by path of length 𝑖 but not shorter</a:t>
            </a:r>
          </a:p>
          <a:p>
            <a:pPr lvl="1"/>
            <a:r>
              <a:rPr lang="en-US" sz="2735" dirty="0"/>
              <a:t>Level 𝑖 built from level 𝑖 − 1 by trying all outgoing edges but</a:t>
            </a:r>
            <a:r>
              <a:rPr lang="en-CA" altLang="en-US" sz="2735" dirty="0"/>
              <a:t> </a:t>
            </a:r>
            <a:r>
              <a:rPr lang="en-US" sz="2740" dirty="0"/>
              <a:t>ignoring vertices from previous levels</a:t>
            </a:r>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5</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p>
        </p:txBody>
      </p:sp>
      <p:sp>
        <p:nvSpPr>
          <p:cNvPr id="3" name="Content Placeholder 2"/>
          <p:cNvSpPr>
            <a:spLocks noGrp="1"/>
          </p:cNvSpPr>
          <p:nvPr>
            <p:ph idx="1"/>
          </p:nvPr>
        </p:nvSpPr>
        <p:spPr>
          <a:xfrm>
            <a:off x="890588" y="1494359"/>
            <a:ext cx="10515600" cy="4351338"/>
          </a:xfrm>
        </p:spPr>
        <p:txBody>
          <a:bodyPr/>
          <a:lstStyle/>
          <a:p>
            <a:pPr lvl="0"/>
            <a:r>
              <a:rPr lang="en-US" sz="3195" dirty="0"/>
              <a:t>Question: How do we make sure that all</a:t>
            </a:r>
            <a:r>
              <a:rPr lang="en-CA" altLang="en-US" sz="3195" dirty="0"/>
              <a:t> </a:t>
            </a:r>
            <a:r>
              <a:rPr lang="en-US" sz="3195" dirty="0"/>
              <a:t>the neighbors of a node are visited before</a:t>
            </a:r>
            <a:r>
              <a:rPr lang="en-CA" altLang="en-US" sz="3195" dirty="0"/>
              <a:t> </a:t>
            </a:r>
            <a:r>
              <a:rPr lang="en-US" sz="3195" dirty="0"/>
              <a:t>any of their neighbors are (i.e., how do we</a:t>
            </a:r>
            <a:r>
              <a:rPr lang="en-CA" altLang="en-US" sz="3195" dirty="0"/>
              <a:t> </a:t>
            </a:r>
            <a:r>
              <a:rPr lang="en-US" sz="3195" dirty="0"/>
              <a:t>guarantee that all nodes at level 𝑖 are</a:t>
            </a:r>
            <a:r>
              <a:rPr lang="en-CA" altLang="en-US" sz="3195" dirty="0"/>
              <a:t> </a:t>
            </a:r>
            <a:r>
              <a:rPr lang="en-US" sz="3195" dirty="0"/>
              <a:t>visited before any node of level 𝑖 + 1)?</a:t>
            </a:r>
          </a:p>
          <a:p>
            <a:pPr lvl="0"/>
            <a:r>
              <a:rPr lang="en-US" sz="3195" dirty="0"/>
              <a:t>Answer: We do so by using a queue to</a:t>
            </a:r>
            <a:r>
              <a:rPr lang="en-CA" altLang="en-US" sz="3195" dirty="0"/>
              <a:t> </a:t>
            </a:r>
            <a:r>
              <a:rPr lang="en-US" sz="3195" dirty="0"/>
              <a:t>store the nodes pending exploration.</a:t>
            </a:r>
          </a:p>
          <a:p>
            <a:pPr lvl="1"/>
            <a:r>
              <a:rPr lang="en-US" sz="2735" dirty="0"/>
              <a:t>All nodes at level 𝑖 appear earlier in the queue</a:t>
            </a:r>
            <a:r>
              <a:rPr lang="en-CA" altLang="en-US" sz="2735" dirty="0"/>
              <a:t> </a:t>
            </a:r>
            <a:r>
              <a:rPr lang="en-US" sz="2735" dirty="0"/>
              <a:t>than any node at level 𝑖 + 1.</a:t>
            </a: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6</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BFS</a:t>
            </a:r>
          </a:p>
        </p:txBody>
      </p:sp>
      <p:sp>
        <p:nvSpPr>
          <p:cNvPr id="3" name="Content Placeholder 2"/>
          <p:cNvSpPr>
            <a:spLocks noGrp="1"/>
          </p:cNvSpPr>
          <p:nvPr>
            <p:ph idx="1"/>
          </p:nvPr>
        </p:nvSpPr>
        <p:spPr>
          <a:xfrm>
            <a:off x="890588" y="1494359"/>
            <a:ext cx="10515600" cy="4351338"/>
          </a:xfrm>
        </p:spPr>
        <p:txBody>
          <a:bodyPr/>
          <a:lstStyle/>
          <a:p>
            <a:pPr lvl="0"/>
            <a:r>
              <a:rPr lang="en-US" sz="3195" dirty="0"/>
              <a:t>Each node is enqueued/dequeued at most once.</a:t>
            </a:r>
          </a:p>
          <a:p>
            <a:pPr lvl="0"/>
            <a:r>
              <a:rPr lang="en-US" sz="3195" dirty="0"/>
              <a:t>Each edge is examined at most twice.</a:t>
            </a:r>
          </a:p>
          <a:p>
            <a:pPr lvl="0"/>
            <a:r>
              <a:rPr lang="en-US" sz="3195" dirty="0"/>
              <a:t>As implemented, BFS runs in 𝑂(𝑛 + 𝑚) time, </a:t>
            </a:r>
          </a:p>
          <a:p>
            <a:pPr lvl="1"/>
            <a:r>
              <a:rPr lang="en-US" sz="2795" dirty="0"/>
              <a:t>n = num verts, </a:t>
            </a:r>
          </a:p>
          <a:p>
            <a:pPr lvl="1"/>
            <a:r>
              <a:rPr lang="en-US" sz="2795" dirty="0"/>
              <a:t>m = num edges</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7</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p>
        </p:txBody>
      </p:sp>
      <p:sp>
        <p:nvSpPr>
          <p:cNvPr id="3" name="Content Placeholder 2"/>
          <p:cNvSpPr>
            <a:spLocks noGrp="1"/>
          </p:cNvSpPr>
          <p:nvPr>
            <p:ph idx="1"/>
          </p:nvPr>
        </p:nvSpPr>
        <p:spPr>
          <a:xfrm>
            <a:off x="890588" y="1494359"/>
            <a:ext cx="10515600" cy="4351338"/>
          </a:xfrm>
        </p:spPr>
        <p:txBody>
          <a:bodyPr/>
          <a:lstStyle/>
          <a:p>
            <a:pPr lvl="0"/>
            <a:r>
              <a:rPr lang="en-US" sz="3195" dirty="0"/>
              <a:t>We start our search at the root</a:t>
            </a:r>
          </a:p>
          <a:p>
            <a:pPr lvl="0"/>
            <a:r>
              <a:rPr lang="en-US" sz="3195" dirty="0"/>
              <a:t>We end our search when we find a valid leaf node</a:t>
            </a:r>
          </a:p>
          <a:p>
            <a:pPr lvl="0"/>
            <a:r>
              <a:rPr lang="en-US" sz="3195" dirty="0"/>
              <a:t>A depth-first search expands the deepest node</a:t>
            </a:r>
            <a:r>
              <a:rPr lang="en-CA" altLang="en-US" sz="3195" dirty="0"/>
              <a:t> </a:t>
            </a:r>
            <a:r>
              <a:rPr lang="en-US" sz="3195" dirty="0"/>
              <a:t>next.</a:t>
            </a:r>
          </a:p>
          <a:p>
            <a:pPr lvl="1"/>
            <a:r>
              <a:rPr lang="en-US" sz="2735" dirty="0"/>
              <a:t>A child children will be expanded before the child’s</a:t>
            </a:r>
            <a:r>
              <a:rPr lang="en-CA" altLang="en-US" sz="2735" dirty="0"/>
              <a:t> </a:t>
            </a:r>
            <a:r>
              <a:rPr lang="en-US" sz="2740" dirty="0"/>
              <a:t>siblings are expanded.</a:t>
            </a:r>
          </a:p>
          <a:p>
            <a:pPr lvl="0"/>
            <a:r>
              <a:rPr lang="en-US" sz="3195" dirty="0"/>
              <a:t>This type of search gets you to the leaf nodes as</a:t>
            </a:r>
            <a:r>
              <a:rPr lang="en-CA" altLang="en-US" sz="3195" dirty="0"/>
              <a:t> </a:t>
            </a:r>
            <a:r>
              <a:rPr lang="en-US" sz="3195" dirty="0"/>
              <a:t>fast as you can.</a:t>
            </a: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8</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Instead of explicitly implementing a stack DFS, we often prefer to let the system stack do the heavy lifting and use a recursive implementation</a:t>
            </a:r>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9</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DFS</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Algorithmic Paradigm</a:t>
            </a:r>
          </a:p>
          <a:p>
            <a:pPr lvl="1"/>
            <a:r>
              <a:rPr lang="en-CA" altLang="en-US" sz="2735" dirty="0"/>
              <a:t>Think of DFS as a combination of Divide-and-Conquer and Backtracking (will be covered later)</a:t>
            </a:r>
          </a:p>
          <a:p>
            <a:pPr lvl="0"/>
            <a:r>
              <a:rPr lang="en-CA" altLang="en-US" sz="3190" dirty="0"/>
              <a:t>Recall our preorder binary tree traversal DFS</a:t>
            </a:r>
          </a:p>
          <a:p>
            <a:pPr lvl="1"/>
            <a:r>
              <a:rPr lang="en-CA" altLang="en-US" sz="2730" dirty="0"/>
              <a:t>We have recursive calls to dfs(root.left), dfs(root.right)</a:t>
            </a:r>
          </a:p>
          <a:p>
            <a:pPr lvl="1"/>
            <a:r>
              <a:rPr lang="en-CA" altLang="en-US" sz="2730" dirty="0"/>
              <a:t>This is effectively dividing the problem, conquering each one independently, and combining the solution at the end</a:t>
            </a:r>
          </a:p>
        </p:txBody>
      </p:sp>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958215"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0</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p>
        </p:txBody>
      </p:sp>
      <p:sp>
        <p:nvSpPr>
          <p:cNvPr id="3" name="Content Placeholder 2"/>
          <p:cNvSpPr>
            <a:spLocks noGrp="1"/>
          </p:cNvSpPr>
          <p:nvPr>
            <p:ph idx="1"/>
          </p:nvPr>
        </p:nvSpPr>
        <p:spPr>
          <a:xfrm>
            <a:off x="890588" y="1494359"/>
            <a:ext cx="10515600" cy="4351338"/>
          </a:xfrm>
        </p:spPr>
        <p:txBody>
          <a:bodyPr/>
          <a:lstStyle/>
          <a:p>
            <a:pPr lvl="0"/>
            <a:r>
              <a:rPr lang="en-US" sz="3195" dirty="0"/>
              <a:t>Consider a wireless sensor network consisting of 𝑛 sensors,</a:t>
            </a:r>
            <a:r>
              <a:rPr lang="en-CA" altLang="en-US" sz="3195" dirty="0"/>
              <a:t> </a:t>
            </a:r>
            <a:r>
              <a:rPr lang="en-US" sz="3195" dirty="0"/>
              <a:t>each of which can transmit within distance 𝑟. Pairs of sensors</a:t>
            </a:r>
            <a:r>
              <a:rPr lang="en-CA" altLang="en-US" sz="3195" dirty="0"/>
              <a:t> </a:t>
            </a:r>
            <a:r>
              <a:rPr lang="en-US" sz="3195" dirty="0"/>
              <a:t>that can directly communicate are linked with an edge. </a:t>
            </a:r>
          </a:p>
          <a:p>
            <a:pPr lvl="0"/>
            <a:r>
              <a:rPr lang="en-US" sz="3195" dirty="0"/>
              <a:t>This</a:t>
            </a:r>
            <a:r>
              <a:rPr lang="en-CA" altLang="en-US" sz="3195" dirty="0"/>
              <a:t> </a:t>
            </a:r>
            <a:r>
              <a:rPr lang="en-US" sz="3195" dirty="0"/>
              <a:t>information can be used to partition the sensors into sets of</a:t>
            </a:r>
            <a:r>
              <a:rPr lang="en-CA" altLang="en-US" sz="3195" dirty="0"/>
              <a:t> </a:t>
            </a:r>
            <a:r>
              <a:rPr lang="en-US" sz="3195" dirty="0"/>
              <a:t>sensors that can communicate directly or indirectly.</a:t>
            </a:r>
          </a:p>
        </p:txBody>
      </p:sp>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021080"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Use Case Examples</a:t>
            </a:r>
          </a:p>
        </p:txBody>
      </p:sp>
      <p:sp>
        <p:nvSpPr>
          <p:cNvPr id="3" name="Content Placeholder 2"/>
          <p:cNvSpPr>
            <a:spLocks noGrp="1"/>
          </p:cNvSpPr>
          <p:nvPr>
            <p:ph idx="1"/>
          </p:nvPr>
        </p:nvSpPr>
        <p:spPr>
          <a:xfrm>
            <a:off x="890588" y="1494359"/>
            <a:ext cx="10515600" cy="4351338"/>
          </a:xfrm>
        </p:spPr>
        <p:txBody>
          <a:bodyPr/>
          <a:lstStyle/>
          <a:p>
            <a:pPr lvl="0"/>
            <a:r>
              <a:rPr sz="3195" dirty="0"/>
              <a:t>Consider a pool of customers using different accounts. You</a:t>
            </a:r>
            <a:r>
              <a:rPr lang="en-CA" sz="3195" dirty="0"/>
              <a:t> </a:t>
            </a:r>
            <a:r>
              <a:rPr sz="3195" dirty="0"/>
              <a:t>wish to identify related sets of people (e.g., families). You</a:t>
            </a:r>
            <a:r>
              <a:rPr lang="en-CA" sz="3195" dirty="0"/>
              <a:t> </a:t>
            </a:r>
            <a:r>
              <a:rPr sz="3195" dirty="0"/>
              <a:t>create edges between customer IDs based on the same credit</a:t>
            </a:r>
            <a:r>
              <a:rPr lang="en-CA" sz="3195" dirty="0"/>
              <a:t> </a:t>
            </a:r>
            <a:r>
              <a:rPr sz="3195" dirty="0"/>
              <a:t>card usage, or address, and so on. </a:t>
            </a:r>
          </a:p>
          <a:p>
            <a:pPr lvl="0"/>
            <a:r>
              <a:rPr sz="3195" dirty="0"/>
              <a:t>The information can be</a:t>
            </a:r>
            <a:r>
              <a:rPr lang="en-CA" sz="3195" dirty="0"/>
              <a:t> </a:t>
            </a:r>
            <a:r>
              <a:rPr sz="3195" dirty="0"/>
              <a:t>used, for example, to estimate the possibility of fraud.</a:t>
            </a:r>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1155"/>
            <a:ext cx="1120775" cy="521970"/>
          </a:xfrm>
          <a:prstGeom prst="rect">
            <a:avLst/>
          </a:prstGeom>
          <a:noFill/>
          <a:ln w="9525">
            <a:noFill/>
          </a:ln>
        </p:spPr>
        <p:txBody>
          <a:bodyPr wrap="square"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3</a:t>
            </a:r>
            <a:r>
              <a:rPr lang="en-US" altLang="zh-CN" sz="2800" b="1" dirty="0">
                <a:solidFill>
                  <a:schemeClr val="bg1"/>
                </a:solidFill>
                <a:latin typeface="Microsoft YaHei" panose="020B0503020204020204" pitchFamily="34" charset="-122"/>
                <a:ea typeface="Microsoft YaHei" panose="020B0503020204020204" pitchFamily="34" charset="-122"/>
              </a:rPr>
              <a:t>.1</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Traversal Summary</a:t>
            </a:r>
          </a:p>
        </p:txBody>
      </p:sp>
      <p:sp>
        <p:nvSpPr>
          <p:cNvPr id="3" name="Content Placeholder 2"/>
          <p:cNvSpPr>
            <a:spLocks noGrp="1"/>
          </p:cNvSpPr>
          <p:nvPr>
            <p:ph idx="1"/>
          </p:nvPr>
        </p:nvSpPr>
        <p:spPr>
          <a:xfrm>
            <a:off x="890588" y="1494359"/>
            <a:ext cx="10515600" cy="4351338"/>
          </a:xfrm>
        </p:spPr>
        <p:txBody>
          <a:bodyPr/>
          <a:lstStyle/>
          <a:p>
            <a:pPr lvl="0"/>
            <a:r>
              <a:rPr lang="en-CA" altLang="en-US" sz="3195" dirty="0"/>
              <a:t>Question: Which is better, DFS or BFS?</a:t>
            </a:r>
          </a:p>
          <a:p>
            <a:pPr lvl="0"/>
            <a:r>
              <a:rPr lang="en-CA" altLang="en-US" sz="3195" dirty="0"/>
              <a:t>Answer: It depends...</a:t>
            </a:r>
          </a:p>
          <a:p>
            <a:pPr lvl="1"/>
            <a:r>
              <a:rPr lang="en-CA" altLang="en-US" sz="2735" dirty="0"/>
              <a:t>BFS is better at:</a:t>
            </a:r>
          </a:p>
          <a:p>
            <a:pPr lvl="2"/>
            <a:r>
              <a:rPr lang="en-CA" altLang="en-US" sz="2275" dirty="0"/>
              <a:t>Finding shortest distance between two vertices</a:t>
            </a:r>
          </a:p>
          <a:p>
            <a:pPr lvl="2"/>
            <a:r>
              <a:rPr lang="en-CA" altLang="en-US" sz="2275" dirty="0"/>
              <a:t>Graph of unkown size, or even infinite size</a:t>
            </a:r>
          </a:p>
          <a:p>
            <a:pPr lvl="3"/>
            <a:r>
              <a:rPr lang="en-CA" altLang="en-US" sz="2275" dirty="0"/>
              <a:t>Ie Google Maps find path from A to B in a city</a:t>
            </a:r>
          </a:p>
          <a:p>
            <a:pPr lvl="1"/>
            <a:r>
              <a:rPr lang="en-CA" altLang="en-US" sz="2735" dirty="0"/>
              <a:t>DFS is better at:</a:t>
            </a:r>
          </a:p>
          <a:p>
            <a:pPr lvl="2"/>
            <a:r>
              <a:rPr lang="en-CA" altLang="en-US" sz="2275" dirty="0"/>
              <a:t>Using less memory than BFS for wide graphs, since BFS has to keep all the nodes in the queue, and for wide graphs this can be quite large</a:t>
            </a:r>
          </a:p>
          <a:p>
            <a:pPr lvl="2"/>
            <a:r>
              <a:rPr lang="en-CA" altLang="en-US" sz="2275" dirty="0"/>
              <a:t>Finding nodes far away from the root</a:t>
            </a:r>
          </a:p>
          <a:p>
            <a:pPr lvl="3"/>
            <a:r>
              <a:rPr lang="en-CA" altLang="en-US" sz="2275" dirty="0"/>
              <a:t>ie Web Scraping to build an index for Google Search</a:t>
            </a: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Week6 Recap</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Week </a:t>
            </a:r>
            <a:r>
              <a:rPr lang="en-CA" altLang="en-US" sz="3200" b="1" dirty="0">
                <a:solidFill>
                  <a:srgbClr val="05B780"/>
                </a:solidFill>
                <a:latin typeface="Microsoft YaHei" panose="020B0503020204020204" pitchFamily="34" charset="-122"/>
                <a:ea typeface="Microsoft YaHei" panose="020B0503020204020204" pitchFamily="34" charset="-122"/>
              </a:rPr>
              <a:t>6</a:t>
            </a:r>
            <a:r>
              <a:rPr lang="en-US" altLang="zh-CN" sz="3200" b="1" dirty="0">
                <a:solidFill>
                  <a:srgbClr val="05B780"/>
                </a:solidFill>
                <a:latin typeface="Microsoft YaHei" panose="020B0503020204020204" pitchFamily="34" charset="-122"/>
                <a:ea typeface="Microsoft YaHei" panose="020B0503020204020204" pitchFamily="34" charset="-122"/>
              </a:rPr>
              <a:t> Recap</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01a</a:t>
              </a:r>
            </a:p>
          </p:txBody>
        </p:sp>
      </p:gr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22225" y="336550"/>
            <a:ext cx="398589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Class Exercise</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556510"/>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Class Exercises</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a:t>
              </a:r>
              <a:r>
                <a:rPr lang="en-CA" altLang="en-US" sz="4400" b="1" dirty="0">
                  <a:solidFill>
                    <a:schemeClr val="bg1"/>
                  </a:solidFill>
                  <a:latin typeface="Microsoft YaHei" panose="020B0503020204020204" pitchFamily="34" charset="-122"/>
                  <a:ea typeface="Microsoft YaHei" panose="020B0503020204020204" pitchFamily="34" charset="-122"/>
                </a:rPr>
                <a:t>4</a:t>
              </a:r>
            </a:p>
          </p:txBody>
        </p:sp>
      </p:grpSp>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Shortest Path between A and B</a:t>
            </a:r>
          </a:p>
        </p:txBody>
      </p:sp>
      <p:sp>
        <p:nvSpPr>
          <p:cNvPr id="3" name="Content Placeholder 2"/>
          <p:cNvSpPr>
            <a:spLocks noGrp="1"/>
          </p:cNvSpPr>
          <p:nvPr>
            <p:ph idx="1"/>
          </p:nvPr>
        </p:nvSpPr>
        <p:spPr>
          <a:xfrm>
            <a:off x="890588" y="1494359"/>
            <a:ext cx="10515600" cy="4351338"/>
          </a:xfrm>
        </p:spPr>
        <p:txBody>
          <a:bodyPr/>
          <a:lstStyle/>
          <a:p>
            <a:pPr lvl="0"/>
            <a:r>
              <a:rPr lang="en-US" sz="3195" dirty="0"/>
              <a:t>Given an (unweighted) graph, return the length of the shortest path between two nodes A and B, in terms of the number of edges.</a:t>
            </a:r>
          </a:p>
          <a:p>
            <a:pPr lvl="0"/>
            <a:r>
              <a:rPr lang="en-US" sz="3195" dirty="0"/>
              <a:t>Input:</a:t>
            </a:r>
          </a:p>
          <a:p>
            <a:pPr lvl="1"/>
            <a:r>
              <a:rPr lang="en-US" sz="2795" dirty="0"/>
              <a:t>graph: {0: [1, 2], 1: [0, 2, 3], 2: [0, 1], 3: [1]}</a:t>
            </a:r>
            <a:r>
              <a:rPr lang="en-CA" altLang="en-US" sz="2795" dirty="0"/>
              <a:t>, </a:t>
            </a:r>
            <a:r>
              <a:rPr lang="en-US" sz="2795" dirty="0"/>
              <a:t>A: 0</a:t>
            </a:r>
            <a:r>
              <a:rPr lang="en-CA" altLang="en-US" sz="2795" dirty="0"/>
              <a:t>, </a:t>
            </a:r>
            <a:r>
              <a:rPr lang="en-US" sz="2795" dirty="0"/>
              <a:t>B: 3</a:t>
            </a:r>
          </a:p>
          <a:p>
            <a:pPr lvl="0"/>
            <a:r>
              <a:rPr lang="en-US" sz="3195" dirty="0"/>
              <a:t>Output: 2</a:t>
            </a:r>
          </a:p>
          <a:p>
            <a:pPr lvl="0"/>
            <a:endParaRPr lang="en-US" sz="3195" dirty="0"/>
          </a:p>
        </p:txBody>
      </p:sp>
      <p:pic>
        <p:nvPicPr>
          <p:cNvPr id="2" name="Picture 1"/>
          <p:cNvPicPr>
            <a:picLocks noChangeAspect="1"/>
          </p:cNvPicPr>
          <p:nvPr/>
        </p:nvPicPr>
        <p:blipFill>
          <a:blip r:embed="rId2"/>
          <a:stretch>
            <a:fillRect/>
          </a:stretch>
        </p:blipFill>
        <p:spPr>
          <a:xfrm>
            <a:off x="4295775" y="4238625"/>
            <a:ext cx="2228215" cy="2249805"/>
          </a:xfrm>
          <a:prstGeom prst="rect">
            <a:avLst/>
          </a:prstGeom>
        </p:spPr>
      </p:pic>
      <p:pic>
        <p:nvPicPr>
          <p:cNvPr id="5" name="Picture 4">
            <a:extLst>
              <a:ext uri="{FF2B5EF4-FFF2-40B4-BE49-F238E27FC236}">
                <a16:creationId xmlns:a16="http://schemas.microsoft.com/office/drawing/2014/main" id="{5D74A85D-1B2E-47F3-800E-5DD2CB39B0DB}"/>
              </a:ext>
            </a:extLst>
          </p:cNvPr>
          <p:cNvPicPr>
            <a:picLocks noChangeAspect="1"/>
          </p:cNvPicPr>
          <p:nvPr/>
        </p:nvPicPr>
        <p:blipFill>
          <a:blip r:embed="rId3"/>
          <a:stretch>
            <a:fillRect/>
          </a:stretch>
        </p:blipFill>
        <p:spPr>
          <a:xfrm>
            <a:off x="7887813" y="70898"/>
            <a:ext cx="3821744" cy="1423461"/>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Flood Fill</a:t>
            </a:r>
          </a:p>
        </p:txBody>
      </p:sp>
      <p:sp>
        <p:nvSpPr>
          <p:cNvPr id="3" name="Content Placeholder 2"/>
          <p:cNvSpPr>
            <a:spLocks noGrp="1"/>
          </p:cNvSpPr>
          <p:nvPr>
            <p:ph idx="1"/>
          </p:nvPr>
        </p:nvSpPr>
        <p:spPr>
          <a:xfrm>
            <a:off x="890588" y="1063194"/>
            <a:ext cx="10515600" cy="4351338"/>
          </a:xfrm>
        </p:spPr>
        <p:txBody>
          <a:bodyPr/>
          <a:lstStyle/>
          <a:p>
            <a:r>
              <a:rPr lang="en-US" sz="3200" dirty="0"/>
              <a:t>In computer graphics, an uncompressed raster image is presented as a matrix of numbers. Each entry of the matrix represents the color of a pixel. </a:t>
            </a:r>
          </a:p>
          <a:p>
            <a:pPr lvl="1"/>
            <a:r>
              <a:rPr lang="en-US" sz="2740" dirty="0"/>
              <a:t>A flood fill algorithm takes a coordinate r, c and a replacement color, and replaces all pixels connected to r, c that have the same color (i.e., the pixels connected to the given coordinate with of same color and all the other pixels connected to the those pixels of the same color) with the replacement color. (e.g. MS-Paint's paint bucket tool).</a:t>
            </a:r>
          </a:p>
        </p:txBody>
      </p:sp>
      <p:pic>
        <p:nvPicPr>
          <p:cNvPr id="2" name="Picture 1"/>
          <p:cNvPicPr>
            <a:picLocks noChangeAspect="1"/>
          </p:cNvPicPr>
          <p:nvPr/>
        </p:nvPicPr>
        <p:blipFill>
          <a:blip r:embed="rId2"/>
          <a:stretch>
            <a:fillRect/>
          </a:stretch>
        </p:blipFill>
        <p:spPr>
          <a:xfrm>
            <a:off x="4125595" y="4514850"/>
            <a:ext cx="4965065" cy="1978660"/>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CA" altLang="en-US" sz="2800" b="1" dirty="0">
                <a:solidFill>
                  <a:schemeClr val="bg1"/>
                </a:solidFill>
                <a:latin typeface="Microsoft YaHei" panose="020B0503020204020204" pitchFamily="34" charset="-122"/>
                <a:ea typeface="Microsoft YaHei" panose="020B0503020204020204" pitchFamily="34" charset="-122"/>
              </a:rPr>
              <a:t>4</a:t>
            </a:r>
            <a:r>
              <a:rPr lang="en-US" altLang="zh-CN" sz="2800" b="1" dirty="0">
                <a:solidFill>
                  <a:schemeClr val="bg1"/>
                </a:solidFill>
                <a:latin typeface="Microsoft YaHei" panose="020B0503020204020204" pitchFamily="34" charset="-122"/>
                <a:ea typeface="Microsoft YaHei" panose="020B0503020204020204" pitchFamily="34" charset="-122"/>
              </a:rPr>
              <a:t>.</a:t>
            </a:r>
            <a:r>
              <a:rPr lang="en-CA" altLang="en-US" sz="2800" b="1" dirty="0">
                <a:solidFill>
                  <a:schemeClr val="bg1"/>
                </a:solidFill>
                <a:latin typeface="Microsoft YaHei" panose="020B0503020204020204" pitchFamily="34" charset="-122"/>
                <a:ea typeface="Microsoft YaHei" panose="020B0503020204020204" pitchFamily="34" charset="-122"/>
              </a:rPr>
              <a:t>3</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Homework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 Number of Islands</a:t>
            </a:r>
          </a:p>
        </p:txBody>
      </p:sp>
      <p:sp>
        <p:nvSpPr>
          <p:cNvPr id="3" name="Content Placeholder 2"/>
          <p:cNvSpPr>
            <a:spLocks noGrp="1"/>
          </p:cNvSpPr>
          <p:nvPr>
            <p:ph idx="1"/>
          </p:nvPr>
        </p:nvSpPr>
        <p:spPr>
          <a:xfrm>
            <a:off x="890588" y="1494359"/>
            <a:ext cx="10515600" cy="4351338"/>
          </a:xfrm>
        </p:spPr>
        <p:txBody>
          <a:bodyPr/>
          <a:lstStyle/>
          <a:p>
            <a:r>
              <a:rPr lang="en-US" sz="3200" dirty="0"/>
              <a:t>Given an m x n 2D binary grid grid which represents a map of '1's (land) and '0's (water), return the number of islands.</a:t>
            </a:r>
          </a:p>
          <a:p>
            <a:r>
              <a:rPr lang="en-US" sz="3200" dirty="0"/>
              <a:t>An island is surrounded by water and is formed by connecting adjacent lands horizontally or vertically. You may assume all four edges of the grid are all surrounded by water.</a:t>
            </a:r>
          </a:p>
        </p:txBody>
      </p:sp>
      <p:pic>
        <p:nvPicPr>
          <p:cNvPr id="2" name="Picture 1"/>
          <p:cNvPicPr>
            <a:picLocks noChangeAspect="1"/>
          </p:cNvPicPr>
          <p:nvPr/>
        </p:nvPicPr>
        <p:blipFill>
          <a:blip r:embed="rId2"/>
          <a:stretch>
            <a:fillRect/>
          </a:stretch>
        </p:blipFill>
        <p:spPr>
          <a:xfrm>
            <a:off x="2162810" y="4081780"/>
            <a:ext cx="1943100" cy="1838325"/>
          </a:xfrm>
          <a:prstGeom prst="rect">
            <a:avLst/>
          </a:prstGeom>
        </p:spPr>
      </p:pic>
      <p:pic>
        <p:nvPicPr>
          <p:cNvPr id="4" name="Picture 3"/>
          <p:cNvPicPr>
            <a:picLocks noChangeAspect="1"/>
          </p:cNvPicPr>
          <p:nvPr/>
        </p:nvPicPr>
        <p:blipFill>
          <a:blip r:embed="rId3"/>
          <a:stretch>
            <a:fillRect/>
          </a:stretch>
        </p:blipFill>
        <p:spPr>
          <a:xfrm>
            <a:off x="6269355" y="4081780"/>
            <a:ext cx="2028825" cy="1924050"/>
          </a:xfrm>
          <a:prstGeom prst="rect">
            <a:avLst/>
          </a:prstGeom>
        </p:spPr>
      </p:pic>
      <p:sp>
        <p:nvSpPr>
          <p:cNvPr id="6" name="Freeform: Shape 5">
            <a:extLst>
              <a:ext uri="{FF2B5EF4-FFF2-40B4-BE49-F238E27FC236}">
                <a16:creationId xmlns:a16="http://schemas.microsoft.com/office/drawing/2014/main" id="{44091087-78AA-4B53-ABFD-27A144AB00A3}"/>
              </a:ext>
            </a:extLst>
          </p:cNvPr>
          <p:cNvSpPr/>
          <p:nvPr/>
        </p:nvSpPr>
        <p:spPr>
          <a:xfrm>
            <a:off x="2467992" y="4696287"/>
            <a:ext cx="1322773" cy="630315"/>
          </a:xfrm>
          <a:custGeom>
            <a:avLst/>
            <a:gdLst>
              <a:gd name="connsiteX0" fmla="*/ 1322773 w 1322773"/>
              <a:gd name="connsiteY0" fmla="*/ 0 h 630315"/>
              <a:gd name="connsiteX1" fmla="*/ 1100831 w 1322773"/>
              <a:gd name="connsiteY1" fmla="*/ 0 h 630315"/>
              <a:gd name="connsiteX2" fmla="*/ 896645 w 1322773"/>
              <a:gd name="connsiteY2" fmla="*/ 8878 h 630315"/>
              <a:gd name="connsiteX3" fmla="*/ 559293 w 1322773"/>
              <a:gd name="connsiteY3" fmla="*/ 8878 h 630315"/>
              <a:gd name="connsiteX4" fmla="*/ 399495 w 1322773"/>
              <a:gd name="connsiteY4" fmla="*/ 26633 h 630315"/>
              <a:gd name="connsiteX5" fmla="*/ 355107 w 1322773"/>
              <a:gd name="connsiteY5" fmla="*/ 44389 h 630315"/>
              <a:gd name="connsiteX6" fmla="*/ 88777 w 1322773"/>
              <a:gd name="connsiteY6" fmla="*/ 71022 h 630315"/>
              <a:gd name="connsiteX7" fmla="*/ 35511 w 1322773"/>
              <a:gd name="connsiteY7" fmla="*/ 159798 h 630315"/>
              <a:gd name="connsiteX8" fmla="*/ 17756 w 1322773"/>
              <a:gd name="connsiteY8" fmla="*/ 266330 h 630315"/>
              <a:gd name="connsiteX9" fmla="*/ 0 w 1322773"/>
              <a:gd name="connsiteY9" fmla="*/ 399496 h 630315"/>
              <a:gd name="connsiteX10" fmla="*/ 26633 w 1322773"/>
              <a:gd name="connsiteY10" fmla="*/ 559294 h 630315"/>
              <a:gd name="connsiteX11" fmla="*/ 44389 w 1322773"/>
              <a:gd name="connsiteY11" fmla="*/ 577049 h 630315"/>
              <a:gd name="connsiteX12" fmla="*/ 79899 w 1322773"/>
              <a:gd name="connsiteY12" fmla="*/ 612560 h 630315"/>
              <a:gd name="connsiteX13" fmla="*/ 150921 w 1322773"/>
              <a:gd name="connsiteY13" fmla="*/ 630315 h 630315"/>
              <a:gd name="connsiteX14" fmla="*/ 310719 w 1322773"/>
              <a:gd name="connsiteY14" fmla="*/ 621437 h 630315"/>
              <a:gd name="connsiteX15" fmla="*/ 355107 w 1322773"/>
              <a:gd name="connsiteY15" fmla="*/ 612560 h 630315"/>
              <a:gd name="connsiteX16" fmla="*/ 417251 w 1322773"/>
              <a:gd name="connsiteY16" fmla="*/ 603682 h 630315"/>
              <a:gd name="connsiteX17" fmla="*/ 470517 w 1322773"/>
              <a:gd name="connsiteY17" fmla="*/ 594804 h 630315"/>
              <a:gd name="connsiteX18" fmla="*/ 568171 w 1322773"/>
              <a:gd name="connsiteY18" fmla="*/ 585927 h 630315"/>
              <a:gd name="connsiteX19" fmla="*/ 630315 w 1322773"/>
              <a:gd name="connsiteY19" fmla="*/ 559294 h 630315"/>
              <a:gd name="connsiteX20" fmla="*/ 648070 w 1322773"/>
              <a:gd name="connsiteY20" fmla="*/ 506028 h 630315"/>
              <a:gd name="connsiteX21" fmla="*/ 603682 w 1322773"/>
              <a:gd name="connsiteY21" fmla="*/ 284086 h 630315"/>
              <a:gd name="connsiteX22" fmla="*/ 630315 w 1322773"/>
              <a:gd name="connsiteY22" fmla="*/ 221942 h 630315"/>
              <a:gd name="connsiteX23" fmla="*/ 665825 w 1322773"/>
              <a:gd name="connsiteY23" fmla="*/ 204187 h 630315"/>
              <a:gd name="connsiteX24" fmla="*/ 790113 w 1322773"/>
              <a:gd name="connsiteY24" fmla="*/ 159798 h 630315"/>
              <a:gd name="connsiteX25" fmla="*/ 852257 w 1322773"/>
              <a:gd name="connsiteY25" fmla="*/ 346230 h 630315"/>
              <a:gd name="connsiteX26" fmla="*/ 932156 w 1322773"/>
              <a:gd name="connsiteY26" fmla="*/ 399496 h 630315"/>
              <a:gd name="connsiteX27" fmla="*/ 1012055 w 1322773"/>
              <a:gd name="connsiteY27" fmla="*/ 443884 h 630315"/>
              <a:gd name="connsiteX28" fmla="*/ 1047565 w 1322773"/>
              <a:gd name="connsiteY28" fmla="*/ 452762 h 630315"/>
              <a:gd name="connsiteX29" fmla="*/ 1100831 w 1322773"/>
              <a:gd name="connsiteY29" fmla="*/ 435006 h 630315"/>
              <a:gd name="connsiteX30" fmla="*/ 1136342 w 1322773"/>
              <a:gd name="connsiteY30" fmla="*/ 390618 h 630315"/>
              <a:gd name="connsiteX31" fmla="*/ 1180730 w 1322773"/>
              <a:gd name="connsiteY31" fmla="*/ 337352 h 630315"/>
              <a:gd name="connsiteX32" fmla="*/ 1189608 w 1322773"/>
              <a:gd name="connsiteY32" fmla="*/ 248575 h 63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322773" h="630315">
                <a:moveTo>
                  <a:pt x="1322773" y="0"/>
                </a:moveTo>
                <a:cubicBezTo>
                  <a:pt x="1001767" y="24694"/>
                  <a:pt x="1402878" y="0"/>
                  <a:pt x="1100831" y="0"/>
                </a:cubicBezTo>
                <a:cubicBezTo>
                  <a:pt x="1032705" y="0"/>
                  <a:pt x="964707" y="5919"/>
                  <a:pt x="896645" y="8878"/>
                </a:cubicBezTo>
                <a:cubicBezTo>
                  <a:pt x="743293" y="39550"/>
                  <a:pt x="952563" y="1167"/>
                  <a:pt x="559293" y="8878"/>
                </a:cubicBezTo>
                <a:cubicBezTo>
                  <a:pt x="505710" y="9929"/>
                  <a:pt x="452761" y="20715"/>
                  <a:pt x="399495" y="26633"/>
                </a:cubicBezTo>
                <a:cubicBezTo>
                  <a:pt x="384699" y="32552"/>
                  <a:pt x="370920" y="42412"/>
                  <a:pt x="355107" y="44389"/>
                </a:cubicBezTo>
                <a:cubicBezTo>
                  <a:pt x="45204" y="83127"/>
                  <a:pt x="198526" y="34437"/>
                  <a:pt x="88777" y="71022"/>
                </a:cubicBezTo>
                <a:cubicBezTo>
                  <a:pt x="67727" y="99088"/>
                  <a:pt x="45291" y="124591"/>
                  <a:pt x="35511" y="159798"/>
                </a:cubicBezTo>
                <a:cubicBezTo>
                  <a:pt x="25876" y="194485"/>
                  <a:pt x="22847" y="230691"/>
                  <a:pt x="17756" y="266330"/>
                </a:cubicBezTo>
                <a:cubicBezTo>
                  <a:pt x="5504" y="352092"/>
                  <a:pt x="11473" y="307711"/>
                  <a:pt x="0" y="399496"/>
                </a:cubicBezTo>
                <a:cubicBezTo>
                  <a:pt x="6370" y="495047"/>
                  <a:pt x="-15027" y="507220"/>
                  <a:pt x="26633" y="559294"/>
                </a:cubicBezTo>
                <a:cubicBezTo>
                  <a:pt x="31862" y="565830"/>
                  <a:pt x="38470" y="571131"/>
                  <a:pt x="44389" y="577049"/>
                </a:cubicBezTo>
                <a:cubicBezTo>
                  <a:pt x="55436" y="610192"/>
                  <a:pt x="45178" y="603091"/>
                  <a:pt x="79899" y="612560"/>
                </a:cubicBezTo>
                <a:cubicBezTo>
                  <a:pt x="103442" y="618981"/>
                  <a:pt x="150921" y="630315"/>
                  <a:pt x="150921" y="630315"/>
                </a:cubicBezTo>
                <a:cubicBezTo>
                  <a:pt x="204187" y="627356"/>
                  <a:pt x="257571" y="626058"/>
                  <a:pt x="310719" y="621437"/>
                </a:cubicBezTo>
                <a:cubicBezTo>
                  <a:pt x="325751" y="620130"/>
                  <a:pt x="340223" y="615041"/>
                  <a:pt x="355107" y="612560"/>
                </a:cubicBezTo>
                <a:cubicBezTo>
                  <a:pt x="375747" y="609120"/>
                  <a:pt x="396569" y="606864"/>
                  <a:pt x="417251" y="603682"/>
                </a:cubicBezTo>
                <a:cubicBezTo>
                  <a:pt x="435042" y="600945"/>
                  <a:pt x="452640" y="596907"/>
                  <a:pt x="470517" y="594804"/>
                </a:cubicBezTo>
                <a:cubicBezTo>
                  <a:pt x="502979" y="590985"/>
                  <a:pt x="535620" y="588886"/>
                  <a:pt x="568171" y="585927"/>
                </a:cubicBezTo>
                <a:cubicBezTo>
                  <a:pt x="581501" y="581483"/>
                  <a:pt x="623003" y="569044"/>
                  <a:pt x="630315" y="559294"/>
                </a:cubicBezTo>
                <a:cubicBezTo>
                  <a:pt x="641544" y="544321"/>
                  <a:pt x="642152" y="523783"/>
                  <a:pt x="648070" y="506028"/>
                </a:cubicBezTo>
                <a:cubicBezTo>
                  <a:pt x="610276" y="307611"/>
                  <a:pt x="627901" y="380969"/>
                  <a:pt x="603682" y="284086"/>
                </a:cubicBezTo>
                <a:cubicBezTo>
                  <a:pt x="612560" y="263371"/>
                  <a:pt x="616479" y="239732"/>
                  <a:pt x="630315" y="221942"/>
                </a:cubicBezTo>
                <a:cubicBezTo>
                  <a:pt x="638440" y="211496"/>
                  <a:pt x="654814" y="211528"/>
                  <a:pt x="665825" y="204187"/>
                </a:cubicBezTo>
                <a:cubicBezTo>
                  <a:pt x="746814" y="150194"/>
                  <a:pt x="669214" y="173232"/>
                  <a:pt x="790113" y="159798"/>
                </a:cubicBezTo>
                <a:cubicBezTo>
                  <a:pt x="906715" y="179232"/>
                  <a:pt x="826403" y="148019"/>
                  <a:pt x="852257" y="346230"/>
                </a:cubicBezTo>
                <a:cubicBezTo>
                  <a:pt x="856818" y="381201"/>
                  <a:pt x="914479" y="390657"/>
                  <a:pt x="932156" y="399496"/>
                </a:cubicBezTo>
                <a:cubicBezTo>
                  <a:pt x="966068" y="416452"/>
                  <a:pt x="977849" y="431057"/>
                  <a:pt x="1012055" y="443884"/>
                </a:cubicBezTo>
                <a:cubicBezTo>
                  <a:pt x="1023479" y="448168"/>
                  <a:pt x="1035728" y="449803"/>
                  <a:pt x="1047565" y="452762"/>
                </a:cubicBezTo>
                <a:cubicBezTo>
                  <a:pt x="1065320" y="446843"/>
                  <a:pt x="1084091" y="443376"/>
                  <a:pt x="1100831" y="435006"/>
                </a:cubicBezTo>
                <a:cubicBezTo>
                  <a:pt x="1115593" y="427625"/>
                  <a:pt x="1127379" y="401374"/>
                  <a:pt x="1136342" y="390618"/>
                </a:cubicBezTo>
                <a:cubicBezTo>
                  <a:pt x="1193304" y="322263"/>
                  <a:pt x="1136648" y="403477"/>
                  <a:pt x="1180730" y="337352"/>
                </a:cubicBezTo>
                <a:cubicBezTo>
                  <a:pt x="1193914" y="284616"/>
                  <a:pt x="1189608" y="314042"/>
                  <a:pt x="1189608" y="248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01EACA4-597C-4F69-9823-4D5BFFC06B7C}"/>
              </a:ext>
            </a:extLst>
          </p:cNvPr>
          <p:cNvSpPr/>
          <p:nvPr/>
        </p:nvSpPr>
        <p:spPr>
          <a:xfrm>
            <a:off x="6613864" y="4696287"/>
            <a:ext cx="568171" cy="488272"/>
          </a:xfrm>
          <a:custGeom>
            <a:avLst/>
            <a:gdLst>
              <a:gd name="connsiteX0" fmla="*/ 0 w 568171"/>
              <a:gd name="connsiteY0" fmla="*/ 35511 h 488272"/>
              <a:gd name="connsiteX1" fmla="*/ 35511 w 568171"/>
              <a:gd name="connsiteY1" fmla="*/ 346230 h 488272"/>
              <a:gd name="connsiteX2" fmla="*/ 71021 w 568171"/>
              <a:gd name="connsiteY2" fmla="*/ 443884 h 488272"/>
              <a:gd name="connsiteX3" fmla="*/ 230819 w 568171"/>
              <a:gd name="connsiteY3" fmla="*/ 488272 h 488272"/>
              <a:gd name="connsiteX4" fmla="*/ 301841 w 568171"/>
              <a:gd name="connsiteY4" fmla="*/ 470517 h 488272"/>
              <a:gd name="connsiteX5" fmla="*/ 346229 w 568171"/>
              <a:gd name="connsiteY5" fmla="*/ 443884 h 488272"/>
              <a:gd name="connsiteX6" fmla="*/ 417251 w 568171"/>
              <a:gd name="connsiteY6" fmla="*/ 399496 h 488272"/>
              <a:gd name="connsiteX7" fmla="*/ 443884 w 568171"/>
              <a:gd name="connsiteY7" fmla="*/ 390618 h 488272"/>
              <a:gd name="connsiteX8" fmla="*/ 470517 w 568171"/>
              <a:gd name="connsiteY8" fmla="*/ 372863 h 488272"/>
              <a:gd name="connsiteX9" fmla="*/ 506027 w 568171"/>
              <a:gd name="connsiteY9" fmla="*/ 363985 h 488272"/>
              <a:gd name="connsiteX10" fmla="*/ 532660 w 568171"/>
              <a:gd name="connsiteY10" fmla="*/ 355107 h 488272"/>
              <a:gd name="connsiteX11" fmla="*/ 550416 w 568171"/>
              <a:gd name="connsiteY11" fmla="*/ 328474 h 488272"/>
              <a:gd name="connsiteX12" fmla="*/ 559293 w 568171"/>
              <a:gd name="connsiteY12" fmla="*/ 266330 h 488272"/>
              <a:gd name="connsiteX13" fmla="*/ 568171 w 568171"/>
              <a:gd name="connsiteY13" fmla="*/ 213064 h 488272"/>
              <a:gd name="connsiteX14" fmla="*/ 550416 w 568171"/>
              <a:gd name="connsiteY14" fmla="*/ 62144 h 488272"/>
              <a:gd name="connsiteX15" fmla="*/ 541538 w 568171"/>
              <a:gd name="connsiteY15" fmla="*/ 35511 h 488272"/>
              <a:gd name="connsiteX16" fmla="*/ 506027 w 568171"/>
              <a:gd name="connsiteY16" fmla="*/ 0 h 488272"/>
              <a:gd name="connsiteX17" fmla="*/ 195309 w 568171"/>
              <a:gd name="connsiteY17" fmla="*/ 8878 h 48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8171" h="488272">
                <a:moveTo>
                  <a:pt x="0" y="35511"/>
                </a:moveTo>
                <a:cubicBezTo>
                  <a:pt x="7144" y="121238"/>
                  <a:pt x="18589" y="278542"/>
                  <a:pt x="35511" y="346230"/>
                </a:cubicBezTo>
                <a:cubicBezTo>
                  <a:pt x="38504" y="358204"/>
                  <a:pt x="47316" y="427290"/>
                  <a:pt x="71021" y="443884"/>
                </a:cubicBezTo>
                <a:cubicBezTo>
                  <a:pt x="136102" y="489441"/>
                  <a:pt x="152268" y="480417"/>
                  <a:pt x="230819" y="488272"/>
                </a:cubicBezTo>
                <a:cubicBezTo>
                  <a:pt x="254493" y="482354"/>
                  <a:pt x="279065" y="479277"/>
                  <a:pt x="301841" y="470517"/>
                </a:cubicBezTo>
                <a:cubicBezTo>
                  <a:pt x="317946" y="464323"/>
                  <a:pt x="331534" y="452927"/>
                  <a:pt x="346229" y="443884"/>
                </a:cubicBezTo>
                <a:cubicBezTo>
                  <a:pt x="370005" y="429253"/>
                  <a:pt x="390766" y="408325"/>
                  <a:pt x="417251" y="399496"/>
                </a:cubicBezTo>
                <a:cubicBezTo>
                  <a:pt x="426129" y="396537"/>
                  <a:pt x="435514" y="394803"/>
                  <a:pt x="443884" y="390618"/>
                </a:cubicBezTo>
                <a:cubicBezTo>
                  <a:pt x="453427" y="385846"/>
                  <a:pt x="460710" y="377066"/>
                  <a:pt x="470517" y="372863"/>
                </a:cubicBezTo>
                <a:cubicBezTo>
                  <a:pt x="481731" y="368057"/>
                  <a:pt x="494295" y="367337"/>
                  <a:pt x="506027" y="363985"/>
                </a:cubicBezTo>
                <a:cubicBezTo>
                  <a:pt x="515025" y="361414"/>
                  <a:pt x="523782" y="358066"/>
                  <a:pt x="532660" y="355107"/>
                </a:cubicBezTo>
                <a:cubicBezTo>
                  <a:pt x="538579" y="346229"/>
                  <a:pt x="547350" y="338694"/>
                  <a:pt x="550416" y="328474"/>
                </a:cubicBezTo>
                <a:cubicBezTo>
                  <a:pt x="556429" y="308432"/>
                  <a:pt x="556111" y="287012"/>
                  <a:pt x="559293" y="266330"/>
                </a:cubicBezTo>
                <a:cubicBezTo>
                  <a:pt x="562030" y="248539"/>
                  <a:pt x="565212" y="230819"/>
                  <a:pt x="568171" y="213064"/>
                </a:cubicBezTo>
                <a:cubicBezTo>
                  <a:pt x="561394" y="124963"/>
                  <a:pt x="567690" y="122604"/>
                  <a:pt x="550416" y="62144"/>
                </a:cubicBezTo>
                <a:cubicBezTo>
                  <a:pt x="547845" y="53146"/>
                  <a:pt x="546977" y="43126"/>
                  <a:pt x="541538" y="35511"/>
                </a:cubicBezTo>
                <a:cubicBezTo>
                  <a:pt x="531808" y="21889"/>
                  <a:pt x="517864" y="11837"/>
                  <a:pt x="506027" y="0"/>
                </a:cubicBezTo>
                <a:cubicBezTo>
                  <a:pt x="218988" y="9260"/>
                  <a:pt x="322603" y="8878"/>
                  <a:pt x="195309" y="887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B9E9ACE0-479F-4BAB-9643-BA10504BBFAF}"/>
              </a:ext>
            </a:extLst>
          </p:cNvPr>
          <p:cNvSpPr/>
          <p:nvPr/>
        </p:nvSpPr>
        <p:spPr>
          <a:xfrm>
            <a:off x="7235301" y="5104660"/>
            <a:ext cx="204186" cy="254815"/>
          </a:xfrm>
          <a:custGeom>
            <a:avLst/>
            <a:gdLst>
              <a:gd name="connsiteX0" fmla="*/ 204186 w 204186"/>
              <a:gd name="connsiteY0" fmla="*/ 133165 h 254815"/>
              <a:gd name="connsiteX1" fmla="*/ 177553 w 204186"/>
              <a:gd name="connsiteY1" fmla="*/ 88777 h 254815"/>
              <a:gd name="connsiteX2" fmla="*/ 150920 w 204186"/>
              <a:gd name="connsiteY2" fmla="*/ 62144 h 254815"/>
              <a:gd name="connsiteX3" fmla="*/ 124287 w 204186"/>
              <a:gd name="connsiteY3" fmla="*/ 8878 h 254815"/>
              <a:gd name="connsiteX4" fmla="*/ 71021 w 204186"/>
              <a:gd name="connsiteY4" fmla="*/ 0 h 254815"/>
              <a:gd name="connsiteX5" fmla="*/ 44388 w 204186"/>
              <a:gd name="connsiteY5" fmla="*/ 26633 h 254815"/>
              <a:gd name="connsiteX6" fmla="*/ 17755 w 204186"/>
              <a:gd name="connsiteY6" fmla="*/ 44389 h 254815"/>
              <a:gd name="connsiteX7" fmla="*/ 0 w 204186"/>
              <a:gd name="connsiteY7" fmla="*/ 97655 h 254815"/>
              <a:gd name="connsiteX8" fmla="*/ 168676 w 204186"/>
              <a:gd name="connsiteY8" fmla="*/ 248575 h 25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186" h="254815">
                <a:moveTo>
                  <a:pt x="204186" y="133165"/>
                </a:moveTo>
                <a:cubicBezTo>
                  <a:pt x="195308" y="118369"/>
                  <a:pt x="187906" y="102581"/>
                  <a:pt x="177553" y="88777"/>
                </a:cubicBezTo>
                <a:cubicBezTo>
                  <a:pt x="170020" y="78733"/>
                  <a:pt x="157884" y="72590"/>
                  <a:pt x="150920" y="62144"/>
                </a:cubicBezTo>
                <a:cubicBezTo>
                  <a:pt x="140415" y="46386"/>
                  <a:pt x="145244" y="19356"/>
                  <a:pt x="124287" y="8878"/>
                </a:cubicBezTo>
                <a:cubicBezTo>
                  <a:pt x="108187" y="828"/>
                  <a:pt x="88776" y="2959"/>
                  <a:pt x="71021" y="0"/>
                </a:cubicBezTo>
                <a:cubicBezTo>
                  <a:pt x="62143" y="8878"/>
                  <a:pt x="54033" y="18595"/>
                  <a:pt x="44388" y="26633"/>
                </a:cubicBezTo>
                <a:cubicBezTo>
                  <a:pt x="36191" y="33464"/>
                  <a:pt x="23410" y="35341"/>
                  <a:pt x="17755" y="44389"/>
                </a:cubicBezTo>
                <a:cubicBezTo>
                  <a:pt x="7836" y="60260"/>
                  <a:pt x="5918" y="79900"/>
                  <a:pt x="0" y="97655"/>
                </a:cubicBezTo>
                <a:cubicBezTo>
                  <a:pt x="12006" y="301749"/>
                  <a:pt x="-41516" y="248575"/>
                  <a:pt x="168676" y="24857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F0C70F24-3EB4-4DAC-9BFB-A54F83767D7A}"/>
              </a:ext>
            </a:extLst>
          </p:cNvPr>
          <p:cNvSpPr/>
          <p:nvPr/>
        </p:nvSpPr>
        <p:spPr>
          <a:xfrm>
            <a:off x="7501631" y="5353235"/>
            <a:ext cx="479394" cy="292963"/>
          </a:xfrm>
          <a:custGeom>
            <a:avLst/>
            <a:gdLst>
              <a:gd name="connsiteX0" fmla="*/ 426128 w 479394"/>
              <a:gd name="connsiteY0" fmla="*/ 0 h 292963"/>
              <a:gd name="connsiteX1" fmla="*/ 150920 w 479394"/>
              <a:gd name="connsiteY1" fmla="*/ 17755 h 292963"/>
              <a:gd name="connsiteX2" fmla="*/ 26633 w 479394"/>
              <a:gd name="connsiteY2" fmla="*/ 79899 h 292963"/>
              <a:gd name="connsiteX3" fmla="*/ 0 w 479394"/>
              <a:gd name="connsiteY3" fmla="*/ 88777 h 292963"/>
              <a:gd name="connsiteX4" fmla="*/ 8878 w 479394"/>
              <a:gd name="connsiteY4" fmla="*/ 150920 h 292963"/>
              <a:gd name="connsiteX5" fmla="*/ 53266 w 479394"/>
              <a:gd name="connsiteY5" fmla="*/ 195309 h 292963"/>
              <a:gd name="connsiteX6" fmla="*/ 124287 w 479394"/>
              <a:gd name="connsiteY6" fmla="*/ 257452 h 292963"/>
              <a:gd name="connsiteX7" fmla="*/ 150920 w 479394"/>
              <a:gd name="connsiteY7" fmla="*/ 275208 h 292963"/>
              <a:gd name="connsiteX8" fmla="*/ 239697 w 479394"/>
              <a:gd name="connsiteY8" fmla="*/ 292963 h 292963"/>
              <a:gd name="connsiteX9" fmla="*/ 301841 w 479394"/>
              <a:gd name="connsiteY9" fmla="*/ 275208 h 292963"/>
              <a:gd name="connsiteX10" fmla="*/ 328474 w 479394"/>
              <a:gd name="connsiteY10" fmla="*/ 230819 h 292963"/>
              <a:gd name="connsiteX11" fmla="*/ 363985 w 479394"/>
              <a:gd name="connsiteY11" fmla="*/ 204186 h 292963"/>
              <a:gd name="connsiteX12" fmla="*/ 408373 w 479394"/>
              <a:gd name="connsiteY12" fmla="*/ 159798 h 292963"/>
              <a:gd name="connsiteX13" fmla="*/ 443884 w 479394"/>
              <a:gd name="connsiteY13" fmla="*/ 133165 h 292963"/>
              <a:gd name="connsiteX14" fmla="*/ 479394 w 479394"/>
              <a:gd name="connsiteY14" fmla="*/ 124287 h 29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9394" h="292963">
                <a:moveTo>
                  <a:pt x="426128" y="0"/>
                </a:moveTo>
                <a:cubicBezTo>
                  <a:pt x="334392" y="5918"/>
                  <a:pt x="241878" y="4444"/>
                  <a:pt x="150920" y="17755"/>
                </a:cubicBezTo>
                <a:cubicBezTo>
                  <a:pt x="54378" y="31883"/>
                  <a:pt x="84869" y="46621"/>
                  <a:pt x="26633" y="79899"/>
                </a:cubicBezTo>
                <a:cubicBezTo>
                  <a:pt x="18508" y="84542"/>
                  <a:pt x="8878" y="85818"/>
                  <a:pt x="0" y="88777"/>
                </a:cubicBezTo>
                <a:cubicBezTo>
                  <a:pt x="2959" y="109491"/>
                  <a:pt x="2865" y="130878"/>
                  <a:pt x="8878" y="150920"/>
                </a:cubicBezTo>
                <a:cubicBezTo>
                  <a:pt x="17755" y="180511"/>
                  <a:pt x="32552" y="177554"/>
                  <a:pt x="53266" y="195309"/>
                </a:cubicBezTo>
                <a:cubicBezTo>
                  <a:pt x="131381" y="262264"/>
                  <a:pt x="46976" y="202229"/>
                  <a:pt x="124287" y="257452"/>
                </a:cubicBezTo>
                <a:cubicBezTo>
                  <a:pt x="132969" y="263654"/>
                  <a:pt x="141113" y="271005"/>
                  <a:pt x="150920" y="275208"/>
                </a:cubicBezTo>
                <a:cubicBezTo>
                  <a:pt x="167770" y="282430"/>
                  <a:pt x="227688" y="290961"/>
                  <a:pt x="239697" y="292963"/>
                </a:cubicBezTo>
                <a:cubicBezTo>
                  <a:pt x="260412" y="287045"/>
                  <a:pt x="284192" y="287562"/>
                  <a:pt x="301841" y="275208"/>
                </a:cubicBezTo>
                <a:cubicBezTo>
                  <a:pt x="315977" y="265313"/>
                  <a:pt x="317111" y="243805"/>
                  <a:pt x="328474" y="230819"/>
                </a:cubicBezTo>
                <a:cubicBezTo>
                  <a:pt x="338217" y="219684"/>
                  <a:pt x="352926" y="214016"/>
                  <a:pt x="363985" y="204186"/>
                </a:cubicBezTo>
                <a:cubicBezTo>
                  <a:pt x="379624" y="190284"/>
                  <a:pt x="392734" y="173700"/>
                  <a:pt x="408373" y="159798"/>
                </a:cubicBezTo>
                <a:cubicBezTo>
                  <a:pt x="419432" y="149968"/>
                  <a:pt x="430650" y="139782"/>
                  <a:pt x="443884" y="133165"/>
                </a:cubicBezTo>
                <a:cubicBezTo>
                  <a:pt x="454797" y="127708"/>
                  <a:pt x="479394" y="124287"/>
                  <a:pt x="479394" y="1242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rot="1105229">
            <a:off x="879475" y="-420687"/>
            <a:ext cx="10955338" cy="8162925"/>
          </a:xfrm>
          <a:custGeom>
            <a:avLst/>
            <a:gdLst>
              <a:gd name="connsiteX0" fmla="*/ 592396 w 10955364"/>
              <a:gd name="connsiteY0" fmla="*/ 1850814 h 8163749"/>
              <a:gd name="connsiteX1" fmla="*/ 1543995 w 10955364"/>
              <a:gd name="connsiteY1" fmla="*/ 1533881 h 8163749"/>
              <a:gd name="connsiteX2" fmla="*/ 6955594 w 10955364"/>
              <a:gd name="connsiteY2" fmla="*/ 1533882 h 8163749"/>
              <a:gd name="connsiteX3" fmla="*/ 5829846 w 10955364"/>
              <a:gd name="connsiteY3" fmla="*/ 106467 h 8163749"/>
              <a:gd name="connsiteX4" fmla="*/ 6149516 w 10955364"/>
              <a:gd name="connsiteY4" fmla="*/ 0 h 8163749"/>
              <a:gd name="connsiteX5" fmla="*/ 9448032 w 10955364"/>
              <a:gd name="connsiteY5" fmla="*/ 4182420 h 8163749"/>
              <a:gd name="connsiteX6" fmla="*/ 10818039 w 10955364"/>
              <a:gd name="connsiteY6" fmla="*/ 1649166 h 8163749"/>
              <a:gd name="connsiteX7" fmla="*/ 10955364 w 10955364"/>
              <a:gd name="connsiteY7" fmla="*/ 2061488 h 8163749"/>
              <a:gd name="connsiteX8" fmla="*/ 8602988 w 10955364"/>
              <a:gd name="connsiteY8" fmla="*/ 6411222 h 8163749"/>
              <a:gd name="connsiteX9" fmla="*/ 8163520 w 10955364"/>
              <a:gd name="connsiteY9" fmla="*/ 6557588 h 8163749"/>
              <a:gd name="connsiteX10" fmla="*/ 9283839 w 10955364"/>
              <a:gd name="connsiteY10" fmla="*/ 4486027 h 8163749"/>
              <a:gd name="connsiteX11" fmla="*/ 7205549 w 10955364"/>
              <a:gd name="connsiteY11" fmla="*/ 1850816 h 8163749"/>
              <a:gd name="connsiteX12" fmla="*/ 3551417 w 10955364"/>
              <a:gd name="connsiteY12" fmla="*/ 1850816 h 8163749"/>
              <a:gd name="connsiteX13" fmla="*/ 1816446 w 10955364"/>
              <a:gd name="connsiteY13" fmla="*/ 5058920 h 8163749"/>
              <a:gd name="connsiteX14" fmla="*/ 4088911 w 10955364"/>
              <a:gd name="connsiteY14" fmla="*/ 7914648 h 8163749"/>
              <a:gd name="connsiteX15" fmla="*/ 3768735 w 10955364"/>
              <a:gd name="connsiteY15" fmla="*/ 8021284 h 8163749"/>
              <a:gd name="connsiteX16" fmla="*/ 1652559 w 10955364"/>
              <a:gd name="connsiteY16" fmla="*/ 5361960 h 8163749"/>
              <a:gd name="connsiteX17" fmla="*/ 137325 w 10955364"/>
              <a:gd name="connsiteY17" fmla="*/ 8163749 h 8163749"/>
              <a:gd name="connsiteX18" fmla="*/ 0 w 10955364"/>
              <a:gd name="connsiteY18" fmla="*/ 7751427 h 8163749"/>
              <a:gd name="connsiteX19" fmla="*/ 3191107 w 10955364"/>
              <a:gd name="connsiteY19" fmla="*/ 1850815 h 816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55364" h="8163749">
                <a:moveTo>
                  <a:pt x="592396" y="1850814"/>
                </a:moveTo>
                <a:lnTo>
                  <a:pt x="1543995" y="1533881"/>
                </a:lnTo>
                <a:lnTo>
                  <a:pt x="6955594" y="1533882"/>
                </a:lnTo>
                <a:lnTo>
                  <a:pt x="5829846" y="106467"/>
                </a:lnTo>
                <a:lnTo>
                  <a:pt x="6149516" y="0"/>
                </a:lnTo>
                <a:lnTo>
                  <a:pt x="9448032" y="4182420"/>
                </a:lnTo>
                <a:lnTo>
                  <a:pt x="10818039" y="1649166"/>
                </a:lnTo>
                <a:lnTo>
                  <a:pt x="10955364" y="2061488"/>
                </a:lnTo>
                <a:lnTo>
                  <a:pt x="8602988" y="6411222"/>
                </a:lnTo>
                <a:lnTo>
                  <a:pt x="8163520" y="6557588"/>
                </a:lnTo>
                <a:lnTo>
                  <a:pt x="9283839" y="4486027"/>
                </a:lnTo>
                <a:lnTo>
                  <a:pt x="7205549" y="1850816"/>
                </a:lnTo>
                <a:lnTo>
                  <a:pt x="3551417" y="1850816"/>
                </a:lnTo>
                <a:lnTo>
                  <a:pt x="1816446" y="5058920"/>
                </a:lnTo>
                <a:lnTo>
                  <a:pt x="4088911" y="7914648"/>
                </a:lnTo>
                <a:lnTo>
                  <a:pt x="3768735" y="8021284"/>
                </a:lnTo>
                <a:lnTo>
                  <a:pt x="1652559" y="5361960"/>
                </a:lnTo>
                <a:lnTo>
                  <a:pt x="137325" y="8163749"/>
                </a:lnTo>
                <a:lnTo>
                  <a:pt x="0" y="7751427"/>
                </a:lnTo>
                <a:lnTo>
                  <a:pt x="3191107" y="1850815"/>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794" name="Freeform 21"/>
          <p:cNvSpPr/>
          <p:nvPr/>
        </p:nvSpPr>
        <p:spPr>
          <a:xfrm>
            <a:off x="5489575" y="2338388"/>
            <a:ext cx="1212850" cy="844550"/>
          </a:xfrm>
          <a:custGeom>
            <a:avLst/>
            <a:gdLst/>
            <a:ahLst/>
            <a:cxnLst>
              <a:cxn ang="0">
                <a:pos x="1100886755" y="0"/>
              </a:cxn>
              <a:cxn ang="0">
                <a:pos x="901305125" y="0"/>
              </a:cxn>
              <a:cxn ang="0">
                <a:pos x="748202390" y="0"/>
              </a:cxn>
              <a:cxn ang="0">
                <a:pos x="648867110" y="132852886"/>
              </a:cxn>
              <a:cxn ang="0">
                <a:pos x="561379560" y="307852838"/>
              </a:cxn>
              <a:cxn ang="0">
                <a:pos x="476625220" y="476439190"/>
              </a:cxn>
              <a:cxn ang="0">
                <a:pos x="402807540" y="624868373"/>
              </a:cxn>
              <a:cxn ang="0">
                <a:pos x="349039130" y="518586256"/>
              </a:cxn>
              <a:cxn ang="0">
                <a:pos x="241502310" y="302355603"/>
              </a:cxn>
              <a:cxn ang="0">
                <a:pos x="155837855" y="131937478"/>
              </a:cxn>
              <a:cxn ang="0">
                <a:pos x="145813220" y="110863944"/>
              </a:cxn>
              <a:cxn ang="0">
                <a:pos x="311674755" y="110863944"/>
              </a:cxn>
              <a:cxn ang="0">
                <a:pos x="375467800" y="110863944"/>
              </a:cxn>
              <a:cxn ang="0">
                <a:pos x="424679905" y="208900687"/>
              </a:cxn>
              <a:cxn ang="0">
                <a:pos x="501231750" y="362827106"/>
              </a:cxn>
              <a:cxn ang="0">
                <a:pos x="556822300" y="253795893"/>
              </a:cxn>
              <a:cxn ang="0">
                <a:pos x="559556465" y="232722360"/>
              </a:cxn>
              <a:cxn ang="0">
                <a:pos x="485738785" y="86125907"/>
              </a:cxn>
              <a:cxn ang="0">
                <a:pos x="395517070" y="0"/>
              </a:cxn>
              <a:cxn ang="0">
                <a:pos x="114827290" y="0"/>
              </a:cxn>
              <a:cxn ang="0">
                <a:pos x="40098540" y="2749096"/>
              </a:cxn>
              <a:cxn ang="0">
                <a:pos x="7290470" y="80628671"/>
              </a:cxn>
              <a:cxn ang="0">
                <a:pos x="54679480" y="174999952"/>
              </a:cxn>
              <a:cxn ang="0">
                <a:pos x="154925830" y="375654308"/>
              </a:cxn>
              <a:cxn ang="0">
                <a:pos x="264285745" y="594633100"/>
              </a:cxn>
              <a:cxn ang="0">
                <a:pos x="339926520" y="745811381"/>
              </a:cxn>
              <a:cxn ang="0">
                <a:pos x="370000425" y="793454725"/>
              </a:cxn>
              <a:cxn ang="0">
                <a:pos x="453842740" y="768716687"/>
              </a:cxn>
              <a:cxn ang="0">
                <a:pos x="516723760" y="642277402"/>
              </a:cxn>
              <a:cxn ang="0">
                <a:pos x="578694665" y="518586256"/>
              </a:cxn>
              <a:cxn ang="0">
                <a:pos x="668916380" y="338089069"/>
              </a:cxn>
              <a:cxn ang="0">
                <a:pos x="716305390" y="242800465"/>
              </a:cxn>
              <a:cxn ang="0">
                <a:pos x="781921530" y="110863944"/>
              </a:cxn>
              <a:cxn ang="0">
                <a:pos x="920443325" y="110863944"/>
              </a:cxn>
              <a:cxn ang="0">
                <a:pos x="1010665040" y="110863944"/>
              </a:cxn>
              <a:cxn ang="0">
                <a:pos x="986970535" y="162172751"/>
              </a:cxn>
              <a:cxn ang="0">
                <a:pos x="888547280" y="359161644"/>
              </a:cxn>
              <a:cxn ang="0">
                <a:pos x="786477835" y="561648731"/>
              </a:cxn>
              <a:cxn ang="0">
                <a:pos x="755492860" y="623952008"/>
              </a:cxn>
              <a:cxn ang="0">
                <a:pos x="668005310" y="450784787"/>
              </a:cxn>
              <a:cxn ang="0">
                <a:pos x="597832865" y="543324294"/>
              </a:cxn>
              <a:cxn ang="0">
                <a:pos x="634286170" y="629450201"/>
              </a:cxn>
              <a:cxn ang="0">
                <a:pos x="708103850" y="776963019"/>
              </a:cxn>
              <a:cxn ang="0">
                <a:pos x="808350200" y="764135817"/>
              </a:cxn>
              <a:cxn ang="0">
                <a:pos x="873054315" y="636780167"/>
              </a:cxn>
              <a:cxn ang="0">
                <a:pos x="985148395" y="411386816"/>
              </a:cxn>
              <a:cxn ang="0">
                <a:pos x="1094507355" y="191491658"/>
              </a:cxn>
              <a:cxn ang="0">
                <a:pos x="1150098860" y="81544079"/>
              </a:cxn>
            </a:cxnLst>
            <a:rect l="0" t="0" r="0" b="0"/>
            <a:pathLst>
              <a:path w="1270" h="882">
                <a:moveTo>
                  <a:pt x="1268" y="57"/>
                </a:moveTo>
                <a:cubicBezTo>
                  <a:pt x="1268" y="40"/>
                  <a:pt x="1259" y="24"/>
                  <a:pt x="1246" y="14"/>
                </a:cubicBezTo>
                <a:cubicBezTo>
                  <a:pt x="1235" y="5"/>
                  <a:pt x="1222" y="1"/>
                  <a:pt x="1208" y="0"/>
                </a:cubicBezTo>
                <a:cubicBezTo>
                  <a:pt x="1203" y="0"/>
                  <a:pt x="1199" y="0"/>
                  <a:pt x="1194" y="0"/>
                </a:cubicBezTo>
                <a:cubicBezTo>
                  <a:pt x="1165" y="0"/>
                  <a:pt x="1137" y="0"/>
                  <a:pt x="1109" y="0"/>
                </a:cubicBezTo>
                <a:cubicBezTo>
                  <a:pt x="1069" y="0"/>
                  <a:pt x="1029" y="0"/>
                  <a:pt x="989" y="0"/>
                </a:cubicBezTo>
                <a:cubicBezTo>
                  <a:pt x="952" y="0"/>
                  <a:pt x="915" y="0"/>
                  <a:pt x="878" y="0"/>
                </a:cubicBezTo>
                <a:cubicBezTo>
                  <a:pt x="859" y="0"/>
                  <a:pt x="841" y="0"/>
                  <a:pt x="822" y="0"/>
                </a:cubicBezTo>
                <a:cubicBezTo>
                  <a:pt x="822" y="0"/>
                  <a:pt x="822" y="0"/>
                  <a:pt x="821" y="0"/>
                </a:cubicBezTo>
                <a:cubicBezTo>
                  <a:pt x="798" y="1"/>
                  <a:pt x="778" y="14"/>
                  <a:pt x="767" y="35"/>
                </a:cubicBezTo>
                <a:cubicBezTo>
                  <a:pt x="763" y="42"/>
                  <a:pt x="760" y="49"/>
                  <a:pt x="756" y="56"/>
                </a:cubicBezTo>
                <a:cubicBezTo>
                  <a:pt x="741" y="86"/>
                  <a:pt x="726" y="115"/>
                  <a:pt x="712" y="145"/>
                </a:cubicBezTo>
                <a:cubicBezTo>
                  <a:pt x="699" y="171"/>
                  <a:pt x="686" y="197"/>
                  <a:pt x="673" y="223"/>
                </a:cubicBezTo>
                <a:cubicBezTo>
                  <a:pt x="668" y="232"/>
                  <a:pt x="663" y="242"/>
                  <a:pt x="658" y="251"/>
                </a:cubicBezTo>
                <a:cubicBezTo>
                  <a:pt x="644" y="279"/>
                  <a:pt x="630" y="308"/>
                  <a:pt x="616" y="336"/>
                </a:cubicBezTo>
                <a:cubicBezTo>
                  <a:pt x="601" y="365"/>
                  <a:pt x="586" y="395"/>
                  <a:pt x="571" y="424"/>
                </a:cubicBezTo>
                <a:cubicBezTo>
                  <a:pt x="566" y="435"/>
                  <a:pt x="561" y="445"/>
                  <a:pt x="556" y="455"/>
                </a:cubicBezTo>
                <a:cubicBezTo>
                  <a:pt x="545" y="477"/>
                  <a:pt x="534" y="498"/>
                  <a:pt x="523" y="520"/>
                </a:cubicBezTo>
                <a:cubicBezTo>
                  <a:pt x="507" y="552"/>
                  <a:pt x="491" y="584"/>
                  <a:pt x="475" y="616"/>
                </a:cubicBezTo>
                <a:cubicBezTo>
                  <a:pt x="464" y="637"/>
                  <a:pt x="454" y="658"/>
                  <a:pt x="443" y="679"/>
                </a:cubicBezTo>
                <a:cubicBezTo>
                  <a:pt x="443" y="680"/>
                  <a:pt x="442" y="681"/>
                  <a:pt x="442" y="682"/>
                </a:cubicBezTo>
                <a:cubicBezTo>
                  <a:pt x="439" y="677"/>
                  <a:pt x="437" y="672"/>
                  <a:pt x="434" y="667"/>
                </a:cubicBezTo>
                <a:cubicBezTo>
                  <a:pt x="427" y="654"/>
                  <a:pt x="421" y="640"/>
                  <a:pt x="414" y="627"/>
                </a:cubicBezTo>
                <a:cubicBezTo>
                  <a:pt x="404" y="606"/>
                  <a:pt x="394" y="586"/>
                  <a:pt x="383" y="566"/>
                </a:cubicBezTo>
                <a:cubicBezTo>
                  <a:pt x="371" y="542"/>
                  <a:pt x="359" y="517"/>
                  <a:pt x="346" y="492"/>
                </a:cubicBezTo>
                <a:cubicBezTo>
                  <a:pt x="333" y="466"/>
                  <a:pt x="319" y="439"/>
                  <a:pt x="306" y="412"/>
                </a:cubicBezTo>
                <a:cubicBezTo>
                  <a:pt x="292" y="385"/>
                  <a:pt x="279" y="357"/>
                  <a:pt x="265" y="330"/>
                </a:cubicBezTo>
                <a:cubicBezTo>
                  <a:pt x="252" y="305"/>
                  <a:pt x="240" y="280"/>
                  <a:pt x="227" y="254"/>
                </a:cubicBezTo>
                <a:cubicBezTo>
                  <a:pt x="216" y="233"/>
                  <a:pt x="205" y="211"/>
                  <a:pt x="195" y="190"/>
                </a:cubicBezTo>
                <a:cubicBezTo>
                  <a:pt x="187" y="175"/>
                  <a:pt x="179" y="159"/>
                  <a:pt x="171" y="144"/>
                </a:cubicBezTo>
                <a:cubicBezTo>
                  <a:pt x="169" y="139"/>
                  <a:pt x="167" y="134"/>
                  <a:pt x="164" y="130"/>
                </a:cubicBezTo>
                <a:cubicBezTo>
                  <a:pt x="163" y="127"/>
                  <a:pt x="161" y="124"/>
                  <a:pt x="160" y="122"/>
                </a:cubicBezTo>
                <a:cubicBezTo>
                  <a:pt x="160" y="122"/>
                  <a:pt x="160" y="121"/>
                  <a:pt x="160" y="121"/>
                </a:cubicBezTo>
                <a:cubicBezTo>
                  <a:pt x="170" y="121"/>
                  <a:pt x="180" y="121"/>
                  <a:pt x="191" y="121"/>
                </a:cubicBezTo>
                <a:cubicBezTo>
                  <a:pt x="214" y="121"/>
                  <a:pt x="238" y="121"/>
                  <a:pt x="261" y="121"/>
                </a:cubicBezTo>
                <a:cubicBezTo>
                  <a:pt x="288" y="121"/>
                  <a:pt x="315" y="121"/>
                  <a:pt x="342" y="121"/>
                </a:cubicBezTo>
                <a:cubicBezTo>
                  <a:pt x="361" y="121"/>
                  <a:pt x="381" y="121"/>
                  <a:pt x="400" y="121"/>
                </a:cubicBezTo>
                <a:cubicBezTo>
                  <a:pt x="403" y="121"/>
                  <a:pt x="405" y="121"/>
                  <a:pt x="408" y="121"/>
                </a:cubicBezTo>
                <a:cubicBezTo>
                  <a:pt x="409" y="121"/>
                  <a:pt x="411" y="121"/>
                  <a:pt x="412" y="121"/>
                </a:cubicBezTo>
                <a:cubicBezTo>
                  <a:pt x="413" y="122"/>
                  <a:pt x="413" y="124"/>
                  <a:pt x="414" y="125"/>
                </a:cubicBezTo>
                <a:cubicBezTo>
                  <a:pt x="420" y="138"/>
                  <a:pt x="427" y="151"/>
                  <a:pt x="433" y="163"/>
                </a:cubicBezTo>
                <a:cubicBezTo>
                  <a:pt x="444" y="185"/>
                  <a:pt x="455" y="207"/>
                  <a:pt x="466" y="228"/>
                </a:cubicBezTo>
                <a:cubicBezTo>
                  <a:pt x="478" y="253"/>
                  <a:pt x="490" y="277"/>
                  <a:pt x="502" y="301"/>
                </a:cubicBezTo>
                <a:cubicBezTo>
                  <a:pt x="513" y="322"/>
                  <a:pt x="523" y="342"/>
                  <a:pt x="533" y="363"/>
                </a:cubicBezTo>
                <a:cubicBezTo>
                  <a:pt x="539" y="374"/>
                  <a:pt x="544" y="385"/>
                  <a:pt x="550" y="396"/>
                </a:cubicBezTo>
                <a:cubicBezTo>
                  <a:pt x="550" y="396"/>
                  <a:pt x="550" y="397"/>
                  <a:pt x="551" y="397"/>
                </a:cubicBezTo>
                <a:cubicBezTo>
                  <a:pt x="563" y="373"/>
                  <a:pt x="575" y="348"/>
                  <a:pt x="588" y="323"/>
                </a:cubicBezTo>
                <a:cubicBezTo>
                  <a:pt x="596" y="308"/>
                  <a:pt x="603" y="292"/>
                  <a:pt x="611" y="277"/>
                </a:cubicBezTo>
                <a:cubicBezTo>
                  <a:pt x="613" y="273"/>
                  <a:pt x="615" y="269"/>
                  <a:pt x="617" y="265"/>
                </a:cubicBezTo>
                <a:cubicBezTo>
                  <a:pt x="618" y="263"/>
                  <a:pt x="618" y="263"/>
                  <a:pt x="618" y="262"/>
                </a:cubicBezTo>
                <a:cubicBezTo>
                  <a:pt x="617" y="259"/>
                  <a:pt x="615" y="257"/>
                  <a:pt x="614" y="254"/>
                </a:cubicBezTo>
                <a:cubicBezTo>
                  <a:pt x="612" y="250"/>
                  <a:pt x="609" y="245"/>
                  <a:pt x="607" y="240"/>
                </a:cubicBezTo>
                <a:cubicBezTo>
                  <a:pt x="600" y="226"/>
                  <a:pt x="593" y="212"/>
                  <a:pt x="586" y="198"/>
                </a:cubicBezTo>
                <a:cubicBezTo>
                  <a:pt x="568" y="163"/>
                  <a:pt x="551" y="128"/>
                  <a:pt x="533" y="94"/>
                </a:cubicBezTo>
                <a:cubicBezTo>
                  <a:pt x="523" y="74"/>
                  <a:pt x="514" y="54"/>
                  <a:pt x="503" y="34"/>
                </a:cubicBezTo>
                <a:cubicBezTo>
                  <a:pt x="492" y="13"/>
                  <a:pt x="472" y="1"/>
                  <a:pt x="449" y="0"/>
                </a:cubicBezTo>
                <a:cubicBezTo>
                  <a:pt x="444" y="0"/>
                  <a:pt x="439" y="0"/>
                  <a:pt x="434" y="0"/>
                </a:cubicBezTo>
                <a:cubicBezTo>
                  <a:pt x="406" y="0"/>
                  <a:pt x="379" y="0"/>
                  <a:pt x="352" y="0"/>
                </a:cubicBezTo>
                <a:cubicBezTo>
                  <a:pt x="313" y="0"/>
                  <a:pt x="274" y="0"/>
                  <a:pt x="236" y="0"/>
                </a:cubicBezTo>
                <a:cubicBezTo>
                  <a:pt x="199" y="0"/>
                  <a:pt x="163" y="0"/>
                  <a:pt x="126" y="0"/>
                </a:cubicBezTo>
                <a:cubicBezTo>
                  <a:pt x="106" y="0"/>
                  <a:pt x="85" y="0"/>
                  <a:pt x="65" y="0"/>
                </a:cubicBezTo>
                <a:cubicBezTo>
                  <a:pt x="64" y="0"/>
                  <a:pt x="63" y="0"/>
                  <a:pt x="62" y="0"/>
                </a:cubicBezTo>
                <a:cubicBezTo>
                  <a:pt x="56" y="1"/>
                  <a:pt x="50" y="1"/>
                  <a:pt x="44" y="3"/>
                </a:cubicBezTo>
                <a:cubicBezTo>
                  <a:pt x="38" y="5"/>
                  <a:pt x="33" y="8"/>
                  <a:pt x="28" y="11"/>
                </a:cubicBezTo>
                <a:cubicBezTo>
                  <a:pt x="16" y="19"/>
                  <a:pt x="8" y="31"/>
                  <a:pt x="4" y="44"/>
                </a:cubicBezTo>
                <a:cubicBezTo>
                  <a:pt x="0" y="60"/>
                  <a:pt x="2" y="74"/>
                  <a:pt x="8" y="88"/>
                </a:cubicBezTo>
                <a:cubicBezTo>
                  <a:pt x="11" y="94"/>
                  <a:pt x="14" y="99"/>
                  <a:pt x="16" y="104"/>
                </a:cubicBezTo>
                <a:cubicBezTo>
                  <a:pt x="22" y="116"/>
                  <a:pt x="28" y="128"/>
                  <a:pt x="34" y="139"/>
                </a:cubicBezTo>
                <a:cubicBezTo>
                  <a:pt x="43" y="157"/>
                  <a:pt x="52" y="174"/>
                  <a:pt x="60" y="191"/>
                </a:cubicBezTo>
                <a:cubicBezTo>
                  <a:pt x="71" y="213"/>
                  <a:pt x="82" y="234"/>
                  <a:pt x="93" y="256"/>
                </a:cubicBezTo>
                <a:cubicBezTo>
                  <a:pt x="105" y="281"/>
                  <a:pt x="118" y="305"/>
                  <a:pt x="130" y="330"/>
                </a:cubicBezTo>
                <a:cubicBezTo>
                  <a:pt x="143" y="357"/>
                  <a:pt x="157" y="383"/>
                  <a:pt x="170" y="410"/>
                </a:cubicBezTo>
                <a:cubicBezTo>
                  <a:pt x="184" y="437"/>
                  <a:pt x="198" y="465"/>
                  <a:pt x="211" y="492"/>
                </a:cubicBezTo>
                <a:cubicBezTo>
                  <a:pt x="225" y="519"/>
                  <a:pt x="238" y="546"/>
                  <a:pt x="252" y="573"/>
                </a:cubicBezTo>
                <a:cubicBezTo>
                  <a:pt x="265" y="598"/>
                  <a:pt x="277" y="624"/>
                  <a:pt x="290" y="649"/>
                </a:cubicBezTo>
                <a:cubicBezTo>
                  <a:pt x="302" y="672"/>
                  <a:pt x="313" y="694"/>
                  <a:pt x="324" y="717"/>
                </a:cubicBezTo>
                <a:cubicBezTo>
                  <a:pt x="334" y="736"/>
                  <a:pt x="343" y="755"/>
                  <a:pt x="353" y="773"/>
                </a:cubicBezTo>
                <a:cubicBezTo>
                  <a:pt x="359" y="787"/>
                  <a:pt x="366" y="801"/>
                  <a:pt x="373" y="814"/>
                </a:cubicBezTo>
                <a:cubicBezTo>
                  <a:pt x="377" y="822"/>
                  <a:pt x="381" y="829"/>
                  <a:pt x="384" y="836"/>
                </a:cubicBezTo>
                <a:cubicBezTo>
                  <a:pt x="385" y="837"/>
                  <a:pt x="385" y="838"/>
                  <a:pt x="386" y="839"/>
                </a:cubicBezTo>
                <a:cubicBezTo>
                  <a:pt x="391" y="850"/>
                  <a:pt x="397" y="859"/>
                  <a:pt x="406" y="866"/>
                </a:cubicBezTo>
                <a:cubicBezTo>
                  <a:pt x="417" y="874"/>
                  <a:pt x="430" y="877"/>
                  <a:pt x="442" y="877"/>
                </a:cubicBezTo>
                <a:cubicBezTo>
                  <a:pt x="455" y="877"/>
                  <a:pt x="467" y="873"/>
                  <a:pt x="478" y="866"/>
                </a:cubicBezTo>
                <a:cubicBezTo>
                  <a:pt x="487" y="859"/>
                  <a:pt x="493" y="850"/>
                  <a:pt x="498" y="839"/>
                </a:cubicBezTo>
                <a:cubicBezTo>
                  <a:pt x="499" y="837"/>
                  <a:pt x="500" y="834"/>
                  <a:pt x="502" y="832"/>
                </a:cubicBezTo>
                <a:cubicBezTo>
                  <a:pt x="510" y="814"/>
                  <a:pt x="519" y="797"/>
                  <a:pt x="528" y="780"/>
                </a:cubicBezTo>
                <a:cubicBezTo>
                  <a:pt x="541" y="754"/>
                  <a:pt x="554" y="728"/>
                  <a:pt x="567" y="701"/>
                </a:cubicBezTo>
                <a:cubicBezTo>
                  <a:pt x="580" y="676"/>
                  <a:pt x="593" y="650"/>
                  <a:pt x="606" y="624"/>
                </a:cubicBezTo>
                <a:cubicBezTo>
                  <a:pt x="615" y="607"/>
                  <a:pt x="623" y="590"/>
                  <a:pt x="632" y="573"/>
                </a:cubicBezTo>
                <a:cubicBezTo>
                  <a:pt x="633" y="570"/>
                  <a:pt x="634" y="568"/>
                  <a:pt x="635" y="566"/>
                </a:cubicBezTo>
                <a:cubicBezTo>
                  <a:pt x="635" y="566"/>
                  <a:pt x="635" y="566"/>
                  <a:pt x="636" y="566"/>
                </a:cubicBezTo>
                <a:cubicBezTo>
                  <a:pt x="648" y="541"/>
                  <a:pt x="661" y="516"/>
                  <a:pt x="673" y="490"/>
                </a:cubicBezTo>
                <a:cubicBezTo>
                  <a:pt x="693" y="450"/>
                  <a:pt x="714" y="410"/>
                  <a:pt x="734" y="369"/>
                </a:cubicBezTo>
                <a:cubicBezTo>
                  <a:pt x="738" y="360"/>
                  <a:pt x="743" y="351"/>
                  <a:pt x="748" y="341"/>
                </a:cubicBezTo>
                <a:cubicBezTo>
                  <a:pt x="748" y="341"/>
                  <a:pt x="748" y="341"/>
                  <a:pt x="748" y="342"/>
                </a:cubicBezTo>
                <a:cubicBezTo>
                  <a:pt x="761" y="316"/>
                  <a:pt x="773" y="291"/>
                  <a:pt x="786" y="265"/>
                </a:cubicBezTo>
                <a:cubicBezTo>
                  <a:pt x="806" y="226"/>
                  <a:pt x="826" y="186"/>
                  <a:pt x="846" y="146"/>
                </a:cubicBezTo>
                <a:cubicBezTo>
                  <a:pt x="849" y="140"/>
                  <a:pt x="852" y="135"/>
                  <a:pt x="855" y="129"/>
                </a:cubicBezTo>
                <a:cubicBezTo>
                  <a:pt x="855" y="127"/>
                  <a:pt x="857" y="122"/>
                  <a:pt x="858" y="121"/>
                </a:cubicBezTo>
                <a:cubicBezTo>
                  <a:pt x="859" y="121"/>
                  <a:pt x="862" y="121"/>
                  <a:pt x="864" y="121"/>
                </a:cubicBezTo>
                <a:cubicBezTo>
                  <a:pt x="869" y="121"/>
                  <a:pt x="875" y="121"/>
                  <a:pt x="880" y="121"/>
                </a:cubicBezTo>
                <a:cubicBezTo>
                  <a:pt x="923" y="121"/>
                  <a:pt x="966" y="121"/>
                  <a:pt x="1010" y="121"/>
                </a:cubicBezTo>
                <a:cubicBezTo>
                  <a:pt x="1031" y="121"/>
                  <a:pt x="1052" y="121"/>
                  <a:pt x="1074" y="121"/>
                </a:cubicBezTo>
                <a:cubicBezTo>
                  <a:pt x="1081" y="121"/>
                  <a:pt x="1089" y="121"/>
                  <a:pt x="1097" y="121"/>
                </a:cubicBezTo>
                <a:cubicBezTo>
                  <a:pt x="1101" y="121"/>
                  <a:pt x="1105" y="121"/>
                  <a:pt x="1109" y="121"/>
                </a:cubicBezTo>
                <a:cubicBezTo>
                  <a:pt x="1110" y="121"/>
                  <a:pt x="1110" y="121"/>
                  <a:pt x="1111" y="121"/>
                </a:cubicBezTo>
                <a:cubicBezTo>
                  <a:pt x="1108" y="126"/>
                  <a:pt x="1106" y="131"/>
                  <a:pt x="1103" y="136"/>
                </a:cubicBezTo>
                <a:cubicBezTo>
                  <a:pt x="1096" y="150"/>
                  <a:pt x="1089" y="163"/>
                  <a:pt x="1083" y="177"/>
                </a:cubicBezTo>
                <a:cubicBezTo>
                  <a:pt x="1073" y="197"/>
                  <a:pt x="1062" y="217"/>
                  <a:pt x="1052" y="237"/>
                </a:cubicBezTo>
                <a:cubicBezTo>
                  <a:pt x="1040" y="262"/>
                  <a:pt x="1028" y="286"/>
                  <a:pt x="1015" y="311"/>
                </a:cubicBezTo>
                <a:cubicBezTo>
                  <a:pt x="1002" y="338"/>
                  <a:pt x="988" y="365"/>
                  <a:pt x="975" y="392"/>
                </a:cubicBezTo>
                <a:cubicBezTo>
                  <a:pt x="961" y="419"/>
                  <a:pt x="948" y="446"/>
                  <a:pt x="934" y="473"/>
                </a:cubicBezTo>
                <a:cubicBezTo>
                  <a:pt x="921" y="498"/>
                  <a:pt x="908" y="524"/>
                  <a:pt x="896" y="549"/>
                </a:cubicBezTo>
                <a:cubicBezTo>
                  <a:pt x="885" y="570"/>
                  <a:pt x="874" y="592"/>
                  <a:pt x="863" y="613"/>
                </a:cubicBezTo>
                <a:cubicBezTo>
                  <a:pt x="856" y="629"/>
                  <a:pt x="848" y="644"/>
                  <a:pt x="840" y="659"/>
                </a:cubicBezTo>
                <a:cubicBezTo>
                  <a:pt x="838" y="664"/>
                  <a:pt x="835" y="669"/>
                  <a:pt x="833" y="674"/>
                </a:cubicBezTo>
                <a:cubicBezTo>
                  <a:pt x="832" y="676"/>
                  <a:pt x="831" y="679"/>
                  <a:pt x="829" y="681"/>
                </a:cubicBezTo>
                <a:cubicBezTo>
                  <a:pt x="829" y="682"/>
                  <a:pt x="829" y="682"/>
                  <a:pt x="829" y="682"/>
                </a:cubicBezTo>
                <a:cubicBezTo>
                  <a:pt x="817" y="658"/>
                  <a:pt x="804" y="633"/>
                  <a:pt x="792" y="609"/>
                </a:cubicBezTo>
                <a:cubicBezTo>
                  <a:pt x="772" y="570"/>
                  <a:pt x="753" y="531"/>
                  <a:pt x="733" y="492"/>
                </a:cubicBezTo>
                <a:cubicBezTo>
                  <a:pt x="729" y="483"/>
                  <a:pt x="724" y="474"/>
                  <a:pt x="720" y="465"/>
                </a:cubicBezTo>
                <a:cubicBezTo>
                  <a:pt x="711" y="483"/>
                  <a:pt x="702" y="501"/>
                  <a:pt x="693" y="519"/>
                </a:cubicBezTo>
                <a:cubicBezTo>
                  <a:pt x="681" y="543"/>
                  <a:pt x="668" y="568"/>
                  <a:pt x="656" y="593"/>
                </a:cubicBezTo>
                <a:cubicBezTo>
                  <a:pt x="655" y="596"/>
                  <a:pt x="652" y="598"/>
                  <a:pt x="653" y="601"/>
                </a:cubicBezTo>
                <a:cubicBezTo>
                  <a:pt x="655" y="607"/>
                  <a:pt x="659" y="612"/>
                  <a:pt x="661" y="617"/>
                </a:cubicBezTo>
                <a:cubicBezTo>
                  <a:pt x="673" y="641"/>
                  <a:pt x="685" y="664"/>
                  <a:pt x="696" y="687"/>
                </a:cubicBezTo>
                <a:cubicBezTo>
                  <a:pt x="711" y="716"/>
                  <a:pt x="725" y="744"/>
                  <a:pt x="739" y="772"/>
                </a:cubicBezTo>
                <a:cubicBezTo>
                  <a:pt x="749" y="792"/>
                  <a:pt x="759" y="812"/>
                  <a:pt x="769" y="832"/>
                </a:cubicBezTo>
                <a:cubicBezTo>
                  <a:pt x="772" y="837"/>
                  <a:pt x="774" y="843"/>
                  <a:pt x="777" y="848"/>
                </a:cubicBezTo>
                <a:cubicBezTo>
                  <a:pt x="791" y="871"/>
                  <a:pt x="819" y="882"/>
                  <a:pt x="846" y="875"/>
                </a:cubicBezTo>
                <a:cubicBezTo>
                  <a:pt x="865" y="870"/>
                  <a:pt x="877" y="857"/>
                  <a:pt x="885" y="839"/>
                </a:cubicBezTo>
                <a:cubicBezTo>
                  <a:pt x="886" y="838"/>
                  <a:pt x="887" y="836"/>
                  <a:pt x="887" y="834"/>
                </a:cubicBezTo>
                <a:cubicBezTo>
                  <a:pt x="892" y="825"/>
                  <a:pt x="897" y="816"/>
                  <a:pt x="901" y="806"/>
                </a:cubicBezTo>
                <a:cubicBezTo>
                  <a:pt x="909" y="791"/>
                  <a:pt x="917" y="775"/>
                  <a:pt x="925" y="759"/>
                </a:cubicBezTo>
                <a:cubicBezTo>
                  <a:pt x="936" y="737"/>
                  <a:pt x="947" y="716"/>
                  <a:pt x="958" y="695"/>
                </a:cubicBezTo>
                <a:cubicBezTo>
                  <a:pt x="970" y="669"/>
                  <a:pt x="983" y="644"/>
                  <a:pt x="996" y="619"/>
                </a:cubicBezTo>
                <a:cubicBezTo>
                  <a:pt x="1010" y="591"/>
                  <a:pt x="1024" y="563"/>
                  <a:pt x="1038" y="535"/>
                </a:cubicBezTo>
                <a:cubicBezTo>
                  <a:pt x="1052" y="507"/>
                  <a:pt x="1067" y="478"/>
                  <a:pt x="1081" y="449"/>
                </a:cubicBezTo>
                <a:cubicBezTo>
                  <a:pt x="1096" y="420"/>
                  <a:pt x="1110" y="391"/>
                  <a:pt x="1124" y="363"/>
                </a:cubicBezTo>
                <a:cubicBezTo>
                  <a:pt x="1138" y="335"/>
                  <a:pt x="1152" y="308"/>
                  <a:pt x="1165" y="281"/>
                </a:cubicBezTo>
                <a:cubicBezTo>
                  <a:pt x="1177" y="257"/>
                  <a:pt x="1189" y="233"/>
                  <a:pt x="1201" y="209"/>
                </a:cubicBezTo>
                <a:cubicBezTo>
                  <a:pt x="1211" y="189"/>
                  <a:pt x="1221" y="170"/>
                  <a:pt x="1231" y="150"/>
                </a:cubicBezTo>
                <a:cubicBezTo>
                  <a:pt x="1238" y="136"/>
                  <a:pt x="1245" y="123"/>
                  <a:pt x="1252" y="109"/>
                </a:cubicBezTo>
                <a:cubicBezTo>
                  <a:pt x="1255" y="102"/>
                  <a:pt x="1259" y="96"/>
                  <a:pt x="1262" y="89"/>
                </a:cubicBezTo>
                <a:cubicBezTo>
                  <a:pt x="1266" y="79"/>
                  <a:pt x="1270" y="68"/>
                  <a:pt x="1268" y="57"/>
                </a:cubicBezTo>
                <a:cubicBezTo>
                  <a:pt x="1268" y="55"/>
                  <a:pt x="1268" y="58"/>
                  <a:pt x="1268" y="57"/>
                </a:cubicBezTo>
                <a:close/>
              </a:path>
            </a:pathLst>
          </a:custGeom>
          <a:solidFill>
            <a:srgbClr val="05B780"/>
          </a:solidFill>
          <a:ln w="9525">
            <a:noFill/>
          </a:ln>
        </p:spPr>
        <p:txBody>
          <a:bodyPr/>
          <a:lstStyle/>
          <a:p>
            <a:endParaRPr lang="en-US"/>
          </a:p>
        </p:txBody>
      </p:sp>
      <p:sp>
        <p:nvSpPr>
          <p:cNvPr id="33795" name="文本框 29"/>
          <p:cNvSpPr txBox="1"/>
          <p:nvPr/>
        </p:nvSpPr>
        <p:spPr>
          <a:xfrm>
            <a:off x="3733800" y="4125913"/>
            <a:ext cx="4722813" cy="708025"/>
          </a:xfrm>
          <a:prstGeom prst="rect">
            <a:avLst/>
          </a:prstGeom>
          <a:noFill/>
          <a:ln w="9525">
            <a:noFill/>
          </a:ln>
        </p:spPr>
        <p:txBody>
          <a:bodyPr anchor="t" anchorCtr="0">
            <a:spAutoFit/>
          </a:bodyPr>
          <a:lstStyle/>
          <a:p>
            <a:pPr algn="dist"/>
            <a:r>
              <a:rPr lang="en-US" altLang="zh-CN" sz="4000" dirty="0">
                <a:solidFill>
                  <a:srgbClr val="262626"/>
                </a:solidFill>
                <a:latin typeface="Microsoft YaHei" panose="020B0503020204020204" pitchFamily="34" charset="-122"/>
                <a:ea typeface="Microsoft YaHei" panose="020B0503020204020204" pitchFamily="34" charset="-122"/>
              </a:rPr>
              <a:t>THANK YOU</a:t>
            </a:r>
            <a:endParaRPr lang="zh-CN" altLang="en-US" sz="4000" dirty="0">
              <a:solidFill>
                <a:srgbClr val="262626"/>
              </a:solidFill>
              <a:latin typeface="Microsoft YaHei" panose="020B0503020204020204" pitchFamily="34" charset="-122"/>
              <a:ea typeface="Microsoft YaHei" panose="020B0503020204020204" pitchFamily="34" charset="-122"/>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1.1</a:t>
            </a:r>
          </a:p>
        </p:txBody>
      </p:sp>
      <p:sp>
        <p:nvSpPr>
          <p:cNvPr id="16" name="Rectangle 6"/>
          <p:cNvSpPr>
            <a:spLocks noChangeArrowheads="1"/>
          </p:cNvSpPr>
          <p:nvPr/>
        </p:nvSpPr>
        <p:spPr bwMode="black">
          <a:xfrm>
            <a:off x="1021080" y="351155"/>
            <a:ext cx="651573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Week</a:t>
            </a: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6</a:t>
            </a:r>
            <a:r>
              <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 Recap</a:t>
            </a:r>
          </a:p>
        </p:txBody>
      </p:sp>
      <p:sp>
        <p:nvSpPr>
          <p:cNvPr id="3" name="Content Placeholder 2"/>
          <p:cNvSpPr>
            <a:spLocks noGrp="1"/>
          </p:cNvSpPr>
          <p:nvPr>
            <p:ph idx="1"/>
          </p:nvPr>
        </p:nvSpPr>
        <p:spPr/>
        <p:txBody>
          <a:bodyPr/>
          <a:lstStyle/>
          <a:p>
            <a:r>
              <a:rPr lang="en-CA" altLang="en-US" dirty="0"/>
              <a:t>Algorithmic methods for working with array or array-like data structures</a:t>
            </a:r>
          </a:p>
          <a:p>
            <a:r>
              <a:rPr lang="en-CA" altLang="en-US" dirty="0"/>
              <a:t>Binary Search</a:t>
            </a:r>
            <a:endParaRPr lang="en-US" altLang="en-US" dirty="0"/>
          </a:p>
          <a:p>
            <a:r>
              <a:rPr lang="en-CA" altLang="en-US" dirty="0"/>
              <a:t>Two Pointers</a:t>
            </a:r>
          </a:p>
          <a:p>
            <a:pPr lvl="1"/>
            <a:r>
              <a:rPr lang="en-CA" altLang="en-US" dirty="0"/>
              <a:t>Same Direction</a:t>
            </a:r>
          </a:p>
          <a:p>
            <a:pPr lvl="1"/>
            <a:r>
              <a:rPr lang="en-CA" altLang="en-US" dirty="0"/>
              <a:t>Opposite Direction</a:t>
            </a:r>
          </a:p>
          <a:p>
            <a:pPr lvl="1"/>
            <a:r>
              <a:rPr lang="en-CA" altLang="en-US" dirty="0"/>
              <a:t>Sliding Window</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rPr>
              <a:t>Week6 Recap</a:t>
            </a: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rgbClr val="05B780"/>
                </a:solidFill>
                <a:latin typeface="Microsoft YaHei" panose="020B0503020204020204" pitchFamily="34" charset="-122"/>
                <a:ea typeface="Microsoft YaHei" panose="020B0503020204020204" pitchFamily="34" charset="-122"/>
              </a:rPr>
              <a:t>Homework Recap</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01b</a:t>
              </a:r>
            </a:p>
          </p:txBody>
        </p:sp>
      </p:gr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1.2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lang="en-US" altLang="zh-CN"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Homework</a:t>
            </a:r>
            <a:r>
              <a:rPr lang="en-CA" altLang="en-US" sz="2800" b="1"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sym typeface="+mn-ea"/>
              </a:rPr>
              <a:t> - Revisit Unique Elements in Array</a:t>
            </a:r>
            <a:endParaRPr kumimoji="0" lang="en-US" altLang="zh-CN"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endParaRPr>
          </a:p>
        </p:txBody>
      </p:sp>
      <p:sp>
        <p:nvSpPr>
          <p:cNvPr id="3" name="Content Placeholder 2"/>
          <p:cNvSpPr>
            <a:spLocks noGrp="1"/>
          </p:cNvSpPr>
          <p:nvPr>
            <p:ph idx="1"/>
          </p:nvPr>
        </p:nvSpPr>
        <p:spPr>
          <a:xfrm>
            <a:off x="890588" y="1494359"/>
            <a:ext cx="10515600" cy="4351338"/>
          </a:xfrm>
        </p:spPr>
        <p:txBody>
          <a:bodyPr/>
          <a:lstStyle/>
          <a:p>
            <a:r>
              <a:rPr lang="en-US" sz="3200" dirty="0">
                <a:sym typeface="+mn-ea"/>
              </a:rPr>
              <a:t>Given a sorted array nums, find all unique elements in array.</a:t>
            </a:r>
            <a:endParaRPr lang="en-US" sz="3200" dirty="0"/>
          </a:p>
          <a:p>
            <a:pPr lvl="1"/>
            <a:r>
              <a:rPr lang="en-US" sz="3200" dirty="0">
                <a:sym typeface="+mn-ea"/>
              </a:rPr>
              <a:t>The total number of elements in the array is much larger than the number of unique elements in the array.</a:t>
            </a:r>
            <a:endParaRPr lang="en-US" sz="3200" dirty="0"/>
          </a:p>
          <a:p>
            <a:pPr lvl="1"/>
            <a:r>
              <a:rPr lang="en-US" sz="3200" dirty="0">
                <a:sym typeface="+mn-ea"/>
              </a:rPr>
              <a:t>Constraint: Must solve in less than O(n) time</a:t>
            </a:r>
            <a:r>
              <a:rPr lang="en-CA" altLang="en-US" sz="3200" dirty="0">
                <a:sym typeface="+mn-ea"/>
              </a:rPr>
              <a:t> where n is number of elements in array</a:t>
            </a:r>
            <a:endParaRPr lang="en-CA" altLang="en-US" sz="3200" dirty="0"/>
          </a:p>
          <a:p>
            <a:pPr lvl="1"/>
            <a:r>
              <a:rPr lang="en-US" sz="3200" dirty="0">
                <a:sym typeface="+mn-ea"/>
              </a:rPr>
              <a:t>You may use any algorithm or data structure you’ve learnt so far</a:t>
            </a:r>
            <a:endParaRPr lang="en-US" sz="3200" dirty="0"/>
          </a:p>
          <a:p>
            <a:endParaRPr lang="en-US" sz="3200"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a:off x="0" y="260350"/>
            <a:ext cx="3922395" cy="739775"/>
          </a:xfrm>
          <a:custGeom>
            <a:avLst/>
            <a:gdLst>
              <a:gd name="connsiteX0" fmla="*/ 0 w 2091831"/>
              <a:gd name="connsiteY0" fmla="*/ 0 h 739718"/>
              <a:gd name="connsiteX1" fmla="*/ 1721972 w 2091831"/>
              <a:gd name="connsiteY1" fmla="*/ 0 h 739718"/>
              <a:gd name="connsiteX2" fmla="*/ 2091831 w 2091831"/>
              <a:gd name="connsiteY2" fmla="*/ 369859 h 739718"/>
              <a:gd name="connsiteX3" fmla="*/ 1721972 w 2091831"/>
              <a:gd name="connsiteY3" fmla="*/ 739718 h 739718"/>
              <a:gd name="connsiteX4" fmla="*/ 0 w 2091831"/>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1831" h="739718">
                <a:moveTo>
                  <a:pt x="0" y="0"/>
                </a:moveTo>
                <a:lnTo>
                  <a:pt x="1721972" y="0"/>
                </a:lnTo>
                <a:cubicBezTo>
                  <a:pt x="1926239" y="0"/>
                  <a:pt x="2091831" y="165592"/>
                  <a:pt x="2091831" y="369859"/>
                </a:cubicBezTo>
                <a:cubicBezTo>
                  <a:pt x="2091831" y="574126"/>
                  <a:pt x="1926239" y="739718"/>
                  <a:pt x="1721972"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6" name="文本框 101"/>
          <p:cNvSpPr txBox="1"/>
          <p:nvPr/>
        </p:nvSpPr>
        <p:spPr>
          <a:xfrm>
            <a:off x="0" y="338455"/>
            <a:ext cx="3255645" cy="583565"/>
          </a:xfrm>
          <a:prstGeom prst="rect">
            <a:avLst/>
          </a:prstGeom>
          <a:noFill/>
          <a:ln w="9525">
            <a:noFill/>
          </a:ln>
        </p:spPr>
        <p:txBody>
          <a:bodyPr wrap="square" anchor="t" anchorCtr="0">
            <a:spAutoFit/>
          </a:bodyPr>
          <a:lstStyle/>
          <a:p>
            <a:pPr>
              <a:buFont typeface="Arial" panose="020B0604020202020204" pitchFamily="34" charset="0"/>
            </a:pPr>
            <a:r>
              <a:rPr lang="en-US" altLang="zh-CN" sz="3200" b="1" dirty="0">
                <a:solidFill>
                  <a:schemeClr val="bg1"/>
                </a:solidFill>
                <a:latin typeface="Microsoft YaHei" panose="020B0503020204020204" pitchFamily="34" charset="-122"/>
                <a:ea typeface="Microsoft YaHei" panose="020B0503020204020204" pitchFamily="34" charset="-122"/>
                <a:sym typeface="+mn-ea"/>
              </a:rPr>
              <a:t>Algorithms</a:t>
            </a:r>
            <a:endParaRPr lang="en-US" altLang="zh-CN" sz="3200" b="1" dirty="0">
              <a:solidFill>
                <a:schemeClr val="bg1"/>
              </a:solidFill>
              <a:latin typeface="Microsoft YaHei" panose="020B0503020204020204" pitchFamily="34" charset="-122"/>
              <a:ea typeface="Microsoft YaHei" panose="020B0503020204020204" pitchFamily="34" charset="-122"/>
            </a:endParaRPr>
          </a:p>
        </p:txBody>
      </p:sp>
      <p:sp>
        <p:nvSpPr>
          <p:cNvPr id="15" name="矩形 14"/>
          <p:cNvSpPr/>
          <p:nvPr/>
        </p:nvSpPr>
        <p:spPr>
          <a:xfrm>
            <a:off x="3719513" y="2454275"/>
            <a:ext cx="5913438" cy="973138"/>
          </a:xfrm>
          <a:prstGeom prst="rect">
            <a:avLst/>
          </a:prstGeom>
          <a:noFill/>
          <a:ln>
            <a:solidFill>
              <a:srgbClr val="05B78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3" name="文本框 15"/>
          <p:cNvSpPr txBox="1"/>
          <p:nvPr/>
        </p:nvSpPr>
        <p:spPr>
          <a:xfrm>
            <a:off x="4319588" y="2498725"/>
            <a:ext cx="5067300" cy="583565"/>
          </a:xfrm>
          <a:prstGeom prst="rect">
            <a:avLst/>
          </a:prstGeom>
          <a:noFill/>
          <a:ln w="9525">
            <a:noFill/>
          </a:ln>
        </p:spPr>
        <p:txBody>
          <a:bodyPr wrap="square" anchor="t" anchorCtr="0">
            <a:spAutoFit/>
          </a:bodyPr>
          <a:lstStyle/>
          <a:p>
            <a:pPr>
              <a:buFont typeface="Arial" panose="020B0604020202020204" pitchFamily="34" charset="0"/>
            </a:pPr>
            <a:r>
              <a:rPr lang="en-CA" altLang="en-US" sz="3200" b="1" dirty="0">
                <a:solidFill>
                  <a:srgbClr val="05B780"/>
                </a:solidFill>
                <a:latin typeface="Microsoft YaHei" panose="020B0503020204020204" pitchFamily="34" charset="-122"/>
                <a:ea typeface="Microsoft YaHei" panose="020B0503020204020204" pitchFamily="34" charset="-122"/>
              </a:rPr>
              <a:t>Graph Theory</a:t>
            </a:r>
          </a:p>
        </p:txBody>
      </p:sp>
      <p:grpSp>
        <p:nvGrpSpPr>
          <p:cNvPr id="6154" name="组合 16"/>
          <p:cNvGrpSpPr/>
          <p:nvPr/>
        </p:nvGrpSpPr>
        <p:grpSpPr>
          <a:xfrm>
            <a:off x="2179628" y="2022465"/>
            <a:ext cx="1742436" cy="1839913"/>
            <a:chOff x="1473123" y="1521447"/>
            <a:chExt cx="645926" cy="681967"/>
          </a:xfrm>
        </p:grpSpPr>
        <p:sp>
          <p:nvSpPr>
            <p:cNvPr id="18" name="六边形 17"/>
            <p:cNvSpPr/>
            <p:nvPr/>
          </p:nvSpPr>
          <p:spPr>
            <a:xfrm rot="5400000">
              <a:off x="1426090" y="1568479"/>
              <a:ext cx="681967" cy="587902"/>
            </a:xfrm>
            <a:prstGeom prst="hexagon">
              <a:avLst>
                <a:gd name="adj" fmla="val 27469"/>
                <a:gd name="vf" fmla="val 115470"/>
              </a:avLst>
            </a:pr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a:ln>
                  <a:noFill/>
                </a:ln>
                <a:solidFill>
                  <a:schemeClr val="lt1"/>
                </a:solidFill>
                <a:effectLst/>
                <a:uLnTx/>
                <a:uFillTx/>
                <a:latin typeface="+mn-lt"/>
                <a:ea typeface="+mn-ea"/>
                <a:cs typeface="+mn-cs"/>
              </a:endParaRPr>
            </a:p>
          </p:txBody>
        </p:sp>
        <p:sp>
          <p:nvSpPr>
            <p:cNvPr id="6156" name="文本框 18"/>
            <p:cNvSpPr txBox="1"/>
            <p:nvPr/>
          </p:nvSpPr>
          <p:spPr>
            <a:xfrm>
              <a:off x="1532912" y="1719387"/>
              <a:ext cx="586137" cy="284790"/>
            </a:xfrm>
            <a:prstGeom prst="rect">
              <a:avLst/>
            </a:prstGeom>
            <a:noFill/>
            <a:ln w="9525">
              <a:noFill/>
            </a:ln>
          </p:spPr>
          <p:txBody>
            <a:bodyPr wrap="square" anchor="t" anchorCtr="0">
              <a:spAutoFit/>
            </a:bodyPr>
            <a:lstStyle/>
            <a:p>
              <a:pPr>
                <a:buFont typeface="Arial" panose="020B0604020202020204" pitchFamily="34" charset="0"/>
              </a:pPr>
              <a:r>
                <a:rPr lang="en-US" altLang="zh-CN" sz="4400" b="1" dirty="0">
                  <a:solidFill>
                    <a:schemeClr val="bg1"/>
                  </a:solidFill>
                  <a:latin typeface="Microsoft YaHei" panose="020B0503020204020204" pitchFamily="34" charset="-122"/>
                  <a:ea typeface="Microsoft YaHei" panose="020B0503020204020204" pitchFamily="34" charset="-122"/>
                </a:rPr>
                <a:t>02</a:t>
              </a: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2.1</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Graph Overview</a:t>
            </a:r>
          </a:p>
        </p:txBody>
      </p:sp>
      <p:sp>
        <p:nvSpPr>
          <p:cNvPr id="3" name="Content Placeholder 2"/>
          <p:cNvSpPr>
            <a:spLocks noGrp="1"/>
          </p:cNvSpPr>
          <p:nvPr>
            <p:ph idx="1"/>
          </p:nvPr>
        </p:nvSpPr>
        <p:spPr>
          <a:xfrm>
            <a:off x="890588" y="1494359"/>
            <a:ext cx="10515600" cy="4351338"/>
          </a:xfrm>
        </p:spPr>
        <p:txBody>
          <a:bodyPr/>
          <a:lstStyle/>
          <a:p>
            <a:pPr lvl="0"/>
            <a:r>
              <a:rPr lang="en-US" sz="3195" dirty="0"/>
              <a:t>Trees are special graphs that have no cycle</a:t>
            </a:r>
            <a:r>
              <a:rPr lang="en-CA" altLang="en-US" sz="3195" dirty="0"/>
              <a:t>, aka the DAG (Directed Acyclic Graph)</a:t>
            </a:r>
            <a:endParaRPr lang="en-US" sz="3195" dirty="0"/>
          </a:p>
          <a:p>
            <a:pPr lvl="0"/>
            <a:r>
              <a:rPr lang="en-CA" altLang="en-US" sz="3195" dirty="0"/>
              <a:t>In Graphs, we often have cycles (paths that lead back to where we started)</a:t>
            </a:r>
          </a:p>
          <a:p>
            <a:pPr lvl="1"/>
            <a:r>
              <a:rPr lang="en-CA" altLang="en-US" sz="2735" dirty="0"/>
              <a:t>Therefore we have to record the nodes we have visited and avoiding re-visiting them and going into an infinite loop</a:t>
            </a:r>
          </a:p>
          <a:p>
            <a:pPr lvl="1"/>
            <a:endParaRPr lang="en-CA" altLang="en-US" sz="2735"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0" y="274638"/>
            <a:ext cx="890588" cy="639763"/>
          </a:xfrm>
          <a:custGeom>
            <a:avLst/>
            <a:gdLst>
              <a:gd name="connsiteX0" fmla="*/ 0 w 1029743"/>
              <a:gd name="connsiteY0" fmla="*/ 0 h 739718"/>
              <a:gd name="connsiteX1" fmla="*/ 659884 w 1029743"/>
              <a:gd name="connsiteY1" fmla="*/ 0 h 739718"/>
              <a:gd name="connsiteX2" fmla="*/ 1029743 w 1029743"/>
              <a:gd name="connsiteY2" fmla="*/ 369859 h 739718"/>
              <a:gd name="connsiteX3" fmla="*/ 659884 w 1029743"/>
              <a:gd name="connsiteY3" fmla="*/ 739718 h 739718"/>
              <a:gd name="connsiteX4" fmla="*/ 0 w 1029743"/>
              <a:gd name="connsiteY4" fmla="*/ 739718 h 739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9743" h="739718">
                <a:moveTo>
                  <a:pt x="0" y="0"/>
                </a:moveTo>
                <a:lnTo>
                  <a:pt x="659884" y="0"/>
                </a:lnTo>
                <a:cubicBezTo>
                  <a:pt x="864151" y="0"/>
                  <a:pt x="1029743" y="165592"/>
                  <a:pt x="1029743" y="369859"/>
                </a:cubicBezTo>
                <a:cubicBezTo>
                  <a:pt x="1029743" y="574126"/>
                  <a:pt x="864151" y="739718"/>
                  <a:pt x="659884" y="739718"/>
                </a:cubicBezTo>
                <a:lnTo>
                  <a:pt x="0" y="739718"/>
                </a:lnTo>
                <a:close/>
              </a:path>
            </a:pathLst>
          </a:custGeom>
          <a:solidFill>
            <a:srgbClr val="05B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0" name="文本框 156"/>
          <p:cNvSpPr txBox="1"/>
          <p:nvPr/>
        </p:nvSpPr>
        <p:spPr>
          <a:xfrm>
            <a:off x="0" y="350838"/>
            <a:ext cx="814388" cy="521970"/>
          </a:xfrm>
          <a:prstGeom prst="rect">
            <a:avLst/>
          </a:prstGeom>
          <a:noFill/>
          <a:ln w="9525">
            <a:noFill/>
          </a:ln>
        </p:spPr>
        <p:txBody>
          <a:bodyPr anchor="t" anchorCtr="0">
            <a:spAutoFit/>
          </a:bodyPr>
          <a:lstStyle/>
          <a:p>
            <a:pPr>
              <a:buFont typeface="Arial" panose="020B0604020202020204" pitchFamily="34" charset="0"/>
            </a:pPr>
            <a:r>
              <a:rPr lang="en-US" altLang="zh-CN" sz="2800" b="1" dirty="0">
                <a:solidFill>
                  <a:schemeClr val="bg1"/>
                </a:solidFill>
                <a:latin typeface="Microsoft YaHei" panose="020B0503020204020204" pitchFamily="34" charset="-122"/>
                <a:ea typeface="Microsoft YaHei" panose="020B0503020204020204" pitchFamily="34" charset="-122"/>
              </a:rPr>
              <a:t>2.</a:t>
            </a:r>
            <a:r>
              <a:rPr lang="en-CA" altLang="en-US" sz="2800" b="1" dirty="0">
                <a:solidFill>
                  <a:schemeClr val="bg1"/>
                </a:solidFill>
                <a:latin typeface="Microsoft YaHei" panose="020B0503020204020204" pitchFamily="34" charset="-122"/>
                <a:ea typeface="Microsoft YaHei" panose="020B0503020204020204" pitchFamily="34" charset="-122"/>
              </a:rPr>
              <a:t>2</a:t>
            </a:r>
          </a:p>
        </p:txBody>
      </p:sp>
      <p:sp>
        <p:nvSpPr>
          <p:cNvPr id="16" name="Rectangle 6"/>
          <p:cNvSpPr>
            <a:spLocks noChangeArrowheads="1"/>
          </p:cNvSpPr>
          <p:nvPr/>
        </p:nvSpPr>
        <p:spPr bwMode="black">
          <a:xfrm>
            <a:off x="1021080" y="334010"/>
            <a:ext cx="877760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auto" hangingPunct="0">
              <a:spcBef>
                <a:spcPts val="0"/>
              </a:spcBef>
              <a:spcAft>
                <a:spcPts val="0"/>
              </a:spcAft>
              <a:defRPr/>
            </a:pPr>
            <a:r>
              <a:rPr kumimoji="0" lang="en-CA" altLang="en-US" sz="2800" b="1" i="0" u="none" strike="noStrike" kern="1200" cap="none" spc="0" normalizeH="0" baseline="0" noProof="0" dirty="0">
                <a:ln>
                  <a:noFill/>
                </a:ln>
                <a:solidFill>
                  <a:schemeClr val="tx1">
                    <a:lumMod val="85000"/>
                    <a:lumOff val="15000"/>
                  </a:schemeClr>
                </a:solidFill>
                <a:effectLst/>
                <a:uLnTx/>
                <a:uFillTx/>
                <a:latin typeface="Microsoft YaHei" panose="020B0503020204020204" pitchFamily="34" charset="-122"/>
                <a:ea typeface="Microsoft YaHei" panose="020B0503020204020204" pitchFamily="34" charset="-122"/>
                <a:cs typeface="+mn-cs"/>
                <a:sym typeface="+mn-ea"/>
              </a:rPr>
              <a:t>Intro to Graphs - Small World Problem Example</a:t>
            </a:r>
          </a:p>
        </p:txBody>
      </p:sp>
      <p:sp>
        <p:nvSpPr>
          <p:cNvPr id="3" name="Content Placeholder 2"/>
          <p:cNvSpPr>
            <a:spLocks noGrp="1"/>
          </p:cNvSpPr>
          <p:nvPr>
            <p:ph idx="1"/>
          </p:nvPr>
        </p:nvSpPr>
        <p:spPr>
          <a:xfrm>
            <a:off x="890588" y="1494359"/>
            <a:ext cx="10515600" cy="4351338"/>
          </a:xfrm>
        </p:spPr>
        <p:txBody>
          <a:bodyPr/>
          <a:lstStyle/>
          <a:p>
            <a:pPr lvl="0"/>
            <a:r>
              <a:rPr lang="en-US" sz="3195" dirty="0"/>
              <a:t>What does the phrase “it’s such a small</a:t>
            </a:r>
            <a:r>
              <a:rPr lang="en-CA" altLang="en-US" sz="3195" dirty="0"/>
              <a:t> </a:t>
            </a:r>
            <a:r>
              <a:rPr lang="en-US" sz="3195" dirty="0"/>
              <a:t>world” mean?</a:t>
            </a:r>
          </a:p>
          <a:p>
            <a:pPr lvl="1"/>
            <a:r>
              <a:rPr lang="en-US" sz="2735" dirty="0"/>
              <a:t>How far apart are two random individuals?</a:t>
            </a:r>
          </a:p>
          <a:p>
            <a:pPr lvl="1"/>
            <a:r>
              <a:rPr lang="en-US" sz="2735" dirty="0"/>
              <a:t>Six degrees of separation</a:t>
            </a:r>
          </a:p>
          <a:p>
            <a:pPr lvl="0"/>
            <a:r>
              <a:rPr lang="en-US" sz="3195" dirty="0"/>
              <a:t>Why should we care?</a:t>
            </a:r>
          </a:p>
          <a:p>
            <a:pPr lvl="1"/>
            <a:r>
              <a:rPr lang="en-US" sz="2735" dirty="0"/>
              <a:t>Spreading of rumors, disease, and so on?</a:t>
            </a:r>
          </a:p>
          <a:p>
            <a:pPr lvl="0"/>
            <a:r>
              <a:rPr lang="en-US" sz="3195" dirty="0"/>
              <a:t>Want to test if the SWP holds for a system of</a:t>
            </a:r>
            <a:r>
              <a:rPr lang="en-CA" altLang="en-US" sz="3195" dirty="0"/>
              <a:t> </a:t>
            </a:r>
            <a:r>
              <a:rPr lang="en-US" sz="3195" dirty="0"/>
              <a:t>interactions (people, proteins, computers, etc.)</a:t>
            </a:r>
          </a:p>
          <a:p>
            <a:pPr lvl="0"/>
            <a:r>
              <a:rPr lang="en-US" sz="3195" dirty="0"/>
              <a:t>How do we test it algorithmically?</a:t>
            </a:r>
          </a:p>
          <a:p>
            <a:pPr lvl="1"/>
            <a:r>
              <a:rPr lang="en-US" sz="2735" dirty="0"/>
              <a:t>Need a mathematical model of the relation “knows”</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1740</Words>
  <Application>Microsoft Office PowerPoint</Application>
  <PresentationFormat>Widescreen</PresentationFormat>
  <Paragraphs>196</Paragraphs>
  <Slides>34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34</vt:i4>
      </vt:variant>
    </vt:vector>
  </HeadingPairs>
  <TitlesOfParts>
    <vt:vector size="40" baseType="lpstr">
      <vt:lpstr>Microsoft YaHei</vt: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Zhang, Jimmy</cp:lastModifiedBy>
  <cp:revision>349</cp:revision>
  <dcterms:created xsi:type="dcterms:W3CDTF">2016-03-02T01:11:00Z</dcterms:created>
  <dcterms:modified xsi:type="dcterms:W3CDTF">2022-10-31T00:16:36Z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7804C9E9D5FD4A96AA2E920662FAFF5F</vt:lpwstr>
  </property>
</Properties>
</file>