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31"/>
  </p:notesMasterIdLst>
  <p:handoutMasterIdLst>
    <p:handoutMasterId r:id="rId32"/>
  </p:handoutMasterIdLst>
  <p:sldIdLst>
    <p:sldId id="256" r:id="rId4"/>
    <p:sldId id="257" r:id="rId5"/>
    <p:sldId id="293" r:id="rId6"/>
    <p:sldId id="442" r:id="rId7"/>
    <p:sldId id="441" r:id="rId8"/>
    <p:sldId id="532" r:id="rId9"/>
    <p:sldId id="443" r:id="rId10"/>
    <p:sldId id="534" r:id="rId11"/>
    <p:sldId id="539" r:id="rId12"/>
    <p:sldId id="548" r:id="rId13"/>
    <p:sldId id="549" r:id="rId14"/>
    <p:sldId id="550" r:id="rId15"/>
    <p:sldId id="551" r:id="rId16"/>
    <p:sldId id="444" r:id="rId17"/>
    <p:sldId id="535" r:id="rId18"/>
    <p:sldId id="552" r:id="rId19"/>
    <p:sldId id="553" r:id="rId20"/>
    <p:sldId id="554" r:id="rId21"/>
    <p:sldId id="555" r:id="rId22"/>
    <p:sldId id="556" r:id="rId23"/>
    <p:sldId id="557" r:id="rId24"/>
    <p:sldId id="558" r:id="rId25"/>
    <p:sldId id="378" r:id="rId26"/>
    <p:sldId id="537" r:id="rId27"/>
    <p:sldId id="559" r:id="rId28"/>
    <p:sldId id="538" r:id="rId29"/>
    <p:sldId id="289" r:id="rId3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780"/>
    <a:srgbClr val="FFFFFF"/>
    <a:srgbClr val="06D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16"/>
        <p:guide pos="293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lstStyle/>
          <a:p>
            <a:pPr lvl="0"/>
            <a:r>
              <a:rPr lang="zh-CN" altLang="en-US"/>
              <a:t>Click to edit Master text style</a:t>
            </a:r>
            <a:endParaRPr lang="zh-CN" altLang="en-US"/>
          </a:p>
          <a:p>
            <a:pPr lvl="1"/>
            <a:r>
              <a:rPr lang="zh-CN" altLang="en-US"/>
              <a:t>Second level</a:t>
            </a:r>
            <a:endParaRPr lang="zh-CN" altLang="en-US"/>
          </a:p>
          <a:p>
            <a:pPr lvl="2"/>
            <a:r>
              <a:rPr lang="zh-CN" altLang="en-US"/>
              <a:t>Third level</a:t>
            </a:r>
            <a:endParaRPr lang="zh-CN" altLang="en-US"/>
          </a:p>
          <a:p>
            <a:pPr lvl="3"/>
            <a:r>
              <a:rPr lang="zh-CN" altLang="en-US"/>
              <a:t>Fourth level</a:t>
            </a:r>
            <a:endParaRPr lang="zh-CN" altLang="en-US"/>
          </a:p>
          <a:p>
            <a:pPr lvl="4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Click to edit Master text style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Second level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Third level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Fourth level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Click to edit Master text style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Second level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Third level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Fourth level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 rot="1105229">
            <a:off x="815975" y="-25400"/>
            <a:ext cx="11533188" cy="7851775"/>
          </a:xfrm>
          <a:custGeom>
            <a:avLst/>
            <a:gdLst>
              <a:gd name="connsiteX0" fmla="*/ 592396 w 10955364"/>
              <a:gd name="connsiteY0" fmla="*/ 1850814 h 8163749"/>
              <a:gd name="connsiteX1" fmla="*/ 1543995 w 10955364"/>
              <a:gd name="connsiteY1" fmla="*/ 1533881 h 8163749"/>
              <a:gd name="connsiteX2" fmla="*/ 6955594 w 10955364"/>
              <a:gd name="connsiteY2" fmla="*/ 1533882 h 8163749"/>
              <a:gd name="connsiteX3" fmla="*/ 5829846 w 10955364"/>
              <a:gd name="connsiteY3" fmla="*/ 106467 h 8163749"/>
              <a:gd name="connsiteX4" fmla="*/ 6149516 w 10955364"/>
              <a:gd name="connsiteY4" fmla="*/ 0 h 8163749"/>
              <a:gd name="connsiteX5" fmla="*/ 9448032 w 10955364"/>
              <a:gd name="connsiteY5" fmla="*/ 4182420 h 8163749"/>
              <a:gd name="connsiteX6" fmla="*/ 10818039 w 10955364"/>
              <a:gd name="connsiteY6" fmla="*/ 1649166 h 8163749"/>
              <a:gd name="connsiteX7" fmla="*/ 10955364 w 10955364"/>
              <a:gd name="connsiteY7" fmla="*/ 2061488 h 8163749"/>
              <a:gd name="connsiteX8" fmla="*/ 8602988 w 10955364"/>
              <a:gd name="connsiteY8" fmla="*/ 6411222 h 8163749"/>
              <a:gd name="connsiteX9" fmla="*/ 8163520 w 10955364"/>
              <a:gd name="connsiteY9" fmla="*/ 6557588 h 8163749"/>
              <a:gd name="connsiteX10" fmla="*/ 9283839 w 10955364"/>
              <a:gd name="connsiteY10" fmla="*/ 4486027 h 8163749"/>
              <a:gd name="connsiteX11" fmla="*/ 7205549 w 10955364"/>
              <a:gd name="connsiteY11" fmla="*/ 1850816 h 8163749"/>
              <a:gd name="connsiteX12" fmla="*/ 3551417 w 10955364"/>
              <a:gd name="connsiteY12" fmla="*/ 1850816 h 8163749"/>
              <a:gd name="connsiteX13" fmla="*/ 1816446 w 10955364"/>
              <a:gd name="connsiteY13" fmla="*/ 5058920 h 8163749"/>
              <a:gd name="connsiteX14" fmla="*/ 4088911 w 10955364"/>
              <a:gd name="connsiteY14" fmla="*/ 7914648 h 8163749"/>
              <a:gd name="connsiteX15" fmla="*/ 3768735 w 10955364"/>
              <a:gd name="connsiteY15" fmla="*/ 8021284 h 8163749"/>
              <a:gd name="connsiteX16" fmla="*/ 1652559 w 10955364"/>
              <a:gd name="connsiteY16" fmla="*/ 5361960 h 8163749"/>
              <a:gd name="connsiteX17" fmla="*/ 137325 w 10955364"/>
              <a:gd name="connsiteY17" fmla="*/ 8163749 h 8163749"/>
              <a:gd name="connsiteX18" fmla="*/ 0 w 10955364"/>
              <a:gd name="connsiteY18" fmla="*/ 7751427 h 8163749"/>
              <a:gd name="connsiteX19" fmla="*/ 3191107 w 10955364"/>
              <a:gd name="connsiteY19" fmla="*/ 1850815 h 816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55364" h="8163749">
                <a:moveTo>
                  <a:pt x="592396" y="1850814"/>
                </a:moveTo>
                <a:lnTo>
                  <a:pt x="1543995" y="1533881"/>
                </a:lnTo>
                <a:lnTo>
                  <a:pt x="6955594" y="1533882"/>
                </a:lnTo>
                <a:lnTo>
                  <a:pt x="5829846" y="106467"/>
                </a:lnTo>
                <a:lnTo>
                  <a:pt x="6149516" y="0"/>
                </a:lnTo>
                <a:lnTo>
                  <a:pt x="9448032" y="4182420"/>
                </a:lnTo>
                <a:lnTo>
                  <a:pt x="10818039" y="1649166"/>
                </a:lnTo>
                <a:lnTo>
                  <a:pt x="10955364" y="2061488"/>
                </a:lnTo>
                <a:lnTo>
                  <a:pt x="8602988" y="6411222"/>
                </a:lnTo>
                <a:lnTo>
                  <a:pt x="8163520" y="6557588"/>
                </a:lnTo>
                <a:lnTo>
                  <a:pt x="9283839" y="4486027"/>
                </a:lnTo>
                <a:lnTo>
                  <a:pt x="7205549" y="1850816"/>
                </a:lnTo>
                <a:lnTo>
                  <a:pt x="3551417" y="1850816"/>
                </a:lnTo>
                <a:lnTo>
                  <a:pt x="1816446" y="5058920"/>
                </a:lnTo>
                <a:lnTo>
                  <a:pt x="4088911" y="7914648"/>
                </a:lnTo>
                <a:lnTo>
                  <a:pt x="3768735" y="8021284"/>
                </a:lnTo>
                <a:lnTo>
                  <a:pt x="1652559" y="5361960"/>
                </a:lnTo>
                <a:lnTo>
                  <a:pt x="137325" y="8163749"/>
                </a:lnTo>
                <a:lnTo>
                  <a:pt x="0" y="7751427"/>
                </a:lnTo>
                <a:lnTo>
                  <a:pt x="3191107" y="1850815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8" name="文本框 27"/>
          <p:cNvSpPr txBox="1"/>
          <p:nvPr/>
        </p:nvSpPr>
        <p:spPr>
          <a:xfrm>
            <a:off x="3038475" y="3404870"/>
            <a:ext cx="694753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32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H.A.C.C.</a:t>
            </a:r>
            <a:endParaRPr lang="en-US" altLang="zh-CN" sz="3200" b="1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Structures and Algorithms</a:t>
            </a:r>
            <a:endParaRPr lang="en-US" altLang="zh-CN" sz="3200" b="1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99" name="Freeform 21"/>
          <p:cNvSpPr/>
          <p:nvPr/>
        </p:nvSpPr>
        <p:spPr>
          <a:xfrm>
            <a:off x="5489575" y="2338388"/>
            <a:ext cx="1212850" cy="844550"/>
          </a:xfrm>
          <a:custGeom>
            <a:avLst/>
            <a:gdLst/>
            <a:ahLst/>
            <a:cxnLst>
              <a:cxn ang="0">
                <a:pos x="1100886755" y="0"/>
              </a:cxn>
              <a:cxn ang="0">
                <a:pos x="901305125" y="0"/>
              </a:cxn>
              <a:cxn ang="0">
                <a:pos x="748202390" y="0"/>
              </a:cxn>
              <a:cxn ang="0">
                <a:pos x="648867110" y="132852886"/>
              </a:cxn>
              <a:cxn ang="0">
                <a:pos x="561379560" y="307852838"/>
              </a:cxn>
              <a:cxn ang="0">
                <a:pos x="476625220" y="476439190"/>
              </a:cxn>
              <a:cxn ang="0">
                <a:pos x="402807540" y="624868373"/>
              </a:cxn>
              <a:cxn ang="0">
                <a:pos x="349039130" y="518586256"/>
              </a:cxn>
              <a:cxn ang="0">
                <a:pos x="241502310" y="302355603"/>
              </a:cxn>
              <a:cxn ang="0">
                <a:pos x="155837855" y="131937478"/>
              </a:cxn>
              <a:cxn ang="0">
                <a:pos x="145813220" y="110863944"/>
              </a:cxn>
              <a:cxn ang="0">
                <a:pos x="311674755" y="110863944"/>
              </a:cxn>
              <a:cxn ang="0">
                <a:pos x="375467800" y="110863944"/>
              </a:cxn>
              <a:cxn ang="0">
                <a:pos x="424679905" y="208900687"/>
              </a:cxn>
              <a:cxn ang="0">
                <a:pos x="501231750" y="362827106"/>
              </a:cxn>
              <a:cxn ang="0">
                <a:pos x="556822300" y="253795893"/>
              </a:cxn>
              <a:cxn ang="0">
                <a:pos x="559556465" y="232722360"/>
              </a:cxn>
              <a:cxn ang="0">
                <a:pos x="485738785" y="86125907"/>
              </a:cxn>
              <a:cxn ang="0">
                <a:pos x="395517070" y="0"/>
              </a:cxn>
              <a:cxn ang="0">
                <a:pos x="114827290" y="0"/>
              </a:cxn>
              <a:cxn ang="0">
                <a:pos x="40098540" y="2749096"/>
              </a:cxn>
              <a:cxn ang="0">
                <a:pos x="7290470" y="80628671"/>
              </a:cxn>
              <a:cxn ang="0">
                <a:pos x="54679480" y="174999952"/>
              </a:cxn>
              <a:cxn ang="0">
                <a:pos x="154925830" y="375654308"/>
              </a:cxn>
              <a:cxn ang="0">
                <a:pos x="264285745" y="594633100"/>
              </a:cxn>
              <a:cxn ang="0">
                <a:pos x="339926520" y="745811381"/>
              </a:cxn>
              <a:cxn ang="0">
                <a:pos x="370000425" y="793454725"/>
              </a:cxn>
              <a:cxn ang="0">
                <a:pos x="453842740" y="768716687"/>
              </a:cxn>
              <a:cxn ang="0">
                <a:pos x="516723760" y="642277402"/>
              </a:cxn>
              <a:cxn ang="0">
                <a:pos x="578694665" y="518586256"/>
              </a:cxn>
              <a:cxn ang="0">
                <a:pos x="668916380" y="338089069"/>
              </a:cxn>
              <a:cxn ang="0">
                <a:pos x="716305390" y="242800465"/>
              </a:cxn>
              <a:cxn ang="0">
                <a:pos x="781921530" y="110863944"/>
              </a:cxn>
              <a:cxn ang="0">
                <a:pos x="920443325" y="110863944"/>
              </a:cxn>
              <a:cxn ang="0">
                <a:pos x="1010665040" y="110863944"/>
              </a:cxn>
              <a:cxn ang="0">
                <a:pos x="986970535" y="162172751"/>
              </a:cxn>
              <a:cxn ang="0">
                <a:pos x="888547280" y="359161644"/>
              </a:cxn>
              <a:cxn ang="0">
                <a:pos x="786477835" y="561648731"/>
              </a:cxn>
              <a:cxn ang="0">
                <a:pos x="755492860" y="623952008"/>
              </a:cxn>
              <a:cxn ang="0">
                <a:pos x="668005310" y="450784787"/>
              </a:cxn>
              <a:cxn ang="0">
                <a:pos x="597832865" y="543324294"/>
              </a:cxn>
              <a:cxn ang="0">
                <a:pos x="634286170" y="629450201"/>
              </a:cxn>
              <a:cxn ang="0">
                <a:pos x="708103850" y="776963019"/>
              </a:cxn>
              <a:cxn ang="0">
                <a:pos x="808350200" y="764135817"/>
              </a:cxn>
              <a:cxn ang="0">
                <a:pos x="873054315" y="636780167"/>
              </a:cxn>
              <a:cxn ang="0">
                <a:pos x="985148395" y="411386816"/>
              </a:cxn>
              <a:cxn ang="0">
                <a:pos x="1094507355" y="191491658"/>
              </a:cxn>
              <a:cxn ang="0">
                <a:pos x="1150098860" y="81544079"/>
              </a:cxn>
            </a:cxnLst>
            <a:rect l="0" t="0" r="0" b="0"/>
            <a:pathLst>
              <a:path w="1270" h="882">
                <a:moveTo>
                  <a:pt x="1268" y="57"/>
                </a:moveTo>
                <a:cubicBezTo>
                  <a:pt x="1268" y="40"/>
                  <a:pt x="1259" y="24"/>
                  <a:pt x="1246" y="14"/>
                </a:cubicBezTo>
                <a:cubicBezTo>
                  <a:pt x="1235" y="5"/>
                  <a:pt x="1222" y="1"/>
                  <a:pt x="1208" y="0"/>
                </a:cubicBezTo>
                <a:cubicBezTo>
                  <a:pt x="1203" y="0"/>
                  <a:pt x="1199" y="0"/>
                  <a:pt x="1194" y="0"/>
                </a:cubicBezTo>
                <a:cubicBezTo>
                  <a:pt x="1165" y="0"/>
                  <a:pt x="1137" y="0"/>
                  <a:pt x="1109" y="0"/>
                </a:cubicBezTo>
                <a:cubicBezTo>
                  <a:pt x="1069" y="0"/>
                  <a:pt x="1029" y="0"/>
                  <a:pt x="989" y="0"/>
                </a:cubicBezTo>
                <a:cubicBezTo>
                  <a:pt x="952" y="0"/>
                  <a:pt x="915" y="0"/>
                  <a:pt x="878" y="0"/>
                </a:cubicBezTo>
                <a:cubicBezTo>
                  <a:pt x="859" y="0"/>
                  <a:pt x="841" y="0"/>
                  <a:pt x="822" y="0"/>
                </a:cubicBezTo>
                <a:cubicBezTo>
                  <a:pt x="822" y="0"/>
                  <a:pt x="822" y="0"/>
                  <a:pt x="821" y="0"/>
                </a:cubicBezTo>
                <a:cubicBezTo>
                  <a:pt x="798" y="1"/>
                  <a:pt x="778" y="14"/>
                  <a:pt x="767" y="35"/>
                </a:cubicBezTo>
                <a:cubicBezTo>
                  <a:pt x="763" y="42"/>
                  <a:pt x="760" y="49"/>
                  <a:pt x="756" y="56"/>
                </a:cubicBezTo>
                <a:cubicBezTo>
                  <a:pt x="741" y="86"/>
                  <a:pt x="726" y="115"/>
                  <a:pt x="712" y="145"/>
                </a:cubicBezTo>
                <a:cubicBezTo>
                  <a:pt x="699" y="171"/>
                  <a:pt x="686" y="197"/>
                  <a:pt x="673" y="223"/>
                </a:cubicBezTo>
                <a:cubicBezTo>
                  <a:pt x="668" y="232"/>
                  <a:pt x="663" y="242"/>
                  <a:pt x="658" y="251"/>
                </a:cubicBezTo>
                <a:cubicBezTo>
                  <a:pt x="644" y="279"/>
                  <a:pt x="630" y="308"/>
                  <a:pt x="616" y="336"/>
                </a:cubicBezTo>
                <a:cubicBezTo>
                  <a:pt x="601" y="365"/>
                  <a:pt x="586" y="395"/>
                  <a:pt x="571" y="424"/>
                </a:cubicBezTo>
                <a:cubicBezTo>
                  <a:pt x="566" y="435"/>
                  <a:pt x="561" y="445"/>
                  <a:pt x="556" y="455"/>
                </a:cubicBezTo>
                <a:cubicBezTo>
                  <a:pt x="545" y="477"/>
                  <a:pt x="534" y="498"/>
                  <a:pt x="523" y="520"/>
                </a:cubicBezTo>
                <a:cubicBezTo>
                  <a:pt x="507" y="552"/>
                  <a:pt x="491" y="584"/>
                  <a:pt x="475" y="616"/>
                </a:cubicBezTo>
                <a:cubicBezTo>
                  <a:pt x="464" y="637"/>
                  <a:pt x="454" y="658"/>
                  <a:pt x="443" y="679"/>
                </a:cubicBezTo>
                <a:cubicBezTo>
                  <a:pt x="443" y="680"/>
                  <a:pt x="442" y="681"/>
                  <a:pt x="442" y="682"/>
                </a:cubicBezTo>
                <a:cubicBezTo>
                  <a:pt x="439" y="677"/>
                  <a:pt x="437" y="672"/>
                  <a:pt x="434" y="667"/>
                </a:cubicBezTo>
                <a:cubicBezTo>
                  <a:pt x="427" y="654"/>
                  <a:pt x="421" y="640"/>
                  <a:pt x="414" y="627"/>
                </a:cubicBezTo>
                <a:cubicBezTo>
                  <a:pt x="404" y="606"/>
                  <a:pt x="394" y="586"/>
                  <a:pt x="383" y="566"/>
                </a:cubicBezTo>
                <a:cubicBezTo>
                  <a:pt x="371" y="542"/>
                  <a:pt x="359" y="517"/>
                  <a:pt x="346" y="492"/>
                </a:cubicBezTo>
                <a:cubicBezTo>
                  <a:pt x="333" y="466"/>
                  <a:pt x="319" y="439"/>
                  <a:pt x="306" y="412"/>
                </a:cubicBezTo>
                <a:cubicBezTo>
                  <a:pt x="292" y="385"/>
                  <a:pt x="279" y="357"/>
                  <a:pt x="265" y="330"/>
                </a:cubicBezTo>
                <a:cubicBezTo>
                  <a:pt x="252" y="305"/>
                  <a:pt x="240" y="280"/>
                  <a:pt x="227" y="254"/>
                </a:cubicBezTo>
                <a:cubicBezTo>
                  <a:pt x="216" y="233"/>
                  <a:pt x="205" y="211"/>
                  <a:pt x="195" y="190"/>
                </a:cubicBezTo>
                <a:cubicBezTo>
                  <a:pt x="187" y="175"/>
                  <a:pt x="179" y="159"/>
                  <a:pt x="171" y="144"/>
                </a:cubicBezTo>
                <a:cubicBezTo>
                  <a:pt x="169" y="139"/>
                  <a:pt x="167" y="134"/>
                  <a:pt x="164" y="130"/>
                </a:cubicBezTo>
                <a:cubicBezTo>
                  <a:pt x="163" y="127"/>
                  <a:pt x="161" y="124"/>
                  <a:pt x="160" y="122"/>
                </a:cubicBezTo>
                <a:cubicBezTo>
                  <a:pt x="160" y="122"/>
                  <a:pt x="160" y="121"/>
                  <a:pt x="160" y="121"/>
                </a:cubicBezTo>
                <a:cubicBezTo>
                  <a:pt x="170" y="121"/>
                  <a:pt x="180" y="121"/>
                  <a:pt x="191" y="121"/>
                </a:cubicBezTo>
                <a:cubicBezTo>
                  <a:pt x="214" y="121"/>
                  <a:pt x="238" y="121"/>
                  <a:pt x="261" y="121"/>
                </a:cubicBezTo>
                <a:cubicBezTo>
                  <a:pt x="288" y="121"/>
                  <a:pt x="315" y="121"/>
                  <a:pt x="342" y="121"/>
                </a:cubicBezTo>
                <a:cubicBezTo>
                  <a:pt x="361" y="121"/>
                  <a:pt x="381" y="121"/>
                  <a:pt x="400" y="121"/>
                </a:cubicBezTo>
                <a:cubicBezTo>
                  <a:pt x="403" y="121"/>
                  <a:pt x="405" y="121"/>
                  <a:pt x="408" y="121"/>
                </a:cubicBezTo>
                <a:cubicBezTo>
                  <a:pt x="409" y="121"/>
                  <a:pt x="411" y="121"/>
                  <a:pt x="412" y="121"/>
                </a:cubicBezTo>
                <a:cubicBezTo>
                  <a:pt x="413" y="122"/>
                  <a:pt x="413" y="124"/>
                  <a:pt x="414" y="125"/>
                </a:cubicBezTo>
                <a:cubicBezTo>
                  <a:pt x="420" y="138"/>
                  <a:pt x="427" y="151"/>
                  <a:pt x="433" y="163"/>
                </a:cubicBezTo>
                <a:cubicBezTo>
                  <a:pt x="444" y="185"/>
                  <a:pt x="455" y="207"/>
                  <a:pt x="466" y="228"/>
                </a:cubicBezTo>
                <a:cubicBezTo>
                  <a:pt x="478" y="253"/>
                  <a:pt x="490" y="277"/>
                  <a:pt x="502" y="301"/>
                </a:cubicBezTo>
                <a:cubicBezTo>
                  <a:pt x="513" y="322"/>
                  <a:pt x="523" y="342"/>
                  <a:pt x="533" y="363"/>
                </a:cubicBezTo>
                <a:cubicBezTo>
                  <a:pt x="539" y="374"/>
                  <a:pt x="544" y="385"/>
                  <a:pt x="550" y="396"/>
                </a:cubicBezTo>
                <a:cubicBezTo>
                  <a:pt x="550" y="396"/>
                  <a:pt x="550" y="397"/>
                  <a:pt x="551" y="397"/>
                </a:cubicBezTo>
                <a:cubicBezTo>
                  <a:pt x="563" y="373"/>
                  <a:pt x="575" y="348"/>
                  <a:pt x="588" y="323"/>
                </a:cubicBezTo>
                <a:cubicBezTo>
                  <a:pt x="596" y="308"/>
                  <a:pt x="603" y="292"/>
                  <a:pt x="611" y="277"/>
                </a:cubicBezTo>
                <a:cubicBezTo>
                  <a:pt x="613" y="273"/>
                  <a:pt x="615" y="269"/>
                  <a:pt x="617" y="265"/>
                </a:cubicBezTo>
                <a:cubicBezTo>
                  <a:pt x="618" y="263"/>
                  <a:pt x="618" y="263"/>
                  <a:pt x="618" y="262"/>
                </a:cubicBezTo>
                <a:cubicBezTo>
                  <a:pt x="617" y="259"/>
                  <a:pt x="615" y="257"/>
                  <a:pt x="614" y="254"/>
                </a:cubicBezTo>
                <a:cubicBezTo>
                  <a:pt x="612" y="250"/>
                  <a:pt x="609" y="245"/>
                  <a:pt x="607" y="240"/>
                </a:cubicBezTo>
                <a:cubicBezTo>
                  <a:pt x="600" y="226"/>
                  <a:pt x="593" y="212"/>
                  <a:pt x="586" y="198"/>
                </a:cubicBezTo>
                <a:cubicBezTo>
                  <a:pt x="568" y="163"/>
                  <a:pt x="551" y="128"/>
                  <a:pt x="533" y="94"/>
                </a:cubicBezTo>
                <a:cubicBezTo>
                  <a:pt x="523" y="74"/>
                  <a:pt x="514" y="54"/>
                  <a:pt x="503" y="34"/>
                </a:cubicBezTo>
                <a:cubicBezTo>
                  <a:pt x="492" y="13"/>
                  <a:pt x="472" y="1"/>
                  <a:pt x="449" y="0"/>
                </a:cubicBezTo>
                <a:cubicBezTo>
                  <a:pt x="444" y="0"/>
                  <a:pt x="439" y="0"/>
                  <a:pt x="434" y="0"/>
                </a:cubicBezTo>
                <a:cubicBezTo>
                  <a:pt x="406" y="0"/>
                  <a:pt x="379" y="0"/>
                  <a:pt x="352" y="0"/>
                </a:cubicBezTo>
                <a:cubicBezTo>
                  <a:pt x="313" y="0"/>
                  <a:pt x="274" y="0"/>
                  <a:pt x="236" y="0"/>
                </a:cubicBezTo>
                <a:cubicBezTo>
                  <a:pt x="199" y="0"/>
                  <a:pt x="163" y="0"/>
                  <a:pt x="126" y="0"/>
                </a:cubicBezTo>
                <a:cubicBezTo>
                  <a:pt x="106" y="0"/>
                  <a:pt x="85" y="0"/>
                  <a:pt x="65" y="0"/>
                </a:cubicBezTo>
                <a:cubicBezTo>
                  <a:pt x="64" y="0"/>
                  <a:pt x="63" y="0"/>
                  <a:pt x="62" y="0"/>
                </a:cubicBezTo>
                <a:cubicBezTo>
                  <a:pt x="56" y="1"/>
                  <a:pt x="50" y="1"/>
                  <a:pt x="44" y="3"/>
                </a:cubicBezTo>
                <a:cubicBezTo>
                  <a:pt x="38" y="5"/>
                  <a:pt x="33" y="8"/>
                  <a:pt x="28" y="11"/>
                </a:cubicBezTo>
                <a:cubicBezTo>
                  <a:pt x="16" y="19"/>
                  <a:pt x="8" y="31"/>
                  <a:pt x="4" y="44"/>
                </a:cubicBezTo>
                <a:cubicBezTo>
                  <a:pt x="0" y="60"/>
                  <a:pt x="2" y="74"/>
                  <a:pt x="8" y="88"/>
                </a:cubicBezTo>
                <a:cubicBezTo>
                  <a:pt x="11" y="94"/>
                  <a:pt x="14" y="99"/>
                  <a:pt x="16" y="104"/>
                </a:cubicBezTo>
                <a:cubicBezTo>
                  <a:pt x="22" y="116"/>
                  <a:pt x="28" y="128"/>
                  <a:pt x="34" y="139"/>
                </a:cubicBezTo>
                <a:cubicBezTo>
                  <a:pt x="43" y="157"/>
                  <a:pt x="52" y="174"/>
                  <a:pt x="60" y="191"/>
                </a:cubicBezTo>
                <a:cubicBezTo>
                  <a:pt x="71" y="213"/>
                  <a:pt x="82" y="234"/>
                  <a:pt x="93" y="256"/>
                </a:cubicBezTo>
                <a:cubicBezTo>
                  <a:pt x="105" y="281"/>
                  <a:pt x="118" y="305"/>
                  <a:pt x="130" y="330"/>
                </a:cubicBezTo>
                <a:cubicBezTo>
                  <a:pt x="143" y="357"/>
                  <a:pt x="157" y="383"/>
                  <a:pt x="170" y="410"/>
                </a:cubicBezTo>
                <a:cubicBezTo>
                  <a:pt x="184" y="437"/>
                  <a:pt x="198" y="465"/>
                  <a:pt x="211" y="492"/>
                </a:cubicBezTo>
                <a:cubicBezTo>
                  <a:pt x="225" y="519"/>
                  <a:pt x="238" y="546"/>
                  <a:pt x="252" y="573"/>
                </a:cubicBezTo>
                <a:cubicBezTo>
                  <a:pt x="265" y="598"/>
                  <a:pt x="277" y="624"/>
                  <a:pt x="290" y="649"/>
                </a:cubicBezTo>
                <a:cubicBezTo>
                  <a:pt x="302" y="672"/>
                  <a:pt x="313" y="694"/>
                  <a:pt x="324" y="717"/>
                </a:cubicBezTo>
                <a:cubicBezTo>
                  <a:pt x="334" y="736"/>
                  <a:pt x="343" y="755"/>
                  <a:pt x="353" y="773"/>
                </a:cubicBezTo>
                <a:cubicBezTo>
                  <a:pt x="359" y="787"/>
                  <a:pt x="366" y="801"/>
                  <a:pt x="373" y="814"/>
                </a:cubicBezTo>
                <a:cubicBezTo>
                  <a:pt x="377" y="822"/>
                  <a:pt x="381" y="829"/>
                  <a:pt x="384" y="836"/>
                </a:cubicBezTo>
                <a:cubicBezTo>
                  <a:pt x="385" y="837"/>
                  <a:pt x="385" y="838"/>
                  <a:pt x="386" y="839"/>
                </a:cubicBezTo>
                <a:cubicBezTo>
                  <a:pt x="391" y="850"/>
                  <a:pt x="397" y="859"/>
                  <a:pt x="406" y="866"/>
                </a:cubicBezTo>
                <a:cubicBezTo>
                  <a:pt x="417" y="874"/>
                  <a:pt x="430" y="877"/>
                  <a:pt x="442" y="877"/>
                </a:cubicBezTo>
                <a:cubicBezTo>
                  <a:pt x="455" y="877"/>
                  <a:pt x="467" y="873"/>
                  <a:pt x="478" y="866"/>
                </a:cubicBezTo>
                <a:cubicBezTo>
                  <a:pt x="487" y="859"/>
                  <a:pt x="493" y="850"/>
                  <a:pt x="498" y="839"/>
                </a:cubicBezTo>
                <a:cubicBezTo>
                  <a:pt x="499" y="837"/>
                  <a:pt x="500" y="834"/>
                  <a:pt x="502" y="832"/>
                </a:cubicBezTo>
                <a:cubicBezTo>
                  <a:pt x="510" y="814"/>
                  <a:pt x="519" y="797"/>
                  <a:pt x="528" y="780"/>
                </a:cubicBezTo>
                <a:cubicBezTo>
                  <a:pt x="541" y="754"/>
                  <a:pt x="554" y="728"/>
                  <a:pt x="567" y="701"/>
                </a:cubicBezTo>
                <a:cubicBezTo>
                  <a:pt x="580" y="676"/>
                  <a:pt x="593" y="650"/>
                  <a:pt x="606" y="624"/>
                </a:cubicBezTo>
                <a:cubicBezTo>
                  <a:pt x="615" y="607"/>
                  <a:pt x="623" y="590"/>
                  <a:pt x="632" y="573"/>
                </a:cubicBezTo>
                <a:cubicBezTo>
                  <a:pt x="633" y="570"/>
                  <a:pt x="634" y="568"/>
                  <a:pt x="635" y="566"/>
                </a:cubicBezTo>
                <a:cubicBezTo>
                  <a:pt x="635" y="566"/>
                  <a:pt x="635" y="566"/>
                  <a:pt x="636" y="566"/>
                </a:cubicBezTo>
                <a:cubicBezTo>
                  <a:pt x="648" y="541"/>
                  <a:pt x="661" y="516"/>
                  <a:pt x="673" y="490"/>
                </a:cubicBezTo>
                <a:cubicBezTo>
                  <a:pt x="693" y="450"/>
                  <a:pt x="714" y="410"/>
                  <a:pt x="734" y="369"/>
                </a:cubicBezTo>
                <a:cubicBezTo>
                  <a:pt x="738" y="360"/>
                  <a:pt x="743" y="351"/>
                  <a:pt x="748" y="341"/>
                </a:cubicBezTo>
                <a:cubicBezTo>
                  <a:pt x="748" y="341"/>
                  <a:pt x="748" y="341"/>
                  <a:pt x="748" y="342"/>
                </a:cubicBezTo>
                <a:cubicBezTo>
                  <a:pt x="761" y="316"/>
                  <a:pt x="773" y="291"/>
                  <a:pt x="786" y="265"/>
                </a:cubicBezTo>
                <a:cubicBezTo>
                  <a:pt x="806" y="226"/>
                  <a:pt x="826" y="186"/>
                  <a:pt x="846" y="146"/>
                </a:cubicBezTo>
                <a:cubicBezTo>
                  <a:pt x="849" y="140"/>
                  <a:pt x="852" y="135"/>
                  <a:pt x="855" y="129"/>
                </a:cubicBezTo>
                <a:cubicBezTo>
                  <a:pt x="855" y="127"/>
                  <a:pt x="857" y="122"/>
                  <a:pt x="858" y="121"/>
                </a:cubicBezTo>
                <a:cubicBezTo>
                  <a:pt x="859" y="121"/>
                  <a:pt x="862" y="121"/>
                  <a:pt x="864" y="121"/>
                </a:cubicBezTo>
                <a:cubicBezTo>
                  <a:pt x="869" y="121"/>
                  <a:pt x="875" y="121"/>
                  <a:pt x="880" y="121"/>
                </a:cubicBezTo>
                <a:cubicBezTo>
                  <a:pt x="923" y="121"/>
                  <a:pt x="966" y="121"/>
                  <a:pt x="1010" y="121"/>
                </a:cubicBezTo>
                <a:cubicBezTo>
                  <a:pt x="1031" y="121"/>
                  <a:pt x="1052" y="121"/>
                  <a:pt x="1074" y="121"/>
                </a:cubicBezTo>
                <a:cubicBezTo>
                  <a:pt x="1081" y="121"/>
                  <a:pt x="1089" y="121"/>
                  <a:pt x="1097" y="121"/>
                </a:cubicBezTo>
                <a:cubicBezTo>
                  <a:pt x="1101" y="121"/>
                  <a:pt x="1105" y="121"/>
                  <a:pt x="1109" y="121"/>
                </a:cubicBezTo>
                <a:cubicBezTo>
                  <a:pt x="1110" y="121"/>
                  <a:pt x="1110" y="121"/>
                  <a:pt x="1111" y="121"/>
                </a:cubicBezTo>
                <a:cubicBezTo>
                  <a:pt x="1108" y="126"/>
                  <a:pt x="1106" y="131"/>
                  <a:pt x="1103" y="136"/>
                </a:cubicBezTo>
                <a:cubicBezTo>
                  <a:pt x="1096" y="150"/>
                  <a:pt x="1089" y="163"/>
                  <a:pt x="1083" y="177"/>
                </a:cubicBezTo>
                <a:cubicBezTo>
                  <a:pt x="1073" y="197"/>
                  <a:pt x="1062" y="217"/>
                  <a:pt x="1052" y="237"/>
                </a:cubicBezTo>
                <a:cubicBezTo>
                  <a:pt x="1040" y="262"/>
                  <a:pt x="1028" y="286"/>
                  <a:pt x="1015" y="311"/>
                </a:cubicBezTo>
                <a:cubicBezTo>
                  <a:pt x="1002" y="338"/>
                  <a:pt x="988" y="365"/>
                  <a:pt x="975" y="392"/>
                </a:cubicBezTo>
                <a:cubicBezTo>
                  <a:pt x="961" y="419"/>
                  <a:pt x="948" y="446"/>
                  <a:pt x="934" y="473"/>
                </a:cubicBezTo>
                <a:cubicBezTo>
                  <a:pt x="921" y="498"/>
                  <a:pt x="908" y="524"/>
                  <a:pt x="896" y="549"/>
                </a:cubicBezTo>
                <a:cubicBezTo>
                  <a:pt x="885" y="570"/>
                  <a:pt x="874" y="592"/>
                  <a:pt x="863" y="613"/>
                </a:cubicBezTo>
                <a:cubicBezTo>
                  <a:pt x="856" y="629"/>
                  <a:pt x="848" y="644"/>
                  <a:pt x="840" y="659"/>
                </a:cubicBezTo>
                <a:cubicBezTo>
                  <a:pt x="838" y="664"/>
                  <a:pt x="835" y="669"/>
                  <a:pt x="833" y="674"/>
                </a:cubicBezTo>
                <a:cubicBezTo>
                  <a:pt x="832" y="676"/>
                  <a:pt x="831" y="679"/>
                  <a:pt x="829" y="681"/>
                </a:cubicBezTo>
                <a:cubicBezTo>
                  <a:pt x="829" y="682"/>
                  <a:pt x="829" y="682"/>
                  <a:pt x="829" y="682"/>
                </a:cubicBezTo>
                <a:cubicBezTo>
                  <a:pt x="817" y="658"/>
                  <a:pt x="804" y="633"/>
                  <a:pt x="792" y="609"/>
                </a:cubicBezTo>
                <a:cubicBezTo>
                  <a:pt x="772" y="570"/>
                  <a:pt x="753" y="531"/>
                  <a:pt x="733" y="492"/>
                </a:cubicBezTo>
                <a:cubicBezTo>
                  <a:pt x="729" y="483"/>
                  <a:pt x="724" y="474"/>
                  <a:pt x="720" y="465"/>
                </a:cubicBezTo>
                <a:cubicBezTo>
                  <a:pt x="711" y="483"/>
                  <a:pt x="702" y="501"/>
                  <a:pt x="693" y="519"/>
                </a:cubicBezTo>
                <a:cubicBezTo>
                  <a:pt x="681" y="543"/>
                  <a:pt x="668" y="568"/>
                  <a:pt x="656" y="593"/>
                </a:cubicBezTo>
                <a:cubicBezTo>
                  <a:pt x="655" y="596"/>
                  <a:pt x="652" y="598"/>
                  <a:pt x="653" y="601"/>
                </a:cubicBezTo>
                <a:cubicBezTo>
                  <a:pt x="655" y="607"/>
                  <a:pt x="659" y="612"/>
                  <a:pt x="661" y="617"/>
                </a:cubicBezTo>
                <a:cubicBezTo>
                  <a:pt x="673" y="641"/>
                  <a:pt x="685" y="664"/>
                  <a:pt x="696" y="687"/>
                </a:cubicBezTo>
                <a:cubicBezTo>
                  <a:pt x="711" y="716"/>
                  <a:pt x="725" y="744"/>
                  <a:pt x="739" y="772"/>
                </a:cubicBezTo>
                <a:cubicBezTo>
                  <a:pt x="749" y="792"/>
                  <a:pt x="759" y="812"/>
                  <a:pt x="769" y="832"/>
                </a:cubicBezTo>
                <a:cubicBezTo>
                  <a:pt x="772" y="837"/>
                  <a:pt x="774" y="843"/>
                  <a:pt x="777" y="848"/>
                </a:cubicBezTo>
                <a:cubicBezTo>
                  <a:pt x="791" y="871"/>
                  <a:pt x="819" y="882"/>
                  <a:pt x="846" y="875"/>
                </a:cubicBezTo>
                <a:cubicBezTo>
                  <a:pt x="865" y="870"/>
                  <a:pt x="877" y="857"/>
                  <a:pt x="885" y="839"/>
                </a:cubicBezTo>
                <a:cubicBezTo>
                  <a:pt x="886" y="838"/>
                  <a:pt x="887" y="836"/>
                  <a:pt x="887" y="834"/>
                </a:cubicBezTo>
                <a:cubicBezTo>
                  <a:pt x="892" y="825"/>
                  <a:pt x="897" y="816"/>
                  <a:pt x="901" y="806"/>
                </a:cubicBezTo>
                <a:cubicBezTo>
                  <a:pt x="909" y="791"/>
                  <a:pt x="917" y="775"/>
                  <a:pt x="925" y="759"/>
                </a:cubicBezTo>
                <a:cubicBezTo>
                  <a:pt x="936" y="737"/>
                  <a:pt x="947" y="716"/>
                  <a:pt x="958" y="695"/>
                </a:cubicBezTo>
                <a:cubicBezTo>
                  <a:pt x="970" y="669"/>
                  <a:pt x="983" y="644"/>
                  <a:pt x="996" y="619"/>
                </a:cubicBezTo>
                <a:cubicBezTo>
                  <a:pt x="1010" y="591"/>
                  <a:pt x="1024" y="563"/>
                  <a:pt x="1038" y="535"/>
                </a:cubicBezTo>
                <a:cubicBezTo>
                  <a:pt x="1052" y="507"/>
                  <a:pt x="1067" y="478"/>
                  <a:pt x="1081" y="449"/>
                </a:cubicBezTo>
                <a:cubicBezTo>
                  <a:pt x="1096" y="420"/>
                  <a:pt x="1110" y="391"/>
                  <a:pt x="1124" y="363"/>
                </a:cubicBezTo>
                <a:cubicBezTo>
                  <a:pt x="1138" y="335"/>
                  <a:pt x="1152" y="308"/>
                  <a:pt x="1165" y="281"/>
                </a:cubicBezTo>
                <a:cubicBezTo>
                  <a:pt x="1177" y="257"/>
                  <a:pt x="1189" y="233"/>
                  <a:pt x="1201" y="209"/>
                </a:cubicBezTo>
                <a:cubicBezTo>
                  <a:pt x="1211" y="189"/>
                  <a:pt x="1221" y="170"/>
                  <a:pt x="1231" y="150"/>
                </a:cubicBezTo>
                <a:cubicBezTo>
                  <a:pt x="1238" y="136"/>
                  <a:pt x="1245" y="123"/>
                  <a:pt x="1252" y="109"/>
                </a:cubicBezTo>
                <a:cubicBezTo>
                  <a:pt x="1255" y="102"/>
                  <a:pt x="1259" y="96"/>
                  <a:pt x="1262" y="89"/>
                </a:cubicBezTo>
                <a:cubicBezTo>
                  <a:pt x="1266" y="79"/>
                  <a:pt x="1270" y="68"/>
                  <a:pt x="1268" y="57"/>
                </a:cubicBezTo>
                <a:cubicBezTo>
                  <a:pt x="1268" y="55"/>
                  <a:pt x="1268" y="58"/>
                  <a:pt x="1268" y="57"/>
                </a:cubicBezTo>
                <a:close/>
              </a:path>
            </a:pathLst>
          </a:custGeom>
          <a:solidFill>
            <a:srgbClr val="05B78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00" name="文本框 30"/>
          <p:cNvSpPr txBox="1"/>
          <p:nvPr/>
        </p:nvSpPr>
        <p:spPr>
          <a:xfrm>
            <a:off x="5419725" y="4679950"/>
            <a:ext cx="1925638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Jimmy Zhang</a:t>
            </a:r>
            <a:endParaRPr lang="en-US" altLang="zh-CN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01" name="文本框 31"/>
          <p:cNvSpPr txBox="1"/>
          <p:nvPr/>
        </p:nvSpPr>
        <p:spPr>
          <a:xfrm>
            <a:off x="5419725" y="5246688"/>
            <a:ext cx="14859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Fall 2022</a:t>
            </a:r>
            <a:endParaRPr lang="en-US" altLang="zh-CN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Intro to Binary Search Example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The key observation here is that the array is sorted. We pick a random element in the array and compare it to the target.</a:t>
            </a:r>
            <a:endParaRPr lang="en-US" sz="3200" dirty="0"/>
          </a:p>
          <a:p>
            <a:pPr lvl="1"/>
            <a:r>
              <a:rPr lang="en-US" sz="2740" dirty="0"/>
              <a:t>If we happen to pick the element that equals the target (how lucky!), then bingo. </a:t>
            </a:r>
            <a:endParaRPr lang="en-US" sz="2740" dirty="0"/>
          </a:p>
          <a:p>
            <a:pPr lvl="1"/>
            <a:r>
              <a:rPr lang="en-US" sz="2740" dirty="0"/>
              <a:t>If the element is </a:t>
            </a:r>
            <a:r>
              <a:rPr lang="en-US" sz="2740" b="1" dirty="0"/>
              <a:t>smaller</a:t>
            </a:r>
            <a:r>
              <a:rPr lang="en-US" sz="2740" dirty="0"/>
              <a:t> than the target, then we know the target cannot be found in the section to the left of the current element since everything to the left is even smaller. </a:t>
            </a:r>
            <a:endParaRPr lang="en-US" sz="2740" dirty="0"/>
          </a:p>
          <a:p>
            <a:pPr lvl="1"/>
            <a:r>
              <a:rPr lang="en-US" sz="2740" dirty="0"/>
              <a:t>If the element is </a:t>
            </a:r>
            <a:r>
              <a:rPr lang="en-US" sz="2740" b="1" dirty="0"/>
              <a:t>larger</a:t>
            </a:r>
            <a:r>
              <a:rPr lang="en-US" sz="2740" dirty="0"/>
              <a:t> than the target, then we know the target cannot be found in the section to the right of the current element since everything to the right is even larger. </a:t>
            </a:r>
            <a:endParaRPr lang="en-US" sz="2740" dirty="0"/>
          </a:p>
          <a:p>
            <a:pPr lvl="0"/>
            <a:endParaRPr lang="en-US" sz="3195" dirty="0"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Intro to Binary Search Example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Instead of picking a random element, we always pick the middle element in the current search range. </a:t>
            </a:r>
            <a:endParaRPr lang="en-US" sz="3200" dirty="0"/>
          </a:p>
          <a:p>
            <a:pPr lvl="1"/>
            <a:r>
              <a:rPr lang="en-US" sz="2740" dirty="0"/>
              <a:t>This way, we can discard half of the options and shrink the search range by half each time. </a:t>
            </a:r>
            <a:endParaRPr lang="en-US" sz="2740" dirty="0"/>
          </a:p>
          <a:p>
            <a:pPr lvl="0"/>
            <a:r>
              <a:rPr lang="en-US" sz="3195" dirty="0"/>
              <a:t>What’s the time complexity of this algorithm?</a:t>
            </a:r>
            <a:endParaRPr lang="en-US" sz="3195" dirty="0"/>
          </a:p>
          <a:p>
            <a:pPr lvl="1"/>
            <a:r>
              <a:rPr lang="en-US" sz="2735" dirty="0"/>
              <a:t>Hint: Conceptualize the search space to a binary tree, what’s the height of this tree?</a:t>
            </a:r>
            <a:endParaRPr lang="en-US" sz="2735" dirty="0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Using Binary Search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Binary search works beyond sorted arrays. </a:t>
            </a:r>
            <a:endParaRPr lang="en-US" sz="3200" dirty="0"/>
          </a:p>
          <a:p>
            <a:r>
              <a:rPr lang="en-US" sz="3200" dirty="0"/>
              <a:t>You can use binary search whenever you make a binary decision to shrink the search range. </a:t>
            </a:r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Code Demo Examples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Find Value in Array</a:t>
            </a:r>
            <a:endParaRPr lang="en-US" sz="3200" dirty="0"/>
          </a:p>
          <a:p>
            <a:r>
              <a:rPr lang="en-US" sz="3200" dirty="0"/>
              <a:t>Estimate Integer Square Root</a:t>
            </a:r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Algorithms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214178" y="264858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Two Pointers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Two Pointers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This is a common technique often used to solve certain problems involving an </a:t>
            </a:r>
            <a:r>
              <a:rPr lang="en-US" sz="3200" b="1" dirty="0"/>
              <a:t>iterable data structure</a:t>
            </a:r>
            <a:endParaRPr lang="en-US" sz="3200" b="1" dirty="0"/>
          </a:p>
          <a:p>
            <a:pPr lvl="1"/>
            <a:r>
              <a:rPr lang="en-CA" altLang="en-US" sz="2740" dirty="0"/>
              <a:t>The typical loop (ie for i in range...) is one pointer</a:t>
            </a:r>
            <a:endParaRPr lang="en-US" sz="2740" b="1" dirty="0"/>
          </a:p>
          <a:p>
            <a:r>
              <a:rPr lang="en-US" sz="3200" dirty="0"/>
              <a:t>It’s actually more of a paradigm than an algorithm, since there is no singular way to implement it</a:t>
            </a:r>
            <a:endParaRPr lang="en-US" sz="3200" dirty="0"/>
          </a:p>
          <a:p>
            <a:r>
              <a:rPr lang="en-CA" altLang="en-US" sz="3200" dirty="0"/>
              <a:t>Typically this is used to </a:t>
            </a:r>
            <a:r>
              <a:rPr lang="en-CA" altLang="en-US" sz="3200" b="1" dirty="0"/>
              <a:t>search for pairs</a:t>
            </a:r>
            <a:r>
              <a:rPr lang="en-CA" altLang="en-US" sz="3200" dirty="0"/>
              <a:t> in a </a:t>
            </a:r>
            <a:r>
              <a:rPr lang="en-CA" altLang="en-US" sz="3200" b="1" dirty="0"/>
              <a:t>sorted array</a:t>
            </a:r>
            <a:endParaRPr lang="en-CA" altLang="en-US" sz="3200" b="1" dirty="0"/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1012888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General Characteristics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Two moving pointers, regardless of directions, moving dependently or independently;</a:t>
            </a:r>
            <a:endParaRPr lang="en-US" sz="3200" dirty="0"/>
          </a:p>
          <a:p>
            <a:r>
              <a:rPr lang="en-US" sz="3200" dirty="0"/>
              <a:t>A function that utilizes the entries referenced by the two pointers, which relates to the answer in a way;</a:t>
            </a:r>
            <a:endParaRPr lang="en-US" sz="3200" dirty="0"/>
          </a:p>
          <a:p>
            <a:r>
              <a:rPr lang="en-US" sz="3200" dirty="0"/>
              <a:t>An easy way of deciding which pointer to move;</a:t>
            </a:r>
            <a:endParaRPr lang="en-US" sz="3200" dirty="0"/>
          </a:p>
          <a:p>
            <a:r>
              <a:rPr lang="en-US" sz="3200" dirty="0"/>
              <a:t>A way to process the array when the pointers are moved.</a:t>
            </a:r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Two Pointers: Same Direction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CA" altLang="en-US" sz="3200" dirty="0"/>
              <a:t>Sometimes known as the fast/slow pointers algorithm</a:t>
            </a:r>
            <a:endParaRPr lang="en-CA" altLang="en-US" sz="3200" dirty="0"/>
          </a:p>
          <a:p>
            <a:r>
              <a:rPr lang="en-CA" altLang="en-US" sz="3200" dirty="0"/>
              <a:t>We setup two pointers that are initialized at the first element where:</a:t>
            </a:r>
            <a:endParaRPr lang="en-CA" altLang="en-US" sz="3200" dirty="0"/>
          </a:p>
          <a:p>
            <a:pPr lvl="1"/>
            <a:r>
              <a:rPr lang="en-CA" altLang="en-US" sz="2740" dirty="0"/>
              <a:t>P1 moves forward n steps every iteration</a:t>
            </a:r>
            <a:endParaRPr lang="en-CA" altLang="en-US" sz="2740" dirty="0"/>
          </a:p>
          <a:p>
            <a:pPr lvl="2"/>
            <a:r>
              <a:rPr lang="en-CA" altLang="en-US" sz="2280" dirty="0"/>
              <a:t>This is the primary iteration step (often n=1)</a:t>
            </a:r>
            <a:endParaRPr lang="en-CA" altLang="en-US" sz="2280" dirty="0"/>
          </a:p>
          <a:p>
            <a:pPr lvl="1"/>
            <a:r>
              <a:rPr lang="en-CA" altLang="en-US" sz="2740" dirty="0"/>
              <a:t>P2 moves forward m steps every m iterations</a:t>
            </a:r>
            <a:endParaRPr lang="en-CA" altLang="en-US" sz="2740" dirty="0"/>
          </a:p>
          <a:p>
            <a:pPr lvl="2"/>
            <a:r>
              <a:rPr lang="en-CA" altLang="en-US" sz="2280" dirty="0"/>
              <a:t>Only move P2 forward if some condition is met</a:t>
            </a:r>
            <a:endParaRPr lang="en-CA" altLang="en-US" sz="2280" dirty="0"/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Two Pointers: Opposite Direction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CA" altLang="en-US" sz="3200" dirty="0"/>
              <a:t>Two pointers are initialized at opposite ends of an array</a:t>
            </a:r>
            <a:endParaRPr lang="en-CA" altLang="en-US" sz="3200" dirty="0"/>
          </a:p>
          <a:p>
            <a:pPr lvl="1"/>
            <a:r>
              <a:rPr lang="en-CA" altLang="en-US" sz="2740" dirty="0"/>
              <a:t>P1 starts at index 0</a:t>
            </a:r>
            <a:endParaRPr lang="en-CA" altLang="en-US" sz="2740" dirty="0"/>
          </a:p>
          <a:p>
            <a:pPr lvl="2"/>
            <a:r>
              <a:rPr lang="en-CA" altLang="en-US" sz="2280" dirty="0"/>
              <a:t>moves forward n steps at each iteration</a:t>
            </a:r>
            <a:endParaRPr lang="en-CA" altLang="en-US" sz="2280" dirty="0"/>
          </a:p>
          <a:p>
            <a:pPr lvl="1"/>
            <a:r>
              <a:rPr lang="en-CA" altLang="en-US" sz="2740" dirty="0"/>
              <a:t>P2 starts at last index (usually found by calling len(array))</a:t>
            </a:r>
            <a:endParaRPr lang="en-CA" altLang="en-US" sz="2740" dirty="0"/>
          </a:p>
          <a:p>
            <a:pPr lvl="2"/>
            <a:r>
              <a:rPr lang="en-CA" altLang="en-US" sz="2280" dirty="0"/>
              <a:t>moves backward m steps at each iteration</a:t>
            </a:r>
            <a:endParaRPr lang="en-CA" altLang="en-US" sz="2280" dirty="0"/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Two Pointers: Sliding Window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CA" altLang="en-US" sz="3200" dirty="0"/>
              <a:t>Variation of the two pointers same direction technique</a:t>
            </a:r>
            <a:endParaRPr lang="en-CA" altLang="en-US" sz="3200" dirty="0"/>
          </a:p>
          <a:p>
            <a:pPr lvl="1"/>
            <a:r>
              <a:rPr lang="en-CA" altLang="en-US" sz="2740" dirty="0"/>
              <a:t>A sliding window is defined by two pointers moving in the same direction</a:t>
            </a:r>
            <a:endParaRPr lang="en-CA" altLang="en-US" sz="2740" dirty="0"/>
          </a:p>
          <a:p>
            <a:pPr lvl="1"/>
            <a:r>
              <a:rPr lang="en-CA" altLang="en-US" sz="2740" dirty="0"/>
              <a:t>Instead of looking at the values at each pointer, we look at the values in between the two pointers</a:t>
            </a:r>
            <a:endParaRPr lang="en-CA" altLang="en-US" sz="2740" dirty="0"/>
          </a:p>
          <a:p>
            <a:pPr lvl="0"/>
            <a:r>
              <a:rPr lang="en-CA" altLang="en-US" sz="3195" dirty="0"/>
              <a:t>We move the window (incrementing either pointer) whilst maintaining a certain invariant</a:t>
            </a:r>
            <a:endParaRPr lang="en-CA" altLang="en-US" sz="3195" dirty="0"/>
          </a:p>
          <a:p>
            <a:pPr lvl="1"/>
            <a:r>
              <a:rPr lang="en-CA" altLang="en-US" sz="2735" dirty="0"/>
              <a:t>The “invariant” is the condition we’re looking to satisfy for a given problem</a:t>
            </a:r>
            <a:endParaRPr lang="en-CA" altLang="en-US" sz="2735"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79600" y="1877695"/>
            <a:ext cx="5335270" cy="44958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2" name="文本框 47"/>
          <p:cNvSpPr txBox="1"/>
          <p:nvPr/>
        </p:nvSpPr>
        <p:spPr>
          <a:xfrm>
            <a:off x="2157413" y="1881188"/>
            <a:ext cx="24971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 5 Recap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9" name="Rectangle 6"/>
          <p:cNvSpPr/>
          <p:nvPr/>
        </p:nvSpPr>
        <p:spPr>
          <a:xfrm>
            <a:off x="9156383" y="2737485"/>
            <a:ext cx="2263775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竞争对手分析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31" name="Rectangle 6"/>
          <p:cNvSpPr/>
          <p:nvPr/>
        </p:nvSpPr>
        <p:spPr>
          <a:xfrm>
            <a:off x="9154795" y="3134360"/>
            <a:ext cx="2265363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产品定位分析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1" name="任意多边形 100"/>
          <p:cNvSpPr/>
          <p:nvPr/>
        </p:nvSpPr>
        <p:spPr>
          <a:xfrm>
            <a:off x="0" y="260350"/>
            <a:ext cx="3298825" cy="739775"/>
          </a:xfrm>
          <a:custGeom>
            <a:avLst/>
            <a:gdLst>
              <a:gd name="connsiteX0" fmla="*/ 38767 w 3299253"/>
              <a:gd name="connsiteY0" fmla="*/ 0 h 739718"/>
              <a:gd name="connsiteX1" fmla="*/ 2929394 w 3299253"/>
              <a:gd name="connsiteY1" fmla="*/ 0 h 739718"/>
              <a:gd name="connsiteX2" fmla="*/ 3299253 w 3299253"/>
              <a:gd name="connsiteY2" fmla="*/ 369859 h 739718"/>
              <a:gd name="connsiteX3" fmla="*/ 2929394 w 3299253"/>
              <a:gd name="connsiteY3" fmla="*/ 739718 h 739718"/>
              <a:gd name="connsiteX4" fmla="*/ 38767 w 3299253"/>
              <a:gd name="connsiteY4" fmla="*/ 739718 h 739718"/>
              <a:gd name="connsiteX5" fmla="*/ 0 w 3299253"/>
              <a:gd name="connsiteY5" fmla="*/ 735810 h 739718"/>
              <a:gd name="connsiteX6" fmla="*/ 0 w 3299253"/>
              <a:gd name="connsiteY6" fmla="*/ 390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9253" h="739718">
                <a:moveTo>
                  <a:pt x="38767" y="0"/>
                </a:moveTo>
                <a:lnTo>
                  <a:pt x="2929394" y="0"/>
                </a:lnTo>
                <a:cubicBezTo>
                  <a:pt x="3133661" y="0"/>
                  <a:pt x="3299253" y="165592"/>
                  <a:pt x="3299253" y="369859"/>
                </a:cubicBezTo>
                <a:cubicBezTo>
                  <a:pt x="3299253" y="574126"/>
                  <a:pt x="3133661" y="739718"/>
                  <a:pt x="2929394" y="739718"/>
                </a:cubicBezTo>
                <a:lnTo>
                  <a:pt x="38767" y="739718"/>
                </a:lnTo>
                <a:lnTo>
                  <a:pt x="0" y="735810"/>
                </a:lnTo>
                <a:lnTo>
                  <a:pt x="0" y="390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44" name="文本框 101"/>
          <p:cNvSpPr txBox="1"/>
          <p:nvPr/>
        </p:nvSpPr>
        <p:spPr>
          <a:xfrm>
            <a:off x="250825" y="336550"/>
            <a:ext cx="279717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Agenda</a:t>
            </a:r>
            <a:endParaRPr lang="zh-CN" altLang="en-US" sz="32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145" name="组合 3"/>
          <p:cNvGrpSpPr/>
          <p:nvPr/>
        </p:nvGrpSpPr>
        <p:grpSpPr>
          <a:xfrm>
            <a:off x="1168400" y="1687513"/>
            <a:ext cx="814388" cy="849312"/>
            <a:chOff x="1473127" y="1521451"/>
            <a:chExt cx="653645" cy="681967"/>
          </a:xfrm>
        </p:grpSpPr>
        <p:sp>
          <p:nvSpPr>
            <p:cNvPr id="3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7" name="文本框 46"/>
            <p:cNvSpPr txBox="1"/>
            <p:nvPr/>
          </p:nvSpPr>
          <p:spPr>
            <a:xfrm>
              <a:off x="1524732" y="1669097"/>
              <a:ext cx="602040" cy="4198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3" name="矩形 112"/>
          <p:cNvSpPr/>
          <p:nvPr/>
        </p:nvSpPr>
        <p:spPr>
          <a:xfrm>
            <a:off x="1878330" y="4800600"/>
            <a:ext cx="5335270" cy="45085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59" name="文本框 113"/>
          <p:cNvSpPr txBox="1"/>
          <p:nvPr/>
        </p:nvSpPr>
        <p:spPr>
          <a:xfrm>
            <a:off x="2156143" y="4793982"/>
            <a:ext cx="23669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160" name="组合 114"/>
          <p:cNvGrpSpPr/>
          <p:nvPr/>
        </p:nvGrpSpPr>
        <p:grpSpPr>
          <a:xfrm>
            <a:off x="1167124" y="4600301"/>
            <a:ext cx="814394" cy="850900"/>
            <a:chOff x="1473122" y="1521446"/>
            <a:chExt cx="653650" cy="681967"/>
          </a:xfrm>
        </p:grpSpPr>
        <p:sp>
          <p:nvSpPr>
            <p:cNvPr id="116" name="六边形 115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62" name="文本框 116"/>
            <p:cNvSpPr txBox="1"/>
            <p:nvPr/>
          </p:nvSpPr>
          <p:spPr>
            <a:xfrm>
              <a:off x="1524732" y="1669097"/>
              <a:ext cx="602040" cy="4183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3" name="文本框 111"/>
          <p:cNvSpPr txBox="1"/>
          <p:nvPr/>
        </p:nvSpPr>
        <p:spPr>
          <a:xfrm>
            <a:off x="1108710" y="5807442"/>
            <a:ext cx="74993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5"/>
          <p:cNvSpPr/>
          <p:nvPr/>
        </p:nvSpPr>
        <p:spPr>
          <a:xfrm>
            <a:off x="1878965" y="2832100"/>
            <a:ext cx="5335270" cy="44958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文本框 47"/>
          <p:cNvSpPr txBox="1"/>
          <p:nvPr/>
        </p:nvSpPr>
        <p:spPr>
          <a:xfrm>
            <a:off x="2156778" y="2835593"/>
            <a:ext cx="24971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Binary Search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6" name="组合 3"/>
          <p:cNvGrpSpPr/>
          <p:nvPr/>
        </p:nvGrpSpPr>
        <p:grpSpPr>
          <a:xfrm>
            <a:off x="1167759" y="2641912"/>
            <a:ext cx="814394" cy="849312"/>
            <a:chOff x="1473122" y="1521446"/>
            <a:chExt cx="653650" cy="681967"/>
          </a:xfrm>
        </p:grpSpPr>
        <p:sp>
          <p:nvSpPr>
            <p:cNvPr id="17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文本框 46"/>
            <p:cNvSpPr txBox="1"/>
            <p:nvPr/>
          </p:nvSpPr>
          <p:spPr>
            <a:xfrm>
              <a:off x="1524732" y="1669097"/>
              <a:ext cx="602040" cy="4191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9" name="矩形 5"/>
          <p:cNvSpPr/>
          <p:nvPr/>
        </p:nvSpPr>
        <p:spPr>
          <a:xfrm>
            <a:off x="1878965" y="3786505"/>
            <a:ext cx="5335270" cy="44958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组合 3"/>
          <p:cNvGrpSpPr/>
          <p:nvPr/>
        </p:nvGrpSpPr>
        <p:grpSpPr>
          <a:xfrm>
            <a:off x="1167759" y="3596317"/>
            <a:ext cx="814394" cy="849312"/>
            <a:chOff x="1473122" y="1521446"/>
            <a:chExt cx="653650" cy="681967"/>
          </a:xfrm>
        </p:grpSpPr>
        <p:sp>
          <p:nvSpPr>
            <p:cNvPr id="22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文本框 46"/>
            <p:cNvSpPr txBox="1"/>
            <p:nvPr/>
          </p:nvSpPr>
          <p:spPr>
            <a:xfrm>
              <a:off x="1524732" y="1669097"/>
              <a:ext cx="602040" cy="4191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47"/>
          <p:cNvSpPr txBox="1"/>
          <p:nvPr/>
        </p:nvSpPr>
        <p:spPr>
          <a:xfrm>
            <a:off x="2157413" y="3786188"/>
            <a:ext cx="24971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CA" altLang="en-US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Two Pointers</a:t>
            </a:r>
            <a:endParaRPr lang="en-CA" altLang="en-US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Non-array applications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The two-pointer technique is not limited to arrays. Two pointer can be done on other </a:t>
            </a:r>
            <a:r>
              <a:rPr lang="en-CA" altLang="en-US" sz="3200" dirty="0"/>
              <a:t>1D </a:t>
            </a:r>
            <a:r>
              <a:rPr lang="en-US" sz="3200" dirty="0"/>
              <a:t>structures</a:t>
            </a:r>
            <a:r>
              <a:rPr lang="en-CA" altLang="en-US" sz="3200" dirty="0"/>
              <a:t> </a:t>
            </a:r>
            <a:r>
              <a:rPr lang="en-US" sz="3200" dirty="0"/>
              <a:t>as long as they are </a:t>
            </a:r>
            <a:r>
              <a:rPr lang="en-US" sz="3200" b="1" dirty="0"/>
              <a:t>iterable</a:t>
            </a:r>
            <a:r>
              <a:rPr lang="en-US" sz="3200" dirty="0"/>
              <a:t>.</a:t>
            </a:r>
            <a:endParaRPr lang="en-US" sz="3200" dirty="0"/>
          </a:p>
          <a:p>
            <a:pPr lvl="1"/>
            <a:r>
              <a:rPr lang="en-CA" altLang="en-US" sz="2740" dirty="0"/>
              <a:t>Ie. Linked Lists, 1D DAGs (Directed Acyclic Graphs)</a:t>
            </a:r>
            <a:endParaRPr lang="en-US" sz="2740" dirty="0"/>
          </a:p>
          <a:p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Why Use Two Pointers?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Two pointers are helpful because it often offers a more efficient solution than the naive solution. </a:t>
            </a:r>
            <a:endParaRPr lang="en-US" sz="3200" dirty="0"/>
          </a:p>
          <a:p>
            <a:r>
              <a:rPr lang="en-US" sz="3200" dirty="0"/>
              <a:t>If we use the naive solution and use two loops to iterate through the array, the time complexity is often O(n^2)</a:t>
            </a:r>
            <a:endParaRPr lang="en-US" sz="3200" dirty="0"/>
          </a:p>
          <a:p>
            <a:r>
              <a:rPr lang="en-US" sz="3200" dirty="0"/>
              <a:t>If we use two pointers for this type of problem, we are often only passing through the array once with the two pointers, which means that the time complexity is often O(n)</a:t>
            </a:r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Code Demo Examples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Remove Duplicates in array</a:t>
            </a:r>
            <a:endParaRPr lang="en-US" sz="3200" dirty="0"/>
          </a:p>
          <a:p>
            <a:r>
              <a:rPr lang="en-US" sz="3200" dirty="0"/>
              <a:t>Two Sum with Sorted Array</a:t>
            </a:r>
            <a:endParaRPr lang="en-US" sz="3200" dirty="0"/>
          </a:p>
          <a:p>
            <a:r>
              <a:rPr lang="en-US" sz="3200" dirty="0"/>
              <a:t>Longest Substring without Repeating Characters</a:t>
            </a:r>
            <a:endParaRPr lang="en-US" sz="3200" dirty="0"/>
          </a:p>
          <a:p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22225" y="336550"/>
            <a:ext cx="39858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556510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Exercises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05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ym typeface="+mn-ea"/>
              </a:rPr>
              <a:t>Best Time to Buy and Sell Stock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dirty="0"/>
              <a:t>You are given an array prices where prices[i] is the price of a given stock on the ith day.</a:t>
            </a:r>
            <a:endParaRPr lang="en-US" dirty="0"/>
          </a:p>
          <a:p>
            <a:pPr lvl="1"/>
            <a:r>
              <a:rPr lang="en-US" dirty="0"/>
              <a:t>You want to maximize your profit by choosing a single day to buy one stock and choosing a different day in the future to sell that stock.</a:t>
            </a:r>
            <a:endParaRPr lang="en-US" sz="2800" dirty="0"/>
          </a:p>
          <a:p>
            <a:r>
              <a:rPr lang="en-US" dirty="0"/>
              <a:t>Return the maximum profit you can achieve from this transaction. If you cannot achieve any profit, return 0.</a:t>
            </a:r>
            <a:endParaRPr lang="en-US" dirty="0"/>
          </a:p>
          <a:p>
            <a:r>
              <a:rPr lang="en-US" sz="2400" dirty="0"/>
              <a:t>Input: prices = [7,1,5,3,6,4]</a:t>
            </a:r>
            <a:endParaRPr lang="en-US" sz="2400" dirty="0"/>
          </a:p>
          <a:p>
            <a:r>
              <a:rPr lang="en-US" sz="2400" dirty="0"/>
              <a:t>Output: 5</a:t>
            </a:r>
            <a:endParaRPr lang="en-US" sz="2400" dirty="0"/>
          </a:p>
          <a:p>
            <a:r>
              <a:rPr lang="en-US" sz="2400" dirty="0"/>
              <a:t>Explanation: Buy on day 2 (price = 1) and sell on day 5 (price = 6), profit = 6-1 = 5.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ym typeface="+mn-ea"/>
              </a:rPr>
              <a:t>Prefix Sum: Subarray Sum Problem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dirty="0"/>
              <a:t>Given an array of integers and an integer target, find a subarray that sums to target and return the start and end indices of the subarray.</a:t>
            </a:r>
            <a:endParaRPr lang="en-US" dirty="0"/>
          </a:p>
          <a:p>
            <a:endParaRPr lang="en-US" dirty="0"/>
          </a:p>
          <a:p>
            <a:r>
              <a:rPr lang="en-US" dirty="0"/>
              <a:t>Input: arr: [1, -20, -3, 30, 5, 4], target: 7</a:t>
            </a:r>
            <a:endParaRPr lang="en-US" dirty="0"/>
          </a:p>
          <a:p>
            <a:endParaRPr lang="en-US" dirty="0"/>
          </a:p>
          <a:p>
            <a:r>
              <a:rPr lang="en-US" dirty="0"/>
              <a:t>Output: [1, 4]</a:t>
            </a:r>
            <a:endParaRPr lang="en-US" dirty="0"/>
          </a:p>
          <a:p>
            <a:endParaRPr lang="en-US" dirty="0"/>
          </a:p>
          <a:p>
            <a:r>
              <a:rPr lang="en-US" dirty="0"/>
              <a:t>Explanation: -20 - 3 + 30 = 7. The indices for subarray [-20,-3,30] is 1 and 4 (right exclusive).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5.2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Homework</a:t>
            </a: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 - Revisit Unique Elements in Array</a:t>
            </a:r>
            <a:endParaRPr kumimoji="0" lang="en-CA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Given a sorted array nums, find all unique elements in array.</a:t>
            </a:r>
            <a:endParaRPr lang="en-US" sz="3200" dirty="0"/>
          </a:p>
          <a:p>
            <a:pPr lvl="1"/>
            <a:r>
              <a:rPr lang="en-US" sz="2740" dirty="0"/>
              <a:t>The total number of elements in the array is much larger than the number of unique elements in the array.</a:t>
            </a:r>
            <a:endParaRPr lang="en-US" sz="2740" dirty="0"/>
          </a:p>
          <a:p>
            <a:pPr lvl="1"/>
            <a:r>
              <a:rPr lang="en-US" sz="2740" dirty="0"/>
              <a:t>Constraint: Must solve in less than O(n) time</a:t>
            </a:r>
            <a:r>
              <a:rPr lang="en-CA" altLang="en-US" sz="2740" dirty="0"/>
              <a:t> where n is number of elements in array</a:t>
            </a:r>
            <a:endParaRPr lang="en-CA" altLang="en-US" sz="2740" dirty="0"/>
          </a:p>
          <a:p>
            <a:pPr lvl="1"/>
            <a:r>
              <a:rPr lang="en-US" sz="2740" dirty="0"/>
              <a:t>You may use any algorithm or data structure you’ve learnt so far</a:t>
            </a:r>
            <a:endParaRPr lang="en-US" sz="2740" dirty="0"/>
          </a:p>
          <a:p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 rot="1105229">
            <a:off x="879475" y="-420687"/>
            <a:ext cx="10955338" cy="8162925"/>
          </a:xfrm>
          <a:custGeom>
            <a:avLst/>
            <a:gdLst>
              <a:gd name="connsiteX0" fmla="*/ 592396 w 10955364"/>
              <a:gd name="connsiteY0" fmla="*/ 1850814 h 8163749"/>
              <a:gd name="connsiteX1" fmla="*/ 1543995 w 10955364"/>
              <a:gd name="connsiteY1" fmla="*/ 1533881 h 8163749"/>
              <a:gd name="connsiteX2" fmla="*/ 6955594 w 10955364"/>
              <a:gd name="connsiteY2" fmla="*/ 1533882 h 8163749"/>
              <a:gd name="connsiteX3" fmla="*/ 5829846 w 10955364"/>
              <a:gd name="connsiteY3" fmla="*/ 106467 h 8163749"/>
              <a:gd name="connsiteX4" fmla="*/ 6149516 w 10955364"/>
              <a:gd name="connsiteY4" fmla="*/ 0 h 8163749"/>
              <a:gd name="connsiteX5" fmla="*/ 9448032 w 10955364"/>
              <a:gd name="connsiteY5" fmla="*/ 4182420 h 8163749"/>
              <a:gd name="connsiteX6" fmla="*/ 10818039 w 10955364"/>
              <a:gd name="connsiteY6" fmla="*/ 1649166 h 8163749"/>
              <a:gd name="connsiteX7" fmla="*/ 10955364 w 10955364"/>
              <a:gd name="connsiteY7" fmla="*/ 2061488 h 8163749"/>
              <a:gd name="connsiteX8" fmla="*/ 8602988 w 10955364"/>
              <a:gd name="connsiteY8" fmla="*/ 6411222 h 8163749"/>
              <a:gd name="connsiteX9" fmla="*/ 8163520 w 10955364"/>
              <a:gd name="connsiteY9" fmla="*/ 6557588 h 8163749"/>
              <a:gd name="connsiteX10" fmla="*/ 9283839 w 10955364"/>
              <a:gd name="connsiteY10" fmla="*/ 4486027 h 8163749"/>
              <a:gd name="connsiteX11" fmla="*/ 7205549 w 10955364"/>
              <a:gd name="connsiteY11" fmla="*/ 1850816 h 8163749"/>
              <a:gd name="connsiteX12" fmla="*/ 3551417 w 10955364"/>
              <a:gd name="connsiteY12" fmla="*/ 1850816 h 8163749"/>
              <a:gd name="connsiteX13" fmla="*/ 1816446 w 10955364"/>
              <a:gd name="connsiteY13" fmla="*/ 5058920 h 8163749"/>
              <a:gd name="connsiteX14" fmla="*/ 4088911 w 10955364"/>
              <a:gd name="connsiteY14" fmla="*/ 7914648 h 8163749"/>
              <a:gd name="connsiteX15" fmla="*/ 3768735 w 10955364"/>
              <a:gd name="connsiteY15" fmla="*/ 8021284 h 8163749"/>
              <a:gd name="connsiteX16" fmla="*/ 1652559 w 10955364"/>
              <a:gd name="connsiteY16" fmla="*/ 5361960 h 8163749"/>
              <a:gd name="connsiteX17" fmla="*/ 137325 w 10955364"/>
              <a:gd name="connsiteY17" fmla="*/ 8163749 h 8163749"/>
              <a:gd name="connsiteX18" fmla="*/ 0 w 10955364"/>
              <a:gd name="connsiteY18" fmla="*/ 7751427 h 8163749"/>
              <a:gd name="connsiteX19" fmla="*/ 3191107 w 10955364"/>
              <a:gd name="connsiteY19" fmla="*/ 1850815 h 816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55364" h="8163749">
                <a:moveTo>
                  <a:pt x="592396" y="1850814"/>
                </a:moveTo>
                <a:lnTo>
                  <a:pt x="1543995" y="1533881"/>
                </a:lnTo>
                <a:lnTo>
                  <a:pt x="6955594" y="1533882"/>
                </a:lnTo>
                <a:lnTo>
                  <a:pt x="5829846" y="106467"/>
                </a:lnTo>
                <a:lnTo>
                  <a:pt x="6149516" y="0"/>
                </a:lnTo>
                <a:lnTo>
                  <a:pt x="9448032" y="4182420"/>
                </a:lnTo>
                <a:lnTo>
                  <a:pt x="10818039" y="1649166"/>
                </a:lnTo>
                <a:lnTo>
                  <a:pt x="10955364" y="2061488"/>
                </a:lnTo>
                <a:lnTo>
                  <a:pt x="8602988" y="6411222"/>
                </a:lnTo>
                <a:lnTo>
                  <a:pt x="8163520" y="6557588"/>
                </a:lnTo>
                <a:lnTo>
                  <a:pt x="9283839" y="4486027"/>
                </a:lnTo>
                <a:lnTo>
                  <a:pt x="7205549" y="1850816"/>
                </a:lnTo>
                <a:lnTo>
                  <a:pt x="3551417" y="1850816"/>
                </a:lnTo>
                <a:lnTo>
                  <a:pt x="1816446" y="5058920"/>
                </a:lnTo>
                <a:lnTo>
                  <a:pt x="4088911" y="7914648"/>
                </a:lnTo>
                <a:lnTo>
                  <a:pt x="3768735" y="8021284"/>
                </a:lnTo>
                <a:lnTo>
                  <a:pt x="1652559" y="5361960"/>
                </a:lnTo>
                <a:lnTo>
                  <a:pt x="137325" y="8163749"/>
                </a:lnTo>
                <a:lnTo>
                  <a:pt x="0" y="7751427"/>
                </a:lnTo>
                <a:lnTo>
                  <a:pt x="3191107" y="1850815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794" name="Freeform 21"/>
          <p:cNvSpPr/>
          <p:nvPr/>
        </p:nvSpPr>
        <p:spPr>
          <a:xfrm>
            <a:off x="5489575" y="2338388"/>
            <a:ext cx="1212850" cy="844550"/>
          </a:xfrm>
          <a:custGeom>
            <a:avLst/>
            <a:gdLst/>
            <a:ahLst/>
            <a:cxnLst>
              <a:cxn ang="0">
                <a:pos x="1100886755" y="0"/>
              </a:cxn>
              <a:cxn ang="0">
                <a:pos x="901305125" y="0"/>
              </a:cxn>
              <a:cxn ang="0">
                <a:pos x="748202390" y="0"/>
              </a:cxn>
              <a:cxn ang="0">
                <a:pos x="648867110" y="132852886"/>
              </a:cxn>
              <a:cxn ang="0">
                <a:pos x="561379560" y="307852838"/>
              </a:cxn>
              <a:cxn ang="0">
                <a:pos x="476625220" y="476439190"/>
              </a:cxn>
              <a:cxn ang="0">
                <a:pos x="402807540" y="624868373"/>
              </a:cxn>
              <a:cxn ang="0">
                <a:pos x="349039130" y="518586256"/>
              </a:cxn>
              <a:cxn ang="0">
                <a:pos x="241502310" y="302355603"/>
              </a:cxn>
              <a:cxn ang="0">
                <a:pos x="155837855" y="131937478"/>
              </a:cxn>
              <a:cxn ang="0">
                <a:pos x="145813220" y="110863944"/>
              </a:cxn>
              <a:cxn ang="0">
                <a:pos x="311674755" y="110863944"/>
              </a:cxn>
              <a:cxn ang="0">
                <a:pos x="375467800" y="110863944"/>
              </a:cxn>
              <a:cxn ang="0">
                <a:pos x="424679905" y="208900687"/>
              </a:cxn>
              <a:cxn ang="0">
                <a:pos x="501231750" y="362827106"/>
              </a:cxn>
              <a:cxn ang="0">
                <a:pos x="556822300" y="253795893"/>
              </a:cxn>
              <a:cxn ang="0">
                <a:pos x="559556465" y="232722360"/>
              </a:cxn>
              <a:cxn ang="0">
                <a:pos x="485738785" y="86125907"/>
              </a:cxn>
              <a:cxn ang="0">
                <a:pos x="395517070" y="0"/>
              </a:cxn>
              <a:cxn ang="0">
                <a:pos x="114827290" y="0"/>
              </a:cxn>
              <a:cxn ang="0">
                <a:pos x="40098540" y="2749096"/>
              </a:cxn>
              <a:cxn ang="0">
                <a:pos x="7290470" y="80628671"/>
              </a:cxn>
              <a:cxn ang="0">
                <a:pos x="54679480" y="174999952"/>
              </a:cxn>
              <a:cxn ang="0">
                <a:pos x="154925830" y="375654308"/>
              </a:cxn>
              <a:cxn ang="0">
                <a:pos x="264285745" y="594633100"/>
              </a:cxn>
              <a:cxn ang="0">
                <a:pos x="339926520" y="745811381"/>
              </a:cxn>
              <a:cxn ang="0">
                <a:pos x="370000425" y="793454725"/>
              </a:cxn>
              <a:cxn ang="0">
                <a:pos x="453842740" y="768716687"/>
              </a:cxn>
              <a:cxn ang="0">
                <a:pos x="516723760" y="642277402"/>
              </a:cxn>
              <a:cxn ang="0">
                <a:pos x="578694665" y="518586256"/>
              </a:cxn>
              <a:cxn ang="0">
                <a:pos x="668916380" y="338089069"/>
              </a:cxn>
              <a:cxn ang="0">
                <a:pos x="716305390" y="242800465"/>
              </a:cxn>
              <a:cxn ang="0">
                <a:pos x="781921530" y="110863944"/>
              </a:cxn>
              <a:cxn ang="0">
                <a:pos x="920443325" y="110863944"/>
              </a:cxn>
              <a:cxn ang="0">
                <a:pos x="1010665040" y="110863944"/>
              </a:cxn>
              <a:cxn ang="0">
                <a:pos x="986970535" y="162172751"/>
              </a:cxn>
              <a:cxn ang="0">
                <a:pos x="888547280" y="359161644"/>
              </a:cxn>
              <a:cxn ang="0">
                <a:pos x="786477835" y="561648731"/>
              </a:cxn>
              <a:cxn ang="0">
                <a:pos x="755492860" y="623952008"/>
              </a:cxn>
              <a:cxn ang="0">
                <a:pos x="668005310" y="450784787"/>
              </a:cxn>
              <a:cxn ang="0">
                <a:pos x="597832865" y="543324294"/>
              </a:cxn>
              <a:cxn ang="0">
                <a:pos x="634286170" y="629450201"/>
              </a:cxn>
              <a:cxn ang="0">
                <a:pos x="708103850" y="776963019"/>
              </a:cxn>
              <a:cxn ang="0">
                <a:pos x="808350200" y="764135817"/>
              </a:cxn>
              <a:cxn ang="0">
                <a:pos x="873054315" y="636780167"/>
              </a:cxn>
              <a:cxn ang="0">
                <a:pos x="985148395" y="411386816"/>
              </a:cxn>
              <a:cxn ang="0">
                <a:pos x="1094507355" y="191491658"/>
              </a:cxn>
              <a:cxn ang="0">
                <a:pos x="1150098860" y="81544079"/>
              </a:cxn>
            </a:cxnLst>
            <a:rect l="0" t="0" r="0" b="0"/>
            <a:pathLst>
              <a:path w="1270" h="882">
                <a:moveTo>
                  <a:pt x="1268" y="57"/>
                </a:moveTo>
                <a:cubicBezTo>
                  <a:pt x="1268" y="40"/>
                  <a:pt x="1259" y="24"/>
                  <a:pt x="1246" y="14"/>
                </a:cubicBezTo>
                <a:cubicBezTo>
                  <a:pt x="1235" y="5"/>
                  <a:pt x="1222" y="1"/>
                  <a:pt x="1208" y="0"/>
                </a:cubicBezTo>
                <a:cubicBezTo>
                  <a:pt x="1203" y="0"/>
                  <a:pt x="1199" y="0"/>
                  <a:pt x="1194" y="0"/>
                </a:cubicBezTo>
                <a:cubicBezTo>
                  <a:pt x="1165" y="0"/>
                  <a:pt x="1137" y="0"/>
                  <a:pt x="1109" y="0"/>
                </a:cubicBezTo>
                <a:cubicBezTo>
                  <a:pt x="1069" y="0"/>
                  <a:pt x="1029" y="0"/>
                  <a:pt x="989" y="0"/>
                </a:cubicBezTo>
                <a:cubicBezTo>
                  <a:pt x="952" y="0"/>
                  <a:pt x="915" y="0"/>
                  <a:pt x="878" y="0"/>
                </a:cubicBezTo>
                <a:cubicBezTo>
                  <a:pt x="859" y="0"/>
                  <a:pt x="841" y="0"/>
                  <a:pt x="822" y="0"/>
                </a:cubicBezTo>
                <a:cubicBezTo>
                  <a:pt x="822" y="0"/>
                  <a:pt x="822" y="0"/>
                  <a:pt x="821" y="0"/>
                </a:cubicBezTo>
                <a:cubicBezTo>
                  <a:pt x="798" y="1"/>
                  <a:pt x="778" y="14"/>
                  <a:pt x="767" y="35"/>
                </a:cubicBezTo>
                <a:cubicBezTo>
                  <a:pt x="763" y="42"/>
                  <a:pt x="760" y="49"/>
                  <a:pt x="756" y="56"/>
                </a:cubicBezTo>
                <a:cubicBezTo>
                  <a:pt x="741" y="86"/>
                  <a:pt x="726" y="115"/>
                  <a:pt x="712" y="145"/>
                </a:cubicBezTo>
                <a:cubicBezTo>
                  <a:pt x="699" y="171"/>
                  <a:pt x="686" y="197"/>
                  <a:pt x="673" y="223"/>
                </a:cubicBezTo>
                <a:cubicBezTo>
                  <a:pt x="668" y="232"/>
                  <a:pt x="663" y="242"/>
                  <a:pt x="658" y="251"/>
                </a:cubicBezTo>
                <a:cubicBezTo>
                  <a:pt x="644" y="279"/>
                  <a:pt x="630" y="308"/>
                  <a:pt x="616" y="336"/>
                </a:cubicBezTo>
                <a:cubicBezTo>
                  <a:pt x="601" y="365"/>
                  <a:pt x="586" y="395"/>
                  <a:pt x="571" y="424"/>
                </a:cubicBezTo>
                <a:cubicBezTo>
                  <a:pt x="566" y="435"/>
                  <a:pt x="561" y="445"/>
                  <a:pt x="556" y="455"/>
                </a:cubicBezTo>
                <a:cubicBezTo>
                  <a:pt x="545" y="477"/>
                  <a:pt x="534" y="498"/>
                  <a:pt x="523" y="520"/>
                </a:cubicBezTo>
                <a:cubicBezTo>
                  <a:pt x="507" y="552"/>
                  <a:pt x="491" y="584"/>
                  <a:pt x="475" y="616"/>
                </a:cubicBezTo>
                <a:cubicBezTo>
                  <a:pt x="464" y="637"/>
                  <a:pt x="454" y="658"/>
                  <a:pt x="443" y="679"/>
                </a:cubicBezTo>
                <a:cubicBezTo>
                  <a:pt x="443" y="680"/>
                  <a:pt x="442" y="681"/>
                  <a:pt x="442" y="682"/>
                </a:cubicBezTo>
                <a:cubicBezTo>
                  <a:pt x="439" y="677"/>
                  <a:pt x="437" y="672"/>
                  <a:pt x="434" y="667"/>
                </a:cubicBezTo>
                <a:cubicBezTo>
                  <a:pt x="427" y="654"/>
                  <a:pt x="421" y="640"/>
                  <a:pt x="414" y="627"/>
                </a:cubicBezTo>
                <a:cubicBezTo>
                  <a:pt x="404" y="606"/>
                  <a:pt x="394" y="586"/>
                  <a:pt x="383" y="566"/>
                </a:cubicBezTo>
                <a:cubicBezTo>
                  <a:pt x="371" y="542"/>
                  <a:pt x="359" y="517"/>
                  <a:pt x="346" y="492"/>
                </a:cubicBezTo>
                <a:cubicBezTo>
                  <a:pt x="333" y="466"/>
                  <a:pt x="319" y="439"/>
                  <a:pt x="306" y="412"/>
                </a:cubicBezTo>
                <a:cubicBezTo>
                  <a:pt x="292" y="385"/>
                  <a:pt x="279" y="357"/>
                  <a:pt x="265" y="330"/>
                </a:cubicBezTo>
                <a:cubicBezTo>
                  <a:pt x="252" y="305"/>
                  <a:pt x="240" y="280"/>
                  <a:pt x="227" y="254"/>
                </a:cubicBezTo>
                <a:cubicBezTo>
                  <a:pt x="216" y="233"/>
                  <a:pt x="205" y="211"/>
                  <a:pt x="195" y="190"/>
                </a:cubicBezTo>
                <a:cubicBezTo>
                  <a:pt x="187" y="175"/>
                  <a:pt x="179" y="159"/>
                  <a:pt x="171" y="144"/>
                </a:cubicBezTo>
                <a:cubicBezTo>
                  <a:pt x="169" y="139"/>
                  <a:pt x="167" y="134"/>
                  <a:pt x="164" y="130"/>
                </a:cubicBezTo>
                <a:cubicBezTo>
                  <a:pt x="163" y="127"/>
                  <a:pt x="161" y="124"/>
                  <a:pt x="160" y="122"/>
                </a:cubicBezTo>
                <a:cubicBezTo>
                  <a:pt x="160" y="122"/>
                  <a:pt x="160" y="121"/>
                  <a:pt x="160" y="121"/>
                </a:cubicBezTo>
                <a:cubicBezTo>
                  <a:pt x="170" y="121"/>
                  <a:pt x="180" y="121"/>
                  <a:pt x="191" y="121"/>
                </a:cubicBezTo>
                <a:cubicBezTo>
                  <a:pt x="214" y="121"/>
                  <a:pt x="238" y="121"/>
                  <a:pt x="261" y="121"/>
                </a:cubicBezTo>
                <a:cubicBezTo>
                  <a:pt x="288" y="121"/>
                  <a:pt x="315" y="121"/>
                  <a:pt x="342" y="121"/>
                </a:cubicBezTo>
                <a:cubicBezTo>
                  <a:pt x="361" y="121"/>
                  <a:pt x="381" y="121"/>
                  <a:pt x="400" y="121"/>
                </a:cubicBezTo>
                <a:cubicBezTo>
                  <a:pt x="403" y="121"/>
                  <a:pt x="405" y="121"/>
                  <a:pt x="408" y="121"/>
                </a:cubicBezTo>
                <a:cubicBezTo>
                  <a:pt x="409" y="121"/>
                  <a:pt x="411" y="121"/>
                  <a:pt x="412" y="121"/>
                </a:cubicBezTo>
                <a:cubicBezTo>
                  <a:pt x="413" y="122"/>
                  <a:pt x="413" y="124"/>
                  <a:pt x="414" y="125"/>
                </a:cubicBezTo>
                <a:cubicBezTo>
                  <a:pt x="420" y="138"/>
                  <a:pt x="427" y="151"/>
                  <a:pt x="433" y="163"/>
                </a:cubicBezTo>
                <a:cubicBezTo>
                  <a:pt x="444" y="185"/>
                  <a:pt x="455" y="207"/>
                  <a:pt x="466" y="228"/>
                </a:cubicBezTo>
                <a:cubicBezTo>
                  <a:pt x="478" y="253"/>
                  <a:pt x="490" y="277"/>
                  <a:pt x="502" y="301"/>
                </a:cubicBezTo>
                <a:cubicBezTo>
                  <a:pt x="513" y="322"/>
                  <a:pt x="523" y="342"/>
                  <a:pt x="533" y="363"/>
                </a:cubicBezTo>
                <a:cubicBezTo>
                  <a:pt x="539" y="374"/>
                  <a:pt x="544" y="385"/>
                  <a:pt x="550" y="396"/>
                </a:cubicBezTo>
                <a:cubicBezTo>
                  <a:pt x="550" y="396"/>
                  <a:pt x="550" y="397"/>
                  <a:pt x="551" y="397"/>
                </a:cubicBezTo>
                <a:cubicBezTo>
                  <a:pt x="563" y="373"/>
                  <a:pt x="575" y="348"/>
                  <a:pt x="588" y="323"/>
                </a:cubicBezTo>
                <a:cubicBezTo>
                  <a:pt x="596" y="308"/>
                  <a:pt x="603" y="292"/>
                  <a:pt x="611" y="277"/>
                </a:cubicBezTo>
                <a:cubicBezTo>
                  <a:pt x="613" y="273"/>
                  <a:pt x="615" y="269"/>
                  <a:pt x="617" y="265"/>
                </a:cubicBezTo>
                <a:cubicBezTo>
                  <a:pt x="618" y="263"/>
                  <a:pt x="618" y="263"/>
                  <a:pt x="618" y="262"/>
                </a:cubicBezTo>
                <a:cubicBezTo>
                  <a:pt x="617" y="259"/>
                  <a:pt x="615" y="257"/>
                  <a:pt x="614" y="254"/>
                </a:cubicBezTo>
                <a:cubicBezTo>
                  <a:pt x="612" y="250"/>
                  <a:pt x="609" y="245"/>
                  <a:pt x="607" y="240"/>
                </a:cubicBezTo>
                <a:cubicBezTo>
                  <a:pt x="600" y="226"/>
                  <a:pt x="593" y="212"/>
                  <a:pt x="586" y="198"/>
                </a:cubicBezTo>
                <a:cubicBezTo>
                  <a:pt x="568" y="163"/>
                  <a:pt x="551" y="128"/>
                  <a:pt x="533" y="94"/>
                </a:cubicBezTo>
                <a:cubicBezTo>
                  <a:pt x="523" y="74"/>
                  <a:pt x="514" y="54"/>
                  <a:pt x="503" y="34"/>
                </a:cubicBezTo>
                <a:cubicBezTo>
                  <a:pt x="492" y="13"/>
                  <a:pt x="472" y="1"/>
                  <a:pt x="449" y="0"/>
                </a:cubicBezTo>
                <a:cubicBezTo>
                  <a:pt x="444" y="0"/>
                  <a:pt x="439" y="0"/>
                  <a:pt x="434" y="0"/>
                </a:cubicBezTo>
                <a:cubicBezTo>
                  <a:pt x="406" y="0"/>
                  <a:pt x="379" y="0"/>
                  <a:pt x="352" y="0"/>
                </a:cubicBezTo>
                <a:cubicBezTo>
                  <a:pt x="313" y="0"/>
                  <a:pt x="274" y="0"/>
                  <a:pt x="236" y="0"/>
                </a:cubicBezTo>
                <a:cubicBezTo>
                  <a:pt x="199" y="0"/>
                  <a:pt x="163" y="0"/>
                  <a:pt x="126" y="0"/>
                </a:cubicBezTo>
                <a:cubicBezTo>
                  <a:pt x="106" y="0"/>
                  <a:pt x="85" y="0"/>
                  <a:pt x="65" y="0"/>
                </a:cubicBezTo>
                <a:cubicBezTo>
                  <a:pt x="64" y="0"/>
                  <a:pt x="63" y="0"/>
                  <a:pt x="62" y="0"/>
                </a:cubicBezTo>
                <a:cubicBezTo>
                  <a:pt x="56" y="1"/>
                  <a:pt x="50" y="1"/>
                  <a:pt x="44" y="3"/>
                </a:cubicBezTo>
                <a:cubicBezTo>
                  <a:pt x="38" y="5"/>
                  <a:pt x="33" y="8"/>
                  <a:pt x="28" y="11"/>
                </a:cubicBezTo>
                <a:cubicBezTo>
                  <a:pt x="16" y="19"/>
                  <a:pt x="8" y="31"/>
                  <a:pt x="4" y="44"/>
                </a:cubicBezTo>
                <a:cubicBezTo>
                  <a:pt x="0" y="60"/>
                  <a:pt x="2" y="74"/>
                  <a:pt x="8" y="88"/>
                </a:cubicBezTo>
                <a:cubicBezTo>
                  <a:pt x="11" y="94"/>
                  <a:pt x="14" y="99"/>
                  <a:pt x="16" y="104"/>
                </a:cubicBezTo>
                <a:cubicBezTo>
                  <a:pt x="22" y="116"/>
                  <a:pt x="28" y="128"/>
                  <a:pt x="34" y="139"/>
                </a:cubicBezTo>
                <a:cubicBezTo>
                  <a:pt x="43" y="157"/>
                  <a:pt x="52" y="174"/>
                  <a:pt x="60" y="191"/>
                </a:cubicBezTo>
                <a:cubicBezTo>
                  <a:pt x="71" y="213"/>
                  <a:pt x="82" y="234"/>
                  <a:pt x="93" y="256"/>
                </a:cubicBezTo>
                <a:cubicBezTo>
                  <a:pt x="105" y="281"/>
                  <a:pt x="118" y="305"/>
                  <a:pt x="130" y="330"/>
                </a:cubicBezTo>
                <a:cubicBezTo>
                  <a:pt x="143" y="357"/>
                  <a:pt x="157" y="383"/>
                  <a:pt x="170" y="410"/>
                </a:cubicBezTo>
                <a:cubicBezTo>
                  <a:pt x="184" y="437"/>
                  <a:pt x="198" y="465"/>
                  <a:pt x="211" y="492"/>
                </a:cubicBezTo>
                <a:cubicBezTo>
                  <a:pt x="225" y="519"/>
                  <a:pt x="238" y="546"/>
                  <a:pt x="252" y="573"/>
                </a:cubicBezTo>
                <a:cubicBezTo>
                  <a:pt x="265" y="598"/>
                  <a:pt x="277" y="624"/>
                  <a:pt x="290" y="649"/>
                </a:cubicBezTo>
                <a:cubicBezTo>
                  <a:pt x="302" y="672"/>
                  <a:pt x="313" y="694"/>
                  <a:pt x="324" y="717"/>
                </a:cubicBezTo>
                <a:cubicBezTo>
                  <a:pt x="334" y="736"/>
                  <a:pt x="343" y="755"/>
                  <a:pt x="353" y="773"/>
                </a:cubicBezTo>
                <a:cubicBezTo>
                  <a:pt x="359" y="787"/>
                  <a:pt x="366" y="801"/>
                  <a:pt x="373" y="814"/>
                </a:cubicBezTo>
                <a:cubicBezTo>
                  <a:pt x="377" y="822"/>
                  <a:pt x="381" y="829"/>
                  <a:pt x="384" y="836"/>
                </a:cubicBezTo>
                <a:cubicBezTo>
                  <a:pt x="385" y="837"/>
                  <a:pt x="385" y="838"/>
                  <a:pt x="386" y="839"/>
                </a:cubicBezTo>
                <a:cubicBezTo>
                  <a:pt x="391" y="850"/>
                  <a:pt x="397" y="859"/>
                  <a:pt x="406" y="866"/>
                </a:cubicBezTo>
                <a:cubicBezTo>
                  <a:pt x="417" y="874"/>
                  <a:pt x="430" y="877"/>
                  <a:pt x="442" y="877"/>
                </a:cubicBezTo>
                <a:cubicBezTo>
                  <a:pt x="455" y="877"/>
                  <a:pt x="467" y="873"/>
                  <a:pt x="478" y="866"/>
                </a:cubicBezTo>
                <a:cubicBezTo>
                  <a:pt x="487" y="859"/>
                  <a:pt x="493" y="850"/>
                  <a:pt x="498" y="839"/>
                </a:cubicBezTo>
                <a:cubicBezTo>
                  <a:pt x="499" y="837"/>
                  <a:pt x="500" y="834"/>
                  <a:pt x="502" y="832"/>
                </a:cubicBezTo>
                <a:cubicBezTo>
                  <a:pt x="510" y="814"/>
                  <a:pt x="519" y="797"/>
                  <a:pt x="528" y="780"/>
                </a:cubicBezTo>
                <a:cubicBezTo>
                  <a:pt x="541" y="754"/>
                  <a:pt x="554" y="728"/>
                  <a:pt x="567" y="701"/>
                </a:cubicBezTo>
                <a:cubicBezTo>
                  <a:pt x="580" y="676"/>
                  <a:pt x="593" y="650"/>
                  <a:pt x="606" y="624"/>
                </a:cubicBezTo>
                <a:cubicBezTo>
                  <a:pt x="615" y="607"/>
                  <a:pt x="623" y="590"/>
                  <a:pt x="632" y="573"/>
                </a:cubicBezTo>
                <a:cubicBezTo>
                  <a:pt x="633" y="570"/>
                  <a:pt x="634" y="568"/>
                  <a:pt x="635" y="566"/>
                </a:cubicBezTo>
                <a:cubicBezTo>
                  <a:pt x="635" y="566"/>
                  <a:pt x="635" y="566"/>
                  <a:pt x="636" y="566"/>
                </a:cubicBezTo>
                <a:cubicBezTo>
                  <a:pt x="648" y="541"/>
                  <a:pt x="661" y="516"/>
                  <a:pt x="673" y="490"/>
                </a:cubicBezTo>
                <a:cubicBezTo>
                  <a:pt x="693" y="450"/>
                  <a:pt x="714" y="410"/>
                  <a:pt x="734" y="369"/>
                </a:cubicBezTo>
                <a:cubicBezTo>
                  <a:pt x="738" y="360"/>
                  <a:pt x="743" y="351"/>
                  <a:pt x="748" y="341"/>
                </a:cubicBezTo>
                <a:cubicBezTo>
                  <a:pt x="748" y="341"/>
                  <a:pt x="748" y="341"/>
                  <a:pt x="748" y="342"/>
                </a:cubicBezTo>
                <a:cubicBezTo>
                  <a:pt x="761" y="316"/>
                  <a:pt x="773" y="291"/>
                  <a:pt x="786" y="265"/>
                </a:cubicBezTo>
                <a:cubicBezTo>
                  <a:pt x="806" y="226"/>
                  <a:pt x="826" y="186"/>
                  <a:pt x="846" y="146"/>
                </a:cubicBezTo>
                <a:cubicBezTo>
                  <a:pt x="849" y="140"/>
                  <a:pt x="852" y="135"/>
                  <a:pt x="855" y="129"/>
                </a:cubicBezTo>
                <a:cubicBezTo>
                  <a:pt x="855" y="127"/>
                  <a:pt x="857" y="122"/>
                  <a:pt x="858" y="121"/>
                </a:cubicBezTo>
                <a:cubicBezTo>
                  <a:pt x="859" y="121"/>
                  <a:pt x="862" y="121"/>
                  <a:pt x="864" y="121"/>
                </a:cubicBezTo>
                <a:cubicBezTo>
                  <a:pt x="869" y="121"/>
                  <a:pt x="875" y="121"/>
                  <a:pt x="880" y="121"/>
                </a:cubicBezTo>
                <a:cubicBezTo>
                  <a:pt x="923" y="121"/>
                  <a:pt x="966" y="121"/>
                  <a:pt x="1010" y="121"/>
                </a:cubicBezTo>
                <a:cubicBezTo>
                  <a:pt x="1031" y="121"/>
                  <a:pt x="1052" y="121"/>
                  <a:pt x="1074" y="121"/>
                </a:cubicBezTo>
                <a:cubicBezTo>
                  <a:pt x="1081" y="121"/>
                  <a:pt x="1089" y="121"/>
                  <a:pt x="1097" y="121"/>
                </a:cubicBezTo>
                <a:cubicBezTo>
                  <a:pt x="1101" y="121"/>
                  <a:pt x="1105" y="121"/>
                  <a:pt x="1109" y="121"/>
                </a:cubicBezTo>
                <a:cubicBezTo>
                  <a:pt x="1110" y="121"/>
                  <a:pt x="1110" y="121"/>
                  <a:pt x="1111" y="121"/>
                </a:cubicBezTo>
                <a:cubicBezTo>
                  <a:pt x="1108" y="126"/>
                  <a:pt x="1106" y="131"/>
                  <a:pt x="1103" y="136"/>
                </a:cubicBezTo>
                <a:cubicBezTo>
                  <a:pt x="1096" y="150"/>
                  <a:pt x="1089" y="163"/>
                  <a:pt x="1083" y="177"/>
                </a:cubicBezTo>
                <a:cubicBezTo>
                  <a:pt x="1073" y="197"/>
                  <a:pt x="1062" y="217"/>
                  <a:pt x="1052" y="237"/>
                </a:cubicBezTo>
                <a:cubicBezTo>
                  <a:pt x="1040" y="262"/>
                  <a:pt x="1028" y="286"/>
                  <a:pt x="1015" y="311"/>
                </a:cubicBezTo>
                <a:cubicBezTo>
                  <a:pt x="1002" y="338"/>
                  <a:pt x="988" y="365"/>
                  <a:pt x="975" y="392"/>
                </a:cubicBezTo>
                <a:cubicBezTo>
                  <a:pt x="961" y="419"/>
                  <a:pt x="948" y="446"/>
                  <a:pt x="934" y="473"/>
                </a:cubicBezTo>
                <a:cubicBezTo>
                  <a:pt x="921" y="498"/>
                  <a:pt x="908" y="524"/>
                  <a:pt x="896" y="549"/>
                </a:cubicBezTo>
                <a:cubicBezTo>
                  <a:pt x="885" y="570"/>
                  <a:pt x="874" y="592"/>
                  <a:pt x="863" y="613"/>
                </a:cubicBezTo>
                <a:cubicBezTo>
                  <a:pt x="856" y="629"/>
                  <a:pt x="848" y="644"/>
                  <a:pt x="840" y="659"/>
                </a:cubicBezTo>
                <a:cubicBezTo>
                  <a:pt x="838" y="664"/>
                  <a:pt x="835" y="669"/>
                  <a:pt x="833" y="674"/>
                </a:cubicBezTo>
                <a:cubicBezTo>
                  <a:pt x="832" y="676"/>
                  <a:pt x="831" y="679"/>
                  <a:pt x="829" y="681"/>
                </a:cubicBezTo>
                <a:cubicBezTo>
                  <a:pt x="829" y="682"/>
                  <a:pt x="829" y="682"/>
                  <a:pt x="829" y="682"/>
                </a:cubicBezTo>
                <a:cubicBezTo>
                  <a:pt x="817" y="658"/>
                  <a:pt x="804" y="633"/>
                  <a:pt x="792" y="609"/>
                </a:cubicBezTo>
                <a:cubicBezTo>
                  <a:pt x="772" y="570"/>
                  <a:pt x="753" y="531"/>
                  <a:pt x="733" y="492"/>
                </a:cubicBezTo>
                <a:cubicBezTo>
                  <a:pt x="729" y="483"/>
                  <a:pt x="724" y="474"/>
                  <a:pt x="720" y="465"/>
                </a:cubicBezTo>
                <a:cubicBezTo>
                  <a:pt x="711" y="483"/>
                  <a:pt x="702" y="501"/>
                  <a:pt x="693" y="519"/>
                </a:cubicBezTo>
                <a:cubicBezTo>
                  <a:pt x="681" y="543"/>
                  <a:pt x="668" y="568"/>
                  <a:pt x="656" y="593"/>
                </a:cubicBezTo>
                <a:cubicBezTo>
                  <a:pt x="655" y="596"/>
                  <a:pt x="652" y="598"/>
                  <a:pt x="653" y="601"/>
                </a:cubicBezTo>
                <a:cubicBezTo>
                  <a:pt x="655" y="607"/>
                  <a:pt x="659" y="612"/>
                  <a:pt x="661" y="617"/>
                </a:cubicBezTo>
                <a:cubicBezTo>
                  <a:pt x="673" y="641"/>
                  <a:pt x="685" y="664"/>
                  <a:pt x="696" y="687"/>
                </a:cubicBezTo>
                <a:cubicBezTo>
                  <a:pt x="711" y="716"/>
                  <a:pt x="725" y="744"/>
                  <a:pt x="739" y="772"/>
                </a:cubicBezTo>
                <a:cubicBezTo>
                  <a:pt x="749" y="792"/>
                  <a:pt x="759" y="812"/>
                  <a:pt x="769" y="832"/>
                </a:cubicBezTo>
                <a:cubicBezTo>
                  <a:pt x="772" y="837"/>
                  <a:pt x="774" y="843"/>
                  <a:pt x="777" y="848"/>
                </a:cubicBezTo>
                <a:cubicBezTo>
                  <a:pt x="791" y="871"/>
                  <a:pt x="819" y="882"/>
                  <a:pt x="846" y="875"/>
                </a:cubicBezTo>
                <a:cubicBezTo>
                  <a:pt x="865" y="870"/>
                  <a:pt x="877" y="857"/>
                  <a:pt x="885" y="839"/>
                </a:cubicBezTo>
                <a:cubicBezTo>
                  <a:pt x="886" y="838"/>
                  <a:pt x="887" y="836"/>
                  <a:pt x="887" y="834"/>
                </a:cubicBezTo>
                <a:cubicBezTo>
                  <a:pt x="892" y="825"/>
                  <a:pt x="897" y="816"/>
                  <a:pt x="901" y="806"/>
                </a:cubicBezTo>
                <a:cubicBezTo>
                  <a:pt x="909" y="791"/>
                  <a:pt x="917" y="775"/>
                  <a:pt x="925" y="759"/>
                </a:cubicBezTo>
                <a:cubicBezTo>
                  <a:pt x="936" y="737"/>
                  <a:pt x="947" y="716"/>
                  <a:pt x="958" y="695"/>
                </a:cubicBezTo>
                <a:cubicBezTo>
                  <a:pt x="970" y="669"/>
                  <a:pt x="983" y="644"/>
                  <a:pt x="996" y="619"/>
                </a:cubicBezTo>
                <a:cubicBezTo>
                  <a:pt x="1010" y="591"/>
                  <a:pt x="1024" y="563"/>
                  <a:pt x="1038" y="535"/>
                </a:cubicBezTo>
                <a:cubicBezTo>
                  <a:pt x="1052" y="507"/>
                  <a:pt x="1067" y="478"/>
                  <a:pt x="1081" y="449"/>
                </a:cubicBezTo>
                <a:cubicBezTo>
                  <a:pt x="1096" y="420"/>
                  <a:pt x="1110" y="391"/>
                  <a:pt x="1124" y="363"/>
                </a:cubicBezTo>
                <a:cubicBezTo>
                  <a:pt x="1138" y="335"/>
                  <a:pt x="1152" y="308"/>
                  <a:pt x="1165" y="281"/>
                </a:cubicBezTo>
                <a:cubicBezTo>
                  <a:pt x="1177" y="257"/>
                  <a:pt x="1189" y="233"/>
                  <a:pt x="1201" y="209"/>
                </a:cubicBezTo>
                <a:cubicBezTo>
                  <a:pt x="1211" y="189"/>
                  <a:pt x="1221" y="170"/>
                  <a:pt x="1231" y="150"/>
                </a:cubicBezTo>
                <a:cubicBezTo>
                  <a:pt x="1238" y="136"/>
                  <a:pt x="1245" y="123"/>
                  <a:pt x="1252" y="109"/>
                </a:cubicBezTo>
                <a:cubicBezTo>
                  <a:pt x="1255" y="102"/>
                  <a:pt x="1259" y="96"/>
                  <a:pt x="1262" y="89"/>
                </a:cubicBezTo>
                <a:cubicBezTo>
                  <a:pt x="1266" y="79"/>
                  <a:pt x="1270" y="68"/>
                  <a:pt x="1268" y="57"/>
                </a:cubicBezTo>
                <a:cubicBezTo>
                  <a:pt x="1268" y="55"/>
                  <a:pt x="1268" y="58"/>
                  <a:pt x="1268" y="57"/>
                </a:cubicBezTo>
                <a:close/>
              </a:path>
            </a:pathLst>
          </a:custGeom>
          <a:solidFill>
            <a:srgbClr val="05B78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3795" name="文本框 29"/>
          <p:cNvSpPr txBox="1"/>
          <p:nvPr/>
        </p:nvSpPr>
        <p:spPr>
          <a:xfrm>
            <a:off x="3733800" y="4125913"/>
            <a:ext cx="4722813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zh-CN" altLang="en-US" sz="4000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Week3 Recap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 5 Recap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01a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Week</a:t>
            </a: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 Recap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US" dirty="0"/>
          </a:p>
          <a:p>
            <a:r>
              <a:rPr lang="en-US" dirty="0"/>
              <a:t>Divide and Conquer</a:t>
            </a:r>
            <a:endParaRPr lang="en-US" dirty="0"/>
          </a:p>
          <a:p>
            <a:r>
              <a:rPr lang="en-US" dirty="0"/>
              <a:t>Revisited Binary Tree Traversals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Week5 Recap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Homework Recap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01b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1.2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Homework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Unique numbers in Array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Given a sorted input list of integers “nums”, return a sorted list containing only the unique values in the input</a:t>
            </a:r>
            <a:endParaRPr lang="en-US" sz="3200" dirty="0"/>
          </a:p>
          <a:p>
            <a:pPr lvl="1"/>
            <a:r>
              <a:rPr lang="en-US" sz="2740" dirty="0"/>
              <a:t>Implement a solution using Divide-And-Conquer and Recursion</a:t>
            </a:r>
            <a:endParaRPr lang="en-US" sz="2740" dirty="0"/>
          </a:p>
          <a:p>
            <a:pPr lvl="1"/>
            <a:r>
              <a:rPr lang="en-US" sz="2740" dirty="0"/>
              <a:t>Think about how your base case would look, what’s the simplest problem you can solve?</a:t>
            </a:r>
            <a:endParaRPr lang="en-US" sz="2740" dirty="0"/>
          </a:p>
          <a:p>
            <a:r>
              <a:rPr lang="en-US" sz="3200" dirty="0"/>
              <a:t>Example Input: [1,1,1,2,2,3,3,3,3]</a:t>
            </a:r>
            <a:endParaRPr lang="en-US" sz="3200" dirty="0"/>
          </a:p>
          <a:p>
            <a:r>
              <a:rPr lang="en-US" sz="3200" dirty="0"/>
              <a:t>Example Output: [1,2,3]</a:t>
            </a:r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Algorithms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Binary Search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Binary Search Intro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Binary search is an efficient </a:t>
            </a:r>
            <a:r>
              <a:rPr lang="en-US" sz="3200" b="1" dirty="0"/>
              <a:t>array</a:t>
            </a:r>
            <a:r>
              <a:rPr lang="en-US" sz="3200" dirty="0"/>
              <a:t> search algorithm. </a:t>
            </a:r>
            <a:endParaRPr lang="en-US" sz="3200" dirty="0"/>
          </a:p>
          <a:p>
            <a:pPr lvl="1"/>
            <a:r>
              <a:rPr lang="en-US" sz="2740" dirty="0"/>
              <a:t>It works by narrowing down the search range by half each time. </a:t>
            </a:r>
            <a:endParaRPr lang="en-US" sz="2740" dirty="0"/>
          </a:p>
          <a:p>
            <a:pPr lvl="1"/>
            <a:r>
              <a:rPr lang="en-US" sz="2740" dirty="0"/>
              <a:t>If you have looked up a word in a physical dictionary, you've already used binary search in real life. </a:t>
            </a:r>
            <a:endParaRPr lang="en-US" sz="2740" dirty="0"/>
          </a:p>
          <a:p>
            <a:pPr lvl="1"/>
            <a:endParaRPr lang="en-US" sz="2740" dirty="0"/>
          </a:p>
          <a:p>
            <a:pPr lvl="0"/>
            <a:r>
              <a:rPr lang="en-US" sz="3195" dirty="0"/>
              <a:t>Binary Search is actually Decrease-And-Conquer</a:t>
            </a:r>
            <a:endParaRPr lang="en-US" sz="3195" dirty="0"/>
          </a:p>
          <a:p>
            <a:pPr lvl="1"/>
            <a:r>
              <a:rPr lang="en-US" sz="2735" dirty="0"/>
              <a:t>A variation of Divide-And-Conquer</a:t>
            </a:r>
            <a:endParaRPr lang="en-US" sz="2735" dirty="0"/>
          </a:p>
          <a:p>
            <a:pPr lvl="0"/>
            <a:endParaRPr lang="en-US" sz="3195" dirty="0"/>
          </a:p>
          <a:p>
            <a:pPr lvl="0"/>
            <a:endParaRPr lang="en-US" sz="3195" dirty="0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Intro to Binary Search Example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Consider this example:</a:t>
            </a:r>
            <a:endParaRPr lang="en-US" sz="3200" dirty="0"/>
          </a:p>
          <a:p>
            <a:pPr lvl="1"/>
            <a:r>
              <a:rPr lang="en-US" sz="2740" dirty="0"/>
              <a:t>Given a sorted array of integers and an integer called target, find the element that equals the target and return its index. If the element is not found, return -1</a:t>
            </a:r>
            <a:endParaRPr lang="en-US" sz="2740" dirty="0"/>
          </a:p>
          <a:p>
            <a:pPr lvl="1"/>
            <a:r>
              <a:rPr lang="en-CA" altLang="en-US" sz="2740" dirty="0"/>
              <a:t>We want to do this without looking through the entire array (we want less than O(n) time complexity)</a:t>
            </a:r>
            <a:endParaRPr lang="en-US" sz="2740" dirty="0"/>
          </a:p>
          <a:p>
            <a:endParaRPr lang="en-US" sz="3200" dirty="0"/>
          </a:p>
          <a:p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6066</Words>
  <Application>WPS Presentation</Application>
  <PresentationFormat>Widescreen</PresentationFormat>
  <Paragraphs>246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JZ2018</cp:lastModifiedBy>
  <cp:revision>298</cp:revision>
  <dcterms:created xsi:type="dcterms:W3CDTF">2016-03-02T01:11:00Z</dcterms:created>
  <dcterms:modified xsi:type="dcterms:W3CDTF">2022-10-23T03:57:43Z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1033-11.2.0.11373</vt:lpwstr>
  </property>
  <property fmtid="{D5CDD505-2E9C-101B-9397-08002B2CF9AE}" pid="3" name="ICV">
    <vt:lpwstr>7804C9E9D5FD4A96AA2E920662FAFF5F</vt:lpwstr>
  </property>
</Properties>
</file>