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935" r:id="rId2"/>
    <p:sldId id="936" r:id="rId3"/>
    <p:sldId id="940" r:id="rId4"/>
    <p:sldId id="94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94660"/>
  </p:normalViewPr>
  <p:slideViewPr>
    <p:cSldViewPr snapToGrid="0">
      <p:cViewPr>
        <p:scale>
          <a:sx n="66" d="100"/>
          <a:sy n="66" d="100"/>
        </p:scale>
        <p:origin x="1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A896F-1F33-4388-BF2B-3331C5C9649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62867-DB72-4341-9AD5-D6D13823F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의문사항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뉴스기사는 몇 개까지 넣을 수 있는지</a:t>
            </a:r>
            <a:r>
              <a:rPr lang="en-US" altLang="ko-KR" dirty="0"/>
              <a:t>? </a:t>
            </a:r>
            <a:r>
              <a:rPr lang="ko-KR" altLang="en-US" dirty="0"/>
              <a:t>적게 나오게도 되면 칸을 줄이면 좋겠다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제목 참고링크 들어간 표 형태는 아예 </a:t>
            </a:r>
            <a:r>
              <a:rPr lang="ko-KR" altLang="en-US" dirty="0" err="1"/>
              <a:t>못바꾸는지</a:t>
            </a:r>
            <a:r>
              <a:rPr lang="en-US" altLang="ko-KR" dirty="0"/>
              <a:t>?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글꼴은 내가 선택한 글꼴로 추출 되는지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B2A10-2643-4630-A49E-C2C5435678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1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F96C-AA77-518F-1ECD-1EB7F283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91798-DE28-0D15-4A97-CEFAAD688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BEFD-4B65-5D37-7068-C99D019A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9B5BF-1E88-B66A-6554-B68B6992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39848-036E-0578-7D0D-CFD1B02D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6A8D-273E-24BD-CB77-864FC263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E609A-8291-3B6E-D410-404105D4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73925-2F76-EC6E-658B-5F3A0EB1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1EA90-D823-479C-10B0-15B1B84D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A8688-D9CE-7744-5DC0-8D6753F4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8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9B75F4-4613-6C85-EF9A-AFF0601B9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F3E1E-7995-D29A-8359-E961489B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033E3-9897-3CD6-BA52-3607C6D9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9CE54-D4D7-39CC-8A7A-63BF328F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66D53-850A-4591-B79C-A3D3B10C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87AD9-CAFE-6936-55E8-8B72789C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10C2-C5B0-7C33-18A4-3B082C7F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39E6-161F-60F7-2909-D2B5470F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DA5C1-C5AD-DA73-2256-8A8FE22F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42BDB-29A9-A1FD-9D18-DC7C0472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0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090AA-4470-0DD7-DAEB-46B3D5DA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4A2CC-6300-13DE-696A-D9881B76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88451-7363-CB65-8636-B7334D99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EEC9A-1837-4506-10CB-4D45A2B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221F8-FE97-B998-5065-36989503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3284-FCFF-092D-4BF4-12FB842B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A4CAE-08E5-E668-F8CF-832AF4A4C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95508-2EEC-2578-9D59-8ACB7C859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834A9-6D9A-873B-D684-17EB3708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2F100-7007-CDCB-CE94-9956B99C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112C4-A8AE-5784-6A99-46F0F10D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F083E-79DB-B5F9-E43A-266172A8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BAD33-79ED-18D3-24EF-D11634B6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7E644-9320-8698-E369-B4611ECC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ABDCF7-5FA8-62A8-A963-63E9F7B83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6768CE-CBAC-411D-D996-E9B3507CE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4394C-E72D-140D-3C23-8BC5E1D6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4507D-2908-AEA9-A817-4CD1A3C8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75E0F-04D9-E9EE-9F1D-323D43ED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FCC2-942D-5DF2-B5B3-FEEEFF99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19BF3-4394-7C12-1A88-4A71327A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1BFA5-19E1-1EDE-43B0-CC1EF67A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9790A-2207-C1CE-F3A1-8A6E30C9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3035FE-65BF-110F-417F-14254D54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B609DA-76B1-2B8C-C254-2EB73E9E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973262-1A0F-74DE-2550-44ACA6E5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61323-AFDB-F7D4-3EE5-4FA1AC20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A8529-853B-3BF4-C1DC-EBA906D9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5D3D8-54D8-288C-F40F-413B19D1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483FB-214E-B73A-BF96-191D727D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D25B1-04B7-BA58-BE35-4404C12C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B3A3B-32FD-18E8-EB37-FC7D2DF7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8439-D17C-43B8-C8EB-4EDD7F0F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645B6-D25D-123F-EFA0-1232D0D9E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323234-0023-215B-BED9-FA9DBBAB2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5BD2D-5FC2-8849-8386-C85848FA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207DD2-87CB-D16E-FBFB-DD4C8E30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826BA-AEBB-6D41-87B8-3FA3C5F2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B4141B-F07C-9BF3-3498-45DC9247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BF8FF-6D84-EF7F-9984-8D287105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2547D-761C-5BEE-E62A-A4218E3CF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D0EA4-345B-4970-8CBB-FCA3DE0F248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05334-91AF-38D0-6A14-5152131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D27AE-F385-ACF5-CEB4-517AD51E3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95179-9863-4E4C-8CD9-17577D41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0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EA32B-5B8E-4ECE-8E29-BBC68FC472FB}"/>
              </a:ext>
            </a:extLst>
          </p:cNvPr>
          <p:cNvSpPr/>
          <p:nvPr/>
        </p:nvSpPr>
        <p:spPr>
          <a:xfrm>
            <a:off x="315363" y="1190566"/>
            <a:ext cx="11561276" cy="5614826"/>
          </a:xfrm>
          <a:prstGeom prst="roundRect">
            <a:avLst>
              <a:gd name="adj" fmla="val 3600"/>
            </a:avLst>
          </a:prstGeom>
          <a:solidFill>
            <a:srgbClr val="F3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DCB6EF-5773-4C84-9A1D-764555B96584}"/>
              </a:ext>
            </a:extLst>
          </p:cNvPr>
          <p:cNvSpPr/>
          <p:nvPr/>
        </p:nvSpPr>
        <p:spPr>
          <a:xfrm>
            <a:off x="540327" y="2995883"/>
            <a:ext cx="5403274" cy="33272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20000"/>
              </a:lnSpc>
              <a:defRPr sz="1800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내용</a:t>
            </a:r>
            <a:endParaRPr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자유형: 도형 742">
            <a:extLst>
              <a:ext uri="{FF2B5EF4-FFF2-40B4-BE49-F238E27FC236}">
                <a16:creationId xmlns:a16="http://schemas.microsoft.com/office/drawing/2014/main" id="{A36F917C-017D-491E-BAE5-91DBCFC2BC5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0324" y="2667690"/>
            <a:ext cx="1197623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제안 내용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5C2414-F98F-4DF7-A07C-93F9DD8C3CDF}"/>
              </a:ext>
            </a:extLst>
          </p:cNvPr>
          <p:cNvSpPr/>
          <p:nvPr/>
        </p:nvSpPr>
        <p:spPr>
          <a:xfrm>
            <a:off x="1840675" y="248541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defRPr sz="1000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요구사항</a:t>
            </a:r>
            <a:endParaRPr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자유형: 도형 742">
            <a:extLst>
              <a:ext uri="{FF2B5EF4-FFF2-40B4-BE49-F238E27FC236}">
                <a16:creationId xmlns:a16="http://schemas.microsoft.com/office/drawing/2014/main" id="{3B618934-ACF0-436A-8BD6-79D886474DB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40470" y="1263718"/>
            <a:ext cx="4330176" cy="30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rm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>
              <a:defRPr sz="1400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제안서 목차</a:t>
            </a:r>
            <a:endParaRPr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23251" y="1463081"/>
            <a:ext cx="11128423" cy="70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 sz="1400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거버닝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메시지</a:t>
            </a:r>
            <a:endParaRPr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AA777B-1425-4A37-A199-5F529B2807BD}"/>
              </a:ext>
            </a:extLst>
          </p:cNvPr>
          <p:cNvCxnSpPr>
            <a:cxnSpLocks/>
          </p:cNvCxnSpPr>
          <p:nvPr/>
        </p:nvCxnSpPr>
        <p:spPr>
          <a:xfrm>
            <a:off x="540326" y="2347606"/>
            <a:ext cx="11128423" cy="0"/>
          </a:xfrm>
          <a:prstGeom prst="line">
            <a:avLst/>
          </a:prstGeom>
          <a:ln w="15875">
            <a:solidFill>
              <a:srgbClr val="2F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389793-4C0E-4304-910E-47CFDE26FEC6}"/>
              </a:ext>
            </a:extLst>
          </p:cNvPr>
          <p:cNvSpPr/>
          <p:nvPr/>
        </p:nvSpPr>
        <p:spPr>
          <a:xfrm>
            <a:off x="338446" y="248541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요구사항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281A0C-14D3-43D2-B725-AF1F390A13CC}"/>
              </a:ext>
            </a:extLst>
          </p:cNvPr>
          <p:cNvSpPr/>
          <p:nvPr/>
        </p:nvSpPr>
        <p:spPr>
          <a:xfrm>
            <a:off x="338447" y="630440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주요 키워드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B1E192-FFA0-1076-492E-184B829FAFC6}"/>
              </a:ext>
            </a:extLst>
          </p:cNvPr>
          <p:cNvSpPr/>
          <p:nvPr/>
        </p:nvSpPr>
        <p:spPr>
          <a:xfrm>
            <a:off x="1840674" y="630439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defRPr sz="1000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주요 키워드</a:t>
            </a:r>
            <a:endParaRPr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157372-EEE4-D07E-39FF-72FD0DA68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33645"/>
              </p:ext>
            </p:extLst>
          </p:nvPr>
        </p:nvGraphicFramePr>
        <p:xfrm>
          <a:off x="6265475" y="2997170"/>
          <a:ext cx="5403274" cy="33261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1637">
                  <a:extLst>
                    <a:ext uri="{9D8B030D-6E8A-4147-A177-3AD203B41FA5}">
                      <a16:colId xmlns:a16="http://schemas.microsoft.com/office/drawing/2014/main" val="23823432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2018378127"/>
                    </a:ext>
                  </a:extLst>
                </a:gridCol>
              </a:tblGrid>
              <a:tr h="455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URL</a:t>
                      </a:r>
                      <a:endParaRPr lang="ko-KR" altLang="en-US" sz="1100" b="0" dirty="0">
                        <a:latin typeface="DIGICO TTF Bold" panose="020B0600000101010101" pitchFamily="50" charset="-127"/>
                        <a:ea typeface="DIGICO TTF Bold" panose="020B0600000101010101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45924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31262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88436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9688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4336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/>
                      </a:pPr>
                      <a:endParaRPr sz="800" b="0" dirty="0">
                        <a:latin typeface="DIGICO TTF Light" panose="020B0600000101010101" pitchFamily="50" charset="-127"/>
                        <a:ea typeface="DIGICO TTF Light" panose="020B0600000101010101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15105"/>
                  </a:ext>
                </a:extLst>
              </a:tr>
            </a:tbl>
          </a:graphicData>
        </a:graphic>
      </p:graphicFrame>
      <p:sp>
        <p:nvSpPr>
          <p:cNvPr id="7" name="자유형: 도형 742">
            <a:extLst>
              <a:ext uri="{FF2B5EF4-FFF2-40B4-BE49-F238E27FC236}">
                <a16:creationId xmlns:a16="http://schemas.microsoft.com/office/drawing/2014/main" id="{000A1E95-0D84-6A56-1A89-40B11B457F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266210" y="2669561"/>
            <a:ext cx="1223160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관련 기사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86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EA32B-5B8E-4ECE-8E29-BBC68FC472FB}"/>
              </a:ext>
            </a:extLst>
          </p:cNvPr>
          <p:cNvSpPr/>
          <p:nvPr/>
        </p:nvSpPr>
        <p:spPr>
          <a:xfrm>
            <a:off x="315363" y="1190566"/>
            <a:ext cx="11561276" cy="5614826"/>
          </a:xfrm>
          <a:prstGeom prst="roundRect">
            <a:avLst>
              <a:gd name="adj" fmla="val 3600"/>
            </a:avLst>
          </a:prstGeom>
          <a:solidFill>
            <a:srgbClr val="F3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DCB6EF-5773-4C84-9A1D-764555B96584}"/>
              </a:ext>
            </a:extLst>
          </p:cNvPr>
          <p:cNvSpPr/>
          <p:nvPr/>
        </p:nvSpPr>
        <p:spPr>
          <a:xfrm>
            <a:off x="540327" y="2995883"/>
            <a:ext cx="5403274" cy="33272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en-US" altLang="ko-KR" dirty="0"/>
              <a:t>KT</a:t>
            </a:r>
            <a:r>
              <a:rPr lang="ko-KR" altLang="en-US" dirty="0"/>
              <a:t>는 동일 제조사의 통신 장비를 사용하여 통신 인프라를 구축함으로써 호환성과 상호 운영성을 보장합니다</a:t>
            </a:r>
            <a:r>
              <a:rPr lang="en-US" altLang="ko-KR" dirty="0"/>
              <a:t>. </a:t>
            </a:r>
            <a:r>
              <a:rPr lang="ko-KR" altLang="en-US" dirty="0"/>
              <a:t>이미 구축된 통신 장비와 완벽하게 호환되어</a:t>
            </a:r>
            <a:r>
              <a:rPr lang="en-US" altLang="ko-KR" dirty="0"/>
              <a:t>, </a:t>
            </a:r>
            <a:r>
              <a:rPr lang="ko-KR" altLang="en-US" dirty="0"/>
              <a:t>안정성과 신속한 전환을 경험할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en-US" altLang="ko-KR" dirty="0"/>
              <a:t>KT</a:t>
            </a:r>
            <a:r>
              <a:rPr lang="ko-KR" altLang="en-US" dirty="0"/>
              <a:t>는 현재 운용 사업자로</a:t>
            </a:r>
            <a:r>
              <a:rPr lang="en-US" altLang="ko-KR" dirty="0"/>
              <a:t>, 100% </a:t>
            </a:r>
            <a:r>
              <a:rPr lang="ko-KR" altLang="en-US" dirty="0"/>
              <a:t>정합 연동 가능한 통신 솔루션을 제공하여 김포시청의 안정적인 운영을 지원합니다</a:t>
            </a:r>
            <a:r>
              <a:rPr lang="en-US" altLang="ko-KR" dirty="0"/>
              <a:t>. KT</a:t>
            </a:r>
            <a:r>
              <a:rPr lang="ko-KR" altLang="en-US" dirty="0"/>
              <a:t>의 통신 솔루션은 신속하고 원활한 연동을 통해 업무 효율성을 극대화할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en-US" altLang="ko-KR" dirty="0"/>
              <a:t>KT</a:t>
            </a:r>
            <a:r>
              <a:rPr lang="ko-KR" altLang="en-US" dirty="0"/>
              <a:t>의 전송</a:t>
            </a:r>
            <a:r>
              <a:rPr lang="en-US" altLang="ko-KR" dirty="0"/>
              <a:t>/</a:t>
            </a:r>
            <a:r>
              <a:rPr lang="ko-KR" altLang="en-US" dirty="0"/>
              <a:t>네트워크</a:t>
            </a:r>
            <a:r>
              <a:rPr lang="en-US" altLang="ko-KR" dirty="0"/>
              <a:t>/</a:t>
            </a:r>
            <a:r>
              <a:rPr lang="ko-KR" altLang="en-US" dirty="0"/>
              <a:t>인터넷전화 서비스는 안정성과 효율성을 동시에 제공하여 고객의 요구사항을 완벽히 충족시킵니다</a:t>
            </a:r>
            <a:r>
              <a:rPr lang="en-US" altLang="ko-KR" dirty="0"/>
              <a:t>. </a:t>
            </a:r>
            <a:r>
              <a:rPr lang="ko-KR" altLang="en-US" dirty="0"/>
              <a:t>경쟁사와 달리</a:t>
            </a:r>
            <a:r>
              <a:rPr lang="en-US" altLang="ko-KR" dirty="0"/>
              <a:t>, KT</a:t>
            </a:r>
            <a:r>
              <a:rPr lang="ko-KR" altLang="en-US" dirty="0"/>
              <a:t>의 제품은 이미 구축된 통신 장비와 완벽한 호환성을 유지하여 </a:t>
            </a:r>
            <a:r>
              <a:rPr lang="ko-KR" altLang="en-US" dirty="0" err="1"/>
              <a:t>무중단</a:t>
            </a:r>
            <a:r>
              <a:rPr lang="ko-KR" altLang="en-US" dirty="0"/>
              <a:t> 전환에 용이합니다</a:t>
            </a:r>
            <a:r>
              <a:rPr lang="en-US" altLang="ko-KR" dirty="0"/>
              <a:t>. </a:t>
            </a:r>
            <a:r>
              <a:rPr lang="ko-KR" altLang="en-US" dirty="0"/>
              <a:t>김포시청은 </a:t>
            </a:r>
            <a:r>
              <a:rPr lang="en-US" altLang="ko-KR" dirty="0"/>
              <a:t>KT</a:t>
            </a:r>
            <a:r>
              <a:rPr lang="ko-KR" altLang="en-US" dirty="0"/>
              <a:t>의 통신 서비스를 통해 안정적이고 효율적인 업무 환경을 구축할 수 있습니다</a:t>
            </a:r>
            <a:r>
              <a:rPr lang="en-US" altLang="ko-KR" dirty="0"/>
              <a:t>..</a:t>
            </a:r>
          </a:p>
        </p:txBody>
      </p:sp>
      <p:sp>
        <p:nvSpPr>
          <p:cNvPr id="12" name="자유형: 도형 742">
            <a:extLst>
              <a:ext uri="{FF2B5EF4-FFF2-40B4-BE49-F238E27FC236}">
                <a16:creationId xmlns:a16="http://schemas.microsoft.com/office/drawing/2014/main" id="{A36F917C-017D-491E-BAE5-91DBCFC2BC5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0324" y="2667690"/>
            <a:ext cx="1197623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제안 내용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5C2414-F98F-4DF7-A07C-93F9DD8C3CDF}"/>
              </a:ext>
            </a:extLst>
          </p:cNvPr>
          <p:cNvSpPr/>
          <p:nvPr/>
        </p:nvSpPr>
        <p:spPr>
          <a:xfrm>
            <a:off x="1840675" y="248541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본 </a:t>
            </a:r>
            <a:r>
              <a:rPr dirty="0" err="1"/>
              <a:t>사업에서</a:t>
            </a:r>
            <a:r>
              <a:rPr dirty="0"/>
              <a:t> </a:t>
            </a:r>
            <a:r>
              <a:rPr dirty="0" err="1"/>
              <a:t>제안되는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통신</a:t>
            </a:r>
            <a:r>
              <a:rPr dirty="0"/>
              <a:t> </a:t>
            </a:r>
            <a:r>
              <a:rPr dirty="0" err="1"/>
              <a:t>장비는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구축된</a:t>
            </a:r>
            <a:r>
              <a:rPr dirty="0"/>
              <a:t> </a:t>
            </a:r>
            <a:r>
              <a:rPr dirty="0" err="1"/>
              <a:t>장비와</a:t>
            </a:r>
            <a:r>
              <a:rPr dirty="0"/>
              <a:t> </a:t>
            </a:r>
            <a:r>
              <a:rPr dirty="0" err="1"/>
              <a:t>호환성</a:t>
            </a:r>
            <a:r>
              <a:rPr dirty="0"/>
              <a:t> 및 </a:t>
            </a:r>
            <a:r>
              <a:rPr dirty="0" err="1"/>
              <a:t>상호</a:t>
            </a:r>
            <a:r>
              <a:rPr dirty="0"/>
              <a:t> </a:t>
            </a:r>
            <a:r>
              <a:rPr dirty="0" err="1"/>
              <a:t>운영성이</a:t>
            </a:r>
            <a:r>
              <a:rPr dirty="0"/>
              <a:t> </a:t>
            </a:r>
            <a:r>
              <a:rPr dirty="0" err="1"/>
              <a:t>보장된</a:t>
            </a:r>
            <a:r>
              <a:rPr dirty="0"/>
              <a:t> </a:t>
            </a:r>
            <a:r>
              <a:rPr dirty="0" err="1"/>
              <a:t>제품으로</a:t>
            </a:r>
            <a:r>
              <a:rPr dirty="0"/>
              <a:t> </a:t>
            </a:r>
            <a:r>
              <a:rPr dirty="0" err="1"/>
              <a:t>제안하여야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</a:p>
        </p:txBody>
      </p:sp>
      <p:sp>
        <p:nvSpPr>
          <p:cNvPr id="22" name="자유형: 도형 742">
            <a:extLst>
              <a:ext uri="{FF2B5EF4-FFF2-40B4-BE49-F238E27FC236}">
                <a16:creationId xmlns:a16="http://schemas.microsoft.com/office/drawing/2014/main" id="{3B618934-ACF0-436A-8BD6-79D886474DB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40470" y="1263718"/>
            <a:ext cx="4330176" cy="30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rm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4-2. </a:t>
            </a:r>
            <a:r>
              <a:rPr lang="ko-KR" altLang="en-US" dirty="0"/>
              <a:t>시스템 구축 전략</a:t>
            </a:r>
            <a:endParaRPr dirty="0"/>
          </a:p>
        </p:txBody>
      </p:sp>
      <p:sp>
        <p:nvSpPr>
          <p:cNvPr id="24" name="자유형 23"/>
          <p:cNvSpPr/>
          <p:nvPr/>
        </p:nvSpPr>
        <p:spPr>
          <a:xfrm>
            <a:off x="523251" y="1501226"/>
            <a:ext cx="11128423" cy="70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rPr lang="en-US" dirty="0"/>
              <a:t>KT</a:t>
            </a:r>
            <a:r>
              <a:rPr lang="ko-KR" altLang="en-US" dirty="0"/>
              <a:t>는 현 운용 사업자로서 </a:t>
            </a:r>
            <a:r>
              <a:rPr dirty="0" err="1"/>
              <a:t>동일</a:t>
            </a:r>
            <a:r>
              <a:rPr dirty="0"/>
              <a:t> </a:t>
            </a:r>
            <a:r>
              <a:rPr dirty="0" err="1"/>
              <a:t>제조사</a:t>
            </a:r>
            <a:r>
              <a:rPr dirty="0"/>
              <a:t> </a:t>
            </a:r>
            <a:r>
              <a:rPr dirty="0" err="1"/>
              <a:t>장비로</a:t>
            </a:r>
            <a:r>
              <a:rPr dirty="0"/>
              <a:t> </a:t>
            </a:r>
            <a:r>
              <a:rPr dirty="0" err="1"/>
              <a:t>신규</a:t>
            </a:r>
            <a:r>
              <a:rPr dirty="0"/>
              <a:t> </a:t>
            </a:r>
            <a:r>
              <a:rPr dirty="0" err="1"/>
              <a:t>구축하여</a:t>
            </a:r>
            <a:r>
              <a:rPr dirty="0"/>
              <a:t> </a:t>
            </a:r>
            <a:r>
              <a:rPr lang="ko-KR" altLang="en-US" dirty="0"/>
              <a:t>안정성과 신속한 전환</a:t>
            </a:r>
            <a:r>
              <a:rPr dirty="0"/>
              <a:t>을 </a:t>
            </a:r>
            <a:r>
              <a:rPr dirty="0" err="1"/>
              <a:t>보장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AA777B-1425-4A37-A199-5F529B2807BD}"/>
              </a:ext>
            </a:extLst>
          </p:cNvPr>
          <p:cNvCxnSpPr>
            <a:cxnSpLocks/>
          </p:cNvCxnSpPr>
          <p:nvPr/>
        </p:nvCxnSpPr>
        <p:spPr>
          <a:xfrm>
            <a:off x="540326" y="2347606"/>
            <a:ext cx="11128423" cy="0"/>
          </a:xfrm>
          <a:prstGeom prst="line">
            <a:avLst/>
          </a:prstGeom>
          <a:ln w="15875">
            <a:solidFill>
              <a:srgbClr val="2F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389793-4C0E-4304-910E-47CFDE26FEC6}"/>
              </a:ext>
            </a:extLst>
          </p:cNvPr>
          <p:cNvSpPr/>
          <p:nvPr/>
        </p:nvSpPr>
        <p:spPr>
          <a:xfrm>
            <a:off x="338446" y="248541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요구사항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281A0C-14D3-43D2-B725-AF1F390A13CC}"/>
              </a:ext>
            </a:extLst>
          </p:cNvPr>
          <p:cNvSpPr/>
          <p:nvPr/>
        </p:nvSpPr>
        <p:spPr>
          <a:xfrm>
            <a:off x="338447" y="630440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주요 키워드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B1E192-FFA0-1076-492E-184B829FAFC6}"/>
              </a:ext>
            </a:extLst>
          </p:cNvPr>
          <p:cNvSpPr/>
          <p:nvPr/>
        </p:nvSpPr>
        <p:spPr>
          <a:xfrm>
            <a:off x="1840674" y="630439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['</a:t>
            </a:r>
            <a:r>
              <a:rPr dirty="0" err="1"/>
              <a:t>장비</a:t>
            </a:r>
            <a:r>
              <a:rPr dirty="0"/>
              <a:t>', '</a:t>
            </a:r>
            <a:r>
              <a:rPr lang="ko-KR" altLang="en-US" dirty="0"/>
              <a:t>호환성</a:t>
            </a:r>
            <a:r>
              <a:rPr dirty="0"/>
              <a:t>’</a:t>
            </a:r>
            <a:r>
              <a:rPr lang="en-US" dirty="0"/>
              <a:t>, ‘</a:t>
            </a:r>
            <a:r>
              <a:rPr lang="ko-KR" altLang="en-US" dirty="0" err="1"/>
              <a:t>운영성</a:t>
            </a:r>
            <a:r>
              <a:rPr lang="en-US" altLang="ko-KR" dirty="0"/>
              <a:t>＇</a:t>
            </a:r>
            <a:r>
              <a:rPr dirty="0"/>
              <a:t>]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157372-EEE4-D07E-39FF-72FD0DA68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0180"/>
              </p:ext>
            </p:extLst>
          </p:nvPr>
        </p:nvGraphicFramePr>
        <p:xfrm>
          <a:off x="6265475" y="2997170"/>
          <a:ext cx="5403274" cy="33261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1637">
                  <a:extLst>
                    <a:ext uri="{9D8B030D-6E8A-4147-A177-3AD203B41FA5}">
                      <a16:colId xmlns:a16="http://schemas.microsoft.com/office/drawing/2014/main" val="23823432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2018378127"/>
                    </a:ext>
                  </a:extLst>
                </a:gridCol>
              </a:tblGrid>
              <a:tr h="455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URL</a:t>
                      </a:r>
                      <a:endParaRPr lang="ko-KR" altLang="en-US" sz="1100" b="0" dirty="0">
                        <a:latin typeface="DIGICO TTF Bold" panose="020B0600000101010101" pitchFamily="50" charset="-127"/>
                        <a:ea typeface="DIGICO TTF Bold" panose="020B0600000101010101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45924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 dirty="0"/>
                        <a:t>KT, 5G </a:t>
                      </a:r>
                      <a:r>
                        <a:rPr lang="ko-KR" altLang="en-US" dirty="0"/>
                        <a:t>장비 호환성 높이는 ‘</a:t>
                      </a:r>
                      <a:r>
                        <a:rPr lang="ko-KR" altLang="en-US" dirty="0" err="1"/>
                        <a:t>오픈랜</a:t>
                      </a:r>
                      <a:r>
                        <a:rPr lang="ko-KR" altLang="en-US" dirty="0"/>
                        <a:t>’ 테스트베드 구축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https://biz.chosun.com/it-science/ict/2022/01/06/FH65R2MQLFHMROAZ6OLI3IUNIE/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31262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제조사 달라도 호환</a:t>
                      </a:r>
                      <a:r>
                        <a:rPr lang="en-US" altLang="ko-KR" dirty="0"/>
                        <a:t>" KT, 5G </a:t>
                      </a:r>
                      <a:r>
                        <a:rPr lang="ko-KR" altLang="en-US" dirty="0"/>
                        <a:t>기지국 장비 연동 시험 성공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https://www.mk.co.kr/news/it/10175147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88436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 dirty="0"/>
                        <a:t>SKT vs KT·LGU+</a:t>
                      </a:r>
                      <a:r>
                        <a:rPr lang="ko-KR" altLang="en-US" dirty="0"/>
                        <a:t>로 양분된 </a:t>
                      </a:r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네트워크</a:t>
                      </a:r>
                      <a:r>
                        <a:rPr lang="en-US" altLang="ko-KR" dirty="0"/>
                        <a:t>…"</a:t>
                      </a:r>
                      <a:r>
                        <a:rPr lang="ko-KR" altLang="en-US" dirty="0"/>
                        <a:t>상호 호환 필요</a:t>
                      </a:r>
                      <a:r>
                        <a:rPr lang="en-US" altLang="ko-KR" dirty="0"/>
                        <a:t>"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https://www.newsprime.co.kr/news/article/?no=368220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9688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 dirty="0"/>
                        <a:t>KT, </a:t>
                      </a:r>
                      <a:r>
                        <a:rPr lang="ko-KR" altLang="en-US" dirty="0"/>
                        <a:t>보안성 뛰어난 양자암호 전용회선 서비스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https://www.ezyeconomy.com/news/articleView.html?idxno=119181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4336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ko-KR" altLang="en-US" dirty="0" err="1"/>
                        <a:t>에티포스</a:t>
                      </a:r>
                      <a:r>
                        <a:rPr lang="ko-KR" altLang="en-US" dirty="0"/>
                        <a:t> “</a:t>
                      </a:r>
                      <a:r>
                        <a:rPr lang="en-US" altLang="ko-KR" dirty="0"/>
                        <a:t>LTE-V2X </a:t>
                      </a:r>
                      <a:r>
                        <a:rPr lang="ko-KR" altLang="en-US" dirty="0"/>
                        <a:t>모뎀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퀄컴</a:t>
                      </a:r>
                      <a:r>
                        <a:rPr lang="ko-KR" altLang="en-US" dirty="0"/>
                        <a:t> 모뎀 간 상호호환성 확보”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https://www.etnews.com/20240731000114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15105"/>
                  </a:ext>
                </a:extLst>
              </a:tr>
            </a:tbl>
          </a:graphicData>
        </a:graphic>
      </p:graphicFrame>
      <p:sp>
        <p:nvSpPr>
          <p:cNvPr id="7" name="자유형: 도형 742">
            <a:extLst>
              <a:ext uri="{FF2B5EF4-FFF2-40B4-BE49-F238E27FC236}">
                <a16:creationId xmlns:a16="http://schemas.microsoft.com/office/drawing/2014/main" id="{000A1E95-0D84-6A56-1A89-40B11B457F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266210" y="2669561"/>
            <a:ext cx="1223160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관련 기사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EA32B-5B8E-4ECE-8E29-BBC68FC472FB}"/>
              </a:ext>
            </a:extLst>
          </p:cNvPr>
          <p:cNvSpPr/>
          <p:nvPr/>
        </p:nvSpPr>
        <p:spPr>
          <a:xfrm>
            <a:off x="315363" y="1190566"/>
            <a:ext cx="11561276" cy="5614826"/>
          </a:xfrm>
          <a:prstGeom prst="roundRect">
            <a:avLst>
              <a:gd name="adj" fmla="val 3600"/>
            </a:avLst>
          </a:prstGeom>
          <a:solidFill>
            <a:srgbClr val="F3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DCB6EF-5773-4C84-9A1D-764555B96584}"/>
              </a:ext>
            </a:extLst>
          </p:cNvPr>
          <p:cNvSpPr/>
          <p:nvPr/>
        </p:nvSpPr>
        <p:spPr>
          <a:xfrm>
            <a:off x="540327" y="2995883"/>
            <a:ext cx="5403274" cy="33272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en-US" altLang="ko-KR" dirty="0"/>
              <a:t>KT</a:t>
            </a:r>
            <a:r>
              <a:rPr lang="ko-KR" altLang="en-US" dirty="0"/>
              <a:t>는 고객의 요구에 따라 전용 광케이블을 제공하여 정보통신망의 안정성을 최우선으로 고려합니다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ko-KR" altLang="en-US" dirty="0"/>
              <a:t>압도적인 지중화 비율로 전용 광케이블을 제공하여 외부 환경의 영향을 최소화하고 최상의 통신 환경을 제공합니다</a:t>
            </a:r>
            <a:r>
              <a:rPr lang="en-US" altLang="ko-KR" dirty="0"/>
              <a:t>. </a:t>
            </a:r>
            <a:r>
              <a:rPr lang="ko-KR" altLang="en-US" dirty="0"/>
              <a:t>이를 통해 외부 요인으로 인한 네트워크 간섭을 방지하고 안정성을 유지할 수 있습니다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ko-KR" altLang="en-US" dirty="0"/>
              <a:t>장기 운영을 고려하여 </a:t>
            </a:r>
            <a:r>
              <a:rPr lang="en-US" altLang="ko-KR" dirty="0"/>
              <a:t>KT</a:t>
            </a:r>
            <a:r>
              <a:rPr lang="ko-KR" altLang="en-US" dirty="0"/>
              <a:t>는 구축 및 운용 경험을 바탕으로 망과 운영 안정성을 보장합니다</a:t>
            </a:r>
            <a:r>
              <a:rPr lang="en-US" altLang="ko-KR" dirty="0"/>
              <a:t>. </a:t>
            </a:r>
            <a:r>
              <a:rPr lang="ko-KR" altLang="en-US" dirty="0"/>
              <a:t>고객은 장기적인 시각에서도 안정적인 서비스를 받을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ko-KR" altLang="en-US" dirty="0"/>
              <a:t>현재 운용 사업자로서 경험을 활용하여 최상의 서비스를 제공합니다</a:t>
            </a:r>
            <a:r>
              <a:rPr lang="en-US" altLang="ko-KR" dirty="0"/>
              <a:t>. </a:t>
            </a:r>
            <a:r>
              <a:rPr lang="ko-KR" altLang="en-US" dirty="0"/>
              <a:t>안정성과 신속성을 고객에게 보장하며</a:t>
            </a:r>
            <a:r>
              <a:rPr lang="en-US" altLang="ko-KR" dirty="0"/>
              <a:t>, </a:t>
            </a:r>
            <a:r>
              <a:rPr lang="ko-KR" altLang="en-US" dirty="0"/>
              <a:t>문제 발생 시 신속히 대응하여 최적의 해결책을 제시합니다</a:t>
            </a:r>
            <a:r>
              <a:rPr lang="en-US" altLang="ko-KR" dirty="0"/>
              <a:t>. </a:t>
            </a:r>
            <a:r>
              <a:rPr lang="ko-KR" altLang="en-US" dirty="0"/>
              <a:t>이를 통해 고객은 신속하고 안정적인 통신 환경을 경험할 수 있습니다</a:t>
            </a:r>
            <a:r>
              <a:rPr lang="en-US" altLang="ko-KR" dirty="0"/>
              <a:t>.</a:t>
            </a:r>
          </a:p>
        </p:txBody>
      </p:sp>
      <p:sp>
        <p:nvSpPr>
          <p:cNvPr id="12" name="자유형: 도형 742">
            <a:extLst>
              <a:ext uri="{FF2B5EF4-FFF2-40B4-BE49-F238E27FC236}">
                <a16:creationId xmlns:a16="http://schemas.microsoft.com/office/drawing/2014/main" id="{A36F917C-017D-491E-BAE5-91DBCFC2BC5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0324" y="2667690"/>
            <a:ext cx="1197623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제안 내용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5C2414-F98F-4DF7-A07C-93F9DD8C3CDF}"/>
              </a:ext>
            </a:extLst>
          </p:cNvPr>
          <p:cNvSpPr/>
          <p:nvPr/>
        </p:nvSpPr>
        <p:spPr>
          <a:xfrm>
            <a:off x="1840675" y="248541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ko-KR" altLang="en-US" dirty="0"/>
              <a:t>전용 광케이블 사용을 원칙으로 하며</a:t>
            </a:r>
            <a:r>
              <a:rPr lang="en-US" altLang="ko-KR" dirty="0"/>
              <a:t>, </a:t>
            </a:r>
            <a:r>
              <a:rPr lang="ko-KR" altLang="en-US" dirty="0"/>
              <a:t>정보통신망의 안정성이 보장될 수 있는 최적의 구축 방안을 제시하여야 한다</a:t>
            </a:r>
            <a:r>
              <a:rPr lang="en-US" altLang="ko-KR" dirty="0"/>
              <a:t>. </a:t>
            </a:r>
          </a:p>
        </p:txBody>
      </p:sp>
      <p:sp>
        <p:nvSpPr>
          <p:cNvPr id="22" name="자유형: 도형 742">
            <a:extLst>
              <a:ext uri="{FF2B5EF4-FFF2-40B4-BE49-F238E27FC236}">
                <a16:creationId xmlns:a16="http://schemas.microsoft.com/office/drawing/2014/main" id="{3B618934-ACF0-436A-8BD6-79D886474DB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40470" y="1263718"/>
            <a:ext cx="4330176" cy="30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rm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4-2. </a:t>
            </a:r>
            <a:r>
              <a:rPr lang="ko-KR" altLang="en-US" dirty="0"/>
              <a:t>시스템 구축 전략</a:t>
            </a:r>
            <a:endParaRPr dirty="0"/>
          </a:p>
        </p:txBody>
      </p:sp>
      <p:sp>
        <p:nvSpPr>
          <p:cNvPr id="24" name="자유형 23"/>
          <p:cNvSpPr/>
          <p:nvPr/>
        </p:nvSpPr>
        <p:spPr>
          <a:xfrm>
            <a:off x="523251" y="1501226"/>
            <a:ext cx="11128423" cy="70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rPr lang="ko-KR" altLang="en-US" dirty="0"/>
              <a:t>압도적인 광케이블 지중화 비율로 안정적인 최적의 정보통신망을 구축합니다</a:t>
            </a:r>
            <a:r>
              <a:rPr lang="en-US" altLang="ko-KR" dirty="0"/>
              <a:t>.</a:t>
            </a:r>
            <a:endParaRPr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AA777B-1425-4A37-A199-5F529B2807BD}"/>
              </a:ext>
            </a:extLst>
          </p:cNvPr>
          <p:cNvCxnSpPr>
            <a:cxnSpLocks/>
          </p:cNvCxnSpPr>
          <p:nvPr/>
        </p:nvCxnSpPr>
        <p:spPr>
          <a:xfrm>
            <a:off x="540326" y="2347606"/>
            <a:ext cx="11128423" cy="0"/>
          </a:xfrm>
          <a:prstGeom prst="line">
            <a:avLst/>
          </a:prstGeom>
          <a:ln w="15875">
            <a:solidFill>
              <a:srgbClr val="2F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389793-4C0E-4304-910E-47CFDE26FEC6}"/>
              </a:ext>
            </a:extLst>
          </p:cNvPr>
          <p:cNvSpPr/>
          <p:nvPr/>
        </p:nvSpPr>
        <p:spPr>
          <a:xfrm>
            <a:off x="338446" y="248541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요구사항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281A0C-14D3-43D2-B725-AF1F390A13CC}"/>
              </a:ext>
            </a:extLst>
          </p:cNvPr>
          <p:cNvSpPr/>
          <p:nvPr/>
        </p:nvSpPr>
        <p:spPr>
          <a:xfrm>
            <a:off x="338447" y="630440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주요 키워드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B1E192-FFA0-1076-492E-184B829FAFC6}"/>
              </a:ext>
            </a:extLst>
          </p:cNvPr>
          <p:cNvSpPr/>
          <p:nvPr/>
        </p:nvSpPr>
        <p:spPr>
          <a:xfrm>
            <a:off x="1840674" y="630439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n-US" altLang="ko-KR" dirty="0"/>
              <a:t>['</a:t>
            </a:r>
            <a:r>
              <a:rPr lang="ko-KR" altLang="en-US" dirty="0"/>
              <a:t>광케이블’</a:t>
            </a:r>
            <a:r>
              <a:rPr lang="en-US" altLang="ko-KR" dirty="0"/>
              <a:t>, ‘</a:t>
            </a:r>
            <a:r>
              <a:rPr lang="ko-KR" altLang="en-US" dirty="0"/>
              <a:t>구축’</a:t>
            </a:r>
            <a:r>
              <a:rPr lang="en-US" altLang="ko-KR" dirty="0"/>
              <a:t>]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157372-EEE4-D07E-39FF-72FD0DA68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87382"/>
              </p:ext>
            </p:extLst>
          </p:nvPr>
        </p:nvGraphicFramePr>
        <p:xfrm>
          <a:off x="6265475" y="2997170"/>
          <a:ext cx="5403274" cy="33261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1637">
                  <a:extLst>
                    <a:ext uri="{9D8B030D-6E8A-4147-A177-3AD203B41FA5}">
                      <a16:colId xmlns:a16="http://schemas.microsoft.com/office/drawing/2014/main" val="23823432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2018378127"/>
                    </a:ext>
                  </a:extLst>
                </a:gridCol>
              </a:tblGrid>
              <a:tr h="455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URL</a:t>
                      </a:r>
                      <a:endParaRPr lang="ko-KR" altLang="en-US" sz="1100" b="0" dirty="0">
                        <a:latin typeface="DIGICO TTF Bold" panose="020B0600000101010101" pitchFamily="50" charset="-127"/>
                        <a:ea typeface="DIGICO TTF Bold" panose="020B0600000101010101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45924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 dirty="0"/>
                        <a:t>KT, </a:t>
                      </a:r>
                      <a:r>
                        <a:rPr lang="ko-KR" altLang="en-US" dirty="0"/>
                        <a:t>광케이블 </a:t>
                      </a:r>
                      <a:r>
                        <a:rPr lang="ko-KR" altLang="en-US" dirty="0" err="1"/>
                        <a:t>지중화율</a:t>
                      </a:r>
                      <a:r>
                        <a:rPr lang="ko-KR" altLang="en-US" dirty="0"/>
                        <a:t> 높아</a:t>
                      </a:r>
                      <a:r>
                        <a:rPr lang="en-US" altLang="ko-KR" dirty="0"/>
                        <a:t>.. SKT '</a:t>
                      </a:r>
                      <a:r>
                        <a:rPr lang="ko-KR" altLang="en-US" dirty="0"/>
                        <a:t>공공안전 솔루션</a:t>
                      </a:r>
                      <a:r>
                        <a:rPr lang="en-US" altLang="ko-KR" dirty="0"/>
                        <a:t>' </a:t>
                      </a:r>
                      <a:r>
                        <a:rPr lang="ko-KR" altLang="en-US" dirty="0"/>
                        <a:t>개발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https://www.fnnews.com/news/201804111704298085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31262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 dirty="0"/>
                        <a:t>5G</a:t>
                      </a:r>
                      <a:r>
                        <a:rPr lang="ko-KR" altLang="en-US" dirty="0"/>
                        <a:t>망 공동 구축</a:t>
                      </a:r>
                      <a:r>
                        <a:rPr lang="en-US" altLang="ko-KR" dirty="0"/>
                        <a:t>…KT </a:t>
                      </a:r>
                      <a:r>
                        <a:rPr lang="ko-KR" altLang="en-US" dirty="0"/>
                        <a:t>광케이블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전봇대 함께 쓴다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https://www.mk.co.kr/news/business/8265415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88436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해저 광케이블로 제주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우도 연결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https://www.koit.co.kr/news/articleView.html?idxno=119000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9688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ko-KR" altLang="en-US" dirty="0" err="1"/>
                        <a:t>재난망</a:t>
                      </a:r>
                      <a:r>
                        <a:rPr lang="ko-KR" altLang="en-US" dirty="0"/>
                        <a:t> 입찰 임박</a:t>
                      </a:r>
                      <a:r>
                        <a:rPr lang="en-US" altLang="ko-KR" dirty="0"/>
                        <a:t>…</a:t>
                      </a:r>
                      <a:r>
                        <a:rPr lang="ko-KR" altLang="en-US" dirty="0"/>
                        <a:t>통신사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수주 경쟁 ‘점화’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https://m.ddaily.co.kr/page/view/2018062710491423287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4336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 dirty="0"/>
                        <a:t>2% </a:t>
                      </a:r>
                      <a:r>
                        <a:rPr lang="ko-KR" altLang="en-US" dirty="0"/>
                        <a:t>부족한 지중화사업으로 기울어진 신호등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https://www.geojenews.co.kr/news/articleView.html?idxno=61257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15105"/>
                  </a:ext>
                </a:extLst>
              </a:tr>
            </a:tbl>
          </a:graphicData>
        </a:graphic>
      </p:graphicFrame>
      <p:sp>
        <p:nvSpPr>
          <p:cNvPr id="7" name="자유형: 도형 742">
            <a:extLst>
              <a:ext uri="{FF2B5EF4-FFF2-40B4-BE49-F238E27FC236}">
                <a16:creationId xmlns:a16="http://schemas.microsoft.com/office/drawing/2014/main" id="{000A1E95-0D84-6A56-1A89-40B11B457F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266210" y="2669561"/>
            <a:ext cx="1223160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관련 기사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3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EA32B-5B8E-4ECE-8E29-BBC68FC472FB}"/>
              </a:ext>
            </a:extLst>
          </p:cNvPr>
          <p:cNvSpPr/>
          <p:nvPr/>
        </p:nvSpPr>
        <p:spPr>
          <a:xfrm>
            <a:off x="315363" y="1190566"/>
            <a:ext cx="11561276" cy="5614826"/>
          </a:xfrm>
          <a:prstGeom prst="roundRect">
            <a:avLst>
              <a:gd name="adj" fmla="val 3600"/>
            </a:avLst>
          </a:prstGeom>
          <a:solidFill>
            <a:srgbClr val="F3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DCB6EF-5773-4C84-9A1D-764555B96584}"/>
              </a:ext>
            </a:extLst>
          </p:cNvPr>
          <p:cNvSpPr/>
          <p:nvPr/>
        </p:nvSpPr>
        <p:spPr>
          <a:xfrm>
            <a:off x="540327" y="2995883"/>
            <a:ext cx="5403274" cy="33272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endParaRPr lang="en-US" altLang="ko-KR" dirty="0"/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ko-KR" altLang="en-US" dirty="0"/>
              <a:t>선행 사업의 대형 장애 분석 결과</a:t>
            </a:r>
            <a:r>
              <a:rPr lang="en-US" altLang="ko-KR" dirty="0"/>
              <a:t>, </a:t>
            </a:r>
            <a:r>
              <a:rPr lang="ko-KR" altLang="en-US" dirty="0"/>
              <a:t>대형 장애 및 서비스 중단 건수가 없었습니다</a:t>
            </a:r>
            <a:r>
              <a:rPr lang="en-US" altLang="ko-KR" dirty="0"/>
              <a:t>. </a:t>
            </a:r>
            <a:r>
              <a:rPr lang="ko-KR" altLang="en-US" dirty="0"/>
              <a:t>우리는 최근 전담 인력을 투입하여 시스템을 감시하고 신속하게 장애를 예방하며 대응할 수 있는 체계를 구축했습니다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ko-KR" altLang="en-US" dirty="0"/>
              <a:t>고객의 만족을 최우선으로 생각하며 정품보증서를 통해 고품질의 장비를 보증하고</a:t>
            </a:r>
            <a:r>
              <a:rPr lang="en-US" altLang="ko-KR" dirty="0"/>
              <a:t>, </a:t>
            </a:r>
            <a:r>
              <a:rPr lang="ko-KR" altLang="en-US" dirty="0"/>
              <a:t>비상연락체계를 통해 빠른 </a:t>
            </a:r>
            <a:r>
              <a:rPr lang="en-US" altLang="ko-KR" dirty="0"/>
              <a:t>A/S </a:t>
            </a:r>
            <a:r>
              <a:rPr lang="ko-KR" altLang="en-US" dirty="0"/>
              <a:t>서비스를 제공합니다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ko-KR" altLang="en-US" dirty="0"/>
              <a:t>언제든지 일어날 수 있는 장애에 대비하여 우리는 비상연락체계를 통해 </a:t>
            </a:r>
            <a:r>
              <a:rPr lang="en-US" altLang="ko-KR" dirty="0"/>
              <a:t>24</a:t>
            </a:r>
            <a:r>
              <a:rPr lang="ko-KR" altLang="en-US" dirty="0"/>
              <a:t>시간 빠른 대응을 약속합니다</a:t>
            </a:r>
            <a:r>
              <a:rPr lang="en-US" altLang="ko-KR" dirty="0"/>
              <a:t>. </a:t>
            </a:r>
            <a:r>
              <a:rPr lang="ko-KR" altLang="en-US" dirty="0"/>
              <a:t>고객의 비즈니스에 장애가 생길 시 최소한의 시간 내에 문제를 해결할 것을 보장합니다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r>
              <a:rPr lang="ko-KR" altLang="en-US" dirty="0"/>
              <a:t>우리는 서비스 품질을 유지하기 위해 최상의 전문가 팀을 구성했습니다</a:t>
            </a:r>
            <a:r>
              <a:rPr lang="en-US" altLang="ko-KR" dirty="0"/>
              <a:t>. </a:t>
            </a:r>
            <a:r>
              <a:rPr lang="ko-KR" altLang="en-US" dirty="0"/>
              <a:t>이 팀은 신속한 장애 대응 및 정기 점검을 통해 고객의 업무 지원에 최선을 다하고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  <a:defRPr sz="1600">
                <a:solidFill>
                  <a:srgbClr val="000000"/>
                </a:solidFill>
              </a:defRPr>
            </a:pPr>
            <a:endParaRPr lang="en-US" altLang="ko-KR" dirty="0"/>
          </a:p>
        </p:txBody>
      </p:sp>
      <p:sp>
        <p:nvSpPr>
          <p:cNvPr id="12" name="자유형: 도형 742">
            <a:extLst>
              <a:ext uri="{FF2B5EF4-FFF2-40B4-BE49-F238E27FC236}">
                <a16:creationId xmlns:a16="http://schemas.microsoft.com/office/drawing/2014/main" id="{A36F917C-017D-491E-BAE5-91DBCFC2BC5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0324" y="2667690"/>
            <a:ext cx="1197623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제안 내용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5C2414-F98F-4DF7-A07C-93F9DD8C3CDF}"/>
              </a:ext>
            </a:extLst>
          </p:cNvPr>
          <p:cNvSpPr/>
          <p:nvPr/>
        </p:nvSpPr>
        <p:spPr>
          <a:xfrm>
            <a:off x="1840675" y="248541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ko-KR" altLang="en-US" dirty="0"/>
              <a:t>제안되는 모든 장비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는 서비스 기간</a:t>
            </a:r>
            <a:r>
              <a:rPr lang="en-US" altLang="ko-KR" dirty="0"/>
              <a:t>(5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에 따른 정품보증서를 제출 하여야 하며</a:t>
            </a:r>
            <a:r>
              <a:rPr lang="en-US" altLang="ko-KR" dirty="0"/>
              <a:t>, </a:t>
            </a:r>
            <a:r>
              <a:rPr lang="ko-KR" altLang="en-US" dirty="0"/>
              <a:t>장애발생시 신속한 장애처리 및 </a:t>
            </a:r>
            <a:r>
              <a:rPr lang="en-US" altLang="ko-KR" dirty="0"/>
              <a:t>A/S</a:t>
            </a:r>
            <a:r>
              <a:rPr lang="ko-KR" altLang="en-US" dirty="0"/>
              <a:t>지원을 위하여 비상연락체계를 구축하여야 한다</a:t>
            </a:r>
            <a:r>
              <a:rPr lang="en-US" altLang="ko-KR" dirty="0"/>
              <a:t>.</a:t>
            </a:r>
          </a:p>
        </p:txBody>
      </p:sp>
      <p:sp>
        <p:nvSpPr>
          <p:cNvPr id="22" name="자유형: 도형 742">
            <a:extLst>
              <a:ext uri="{FF2B5EF4-FFF2-40B4-BE49-F238E27FC236}">
                <a16:creationId xmlns:a16="http://schemas.microsoft.com/office/drawing/2014/main" id="{3B618934-ACF0-436A-8BD6-79D886474DB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40470" y="1263718"/>
            <a:ext cx="4330176" cy="30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rm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n-US" altLang="ko-KR" dirty="0"/>
              <a:t>6-1. </a:t>
            </a:r>
            <a:r>
              <a:rPr lang="ko-KR" altLang="en-US" dirty="0"/>
              <a:t>하자보수</a:t>
            </a:r>
          </a:p>
        </p:txBody>
      </p:sp>
      <p:sp>
        <p:nvSpPr>
          <p:cNvPr id="24" name="자유형 23"/>
          <p:cNvSpPr/>
          <p:nvPr/>
        </p:nvSpPr>
        <p:spPr>
          <a:xfrm>
            <a:off x="523251" y="1501226"/>
            <a:ext cx="11128423" cy="70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rPr lang="ko-KR" altLang="en-US" dirty="0"/>
              <a:t>신속한 장애 처리와 </a:t>
            </a:r>
            <a:r>
              <a:rPr lang="en-US" altLang="ko-KR" dirty="0"/>
              <a:t>A/S </a:t>
            </a:r>
            <a:r>
              <a:rPr lang="ko-KR" altLang="en-US" dirty="0"/>
              <a:t>지원을 위한 비상연락체계 구축을 통해 안정적인 서비스를 제공하겠습니다</a:t>
            </a:r>
            <a:r>
              <a:rPr lang="en-US" altLang="ko-KR" dirty="0"/>
              <a:t>.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AA777B-1425-4A37-A199-5F529B2807BD}"/>
              </a:ext>
            </a:extLst>
          </p:cNvPr>
          <p:cNvCxnSpPr>
            <a:cxnSpLocks/>
          </p:cNvCxnSpPr>
          <p:nvPr/>
        </p:nvCxnSpPr>
        <p:spPr>
          <a:xfrm>
            <a:off x="540326" y="2347606"/>
            <a:ext cx="11128423" cy="0"/>
          </a:xfrm>
          <a:prstGeom prst="line">
            <a:avLst/>
          </a:prstGeom>
          <a:ln w="15875">
            <a:solidFill>
              <a:srgbClr val="2F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389793-4C0E-4304-910E-47CFDE26FEC6}"/>
              </a:ext>
            </a:extLst>
          </p:cNvPr>
          <p:cNvSpPr/>
          <p:nvPr/>
        </p:nvSpPr>
        <p:spPr>
          <a:xfrm>
            <a:off x="338446" y="248541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요구사항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281A0C-14D3-43D2-B725-AF1F390A13CC}"/>
              </a:ext>
            </a:extLst>
          </p:cNvPr>
          <p:cNvSpPr/>
          <p:nvPr/>
        </p:nvSpPr>
        <p:spPr>
          <a:xfrm>
            <a:off x="338447" y="630440"/>
            <a:ext cx="1422910" cy="293748"/>
          </a:xfrm>
          <a:prstGeom prst="roundRect">
            <a:avLst/>
          </a:prstGeom>
          <a:solidFill>
            <a:srgbClr val="30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RFP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주요 키워드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B1E192-FFA0-1076-492E-184B829FAFC6}"/>
              </a:ext>
            </a:extLst>
          </p:cNvPr>
          <p:cNvSpPr/>
          <p:nvPr/>
        </p:nvSpPr>
        <p:spPr>
          <a:xfrm>
            <a:off x="1840674" y="630439"/>
            <a:ext cx="10012879" cy="293749"/>
          </a:xfrm>
          <a:prstGeom prst="roundRect">
            <a:avLst/>
          </a:prstGeom>
          <a:solidFill>
            <a:srgbClr val="F3F6F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n-US" altLang="ko-KR" dirty="0"/>
              <a:t>['</a:t>
            </a:r>
            <a:r>
              <a:rPr lang="ko-KR" altLang="en-US" dirty="0"/>
              <a:t>장애</a:t>
            </a:r>
            <a:r>
              <a:rPr lang="en-US" altLang="ko-KR" dirty="0"/>
              <a:t>', ‘A/S’, ‘</a:t>
            </a:r>
            <a:r>
              <a:rPr lang="ko-KR" altLang="en-US" dirty="0"/>
              <a:t>비상연락체계</a:t>
            </a:r>
            <a:r>
              <a:rPr lang="en-US" altLang="ko-KR" dirty="0"/>
              <a:t>']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157372-EEE4-D07E-39FF-72FD0DA68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12977"/>
              </p:ext>
            </p:extLst>
          </p:nvPr>
        </p:nvGraphicFramePr>
        <p:xfrm>
          <a:off x="6265475" y="2997170"/>
          <a:ext cx="5403274" cy="33261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1637">
                  <a:extLst>
                    <a:ext uri="{9D8B030D-6E8A-4147-A177-3AD203B41FA5}">
                      <a16:colId xmlns:a16="http://schemas.microsoft.com/office/drawing/2014/main" val="23823432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2018378127"/>
                    </a:ext>
                  </a:extLst>
                </a:gridCol>
              </a:tblGrid>
              <a:tr h="455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DIGICO TTF Bold" panose="020B0600000101010101" pitchFamily="50" charset="-127"/>
                          <a:ea typeface="DIGICO TTF Bold" panose="020B0600000101010101" pitchFamily="50" charset="-127"/>
                        </a:rPr>
                        <a:t>URL</a:t>
                      </a:r>
                      <a:endParaRPr lang="ko-KR" altLang="en-US" sz="1100" b="0" dirty="0">
                        <a:latin typeface="DIGICO TTF Bold" panose="020B0600000101010101" pitchFamily="50" charset="-127"/>
                        <a:ea typeface="DIGICO TTF Bold" panose="020B0600000101010101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45924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ko-KR" altLang="en-US" dirty="0" err="1"/>
                        <a:t>과기정통부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통신사 </a:t>
                      </a:r>
                      <a:r>
                        <a:rPr lang="en-US" altLang="ko-KR" dirty="0"/>
                        <a:t>'</a:t>
                      </a:r>
                      <a:r>
                        <a:rPr lang="ko-KR" altLang="en-US" dirty="0"/>
                        <a:t>인터넷 접속 장애</a:t>
                      </a:r>
                      <a:r>
                        <a:rPr lang="en-US" altLang="ko-KR" dirty="0"/>
                        <a:t>' </a:t>
                      </a:r>
                      <a:r>
                        <a:rPr lang="ko-KR" altLang="en-US" dirty="0"/>
                        <a:t>원인조사 실시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https://zdnet.co.kr/view/?no=20240906121734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31262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ko-KR" altLang="en-US" dirty="0"/>
                        <a:t>전국 유선 인터넷 접속 장애 복구</a:t>
                      </a:r>
                      <a:r>
                        <a:rPr lang="en-US" altLang="ko-KR" dirty="0"/>
                        <a:t>…’</a:t>
                      </a:r>
                      <a:r>
                        <a:rPr lang="ko-KR" altLang="en-US" dirty="0"/>
                        <a:t>통신사별 보상은</a:t>
                      </a:r>
                      <a:r>
                        <a:rPr lang="en-US" altLang="ko-KR" dirty="0"/>
                        <a:t>?’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https://www.thedailypost.kr/news/articleView.html?idxno=106434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88436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과기부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과다 트래픽으로 인터넷 장애 발생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https://science.ytn.co.kr/program/view.php?mcd=0082&amp;hcd=&amp;key=202409061620228221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9688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ko-KR" altLang="en-US" dirty="0"/>
                        <a:t>인터넷 접속장애 두고 책임 공방전</a:t>
                      </a:r>
                      <a:r>
                        <a:rPr lang="en-US" altLang="ko-KR" dirty="0"/>
                        <a:t>?…LG</a:t>
                      </a:r>
                      <a:r>
                        <a:rPr lang="ko-KR" altLang="en-US" dirty="0"/>
                        <a:t>유플러스가 </a:t>
                      </a:r>
                      <a:r>
                        <a:rPr lang="ko-KR" altLang="en-US" dirty="0" err="1"/>
                        <a:t>아이피타임</a:t>
                      </a:r>
                      <a:r>
                        <a:rPr lang="ko-KR" altLang="en-US" dirty="0"/>
                        <a:t> 언급한 이유는</a:t>
                      </a:r>
                      <a:r>
                        <a:rPr lang="en-US" altLang="ko-KR" dirty="0"/>
                        <a:t>? [</a:t>
                      </a:r>
                      <a:r>
                        <a:rPr lang="ko-KR" altLang="en-US" dirty="0" err="1"/>
                        <a:t>까칠뉴스</a:t>
                      </a:r>
                      <a:r>
                        <a:rPr lang="en-US" altLang="ko-KR" dirty="0"/>
                        <a:t>]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https://www.sisaon.co.kr/news/articleView.html?idxno=163930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43363"/>
                  </a:ext>
                </a:extLst>
              </a:tr>
              <a:tr h="57422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rPr lang="en-US" altLang="ko-KR"/>
                        <a:t>2% </a:t>
                      </a:r>
                      <a:r>
                        <a:rPr lang="ko-KR" altLang="en-US"/>
                        <a:t>부족한 지중화사업으로 기울어진 신호등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600"/>
                      </a:pPr>
                      <a:r>
                        <a:rPr lang="en-US" dirty="0"/>
                        <a:t>https://mediawatch.kr/news/article.html?no=244898</a:t>
                      </a:r>
                      <a:endParaRPr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15105"/>
                  </a:ext>
                </a:extLst>
              </a:tr>
            </a:tbl>
          </a:graphicData>
        </a:graphic>
      </p:graphicFrame>
      <p:sp>
        <p:nvSpPr>
          <p:cNvPr id="7" name="자유형: 도형 742">
            <a:extLst>
              <a:ext uri="{FF2B5EF4-FFF2-40B4-BE49-F238E27FC236}">
                <a16:creationId xmlns:a16="http://schemas.microsoft.com/office/drawing/2014/main" id="{000A1E95-0D84-6A56-1A89-40B11B457F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266210" y="2669561"/>
            <a:ext cx="1223160" cy="335307"/>
          </a:xfrm>
          <a:prstGeom prst="rect">
            <a:avLst/>
          </a:prstGeom>
          <a:solidFill>
            <a:srgbClr val="2F191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관련 기사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71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940</Words>
  <Application>Microsoft Office PowerPoint</Application>
  <PresentationFormat>와이드스크린</PresentationFormat>
  <Paragraphs>88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DIGICO TTF Bold</vt:lpstr>
      <vt:lpstr>DIGICO TTF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임현주(융복합컨설팅팀)</dc:creator>
  <cp:lastModifiedBy>현주 임</cp:lastModifiedBy>
  <cp:revision>21</cp:revision>
  <dcterms:created xsi:type="dcterms:W3CDTF">2024-09-28T12:00:46Z</dcterms:created>
  <dcterms:modified xsi:type="dcterms:W3CDTF">2024-09-30T05:16:06Z</dcterms:modified>
</cp:coreProperties>
</file>