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Score</c:v>
                </c:pt>
              </c:strCache>
            </c:strRef>
          </c:tx>
          <c:spPr>
            <a:solidFill>
              <a:schemeClr val="accent1"/>
            </a:solidFill>
            <a:ln>
              <a:noFill/>
            </a:ln>
            <a:effectLst/>
          </c:spPr>
          <c:invertIfNegative val="0"/>
          <c:cat>
            <c:strRef>
              <c:f>Sheet1!$A$2:$A$13</c:f>
              <c:strCache>
                <c:ptCount val="12"/>
                <c:pt idx="0">
                  <c:v>------------</c:v>
                </c:pt>
                <c:pt idx="1">
                  <c:v>------------</c:v>
                </c:pt>
                <c:pt idx="2">
                  <c:v>------------</c:v>
                </c:pt>
                <c:pt idx="3">
                  <c:v>------------</c:v>
                </c:pt>
                <c:pt idx="4">
                  <c:v>------------</c:v>
                </c:pt>
                <c:pt idx="5">
                  <c:v>------------</c:v>
                </c:pt>
                <c:pt idx="6">
                  <c:v>------------</c:v>
                </c:pt>
                <c:pt idx="7">
                  <c:v>------------</c:v>
                </c:pt>
                <c:pt idx="8">
                  <c:v>------------</c:v>
                </c:pt>
                <c:pt idx="9">
                  <c:v>------------</c:v>
                </c:pt>
                <c:pt idx="10">
                  <c:v>------------</c:v>
                </c:pt>
                <c:pt idx="11">
                  <c:v>------------</c:v>
                </c:pt>
              </c:strCache>
            </c:strRef>
          </c:cat>
          <c:val>
            <c:numRef>
              <c:f>Sheet1!$B$2:$B$13</c:f>
              <c:numCache>
                <c:formatCode>General</c:formatCode>
                <c:ptCount val="12"/>
                <c:pt idx="0">
                  <c:v>2.7</c:v>
                </c:pt>
                <c:pt idx="1">
                  <c:v>3.4</c:v>
                </c:pt>
                <c:pt idx="2">
                  <c:v>3.7</c:v>
                </c:pt>
                <c:pt idx="3">
                  <c:v>3.8</c:v>
                </c:pt>
                <c:pt idx="4">
                  <c:v>7</c:v>
                </c:pt>
                <c:pt idx="5">
                  <c:v>7.4</c:v>
                </c:pt>
                <c:pt idx="6">
                  <c:v>7.9</c:v>
                </c:pt>
                <c:pt idx="7">
                  <c:v>8.1999999999999993</c:v>
                </c:pt>
                <c:pt idx="8">
                  <c:v>12</c:v>
                </c:pt>
                <c:pt idx="9">
                  <c:v>12.1</c:v>
                </c:pt>
                <c:pt idx="10">
                  <c:v>14.2</c:v>
                </c:pt>
                <c:pt idx="11">
                  <c:v>17.7</c:v>
                </c:pt>
              </c:numCache>
            </c:numRef>
          </c:val>
          <c:extLst>
            <c:ext xmlns:c16="http://schemas.microsoft.com/office/drawing/2014/chart" uri="{C3380CC4-5D6E-409C-BE32-E72D297353CC}">
              <c16:uniqueId val="{00000000-3FF7-40B1-9D58-A25A3A762BBF}"/>
            </c:ext>
          </c:extLst>
        </c:ser>
        <c:ser>
          <c:idx val="1"/>
          <c:order val="1"/>
          <c:tx>
            <c:strRef>
              <c:f>Sheet1!$C$1</c:f>
              <c:strCache>
                <c:ptCount val="1"/>
                <c:pt idx="0">
                  <c:v>Column1</c:v>
                </c:pt>
              </c:strCache>
            </c:strRef>
          </c:tx>
          <c:spPr>
            <a:solidFill>
              <a:schemeClr val="accent2"/>
            </a:solidFill>
            <a:ln>
              <a:noFill/>
            </a:ln>
            <a:effectLst/>
          </c:spPr>
          <c:invertIfNegative val="0"/>
          <c:cat>
            <c:strRef>
              <c:f>Sheet1!$A$2:$A$13</c:f>
              <c:strCache>
                <c:ptCount val="12"/>
                <c:pt idx="0">
                  <c:v>------------</c:v>
                </c:pt>
                <c:pt idx="1">
                  <c:v>------------</c:v>
                </c:pt>
                <c:pt idx="2">
                  <c:v>------------</c:v>
                </c:pt>
                <c:pt idx="3">
                  <c:v>------------</c:v>
                </c:pt>
                <c:pt idx="4">
                  <c:v>------------</c:v>
                </c:pt>
                <c:pt idx="5">
                  <c:v>------------</c:v>
                </c:pt>
                <c:pt idx="6">
                  <c:v>------------</c:v>
                </c:pt>
                <c:pt idx="7">
                  <c:v>------------</c:v>
                </c:pt>
                <c:pt idx="8">
                  <c:v>------------</c:v>
                </c:pt>
                <c:pt idx="9">
                  <c:v>------------</c:v>
                </c:pt>
                <c:pt idx="10">
                  <c:v>------------</c:v>
                </c:pt>
                <c:pt idx="11">
                  <c:v>------------</c:v>
                </c:pt>
              </c:strCache>
            </c:strRef>
          </c:cat>
          <c:val>
            <c:numRef>
              <c:f>Sheet1!$C$2:$C$13</c:f>
              <c:numCache>
                <c:formatCode>General</c:formatCode>
                <c:ptCount val="12"/>
              </c:numCache>
            </c:numRef>
          </c:val>
          <c:extLst>
            <c:ext xmlns:c16="http://schemas.microsoft.com/office/drawing/2014/chart" uri="{C3380CC4-5D6E-409C-BE32-E72D297353CC}">
              <c16:uniqueId val="{00000001-3FF7-40B1-9D58-A25A3A762BBF}"/>
            </c:ext>
          </c:extLst>
        </c:ser>
        <c:ser>
          <c:idx val="2"/>
          <c:order val="2"/>
          <c:tx>
            <c:strRef>
              <c:f>Sheet1!$D$1</c:f>
              <c:strCache>
                <c:ptCount val="1"/>
                <c:pt idx="0">
                  <c:v>Column2</c:v>
                </c:pt>
              </c:strCache>
            </c:strRef>
          </c:tx>
          <c:spPr>
            <a:solidFill>
              <a:schemeClr val="accent3"/>
            </a:solidFill>
            <a:ln>
              <a:noFill/>
            </a:ln>
            <a:effectLst/>
          </c:spPr>
          <c:invertIfNegative val="0"/>
          <c:cat>
            <c:strRef>
              <c:f>Sheet1!$A$2:$A$13</c:f>
              <c:strCache>
                <c:ptCount val="12"/>
                <c:pt idx="0">
                  <c:v>------------</c:v>
                </c:pt>
                <c:pt idx="1">
                  <c:v>------------</c:v>
                </c:pt>
                <c:pt idx="2">
                  <c:v>------------</c:v>
                </c:pt>
                <c:pt idx="3">
                  <c:v>------------</c:v>
                </c:pt>
                <c:pt idx="4">
                  <c:v>------------</c:v>
                </c:pt>
                <c:pt idx="5">
                  <c:v>------------</c:v>
                </c:pt>
                <c:pt idx="6">
                  <c:v>------------</c:v>
                </c:pt>
                <c:pt idx="7">
                  <c:v>------------</c:v>
                </c:pt>
                <c:pt idx="8">
                  <c:v>------------</c:v>
                </c:pt>
                <c:pt idx="9">
                  <c:v>------------</c:v>
                </c:pt>
                <c:pt idx="10">
                  <c:v>------------</c:v>
                </c:pt>
                <c:pt idx="11">
                  <c:v>------------</c:v>
                </c:pt>
              </c:strCache>
            </c:strRef>
          </c:cat>
          <c:val>
            <c:numRef>
              <c:f>Sheet1!$D$2:$D$13</c:f>
              <c:numCache>
                <c:formatCode>General</c:formatCode>
                <c:ptCount val="12"/>
              </c:numCache>
            </c:numRef>
          </c:val>
          <c:extLst>
            <c:ext xmlns:c16="http://schemas.microsoft.com/office/drawing/2014/chart" uri="{C3380CC4-5D6E-409C-BE32-E72D297353CC}">
              <c16:uniqueId val="{00000002-3FF7-40B1-9D58-A25A3A762BBF}"/>
            </c:ext>
          </c:extLst>
        </c:ser>
        <c:dLbls>
          <c:showLegendKey val="0"/>
          <c:showVal val="0"/>
          <c:showCatName val="0"/>
          <c:showSerName val="0"/>
          <c:showPercent val="0"/>
          <c:showBubbleSize val="0"/>
        </c:dLbls>
        <c:gapWidth val="150"/>
        <c:overlap val="100"/>
        <c:axId val="811401632"/>
        <c:axId val="1029475312"/>
      </c:barChart>
      <c:catAx>
        <c:axId val="811401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9475312"/>
        <c:crosses val="autoZero"/>
        <c:auto val="1"/>
        <c:lblAlgn val="ctr"/>
        <c:lblOffset val="100"/>
        <c:noMultiLvlLbl val="0"/>
      </c:catAx>
      <c:valAx>
        <c:axId val="10294753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401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image" Target="../media/image15.png"/><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drawings/drawing1.xml><?xml version="1.0" encoding="utf-8"?>
<c:userShapes xmlns:c="http://schemas.openxmlformats.org/drawingml/2006/chart">
  <cdr:relSizeAnchor xmlns:cdr="http://schemas.openxmlformats.org/drawingml/2006/chartDrawing">
    <cdr:from>
      <cdr:x>0.01117</cdr:x>
      <cdr:y>0.02569</cdr:y>
    </cdr:from>
    <cdr:to>
      <cdr:x>0.04451</cdr:x>
      <cdr:y>0.08852</cdr:y>
    </cdr:to>
    <cdr:pic>
      <cdr:nvPicPr>
        <cdr:cNvPr id="4" name="Picture 3">
          <a:extLst xmlns:a="http://schemas.openxmlformats.org/drawingml/2006/main">
            <a:ext uri="{FF2B5EF4-FFF2-40B4-BE49-F238E27FC236}">
              <a16:creationId xmlns:a16="http://schemas.microsoft.com/office/drawing/2014/main" id="{67DD9E2E-2B65-F333-508B-5C33203F02A9}"/>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cstate="print">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117423" y="141190"/>
          <a:ext cx="350663" cy="345295"/>
        </a:xfrm>
        <a:prstGeom xmlns:a="http://schemas.openxmlformats.org/drawingml/2006/main" prst="rect">
          <a:avLst/>
        </a:prstGeom>
        <a:noFill xmlns:a="http://schemas.openxmlformats.org/drawingml/2006/main"/>
        <a:ln xmlns:a="http://schemas.openxmlformats.org/drawingml/2006/main">
          <a:noFill/>
        </a:ln>
      </cdr:spPr>
    </cdr:pic>
  </cdr:relSizeAnchor>
  <cdr:relSizeAnchor xmlns:cdr="http://schemas.openxmlformats.org/drawingml/2006/chartDrawing">
    <cdr:from>
      <cdr:x>0.01165</cdr:x>
      <cdr:y>0.10498</cdr:y>
    </cdr:from>
    <cdr:to>
      <cdr:x>0.04106</cdr:x>
      <cdr:y>0.1602</cdr:y>
    </cdr:to>
    <cdr:pic>
      <cdr:nvPicPr>
        <cdr:cNvPr id="5" name="Picture 4">
          <a:extLst xmlns:a="http://schemas.openxmlformats.org/drawingml/2006/main">
            <a:ext uri="{FF2B5EF4-FFF2-40B4-BE49-F238E27FC236}">
              <a16:creationId xmlns:a16="http://schemas.microsoft.com/office/drawing/2014/main" id="{D2D77E31-985F-5B65-1C41-0FD5E2B660D8}"/>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2" cstate="print">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122554" y="576942"/>
          <a:ext cx="309246" cy="303463"/>
        </a:xfrm>
        <a:prstGeom xmlns:a="http://schemas.openxmlformats.org/drawingml/2006/main" prst="rect">
          <a:avLst/>
        </a:prstGeom>
        <a:noFill xmlns:a="http://schemas.openxmlformats.org/drawingml/2006/main"/>
        <a:ln xmlns:a="http://schemas.openxmlformats.org/drawingml/2006/main">
          <a:noFill/>
        </a:ln>
      </cdr:spPr>
    </cdr:pic>
  </cdr:relSizeAnchor>
  <cdr:relSizeAnchor xmlns:cdr="http://schemas.openxmlformats.org/drawingml/2006/chartDrawing">
    <cdr:from>
      <cdr:x>0.01298</cdr:x>
      <cdr:y>0.18018</cdr:y>
    </cdr:from>
    <cdr:to>
      <cdr:x>0.04287</cdr:x>
      <cdr:y>0.23221</cdr:y>
    </cdr:to>
    <cdr:pic>
      <cdr:nvPicPr>
        <cdr:cNvPr id="6" name="Picture 5">
          <a:extLst xmlns:a="http://schemas.openxmlformats.org/drawingml/2006/main">
            <a:ext uri="{FF2B5EF4-FFF2-40B4-BE49-F238E27FC236}">
              <a16:creationId xmlns:a16="http://schemas.microsoft.com/office/drawing/2014/main" id="{4A0F9131-C1CB-B21F-CDE6-EEAA42E96FF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3" cstate="print">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136524" y="990235"/>
          <a:ext cx="314325" cy="285920"/>
        </a:xfrm>
        <a:prstGeom xmlns:a="http://schemas.openxmlformats.org/drawingml/2006/main" prst="rect">
          <a:avLst/>
        </a:prstGeom>
        <a:noFill xmlns:a="http://schemas.openxmlformats.org/drawingml/2006/main"/>
        <a:ln xmlns:a="http://schemas.openxmlformats.org/drawingml/2006/main">
          <a:noFill/>
        </a:ln>
      </cdr:spPr>
    </cdr:pic>
  </cdr:relSizeAnchor>
  <cdr:relSizeAnchor xmlns:cdr="http://schemas.openxmlformats.org/drawingml/2006/chartDrawing">
    <cdr:from>
      <cdr:x>0.01437</cdr:x>
      <cdr:y>0.2507</cdr:y>
    </cdr:from>
    <cdr:to>
      <cdr:x>0.04227</cdr:x>
      <cdr:y>0.30633</cdr:y>
    </cdr:to>
    <cdr:pic>
      <cdr:nvPicPr>
        <cdr:cNvPr id="7" name="Picture 6">
          <a:extLst xmlns:a="http://schemas.openxmlformats.org/drawingml/2006/main">
            <a:ext uri="{FF2B5EF4-FFF2-40B4-BE49-F238E27FC236}">
              <a16:creationId xmlns:a16="http://schemas.microsoft.com/office/drawing/2014/main" id="{D1395229-1DF2-259C-9896-E9B7DF1B465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4" cstate="print">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151130" y="1377755"/>
          <a:ext cx="293370" cy="305737"/>
        </a:xfrm>
        <a:prstGeom xmlns:a="http://schemas.openxmlformats.org/drawingml/2006/main" prst="rect">
          <a:avLst/>
        </a:prstGeom>
        <a:noFill xmlns:a="http://schemas.openxmlformats.org/drawingml/2006/main"/>
        <a:ln xmlns:a="http://schemas.openxmlformats.org/drawingml/2006/main">
          <a:noFill/>
        </a:ln>
      </cdr:spPr>
    </cdr:pic>
  </cdr:relSizeAnchor>
  <cdr:relSizeAnchor xmlns:cdr="http://schemas.openxmlformats.org/drawingml/2006/chartDrawing">
    <cdr:from>
      <cdr:x>0.01365</cdr:x>
      <cdr:y>0.32233</cdr:y>
    </cdr:from>
    <cdr:to>
      <cdr:x>0.04287</cdr:x>
      <cdr:y>0.37584</cdr:y>
    </cdr:to>
    <cdr:pic>
      <cdr:nvPicPr>
        <cdr:cNvPr id="8" name="Picture 7">
          <a:extLst xmlns:a="http://schemas.openxmlformats.org/drawingml/2006/main">
            <a:ext uri="{FF2B5EF4-FFF2-40B4-BE49-F238E27FC236}">
              <a16:creationId xmlns:a16="http://schemas.microsoft.com/office/drawing/2014/main" id="{F30B1767-9B29-F5C3-20EE-556011D1E934}"/>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5" cstate="print">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143510" y="1771455"/>
          <a:ext cx="307340" cy="294086"/>
        </a:xfrm>
        <a:prstGeom xmlns:a="http://schemas.openxmlformats.org/drawingml/2006/main" prst="rect">
          <a:avLst/>
        </a:prstGeom>
        <a:noFill xmlns:a="http://schemas.openxmlformats.org/drawingml/2006/main"/>
        <a:ln xmlns:a="http://schemas.openxmlformats.org/drawingml/2006/main">
          <a:noFill/>
        </a:ln>
      </cdr:spPr>
    </cdr:pic>
  </cdr:relSizeAnchor>
  <cdr:relSizeAnchor xmlns:cdr="http://schemas.openxmlformats.org/drawingml/2006/chartDrawing">
    <cdr:from>
      <cdr:x>0.01594</cdr:x>
      <cdr:y>0.39744</cdr:y>
    </cdr:from>
    <cdr:to>
      <cdr:x>0.04287</cdr:x>
      <cdr:y>0.45069</cdr:y>
    </cdr:to>
    <cdr:pic>
      <cdr:nvPicPr>
        <cdr:cNvPr id="9" name="Picture 8">
          <a:extLst xmlns:a="http://schemas.openxmlformats.org/drawingml/2006/main">
            <a:ext uri="{FF2B5EF4-FFF2-40B4-BE49-F238E27FC236}">
              <a16:creationId xmlns:a16="http://schemas.microsoft.com/office/drawing/2014/main" id="{ACD56CD0-96FD-C6E2-7836-08B44850B08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6" cstate="print">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167640" y="2184205"/>
          <a:ext cx="283210" cy="292691"/>
        </a:xfrm>
        <a:prstGeom xmlns:a="http://schemas.openxmlformats.org/drawingml/2006/main" prst="rect">
          <a:avLst/>
        </a:prstGeom>
        <a:noFill xmlns:a="http://schemas.openxmlformats.org/drawingml/2006/main"/>
        <a:ln xmlns:a="http://schemas.openxmlformats.org/drawingml/2006/main">
          <a:noFill/>
        </a:ln>
      </cdr:spPr>
    </cdr:pic>
  </cdr:relSizeAnchor>
  <cdr:relSizeAnchor xmlns:cdr="http://schemas.openxmlformats.org/drawingml/2006/chartDrawing">
    <cdr:from>
      <cdr:x>0.01522</cdr:x>
      <cdr:y>0.47603</cdr:y>
    </cdr:from>
    <cdr:to>
      <cdr:x>0.04167</cdr:x>
      <cdr:y>0.52397</cdr:y>
    </cdr:to>
    <cdr:pic>
      <cdr:nvPicPr>
        <cdr:cNvPr id="10" name="Picture 9">
          <a:extLst xmlns:a="http://schemas.openxmlformats.org/drawingml/2006/main">
            <a:ext uri="{FF2B5EF4-FFF2-40B4-BE49-F238E27FC236}">
              <a16:creationId xmlns:a16="http://schemas.microsoft.com/office/drawing/2014/main" id="{0E34D595-02BD-8F88-86E5-68E66BCDA9E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7" cstate="print">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160020" y="2616129"/>
          <a:ext cx="278130" cy="263471"/>
        </a:xfrm>
        <a:prstGeom xmlns:a="http://schemas.openxmlformats.org/drawingml/2006/main" prst="rect">
          <a:avLst/>
        </a:prstGeom>
        <a:noFill xmlns:a="http://schemas.openxmlformats.org/drawingml/2006/main"/>
        <a:ln xmlns:a="http://schemas.openxmlformats.org/drawingml/2006/main">
          <a:noFill/>
        </a:ln>
      </cdr:spPr>
    </cdr:pic>
  </cdr:relSizeAnchor>
  <cdr:relSizeAnchor xmlns:cdr="http://schemas.openxmlformats.org/drawingml/2006/chartDrawing">
    <cdr:from>
      <cdr:x>0.01389</cdr:x>
      <cdr:y>0.54209</cdr:y>
    </cdr:from>
    <cdr:to>
      <cdr:x>0.04106</cdr:x>
      <cdr:y>0.59612</cdr:y>
    </cdr:to>
    <cdr:pic>
      <cdr:nvPicPr>
        <cdr:cNvPr id="11" name="Picture 10">
          <a:extLst xmlns:a="http://schemas.openxmlformats.org/drawingml/2006/main">
            <a:ext uri="{FF2B5EF4-FFF2-40B4-BE49-F238E27FC236}">
              <a16:creationId xmlns:a16="http://schemas.microsoft.com/office/drawing/2014/main" id="{D3BC7A94-DAAD-5B71-BD92-694C9EFA2A87}"/>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8" cstate="print">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146050" y="2979193"/>
          <a:ext cx="285750" cy="296903"/>
        </a:xfrm>
        <a:prstGeom xmlns:a="http://schemas.openxmlformats.org/drawingml/2006/main" prst="rect">
          <a:avLst/>
        </a:prstGeom>
        <a:noFill xmlns:a="http://schemas.openxmlformats.org/drawingml/2006/main"/>
        <a:ln xmlns:a="http://schemas.openxmlformats.org/drawingml/2006/main">
          <a:noFill/>
        </a:ln>
      </cdr:spPr>
    </cdr:pic>
  </cdr:relSizeAnchor>
  <cdr:relSizeAnchor xmlns:cdr="http://schemas.openxmlformats.org/drawingml/2006/chartDrawing">
    <cdr:from>
      <cdr:x>0.01208</cdr:x>
      <cdr:y>0.61235</cdr:y>
    </cdr:from>
    <cdr:to>
      <cdr:x>0.04106</cdr:x>
      <cdr:y>0.66847</cdr:y>
    </cdr:to>
    <cdr:pic>
      <cdr:nvPicPr>
        <cdr:cNvPr id="12" name="Picture 11">
          <a:extLst xmlns:a="http://schemas.openxmlformats.org/drawingml/2006/main">
            <a:ext uri="{FF2B5EF4-FFF2-40B4-BE49-F238E27FC236}">
              <a16:creationId xmlns:a16="http://schemas.microsoft.com/office/drawing/2014/main" id="{AD5D1648-A139-750B-AEDA-E0B53EAB30C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9" cstate="print">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127000" y="3365305"/>
          <a:ext cx="304800" cy="308433"/>
        </a:xfrm>
        <a:prstGeom xmlns:a="http://schemas.openxmlformats.org/drawingml/2006/main" prst="rect">
          <a:avLst/>
        </a:prstGeom>
        <a:noFill xmlns:a="http://schemas.openxmlformats.org/drawingml/2006/main"/>
        <a:ln xmlns:a="http://schemas.openxmlformats.org/drawingml/2006/main">
          <a:noFill/>
        </a:ln>
      </cdr:spPr>
    </cdr:pic>
  </cdr:relSizeAnchor>
  <cdr:relSizeAnchor xmlns:cdr="http://schemas.openxmlformats.org/drawingml/2006/chartDrawing">
    <cdr:from>
      <cdr:x>0.0131</cdr:x>
      <cdr:y>0.6863</cdr:y>
    </cdr:from>
    <cdr:to>
      <cdr:x>0.03986</cdr:x>
      <cdr:y>0.73543</cdr:y>
    </cdr:to>
    <cdr:pic>
      <cdr:nvPicPr>
        <cdr:cNvPr id="13" name="Picture 12">
          <a:extLst xmlns:a="http://schemas.openxmlformats.org/drawingml/2006/main">
            <a:ext uri="{FF2B5EF4-FFF2-40B4-BE49-F238E27FC236}">
              <a16:creationId xmlns:a16="http://schemas.microsoft.com/office/drawing/2014/main" id="{D87ECC5F-F97A-4554-5008-F57A2A91829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0" cstate="print">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137795" y="3771705"/>
          <a:ext cx="281305" cy="270045"/>
        </a:xfrm>
        <a:prstGeom xmlns:a="http://schemas.openxmlformats.org/drawingml/2006/main" prst="rect">
          <a:avLst/>
        </a:prstGeom>
        <a:noFill xmlns:a="http://schemas.openxmlformats.org/drawingml/2006/main"/>
        <a:ln xmlns:a="http://schemas.openxmlformats.org/drawingml/2006/main">
          <a:noFill/>
        </a:ln>
      </cdr:spPr>
    </cdr:pic>
  </cdr:relSizeAnchor>
  <cdr:relSizeAnchor xmlns:cdr="http://schemas.openxmlformats.org/drawingml/2006/chartDrawing">
    <cdr:from>
      <cdr:x>0.01353</cdr:x>
      <cdr:y>0.75562</cdr:y>
    </cdr:from>
    <cdr:to>
      <cdr:x>0.04227</cdr:x>
      <cdr:y>0.81235</cdr:y>
    </cdr:to>
    <cdr:pic>
      <cdr:nvPicPr>
        <cdr:cNvPr id="14" name="Picture 13">
          <a:extLst xmlns:a="http://schemas.openxmlformats.org/drawingml/2006/main">
            <a:ext uri="{FF2B5EF4-FFF2-40B4-BE49-F238E27FC236}">
              <a16:creationId xmlns:a16="http://schemas.microsoft.com/office/drawing/2014/main" id="{C170455B-4813-2043-E25B-F1B4054AF32D}"/>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1" cstate="print">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142240" y="4152705"/>
          <a:ext cx="302259" cy="311725"/>
        </a:xfrm>
        <a:prstGeom xmlns:a="http://schemas.openxmlformats.org/drawingml/2006/main" prst="rect">
          <a:avLst/>
        </a:prstGeom>
        <a:noFill xmlns:a="http://schemas.openxmlformats.org/drawingml/2006/main"/>
        <a:ln xmlns:a="http://schemas.openxmlformats.org/drawingml/2006/main">
          <a:noFill/>
        </a:ln>
      </cdr:spPr>
    </cdr:pic>
  </cdr:relSizeAnchor>
  <cdr:relSizeAnchor xmlns:cdr="http://schemas.openxmlformats.org/drawingml/2006/chartDrawing">
    <cdr:from>
      <cdr:x>0.01413</cdr:x>
      <cdr:y>0.82879</cdr:y>
    </cdr:from>
    <cdr:to>
      <cdr:x>0.04348</cdr:x>
      <cdr:y>0.885</cdr:y>
    </cdr:to>
    <cdr:pic>
      <cdr:nvPicPr>
        <cdr:cNvPr id="15" name="Picture 14">
          <a:extLst xmlns:a="http://schemas.openxmlformats.org/drawingml/2006/main">
            <a:ext uri="{FF2B5EF4-FFF2-40B4-BE49-F238E27FC236}">
              <a16:creationId xmlns:a16="http://schemas.microsoft.com/office/drawing/2014/main" id="{59ED60F7-5B7C-7241-0DAE-24183C1F63C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2" cstate="print">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148590" y="4554807"/>
          <a:ext cx="308610" cy="308903"/>
        </a:xfrm>
        <a:prstGeom xmlns:a="http://schemas.openxmlformats.org/drawingml/2006/main" prst="rect">
          <a:avLst/>
        </a:prstGeom>
        <a:noFill xmlns:a="http://schemas.openxmlformats.org/drawingml/2006/main"/>
        <a:ln xmlns:a="http://schemas.openxmlformats.org/drawingml/2006/main">
          <a:noFill/>
        </a:ln>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77703-B344-5BED-3D4D-0380D039E1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A645B8-1FF3-02A4-3EE7-642C085142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B500EA-CD4B-94EF-825F-E2DA7D8D03C4}"/>
              </a:ext>
            </a:extLst>
          </p:cNvPr>
          <p:cNvSpPr>
            <a:spLocks noGrp="1"/>
          </p:cNvSpPr>
          <p:nvPr>
            <p:ph type="dt" sz="half" idx="10"/>
          </p:nvPr>
        </p:nvSpPr>
        <p:spPr/>
        <p:txBody>
          <a:bodyPr/>
          <a:lstStyle/>
          <a:p>
            <a:fld id="{8413FD67-2A20-40FF-8EC9-EE224550975E}" type="datetimeFigureOut">
              <a:rPr lang="en-US" smtClean="0"/>
              <a:t>3/12/2024</a:t>
            </a:fld>
            <a:endParaRPr lang="en-US"/>
          </a:p>
        </p:txBody>
      </p:sp>
      <p:sp>
        <p:nvSpPr>
          <p:cNvPr id="5" name="Footer Placeholder 4">
            <a:extLst>
              <a:ext uri="{FF2B5EF4-FFF2-40B4-BE49-F238E27FC236}">
                <a16:creationId xmlns:a16="http://schemas.microsoft.com/office/drawing/2014/main" id="{83B54129-63A3-8645-86C1-16F2F14DA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11A2E-4230-7C4A-44E0-FE35C5F79189}"/>
              </a:ext>
            </a:extLst>
          </p:cNvPr>
          <p:cNvSpPr>
            <a:spLocks noGrp="1"/>
          </p:cNvSpPr>
          <p:nvPr>
            <p:ph type="sldNum" sz="quarter" idx="12"/>
          </p:nvPr>
        </p:nvSpPr>
        <p:spPr/>
        <p:txBody>
          <a:bodyPr/>
          <a:lstStyle/>
          <a:p>
            <a:fld id="{C0DB1281-2835-485E-8266-9058A626A91C}" type="slidenum">
              <a:rPr lang="en-US" smtClean="0"/>
              <a:t>‹#›</a:t>
            </a:fld>
            <a:endParaRPr lang="en-US"/>
          </a:p>
        </p:txBody>
      </p:sp>
    </p:spTree>
    <p:extLst>
      <p:ext uri="{BB962C8B-B14F-4D97-AF65-F5344CB8AC3E}">
        <p14:creationId xmlns:p14="http://schemas.microsoft.com/office/powerpoint/2010/main" val="3717332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B829-6286-A265-D3BD-63C7BBFFFB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593107-7346-B10E-1FD7-74D476A6C3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A5B89-599A-357B-00BB-0399A8329277}"/>
              </a:ext>
            </a:extLst>
          </p:cNvPr>
          <p:cNvSpPr>
            <a:spLocks noGrp="1"/>
          </p:cNvSpPr>
          <p:nvPr>
            <p:ph type="dt" sz="half" idx="10"/>
          </p:nvPr>
        </p:nvSpPr>
        <p:spPr/>
        <p:txBody>
          <a:bodyPr/>
          <a:lstStyle/>
          <a:p>
            <a:fld id="{8413FD67-2A20-40FF-8EC9-EE224550975E}" type="datetimeFigureOut">
              <a:rPr lang="en-US" smtClean="0"/>
              <a:t>3/12/2024</a:t>
            </a:fld>
            <a:endParaRPr lang="en-US"/>
          </a:p>
        </p:txBody>
      </p:sp>
      <p:sp>
        <p:nvSpPr>
          <p:cNvPr id="5" name="Footer Placeholder 4">
            <a:extLst>
              <a:ext uri="{FF2B5EF4-FFF2-40B4-BE49-F238E27FC236}">
                <a16:creationId xmlns:a16="http://schemas.microsoft.com/office/drawing/2014/main" id="{F35803A5-F374-7726-496A-205C3A549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2FE84E-B262-6505-07FB-A5C8EC0547CD}"/>
              </a:ext>
            </a:extLst>
          </p:cNvPr>
          <p:cNvSpPr>
            <a:spLocks noGrp="1"/>
          </p:cNvSpPr>
          <p:nvPr>
            <p:ph type="sldNum" sz="quarter" idx="12"/>
          </p:nvPr>
        </p:nvSpPr>
        <p:spPr/>
        <p:txBody>
          <a:bodyPr/>
          <a:lstStyle/>
          <a:p>
            <a:fld id="{C0DB1281-2835-485E-8266-9058A626A91C}" type="slidenum">
              <a:rPr lang="en-US" smtClean="0"/>
              <a:t>‹#›</a:t>
            </a:fld>
            <a:endParaRPr lang="en-US"/>
          </a:p>
        </p:txBody>
      </p:sp>
    </p:spTree>
    <p:extLst>
      <p:ext uri="{BB962C8B-B14F-4D97-AF65-F5344CB8AC3E}">
        <p14:creationId xmlns:p14="http://schemas.microsoft.com/office/powerpoint/2010/main" val="1329093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F19CF2-694F-2D9A-D09A-F4D1DC03F1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ACB57E-63EE-3252-D3D5-A859EF0C1F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84803-1BF8-29E1-F63A-34CBE3D3D38D}"/>
              </a:ext>
            </a:extLst>
          </p:cNvPr>
          <p:cNvSpPr>
            <a:spLocks noGrp="1"/>
          </p:cNvSpPr>
          <p:nvPr>
            <p:ph type="dt" sz="half" idx="10"/>
          </p:nvPr>
        </p:nvSpPr>
        <p:spPr/>
        <p:txBody>
          <a:bodyPr/>
          <a:lstStyle/>
          <a:p>
            <a:fld id="{8413FD67-2A20-40FF-8EC9-EE224550975E}" type="datetimeFigureOut">
              <a:rPr lang="en-US" smtClean="0"/>
              <a:t>3/12/2024</a:t>
            </a:fld>
            <a:endParaRPr lang="en-US"/>
          </a:p>
        </p:txBody>
      </p:sp>
      <p:sp>
        <p:nvSpPr>
          <p:cNvPr id="5" name="Footer Placeholder 4">
            <a:extLst>
              <a:ext uri="{FF2B5EF4-FFF2-40B4-BE49-F238E27FC236}">
                <a16:creationId xmlns:a16="http://schemas.microsoft.com/office/drawing/2014/main" id="{E8DDC768-A5C0-99BA-D18C-5CE6E49F96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026660-22DA-B05A-C1A2-D6DD9447DA9C}"/>
              </a:ext>
            </a:extLst>
          </p:cNvPr>
          <p:cNvSpPr>
            <a:spLocks noGrp="1"/>
          </p:cNvSpPr>
          <p:nvPr>
            <p:ph type="sldNum" sz="quarter" idx="12"/>
          </p:nvPr>
        </p:nvSpPr>
        <p:spPr/>
        <p:txBody>
          <a:bodyPr/>
          <a:lstStyle/>
          <a:p>
            <a:fld id="{C0DB1281-2835-485E-8266-9058A626A91C}" type="slidenum">
              <a:rPr lang="en-US" smtClean="0"/>
              <a:t>‹#›</a:t>
            </a:fld>
            <a:endParaRPr lang="en-US"/>
          </a:p>
        </p:txBody>
      </p:sp>
    </p:spTree>
    <p:extLst>
      <p:ext uri="{BB962C8B-B14F-4D97-AF65-F5344CB8AC3E}">
        <p14:creationId xmlns:p14="http://schemas.microsoft.com/office/powerpoint/2010/main" val="4001013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9426-0B3E-1DC9-BA1D-A738937183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9CA362-300A-C4C2-425A-B34C3D5A9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9F7B0-46A0-D8D7-A9A6-FAECC8F3C352}"/>
              </a:ext>
            </a:extLst>
          </p:cNvPr>
          <p:cNvSpPr>
            <a:spLocks noGrp="1"/>
          </p:cNvSpPr>
          <p:nvPr>
            <p:ph type="dt" sz="half" idx="10"/>
          </p:nvPr>
        </p:nvSpPr>
        <p:spPr/>
        <p:txBody>
          <a:bodyPr/>
          <a:lstStyle/>
          <a:p>
            <a:fld id="{8413FD67-2A20-40FF-8EC9-EE224550975E}" type="datetimeFigureOut">
              <a:rPr lang="en-US" smtClean="0"/>
              <a:t>3/12/2024</a:t>
            </a:fld>
            <a:endParaRPr lang="en-US"/>
          </a:p>
        </p:txBody>
      </p:sp>
      <p:sp>
        <p:nvSpPr>
          <p:cNvPr id="5" name="Footer Placeholder 4">
            <a:extLst>
              <a:ext uri="{FF2B5EF4-FFF2-40B4-BE49-F238E27FC236}">
                <a16:creationId xmlns:a16="http://schemas.microsoft.com/office/drawing/2014/main" id="{340511F5-D0B1-5A53-967F-8AC65048C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C9AAB-5824-6A3A-7D05-BCDF276FB1B3}"/>
              </a:ext>
            </a:extLst>
          </p:cNvPr>
          <p:cNvSpPr>
            <a:spLocks noGrp="1"/>
          </p:cNvSpPr>
          <p:nvPr>
            <p:ph type="sldNum" sz="quarter" idx="12"/>
          </p:nvPr>
        </p:nvSpPr>
        <p:spPr/>
        <p:txBody>
          <a:bodyPr/>
          <a:lstStyle/>
          <a:p>
            <a:fld id="{C0DB1281-2835-485E-8266-9058A626A91C}" type="slidenum">
              <a:rPr lang="en-US" smtClean="0"/>
              <a:t>‹#›</a:t>
            </a:fld>
            <a:endParaRPr lang="en-US"/>
          </a:p>
        </p:txBody>
      </p:sp>
    </p:spTree>
    <p:extLst>
      <p:ext uri="{BB962C8B-B14F-4D97-AF65-F5344CB8AC3E}">
        <p14:creationId xmlns:p14="http://schemas.microsoft.com/office/powerpoint/2010/main" val="165135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C2C7-D75C-3D09-5C4C-DA6237FF52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3E6651-ED10-F407-8A71-7FF9565E93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9AAA1-7AD7-DD99-5F86-FF9E8AA6B42F}"/>
              </a:ext>
            </a:extLst>
          </p:cNvPr>
          <p:cNvSpPr>
            <a:spLocks noGrp="1"/>
          </p:cNvSpPr>
          <p:nvPr>
            <p:ph type="dt" sz="half" idx="10"/>
          </p:nvPr>
        </p:nvSpPr>
        <p:spPr/>
        <p:txBody>
          <a:bodyPr/>
          <a:lstStyle/>
          <a:p>
            <a:fld id="{8413FD67-2A20-40FF-8EC9-EE224550975E}" type="datetimeFigureOut">
              <a:rPr lang="en-US" smtClean="0"/>
              <a:t>3/12/2024</a:t>
            </a:fld>
            <a:endParaRPr lang="en-US"/>
          </a:p>
        </p:txBody>
      </p:sp>
      <p:sp>
        <p:nvSpPr>
          <p:cNvPr id="5" name="Footer Placeholder 4">
            <a:extLst>
              <a:ext uri="{FF2B5EF4-FFF2-40B4-BE49-F238E27FC236}">
                <a16:creationId xmlns:a16="http://schemas.microsoft.com/office/drawing/2014/main" id="{270C009B-C4B5-879B-A61E-64D194491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EFE6F-4D9F-2D57-89CA-64F8766958D2}"/>
              </a:ext>
            </a:extLst>
          </p:cNvPr>
          <p:cNvSpPr>
            <a:spLocks noGrp="1"/>
          </p:cNvSpPr>
          <p:nvPr>
            <p:ph type="sldNum" sz="quarter" idx="12"/>
          </p:nvPr>
        </p:nvSpPr>
        <p:spPr/>
        <p:txBody>
          <a:bodyPr/>
          <a:lstStyle/>
          <a:p>
            <a:fld id="{C0DB1281-2835-485E-8266-9058A626A91C}" type="slidenum">
              <a:rPr lang="en-US" smtClean="0"/>
              <a:t>‹#›</a:t>
            </a:fld>
            <a:endParaRPr lang="en-US"/>
          </a:p>
        </p:txBody>
      </p:sp>
    </p:spTree>
    <p:extLst>
      <p:ext uri="{BB962C8B-B14F-4D97-AF65-F5344CB8AC3E}">
        <p14:creationId xmlns:p14="http://schemas.microsoft.com/office/powerpoint/2010/main" val="11961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209F-1820-1277-CF56-FD4C30347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8C282D-A9CD-3954-95F0-EFC0A02F00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7FA511-CAFA-803D-1A50-B3DE19106E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404C33-6E33-3E33-8F44-9A734B8AB446}"/>
              </a:ext>
            </a:extLst>
          </p:cNvPr>
          <p:cNvSpPr>
            <a:spLocks noGrp="1"/>
          </p:cNvSpPr>
          <p:nvPr>
            <p:ph type="dt" sz="half" idx="10"/>
          </p:nvPr>
        </p:nvSpPr>
        <p:spPr/>
        <p:txBody>
          <a:bodyPr/>
          <a:lstStyle/>
          <a:p>
            <a:fld id="{8413FD67-2A20-40FF-8EC9-EE224550975E}" type="datetimeFigureOut">
              <a:rPr lang="en-US" smtClean="0"/>
              <a:t>3/12/2024</a:t>
            </a:fld>
            <a:endParaRPr lang="en-US"/>
          </a:p>
        </p:txBody>
      </p:sp>
      <p:sp>
        <p:nvSpPr>
          <p:cNvPr id="6" name="Footer Placeholder 5">
            <a:extLst>
              <a:ext uri="{FF2B5EF4-FFF2-40B4-BE49-F238E27FC236}">
                <a16:creationId xmlns:a16="http://schemas.microsoft.com/office/drawing/2014/main" id="{A382D1E6-B418-7759-4FE4-CA2FB9365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82B4D6-4D79-5BB3-8DFB-AA7E8F607A7C}"/>
              </a:ext>
            </a:extLst>
          </p:cNvPr>
          <p:cNvSpPr>
            <a:spLocks noGrp="1"/>
          </p:cNvSpPr>
          <p:nvPr>
            <p:ph type="sldNum" sz="quarter" idx="12"/>
          </p:nvPr>
        </p:nvSpPr>
        <p:spPr/>
        <p:txBody>
          <a:bodyPr/>
          <a:lstStyle/>
          <a:p>
            <a:fld id="{C0DB1281-2835-485E-8266-9058A626A91C}" type="slidenum">
              <a:rPr lang="en-US" smtClean="0"/>
              <a:t>‹#›</a:t>
            </a:fld>
            <a:endParaRPr lang="en-US"/>
          </a:p>
        </p:txBody>
      </p:sp>
    </p:spTree>
    <p:extLst>
      <p:ext uri="{BB962C8B-B14F-4D97-AF65-F5344CB8AC3E}">
        <p14:creationId xmlns:p14="http://schemas.microsoft.com/office/powerpoint/2010/main" val="56545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CAA8-C7AD-3179-7772-AD471B6A0F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597D3E-1142-E721-F765-23E809C80F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D344B1-A2D6-9B60-5B67-B672E5372F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86BA7A-71F5-AE60-7355-9A49C8CDE7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C350EF-19F6-849D-01D0-1FA66958DC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258E56-00AA-5AD1-6411-77AF74FF66EC}"/>
              </a:ext>
            </a:extLst>
          </p:cNvPr>
          <p:cNvSpPr>
            <a:spLocks noGrp="1"/>
          </p:cNvSpPr>
          <p:nvPr>
            <p:ph type="dt" sz="half" idx="10"/>
          </p:nvPr>
        </p:nvSpPr>
        <p:spPr/>
        <p:txBody>
          <a:bodyPr/>
          <a:lstStyle/>
          <a:p>
            <a:fld id="{8413FD67-2A20-40FF-8EC9-EE224550975E}" type="datetimeFigureOut">
              <a:rPr lang="en-US" smtClean="0"/>
              <a:t>3/12/2024</a:t>
            </a:fld>
            <a:endParaRPr lang="en-US"/>
          </a:p>
        </p:txBody>
      </p:sp>
      <p:sp>
        <p:nvSpPr>
          <p:cNvPr id="8" name="Footer Placeholder 7">
            <a:extLst>
              <a:ext uri="{FF2B5EF4-FFF2-40B4-BE49-F238E27FC236}">
                <a16:creationId xmlns:a16="http://schemas.microsoft.com/office/drawing/2014/main" id="{00063E0A-0617-E9CA-AD92-F3037FC13D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BD66EE-8A40-41CE-8870-68E4DA6CC031}"/>
              </a:ext>
            </a:extLst>
          </p:cNvPr>
          <p:cNvSpPr>
            <a:spLocks noGrp="1"/>
          </p:cNvSpPr>
          <p:nvPr>
            <p:ph type="sldNum" sz="quarter" idx="12"/>
          </p:nvPr>
        </p:nvSpPr>
        <p:spPr/>
        <p:txBody>
          <a:bodyPr/>
          <a:lstStyle/>
          <a:p>
            <a:fld id="{C0DB1281-2835-485E-8266-9058A626A91C}" type="slidenum">
              <a:rPr lang="en-US" smtClean="0"/>
              <a:t>‹#›</a:t>
            </a:fld>
            <a:endParaRPr lang="en-US"/>
          </a:p>
        </p:txBody>
      </p:sp>
    </p:spTree>
    <p:extLst>
      <p:ext uri="{BB962C8B-B14F-4D97-AF65-F5344CB8AC3E}">
        <p14:creationId xmlns:p14="http://schemas.microsoft.com/office/powerpoint/2010/main" val="2182269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D1EE-5245-AEE4-FA3E-56AF4E2784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106E75-B567-1A50-3425-0F424CF3DAFF}"/>
              </a:ext>
            </a:extLst>
          </p:cNvPr>
          <p:cNvSpPr>
            <a:spLocks noGrp="1"/>
          </p:cNvSpPr>
          <p:nvPr>
            <p:ph type="dt" sz="half" idx="10"/>
          </p:nvPr>
        </p:nvSpPr>
        <p:spPr/>
        <p:txBody>
          <a:bodyPr/>
          <a:lstStyle/>
          <a:p>
            <a:fld id="{8413FD67-2A20-40FF-8EC9-EE224550975E}" type="datetimeFigureOut">
              <a:rPr lang="en-US" smtClean="0"/>
              <a:t>3/12/2024</a:t>
            </a:fld>
            <a:endParaRPr lang="en-US"/>
          </a:p>
        </p:txBody>
      </p:sp>
      <p:sp>
        <p:nvSpPr>
          <p:cNvPr id="4" name="Footer Placeholder 3">
            <a:extLst>
              <a:ext uri="{FF2B5EF4-FFF2-40B4-BE49-F238E27FC236}">
                <a16:creationId xmlns:a16="http://schemas.microsoft.com/office/drawing/2014/main" id="{299589AE-B424-C328-472B-502393E177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1FB523-F24A-2152-03B8-F838F4F417D8}"/>
              </a:ext>
            </a:extLst>
          </p:cNvPr>
          <p:cNvSpPr>
            <a:spLocks noGrp="1"/>
          </p:cNvSpPr>
          <p:nvPr>
            <p:ph type="sldNum" sz="quarter" idx="12"/>
          </p:nvPr>
        </p:nvSpPr>
        <p:spPr/>
        <p:txBody>
          <a:bodyPr/>
          <a:lstStyle/>
          <a:p>
            <a:fld id="{C0DB1281-2835-485E-8266-9058A626A91C}" type="slidenum">
              <a:rPr lang="en-US" smtClean="0"/>
              <a:t>‹#›</a:t>
            </a:fld>
            <a:endParaRPr lang="en-US"/>
          </a:p>
        </p:txBody>
      </p:sp>
    </p:spTree>
    <p:extLst>
      <p:ext uri="{BB962C8B-B14F-4D97-AF65-F5344CB8AC3E}">
        <p14:creationId xmlns:p14="http://schemas.microsoft.com/office/powerpoint/2010/main" val="1429830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0884C0-5C81-8B43-13FD-3DEED038FD02}"/>
              </a:ext>
            </a:extLst>
          </p:cNvPr>
          <p:cNvSpPr>
            <a:spLocks noGrp="1"/>
          </p:cNvSpPr>
          <p:nvPr>
            <p:ph type="dt" sz="half" idx="10"/>
          </p:nvPr>
        </p:nvSpPr>
        <p:spPr/>
        <p:txBody>
          <a:bodyPr/>
          <a:lstStyle/>
          <a:p>
            <a:fld id="{8413FD67-2A20-40FF-8EC9-EE224550975E}" type="datetimeFigureOut">
              <a:rPr lang="en-US" smtClean="0"/>
              <a:t>3/12/2024</a:t>
            </a:fld>
            <a:endParaRPr lang="en-US"/>
          </a:p>
        </p:txBody>
      </p:sp>
      <p:sp>
        <p:nvSpPr>
          <p:cNvPr id="3" name="Footer Placeholder 2">
            <a:extLst>
              <a:ext uri="{FF2B5EF4-FFF2-40B4-BE49-F238E27FC236}">
                <a16:creationId xmlns:a16="http://schemas.microsoft.com/office/drawing/2014/main" id="{A6D74DC1-0DE0-859E-F9FB-1D792BF3A6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C9B20F-D247-581F-6D4C-15AF8DFEA5A7}"/>
              </a:ext>
            </a:extLst>
          </p:cNvPr>
          <p:cNvSpPr>
            <a:spLocks noGrp="1"/>
          </p:cNvSpPr>
          <p:nvPr>
            <p:ph type="sldNum" sz="quarter" idx="12"/>
          </p:nvPr>
        </p:nvSpPr>
        <p:spPr/>
        <p:txBody>
          <a:bodyPr/>
          <a:lstStyle/>
          <a:p>
            <a:fld id="{C0DB1281-2835-485E-8266-9058A626A91C}" type="slidenum">
              <a:rPr lang="en-US" smtClean="0"/>
              <a:t>‹#›</a:t>
            </a:fld>
            <a:endParaRPr lang="en-US"/>
          </a:p>
        </p:txBody>
      </p:sp>
    </p:spTree>
    <p:extLst>
      <p:ext uri="{BB962C8B-B14F-4D97-AF65-F5344CB8AC3E}">
        <p14:creationId xmlns:p14="http://schemas.microsoft.com/office/powerpoint/2010/main" val="20437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61E7E-43D1-E779-5609-E2A7D0E6BA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212228-BE2E-AD47-12C6-293C631390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4876E1-4EBC-4CB0-2B20-A6C5353E5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40E23E-67D2-E476-AA77-12C3C2E2AC47}"/>
              </a:ext>
            </a:extLst>
          </p:cNvPr>
          <p:cNvSpPr>
            <a:spLocks noGrp="1"/>
          </p:cNvSpPr>
          <p:nvPr>
            <p:ph type="dt" sz="half" idx="10"/>
          </p:nvPr>
        </p:nvSpPr>
        <p:spPr/>
        <p:txBody>
          <a:bodyPr/>
          <a:lstStyle/>
          <a:p>
            <a:fld id="{8413FD67-2A20-40FF-8EC9-EE224550975E}" type="datetimeFigureOut">
              <a:rPr lang="en-US" smtClean="0"/>
              <a:t>3/12/2024</a:t>
            </a:fld>
            <a:endParaRPr lang="en-US"/>
          </a:p>
        </p:txBody>
      </p:sp>
      <p:sp>
        <p:nvSpPr>
          <p:cNvPr id="6" name="Footer Placeholder 5">
            <a:extLst>
              <a:ext uri="{FF2B5EF4-FFF2-40B4-BE49-F238E27FC236}">
                <a16:creationId xmlns:a16="http://schemas.microsoft.com/office/drawing/2014/main" id="{C3B656A6-0551-927E-EAB4-2C2BC4E22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70E90-97F9-1856-328B-3E4E868AE9CC}"/>
              </a:ext>
            </a:extLst>
          </p:cNvPr>
          <p:cNvSpPr>
            <a:spLocks noGrp="1"/>
          </p:cNvSpPr>
          <p:nvPr>
            <p:ph type="sldNum" sz="quarter" idx="12"/>
          </p:nvPr>
        </p:nvSpPr>
        <p:spPr/>
        <p:txBody>
          <a:bodyPr/>
          <a:lstStyle/>
          <a:p>
            <a:fld id="{C0DB1281-2835-485E-8266-9058A626A91C}" type="slidenum">
              <a:rPr lang="en-US" smtClean="0"/>
              <a:t>‹#›</a:t>
            </a:fld>
            <a:endParaRPr lang="en-US"/>
          </a:p>
        </p:txBody>
      </p:sp>
    </p:spTree>
    <p:extLst>
      <p:ext uri="{BB962C8B-B14F-4D97-AF65-F5344CB8AC3E}">
        <p14:creationId xmlns:p14="http://schemas.microsoft.com/office/powerpoint/2010/main" val="127469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45E0-008E-86D0-B57E-6B7FE202B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E214F9-635C-5053-D2B3-4A9C08B57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A4EDE-192E-CAF7-6230-31855B9D35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EF08E-6843-4755-6352-63F820D86E63}"/>
              </a:ext>
            </a:extLst>
          </p:cNvPr>
          <p:cNvSpPr>
            <a:spLocks noGrp="1"/>
          </p:cNvSpPr>
          <p:nvPr>
            <p:ph type="dt" sz="half" idx="10"/>
          </p:nvPr>
        </p:nvSpPr>
        <p:spPr/>
        <p:txBody>
          <a:bodyPr/>
          <a:lstStyle/>
          <a:p>
            <a:fld id="{8413FD67-2A20-40FF-8EC9-EE224550975E}" type="datetimeFigureOut">
              <a:rPr lang="en-US" smtClean="0"/>
              <a:t>3/12/2024</a:t>
            </a:fld>
            <a:endParaRPr lang="en-US"/>
          </a:p>
        </p:txBody>
      </p:sp>
      <p:sp>
        <p:nvSpPr>
          <p:cNvPr id="6" name="Footer Placeholder 5">
            <a:extLst>
              <a:ext uri="{FF2B5EF4-FFF2-40B4-BE49-F238E27FC236}">
                <a16:creationId xmlns:a16="http://schemas.microsoft.com/office/drawing/2014/main" id="{D88D90E2-E209-0F38-5850-C157F10F5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59A56-88AB-8B61-3B1D-9D639A61B72F}"/>
              </a:ext>
            </a:extLst>
          </p:cNvPr>
          <p:cNvSpPr>
            <a:spLocks noGrp="1"/>
          </p:cNvSpPr>
          <p:nvPr>
            <p:ph type="sldNum" sz="quarter" idx="12"/>
          </p:nvPr>
        </p:nvSpPr>
        <p:spPr/>
        <p:txBody>
          <a:bodyPr/>
          <a:lstStyle/>
          <a:p>
            <a:fld id="{C0DB1281-2835-485E-8266-9058A626A91C}" type="slidenum">
              <a:rPr lang="en-US" smtClean="0"/>
              <a:t>‹#›</a:t>
            </a:fld>
            <a:endParaRPr lang="en-US"/>
          </a:p>
        </p:txBody>
      </p:sp>
    </p:spTree>
    <p:extLst>
      <p:ext uri="{BB962C8B-B14F-4D97-AF65-F5344CB8AC3E}">
        <p14:creationId xmlns:p14="http://schemas.microsoft.com/office/powerpoint/2010/main" val="3727068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54C5F2-C2C3-BEC7-92BA-8604248E2D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D78183-59B7-0234-7B3D-99F89ACE3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7AB3DC-E4D4-AF53-EB64-15388547D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13FD67-2A20-40FF-8EC9-EE224550975E}" type="datetimeFigureOut">
              <a:rPr lang="en-US" smtClean="0"/>
              <a:t>3/12/2024</a:t>
            </a:fld>
            <a:endParaRPr lang="en-US"/>
          </a:p>
        </p:txBody>
      </p:sp>
      <p:sp>
        <p:nvSpPr>
          <p:cNvPr id="5" name="Footer Placeholder 4">
            <a:extLst>
              <a:ext uri="{FF2B5EF4-FFF2-40B4-BE49-F238E27FC236}">
                <a16:creationId xmlns:a16="http://schemas.microsoft.com/office/drawing/2014/main" id="{5D2CC2C9-38E0-1E3E-D471-1D48D7776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93551D-78CF-B8D4-7F03-58818A5EB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B1281-2835-485E-8266-9058A626A91C}" type="slidenum">
              <a:rPr lang="en-US" smtClean="0"/>
              <a:t>‹#›</a:t>
            </a:fld>
            <a:endParaRPr lang="en-US"/>
          </a:p>
        </p:txBody>
      </p:sp>
    </p:spTree>
    <p:extLst>
      <p:ext uri="{BB962C8B-B14F-4D97-AF65-F5344CB8AC3E}">
        <p14:creationId xmlns:p14="http://schemas.microsoft.com/office/powerpoint/2010/main" val="4233656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DD115E-C3BD-79E2-EF4A-B9A9A7379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6" name="TextBox 5">
            <a:extLst>
              <a:ext uri="{FF2B5EF4-FFF2-40B4-BE49-F238E27FC236}">
                <a16:creationId xmlns:a16="http://schemas.microsoft.com/office/drawing/2014/main" id="{DC7BAC20-0613-1644-8EB9-D9ACCF5FD3B0}"/>
              </a:ext>
            </a:extLst>
          </p:cNvPr>
          <p:cNvSpPr txBox="1"/>
          <p:nvPr/>
        </p:nvSpPr>
        <p:spPr>
          <a:xfrm>
            <a:off x="2697955" y="5218045"/>
            <a:ext cx="6796088" cy="476797"/>
          </a:xfrm>
          <a:prstGeom prst="rect">
            <a:avLst/>
          </a:prstGeom>
          <a:noFill/>
        </p:spPr>
        <p:txBody>
          <a:bodyPr wrap="square">
            <a:spAutoFit/>
          </a:bodyPr>
          <a:lstStyle/>
          <a:p>
            <a:pPr marL="0" marR="0" algn="ctr">
              <a:lnSpc>
                <a:spcPct val="107000"/>
              </a:lnSpc>
              <a:spcBef>
                <a:spcPts val="0"/>
              </a:spcBef>
              <a:spcAft>
                <a:spcPts val="800"/>
              </a:spcAft>
              <a:tabLst>
                <a:tab pos="871220" algn="l"/>
              </a:tabLst>
            </a:pPr>
            <a:r>
              <a:rPr lang="en-US" sz="2400" kern="100" dirty="0">
                <a:solidFill>
                  <a:srgbClr val="FFFFFF"/>
                </a:solidFill>
                <a:effectLst/>
                <a:latin typeface="Bumpo" pitchFamily="2" charset="0"/>
                <a:ea typeface="Calibri" panose="020F0502020204030204" pitchFamily="34" charset="0"/>
                <a:cs typeface="Times New Roman" panose="02020603050405020304" pitchFamily="18" charset="0"/>
              </a:rPr>
              <a:t>National Day Parade Gamification</a:t>
            </a:r>
            <a:endParaRPr lang="en-US" sz="2400" kern="100" dirty="0">
              <a:effectLst/>
              <a:latin typeface="Bumpo"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49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388C-0A05-F33D-FA45-D524F4A4F824}"/>
              </a:ext>
            </a:extLst>
          </p:cNvPr>
          <p:cNvSpPr>
            <a:spLocks noGrp="1"/>
          </p:cNvSpPr>
          <p:nvPr>
            <p:ph type="title"/>
          </p:nvPr>
        </p:nvSpPr>
        <p:spPr>
          <a:xfrm>
            <a:off x="838200" y="365125"/>
            <a:ext cx="10515600" cy="602615"/>
          </a:xfrm>
        </p:spPr>
        <p:txBody>
          <a:bodyPr>
            <a:normAutofit/>
          </a:bodyPr>
          <a:lstStyle/>
          <a:p>
            <a:r>
              <a:rPr lang="en-US" sz="2000" dirty="0">
                <a:latin typeface="Sephora Sans Book" panose="00000500000000000000" pitchFamily="2" charset="0"/>
              </a:rPr>
              <a:t>Week 3</a:t>
            </a:r>
          </a:p>
        </p:txBody>
      </p:sp>
      <p:pic>
        <p:nvPicPr>
          <p:cNvPr id="3" name="Picture 2">
            <a:extLst>
              <a:ext uri="{FF2B5EF4-FFF2-40B4-BE49-F238E27FC236}">
                <a16:creationId xmlns:a16="http://schemas.microsoft.com/office/drawing/2014/main" id="{B397AB62-7FC9-A777-D150-6A16AD689ED4}"/>
              </a:ext>
            </a:extLst>
          </p:cNvPr>
          <p:cNvPicPr>
            <a:picLocks noChangeAspect="1"/>
          </p:cNvPicPr>
          <p:nvPr/>
        </p:nvPicPr>
        <p:blipFill>
          <a:blip r:embed="rId2"/>
          <a:stretch>
            <a:fillRect/>
          </a:stretch>
        </p:blipFill>
        <p:spPr>
          <a:xfrm>
            <a:off x="1671637" y="1413866"/>
            <a:ext cx="8848725" cy="4030267"/>
          </a:xfrm>
          <a:prstGeom prst="rect">
            <a:avLst/>
          </a:prstGeom>
        </p:spPr>
      </p:pic>
    </p:spTree>
    <p:extLst>
      <p:ext uri="{BB962C8B-B14F-4D97-AF65-F5344CB8AC3E}">
        <p14:creationId xmlns:p14="http://schemas.microsoft.com/office/powerpoint/2010/main" val="45066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388C-0A05-F33D-FA45-D524F4A4F824}"/>
              </a:ext>
            </a:extLst>
          </p:cNvPr>
          <p:cNvSpPr>
            <a:spLocks noGrp="1"/>
          </p:cNvSpPr>
          <p:nvPr>
            <p:ph type="title"/>
          </p:nvPr>
        </p:nvSpPr>
        <p:spPr>
          <a:xfrm>
            <a:off x="838200" y="365125"/>
            <a:ext cx="10515600" cy="602615"/>
          </a:xfrm>
        </p:spPr>
        <p:txBody>
          <a:bodyPr>
            <a:normAutofit/>
          </a:bodyPr>
          <a:lstStyle/>
          <a:p>
            <a:r>
              <a:rPr lang="en-US" sz="2000" dirty="0">
                <a:latin typeface="Sephora Sans Book" panose="00000500000000000000" pitchFamily="2" charset="0"/>
              </a:rPr>
              <a:t>Week 4</a:t>
            </a:r>
          </a:p>
        </p:txBody>
      </p:sp>
      <p:pic>
        <p:nvPicPr>
          <p:cNvPr id="4" name="Picture 3">
            <a:extLst>
              <a:ext uri="{FF2B5EF4-FFF2-40B4-BE49-F238E27FC236}">
                <a16:creationId xmlns:a16="http://schemas.microsoft.com/office/drawing/2014/main" id="{FBF67B7A-5DD7-B9AD-11B0-08B7FB082178}"/>
              </a:ext>
            </a:extLst>
          </p:cNvPr>
          <p:cNvPicPr>
            <a:picLocks noChangeAspect="1"/>
          </p:cNvPicPr>
          <p:nvPr/>
        </p:nvPicPr>
        <p:blipFill>
          <a:blip r:embed="rId2"/>
          <a:stretch>
            <a:fillRect/>
          </a:stretch>
        </p:blipFill>
        <p:spPr>
          <a:xfrm>
            <a:off x="2306555" y="1073579"/>
            <a:ext cx="7578890" cy="4710842"/>
          </a:xfrm>
          <a:prstGeom prst="rect">
            <a:avLst/>
          </a:prstGeom>
        </p:spPr>
      </p:pic>
    </p:spTree>
    <p:extLst>
      <p:ext uri="{BB962C8B-B14F-4D97-AF65-F5344CB8AC3E}">
        <p14:creationId xmlns:p14="http://schemas.microsoft.com/office/powerpoint/2010/main" val="3822110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388C-0A05-F33D-FA45-D524F4A4F824}"/>
              </a:ext>
            </a:extLst>
          </p:cNvPr>
          <p:cNvSpPr>
            <a:spLocks noGrp="1"/>
          </p:cNvSpPr>
          <p:nvPr>
            <p:ph type="title"/>
          </p:nvPr>
        </p:nvSpPr>
        <p:spPr>
          <a:xfrm>
            <a:off x="838200" y="365125"/>
            <a:ext cx="10515600" cy="602615"/>
          </a:xfrm>
        </p:spPr>
        <p:txBody>
          <a:bodyPr>
            <a:normAutofit/>
          </a:bodyPr>
          <a:lstStyle/>
          <a:p>
            <a:r>
              <a:rPr lang="en-US" sz="2000" dirty="0">
                <a:latin typeface="Sephora Sans Book" panose="00000500000000000000" pitchFamily="2" charset="0"/>
              </a:rPr>
              <a:t>Final Result</a:t>
            </a:r>
          </a:p>
        </p:txBody>
      </p:sp>
      <p:graphicFrame>
        <p:nvGraphicFramePr>
          <p:cNvPr id="7" name="Chart 6">
            <a:extLst>
              <a:ext uri="{FF2B5EF4-FFF2-40B4-BE49-F238E27FC236}">
                <a16:creationId xmlns:a16="http://schemas.microsoft.com/office/drawing/2014/main" id="{DC1D80A9-8FAB-C97B-755E-BE75283A9410}"/>
              </a:ext>
            </a:extLst>
          </p:cNvPr>
          <p:cNvGraphicFramePr/>
          <p:nvPr>
            <p:extLst>
              <p:ext uri="{D42A27DB-BD31-4B8C-83A1-F6EECF244321}">
                <p14:modId xmlns:p14="http://schemas.microsoft.com/office/powerpoint/2010/main" val="3956325445"/>
              </p:ext>
            </p:extLst>
          </p:nvPr>
        </p:nvGraphicFramePr>
        <p:xfrm>
          <a:off x="838200" y="997145"/>
          <a:ext cx="10515600" cy="54957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61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520-415F-AB68-B622-46846B108E81}"/>
              </a:ext>
            </a:extLst>
          </p:cNvPr>
          <p:cNvSpPr>
            <a:spLocks noGrp="1"/>
          </p:cNvSpPr>
          <p:nvPr>
            <p:ph type="title"/>
          </p:nvPr>
        </p:nvSpPr>
        <p:spPr/>
        <p:txBody>
          <a:bodyPr/>
          <a:lstStyle/>
          <a:p>
            <a:r>
              <a:rPr lang="en-US" dirty="0"/>
              <a:t>Issues</a:t>
            </a:r>
          </a:p>
        </p:txBody>
      </p:sp>
    </p:spTree>
    <p:extLst>
      <p:ext uri="{BB962C8B-B14F-4D97-AF65-F5344CB8AC3E}">
        <p14:creationId xmlns:p14="http://schemas.microsoft.com/office/powerpoint/2010/main" val="1462335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DA9D-5C8C-5F8D-DA5B-2FA41C4D82F5}"/>
              </a:ext>
            </a:extLst>
          </p:cNvPr>
          <p:cNvSpPr>
            <a:spLocks noGrp="1"/>
          </p:cNvSpPr>
          <p:nvPr>
            <p:ph type="title"/>
          </p:nvPr>
        </p:nvSpPr>
        <p:spPr>
          <a:xfrm>
            <a:off x="838200" y="365126"/>
            <a:ext cx="10515600" cy="801202"/>
          </a:xfrm>
        </p:spPr>
        <p:txBody>
          <a:bodyPr>
            <a:normAutofit/>
          </a:bodyPr>
          <a:lstStyle/>
          <a:p>
            <a:r>
              <a:rPr lang="en-US" sz="1600" b="1" kern="100" dirty="0">
                <a:effectLst/>
                <a:latin typeface="Sephora Sans Book" panose="00000500000000000000" pitchFamily="2" charset="0"/>
                <a:ea typeface="Calibri" panose="020F0502020204030204" pitchFamily="34" charset="0"/>
                <a:cs typeface="Times New Roman" panose="02020603050405020304" pitchFamily="18" charset="0"/>
              </a:rPr>
              <a:t>Users were able cast week4 votes during week 1</a:t>
            </a:r>
            <a:endParaRPr lang="en-US" sz="1600" dirty="0">
              <a:latin typeface="Sephora Sans Book" panose="00000500000000000000" pitchFamily="2" charset="0"/>
            </a:endParaRPr>
          </a:p>
        </p:txBody>
      </p:sp>
      <p:sp>
        <p:nvSpPr>
          <p:cNvPr id="5" name="TextBox 4">
            <a:extLst>
              <a:ext uri="{FF2B5EF4-FFF2-40B4-BE49-F238E27FC236}">
                <a16:creationId xmlns:a16="http://schemas.microsoft.com/office/drawing/2014/main" id="{57F9CD87-BBDE-AC1C-E785-4C535153D996}"/>
              </a:ext>
            </a:extLst>
          </p:cNvPr>
          <p:cNvSpPr txBox="1"/>
          <p:nvPr/>
        </p:nvSpPr>
        <p:spPr>
          <a:xfrm>
            <a:off x="838200" y="1166328"/>
            <a:ext cx="10515600" cy="4540923"/>
          </a:xfrm>
          <a:prstGeom prst="rect">
            <a:avLst/>
          </a:prstGeom>
          <a:noFill/>
        </p:spPr>
        <p:txBody>
          <a:bodyPr wrap="square">
            <a:spAutoFit/>
          </a:bodyPr>
          <a:lstStyle/>
          <a:p>
            <a:pPr marL="228600" marR="0">
              <a:lnSpc>
                <a:spcPct val="107000"/>
              </a:lnSpc>
              <a:spcBef>
                <a:spcPts val="0"/>
              </a:spcBef>
              <a:spcAft>
                <a:spcPts val="800"/>
              </a:spcAft>
              <a:tabLst>
                <a:tab pos="871220" algn="l"/>
              </a:tabLst>
            </a:pPr>
            <a:r>
              <a:rPr lang="en-US" sz="1200" kern="0" dirty="0">
                <a:solidFill>
                  <a:srgbClr val="000000"/>
                </a:solidFill>
                <a:effectLst/>
                <a:latin typeface="Sephora Sans Light" panose="00000400000000000000" pitchFamily="2" charset="0"/>
                <a:ea typeface="Times New Roman" panose="02020603050405020304" pitchFamily="18" charset="0"/>
                <a:cs typeface="Times New Roman" panose="02020603050405020304" pitchFamily="18" charset="0"/>
              </a:rPr>
              <a:t>Week4 vote is the final round of the game and happened on 3-7 Aug, however, between the Week1  and Week2 vote round which is 19-20 July, users were able to submit a week4 votes, that instead of playing voting for the top 8 products over the 12 products shown, the user saw the 1v1 product instead, but how did that happen?</a:t>
            </a:r>
            <a:endParaRPr lang="en-US" sz="1200" kern="100" dirty="0">
              <a:effectLst/>
              <a:latin typeface="Sephora Sans Light" panose="00000400000000000000" pitchFamily="2"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871220" algn="l"/>
                <a:tab pos="914400" algn="l"/>
              </a:tabLst>
            </a:pPr>
            <a:r>
              <a:rPr lang="en-US" sz="1200" kern="0" dirty="0">
                <a:solidFill>
                  <a:srgbClr val="000000"/>
                </a:solidFill>
                <a:effectLst/>
                <a:latin typeface="Sephora Sans Light" panose="00000400000000000000" pitchFamily="2" charset="0"/>
                <a:ea typeface="Times New Roman" panose="02020603050405020304" pitchFamily="18" charset="0"/>
                <a:cs typeface="Times New Roman" panose="02020603050405020304" pitchFamily="18" charset="0"/>
              </a:rPr>
              <a:t>Each round happens at a given time - Week1(14-18 Jul), Week2(21-25 Jul), Week3(26 Jul-1 Aug), Week4(3-7 Aug), Winner Reveal(9 Aug) - in each round, there is a waiting time, however, is hasn’t been put into consideration and so all the triggers referred only to the dates of each week. </a:t>
            </a:r>
            <a:endParaRPr lang="en-US" sz="1200" kern="100" dirty="0">
              <a:effectLst/>
              <a:latin typeface="Sephora Sans Light" panose="00000400000000000000" pitchFamily="2"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Font typeface="+mj-lt"/>
              <a:buAutoNum type="arabicPeriod"/>
              <a:tabLst>
                <a:tab pos="871220" algn="l"/>
              </a:tabLst>
            </a:pPr>
            <a:endParaRPr lang="en-US" sz="1200" kern="0" dirty="0">
              <a:solidFill>
                <a:srgbClr val="000000"/>
              </a:solidFill>
              <a:effectLst/>
              <a:latin typeface="Sephora Sans Light" panose="00000400000000000000" pitchFamily="2" charset="0"/>
              <a:ea typeface="Times New Roman" panose="02020603050405020304" pitchFamily="18" charset="0"/>
              <a:cs typeface="Times New Roman" panose="02020603050405020304" pitchFamily="18" charset="0"/>
            </a:endParaRPr>
          </a:p>
          <a:p>
            <a:pPr marL="1143000" marR="0" lvl="2" indent="-228600">
              <a:lnSpc>
                <a:spcPct val="107000"/>
              </a:lnSpc>
              <a:spcBef>
                <a:spcPts val="0"/>
              </a:spcBef>
              <a:spcAft>
                <a:spcPts val="0"/>
              </a:spcAft>
              <a:buFont typeface="+mj-lt"/>
              <a:buAutoNum type="arabicPeriod"/>
              <a:tabLst>
                <a:tab pos="871220" algn="l"/>
              </a:tabLst>
            </a:pPr>
            <a:r>
              <a:rPr lang="en-US" sz="1200" kern="0" dirty="0">
                <a:solidFill>
                  <a:srgbClr val="000000"/>
                </a:solidFill>
                <a:effectLst/>
                <a:latin typeface="Sephora Sans Light" panose="00000400000000000000" pitchFamily="2" charset="0"/>
                <a:ea typeface="Times New Roman" panose="02020603050405020304" pitchFamily="18" charset="0"/>
                <a:cs typeface="Times New Roman" panose="02020603050405020304" pitchFamily="18" charset="0"/>
              </a:rPr>
              <a:t>This didn’t explain why the users we’re able to vote for the Week4 while the user is in the waiting time between Week1 and Week2. Yes it didn’t, but as I explained, the waiting time hasn’t been put into consideration, what’s been put into consideration is the Week4, why? Because it’s the final round and no round after that, so I set the Week4 as default so even if the date is beyond the Week4 game date, the round will still be Week4</a:t>
            </a:r>
            <a:endParaRPr lang="en-US" sz="1200" kern="100" dirty="0">
              <a:effectLst/>
              <a:latin typeface="Sephora Sans Light" panose="00000400000000000000" pitchFamily="2"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mj-lt"/>
              <a:buAutoNum type="arabicPeriod"/>
              <a:tabLst>
                <a:tab pos="871220" algn="l"/>
              </a:tabLst>
            </a:pPr>
            <a:endParaRPr lang="en-US" sz="1200" kern="0" dirty="0">
              <a:solidFill>
                <a:srgbClr val="000000"/>
              </a:solidFill>
              <a:effectLst/>
              <a:latin typeface="Sephora Sans Light" panose="00000400000000000000" pitchFamily="2" charset="0"/>
              <a:ea typeface="Times New Roman" panose="02020603050405020304" pitchFamily="18" charset="0"/>
              <a:cs typeface="Times New Roman" panose="02020603050405020304" pitchFamily="18" charset="0"/>
            </a:endParaRPr>
          </a:p>
          <a:p>
            <a:pPr marL="1143000" marR="0" lvl="2" indent="-228600">
              <a:lnSpc>
                <a:spcPct val="107000"/>
              </a:lnSpc>
              <a:spcBef>
                <a:spcPts val="0"/>
              </a:spcBef>
              <a:spcAft>
                <a:spcPts val="800"/>
              </a:spcAft>
              <a:buFont typeface="+mj-lt"/>
              <a:buAutoNum type="arabicPeriod"/>
              <a:tabLst>
                <a:tab pos="871220" algn="l"/>
              </a:tabLst>
            </a:pPr>
            <a:r>
              <a:rPr lang="en-US" sz="1200" kern="0" dirty="0">
                <a:solidFill>
                  <a:srgbClr val="000000"/>
                </a:solidFill>
                <a:effectLst/>
                <a:latin typeface="Sephora Sans Light" panose="00000400000000000000" pitchFamily="2" charset="0"/>
                <a:ea typeface="Times New Roman" panose="02020603050405020304" pitchFamily="18" charset="0"/>
                <a:cs typeface="Times New Roman" panose="02020603050405020304" pitchFamily="18" charset="0"/>
              </a:rPr>
              <a:t>This also contributes to the issue, even if we didn’t set the Week4 as default, the user shouldn’t still be able to vote for the Week4 since you need to vote for all the weeks to determine what will be the products to vote for in the final round, however, during the testing, we agreed to not delete the test data since the test data is a very small number compare to the users who would be voting for the weeks to come and it sounds right, however, in the testing, Week4 has also been tested which means that the percentage of the product votes for each week has been decided already which came up to have a product to test for the Week4, and that caused the issue.</a:t>
            </a:r>
          </a:p>
          <a:p>
            <a:pPr marL="0" marR="0">
              <a:lnSpc>
                <a:spcPct val="107000"/>
              </a:lnSpc>
              <a:spcBef>
                <a:spcPts val="0"/>
              </a:spcBef>
              <a:spcAft>
                <a:spcPts val="0"/>
              </a:spcAft>
            </a:pPr>
            <a:endParaRPr lang="en-US" sz="1200" kern="0" dirty="0">
              <a:solidFill>
                <a:srgbClr val="000000"/>
              </a:solidFill>
              <a:effectLst/>
              <a:latin typeface="Sephora Sans Light" panose="00000400000000000000" pitchFamily="2"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endParaRPr lang="en-US" sz="1200" kern="0" dirty="0">
              <a:solidFill>
                <a:srgbClr val="000000"/>
              </a:solidFill>
              <a:latin typeface="Sephora Sans Light" panose="00000400000000000000" pitchFamily="2"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endParaRPr lang="en-US" sz="1200" kern="0" dirty="0">
              <a:solidFill>
                <a:srgbClr val="000000"/>
              </a:solidFill>
              <a:effectLst/>
              <a:latin typeface="Sephora Sans Light" panose="00000400000000000000" pitchFamily="2"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200" kern="0" dirty="0">
                <a:solidFill>
                  <a:srgbClr val="000000"/>
                </a:solidFill>
                <a:effectLst/>
                <a:latin typeface="Sephora Sans Light" panose="00000400000000000000" pitchFamily="2" charset="0"/>
                <a:ea typeface="Times New Roman" panose="02020603050405020304" pitchFamily="18" charset="0"/>
                <a:cs typeface="Times New Roman" panose="02020603050405020304" pitchFamily="18" charset="0"/>
              </a:rPr>
              <a:t>Solution: In each waiting time of every round, we’ve set a different display for the users that they won’t be able to vote during the waiting time, and for the testing, we’ve deleted the test data since it affects the total percentage of votes which causes the total vote percentage to not reach a 100% total.</a:t>
            </a:r>
            <a:endParaRPr lang="en-US" sz="1200" kern="100" dirty="0">
              <a:effectLst/>
              <a:latin typeface="Sephora Sans Light" panose="000004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2005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DA9D-5C8C-5F8D-DA5B-2FA41C4D82F5}"/>
              </a:ext>
            </a:extLst>
          </p:cNvPr>
          <p:cNvSpPr>
            <a:spLocks noGrp="1"/>
          </p:cNvSpPr>
          <p:nvPr>
            <p:ph type="title"/>
          </p:nvPr>
        </p:nvSpPr>
        <p:spPr>
          <a:xfrm>
            <a:off x="838200" y="365126"/>
            <a:ext cx="10515600" cy="801202"/>
          </a:xfrm>
        </p:spPr>
        <p:txBody>
          <a:bodyPr>
            <a:normAutofit/>
          </a:bodyPr>
          <a:lstStyle/>
          <a:p>
            <a:pPr marL="0" marR="0">
              <a:lnSpc>
                <a:spcPct val="107000"/>
              </a:lnSpc>
              <a:spcBef>
                <a:spcPts val="0"/>
              </a:spcBef>
              <a:spcAft>
                <a:spcPts val="800"/>
              </a:spcAft>
              <a:tabLst>
                <a:tab pos="871220" algn="l"/>
              </a:tabLst>
            </a:pPr>
            <a:r>
              <a:rPr lang="en-US" sz="1600" b="1" kern="100" dirty="0">
                <a:effectLst/>
                <a:latin typeface="Sephora Sans Book" panose="00000500000000000000" pitchFamily="2" charset="0"/>
                <a:ea typeface="Calibri" panose="020F0502020204030204" pitchFamily="34" charset="0"/>
                <a:cs typeface="Times New Roman" panose="02020603050405020304" pitchFamily="18" charset="0"/>
              </a:rPr>
              <a:t>Total vote percentage exceeding a total of 100%</a:t>
            </a:r>
            <a:endParaRPr lang="en-US" sz="1600" kern="100" dirty="0">
              <a:effectLst/>
              <a:latin typeface="Sephora Sans Book" panose="00000500000000000000" pitchFamily="2"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81937162-1FD5-CEA9-420B-0D625F430E7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166328"/>
            <a:ext cx="2390192" cy="4229176"/>
          </a:xfrm>
          <a:prstGeom prst="rect">
            <a:avLst/>
          </a:prstGeom>
          <a:noFill/>
          <a:ln>
            <a:noFill/>
          </a:ln>
        </p:spPr>
      </p:pic>
      <p:sp>
        <p:nvSpPr>
          <p:cNvPr id="4" name="Rectangle 2">
            <a:extLst>
              <a:ext uri="{FF2B5EF4-FFF2-40B4-BE49-F238E27FC236}">
                <a16:creationId xmlns:a16="http://schemas.microsoft.com/office/drawing/2014/main" id="{34EBF54C-1600-37F8-0721-07297CF500C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3">
            <a:extLst>
              <a:ext uri="{FF2B5EF4-FFF2-40B4-BE49-F238E27FC236}">
                <a16:creationId xmlns:a16="http://schemas.microsoft.com/office/drawing/2014/main" id="{16424079-B7D9-A900-E524-1FC199E8F217}"/>
              </a:ext>
            </a:extLst>
          </p:cNvPr>
          <p:cNvSpPr>
            <a:spLocks noChangeArrowheads="1"/>
          </p:cNvSpPr>
          <p:nvPr/>
        </p:nvSpPr>
        <p:spPr bwMode="auto">
          <a:xfrm>
            <a:off x="3228392" y="1166328"/>
            <a:ext cx="812540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Before the Week2 vote has ended - 25 Jul, Sherice raised an issue regarding the percentage going beyond 100% in total votes for each 1v1 product, how did that happen?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Sephora Sans Light" panose="000004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Based on my investigation, the issue happened because of the limitation of </a:t>
            </a:r>
            <a:r>
              <a:rPr kumimoji="0" lang="en-US" altLang="en-US" sz="1200" b="0" i="0" u="none" strike="noStrike" cap="none" normalizeH="0" baseline="0" dirty="0" err="1">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Ampscript</a:t>
            </a: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 which Looks up to only a maximum of 2000 rows, but how could you explain what happen in the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Sephora Sans Light" panose="000004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Let’s say </a:t>
            </a:r>
            <a:r>
              <a:rPr kumimoji="0" lang="en-US" altLang="en-US" sz="1200" b="1"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1500 </a:t>
            </a: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users voted for </a:t>
            </a:r>
            <a:r>
              <a:rPr kumimoji="0" lang="en-US" altLang="en-US" sz="1200" b="1"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Wang </a:t>
            </a:r>
            <a:r>
              <a:rPr kumimoji="0" lang="en-US" altLang="en-US" sz="1200" b="1" i="0" u="none" strike="noStrike" cap="none" normalizeH="0" baseline="0" dirty="0" err="1">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wang</a:t>
            </a:r>
            <a:r>
              <a:rPr kumimoji="0" lang="en-US" altLang="en-US" sz="1200" b="1"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 </a:t>
            </a:r>
            <a:r>
              <a:rPr kumimoji="0" lang="en-US" altLang="en-US" sz="1200" b="1" i="0" u="none" strike="noStrike" cap="none" normalizeH="0" baseline="0" dirty="0" err="1">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Senbei</a:t>
            </a:r>
            <a:r>
              <a:rPr kumimoji="0" lang="en-US" altLang="en-US" sz="1200" b="1"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 Rice Cracker</a:t>
            </a: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 and </a:t>
            </a:r>
            <a:r>
              <a:rPr kumimoji="0" lang="en-US" altLang="en-US" sz="1200" b="1"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1300 </a:t>
            </a: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users voted for </a:t>
            </a:r>
            <a:r>
              <a:rPr kumimoji="0" lang="en-US" altLang="en-US" sz="1200" b="1"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Super Ring</a:t>
            </a: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 if we’re </a:t>
            </a:r>
            <a:r>
              <a:rPr kumimoji="0" lang="en-US" altLang="en-US" sz="1200" b="0" i="0" u="none" strike="noStrike" cap="none" normalizeH="0" baseline="0" dirty="0" err="1">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gonna</a:t>
            </a: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 compute that, we need to refer to the limit of </a:t>
            </a:r>
            <a:r>
              <a:rPr kumimoji="0" lang="en-US" altLang="en-US" sz="1200" b="0" i="0" u="none" strike="noStrike" cap="none" normalizeH="0" baseline="0" dirty="0" err="1">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Ampscript</a:t>
            </a: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a:t>
            </a:r>
            <a:endParaRPr kumimoji="0" lang="en-US" altLang="en-US" sz="1200" b="0" i="0" u="none" strike="noStrike" cap="none" normalizeH="0" baseline="0" dirty="0">
              <a:ln>
                <a:noFill/>
              </a:ln>
              <a:solidFill>
                <a:schemeClr val="tx1"/>
              </a:solidFill>
              <a:effectLst/>
              <a:latin typeface="Sephora Sans Light" panose="000004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1500/2000 * 100 = 75%</a:t>
            </a:r>
            <a:endParaRPr kumimoji="0" lang="en-US" altLang="en-US" sz="1200" b="0" i="0" u="none" strike="noStrike" cap="none" normalizeH="0" baseline="0" dirty="0">
              <a:ln>
                <a:noFill/>
              </a:ln>
              <a:solidFill>
                <a:schemeClr val="tx1"/>
              </a:solidFill>
              <a:effectLst/>
              <a:latin typeface="Sephora Sans Light" panose="000004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1300/2000 * 100 = 65%</a:t>
            </a:r>
            <a:endParaRPr kumimoji="0" lang="en-US" altLang="en-US" sz="1200" b="0" i="0" u="none" strike="noStrike" cap="none" normalizeH="0" baseline="0" dirty="0">
              <a:ln>
                <a:noFill/>
              </a:ln>
              <a:solidFill>
                <a:schemeClr val="tx1"/>
              </a:solidFill>
              <a:effectLst/>
              <a:latin typeface="Sephora Sans Light" panose="000004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That’s the logic of the issue in this image.</a:t>
            </a:r>
            <a:endParaRPr kumimoji="0" lang="en-US" altLang="en-US" sz="1200" b="0" i="0" u="none" strike="noStrike" cap="none" normalizeH="0" baseline="0" dirty="0">
              <a:ln>
                <a:noFill/>
              </a:ln>
              <a:solidFill>
                <a:schemeClr val="tx1"/>
              </a:solidFill>
              <a:effectLst/>
              <a:latin typeface="Sephora Sans Light" panose="000004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Sephora Sans Light" panose="00000400000000000000" pitchFamily="2" charset="0"/>
              <a:ea typeface="Times New Roman" panose="02020603050405020304" pitchFamily="18"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Solution: Since </a:t>
            </a:r>
            <a:r>
              <a:rPr kumimoji="0" lang="en-US" altLang="en-US" sz="1200" b="0" i="0" u="none" strike="noStrike" cap="none" normalizeH="0" baseline="0" dirty="0" err="1">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Ampscript</a:t>
            </a: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 has a limitation in terms of the Lookup function to make the report real-time, we changed the computation to every 15 minutes delay instead, with the help of Automation Studio, and using a Query doesn’t limit the rows return so we could compute the total percentage:</a:t>
            </a:r>
            <a:endParaRPr kumimoji="0" lang="en-US" altLang="en-US" sz="1200" b="0" i="0" u="none" strike="noStrike" cap="none" normalizeH="0" baseline="0" dirty="0">
              <a:ln>
                <a:noFill/>
              </a:ln>
              <a:solidFill>
                <a:schemeClr val="tx1"/>
              </a:solidFill>
              <a:effectLst/>
              <a:latin typeface="Sephora Sans Light" panose="000004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1500/2800 * 100 = 53.6%</a:t>
            </a:r>
            <a:endParaRPr kumimoji="0" lang="en-US" altLang="en-US" sz="1200" b="0" i="0" u="none" strike="noStrike" cap="none" normalizeH="0" baseline="0" dirty="0">
              <a:ln>
                <a:noFill/>
              </a:ln>
              <a:solidFill>
                <a:schemeClr val="tx1"/>
              </a:solidFill>
              <a:effectLst/>
              <a:latin typeface="Sephora Sans Light" panose="000004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1300/2800 * 100 = 46.4%</a:t>
            </a:r>
            <a:endParaRPr kumimoji="0" lang="en-US" altLang="en-US" sz="1200" b="0" i="0" u="none" strike="noStrike" cap="none" normalizeH="0" baseline="0" dirty="0">
              <a:ln>
                <a:noFill/>
              </a:ln>
              <a:solidFill>
                <a:schemeClr val="tx1"/>
              </a:solidFill>
              <a:effectLst/>
              <a:latin typeface="Sephora Sans Light" panose="00000400000000000000" pitchFamily="2" charset="0"/>
            </a:endParaRPr>
          </a:p>
        </p:txBody>
      </p:sp>
    </p:spTree>
    <p:extLst>
      <p:ext uri="{BB962C8B-B14F-4D97-AF65-F5344CB8AC3E}">
        <p14:creationId xmlns:p14="http://schemas.microsoft.com/office/powerpoint/2010/main" val="303564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5504-670B-BD11-86F0-2298E707668E}"/>
              </a:ext>
            </a:extLst>
          </p:cNvPr>
          <p:cNvSpPr>
            <a:spLocks noGrp="1"/>
          </p:cNvSpPr>
          <p:nvPr>
            <p:ph type="title"/>
          </p:nvPr>
        </p:nvSpPr>
        <p:spPr/>
        <p:txBody>
          <a:bodyPr>
            <a:normAutofit/>
          </a:bodyPr>
          <a:lstStyle/>
          <a:p>
            <a:r>
              <a:rPr lang="en-US" sz="2000" dirty="0">
                <a:latin typeface="Bumpo" pitchFamily="2" charset="0"/>
              </a:rPr>
              <a:t>What is National Day Gamification</a:t>
            </a:r>
          </a:p>
        </p:txBody>
      </p:sp>
      <p:sp>
        <p:nvSpPr>
          <p:cNvPr id="3" name="Content Placeholder 2">
            <a:extLst>
              <a:ext uri="{FF2B5EF4-FFF2-40B4-BE49-F238E27FC236}">
                <a16:creationId xmlns:a16="http://schemas.microsoft.com/office/drawing/2014/main" id="{59C782B6-6A39-9025-53C4-735CE8A8E58F}"/>
              </a:ext>
            </a:extLst>
          </p:cNvPr>
          <p:cNvSpPr>
            <a:spLocks noGrp="1"/>
          </p:cNvSpPr>
          <p:nvPr>
            <p:ph idx="1"/>
          </p:nvPr>
        </p:nvSpPr>
        <p:spPr>
          <a:xfrm>
            <a:off x="838200" y="1825625"/>
            <a:ext cx="8439150" cy="4351338"/>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Sephora Sans Book" panose="00000500000000000000" pitchFamily="2" charset="0"/>
                <a:ea typeface="Times New Roman" panose="02020603050405020304" pitchFamily="18" charset="0"/>
                <a:cs typeface="Calibri Light" panose="020F0302020204030204" pitchFamily="34" charset="0"/>
              </a:rPr>
              <a:t>National Day Gamification was initiated by the Sephora team for the National Day Parade. The game will be a round-robin voting method which consists of 12 childhood snacks to be fighting for the first position for 4 weeks that will happen in their Mobile In-App Message</a:t>
            </a:r>
            <a:r>
              <a:rPr kumimoji="0" lang="en-US" altLang="en-US" sz="1600" b="0"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a:t>
            </a:r>
            <a:endParaRPr kumimoji="0" lang="en-US" altLang="en-US" sz="16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1st week - participants would be voting for the top 8 snacks over the 12 childhood snacks that will proceed to the next round.</a:t>
            </a:r>
            <a:endParaRPr kumimoji="0" lang="en-US" altLang="en-US" sz="1200" b="0" i="0" u="none" strike="noStrike" cap="none" normalizeH="0" baseline="0" dirty="0">
              <a:ln>
                <a:noFill/>
              </a:ln>
              <a:solidFill>
                <a:srgbClr val="000000"/>
              </a:solidFill>
              <a:effectLst/>
              <a:latin typeface="Sephora Sans Light" panose="00000400000000000000" pitchFamily="2" charset="0"/>
              <a:ea typeface="Calibri" panose="020F0502020204030204" pitchFamily="34"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2nd week - participants would be voting for the 4 snacks over the top 8 snacks from the 1st week that will proceed to the next round.</a:t>
            </a:r>
            <a:endParaRPr kumimoji="0" lang="en-US" altLang="en-US" sz="1200" b="0" i="0" u="none" strike="noStrike" cap="none" normalizeH="0" baseline="0" dirty="0">
              <a:ln>
                <a:noFill/>
              </a:ln>
              <a:solidFill>
                <a:srgbClr val="000000"/>
              </a:solidFill>
              <a:effectLst/>
              <a:latin typeface="Sephora Sans Light" panose="00000400000000000000" pitchFamily="2" charset="0"/>
              <a:ea typeface="Calibri" panose="020F0502020204030204" pitchFamily="34"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3rd week - participants would be voting for the 2 snacks over the 4 snacks from the 2nd week that will proceed to the final round.</a:t>
            </a:r>
            <a:endParaRPr kumimoji="0" lang="en-US" altLang="en-US" sz="1200" b="0" i="0" u="none" strike="noStrike" cap="none" normalizeH="0" baseline="0" dirty="0">
              <a:ln>
                <a:noFill/>
              </a:ln>
              <a:solidFill>
                <a:srgbClr val="000000"/>
              </a:solidFill>
              <a:effectLst/>
              <a:latin typeface="Sephora Sans Light" panose="00000400000000000000" pitchFamily="2" charset="0"/>
              <a:ea typeface="Calibri" panose="020F0502020204030204" pitchFamily="34"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4th week - participants would be voting for the winning snack over the 2 snacks from the 3rd week.</a:t>
            </a:r>
            <a:endParaRPr kumimoji="0" lang="en-US" altLang="en-US" sz="1200" b="0" i="0" u="none" strike="noStrike" cap="none" normalizeH="0" baseline="0" dirty="0">
              <a:ln>
                <a:noFill/>
              </a:ln>
              <a:solidFill>
                <a:schemeClr val="tx1"/>
              </a:solidFill>
              <a:effectLst/>
              <a:latin typeface="Sephora Sans Light" panose="000004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ephora Sans Book" panose="00000500000000000000" pitchFamily="2" charset="0"/>
                <a:ea typeface="Times New Roman" panose="02020603050405020304" pitchFamily="18" charset="0"/>
                <a:cs typeface="Calibri Light" panose="020F0302020204030204" pitchFamily="34" charset="0"/>
              </a:rPr>
              <a:t>Each participant will be able to redeem products from Sephora according to their votes, a total of 3 products to be redeemed if the criteria is met.</a:t>
            </a:r>
            <a:r>
              <a:rPr kumimoji="0" lang="en-US" altLang="en-US" sz="1600" b="0" i="0" u="none" strike="noStrike" cap="none" normalizeH="0" baseline="0" dirty="0">
                <a:ln>
                  <a:noFill/>
                </a:ln>
                <a:solidFill>
                  <a:schemeClr val="tx1"/>
                </a:solidFill>
                <a:effectLst/>
                <a:latin typeface="Sephora Sans Book" panose="00000500000000000000" pitchFamily="2" charset="0"/>
                <a:ea typeface="Calibri" panose="020F0502020204030204" pitchFamily="34"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Sephora Sans Book" panose="00000500000000000000" pitchFamily="2" charset="0"/>
            </a:endParaRPr>
          </a:p>
          <a:p>
            <a:pPr marL="457200" lvl="1" indent="0" eaLnBrk="0" fontAlgn="base" hangingPunct="0">
              <a:lnSpc>
                <a:spcPct val="100000"/>
              </a:lnSpc>
              <a:spcBef>
                <a:spcPct val="0"/>
              </a:spcBef>
              <a:spcAft>
                <a:spcPct val="0"/>
              </a:spcAft>
              <a:buFontTx/>
              <a:buChar char="•"/>
            </a:pP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58 Beauty Pass Points - if the participants voted once, 58 Beauty Pass Points can be redeemed.</a:t>
            </a:r>
            <a:endParaRPr kumimoji="0" lang="en-US" altLang="en-US" sz="1200" b="0" i="0" u="none" strike="noStrike" cap="none" normalizeH="0" baseline="0" dirty="0">
              <a:ln>
                <a:noFill/>
              </a:ln>
              <a:solidFill>
                <a:srgbClr val="000000"/>
              </a:solidFill>
              <a:effectLst/>
              <a:latin typeface="Sephora Sans Light" panose="00000400000000000000" pitchFamily="2" charset="0"/>
              <a:ea typeface="Calibri" panose="020F0502020204030204" pitchFamily="34"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Sephora Canvas Bag - if the participants voted twice or more, Sephora Canvas Bag can be redeemed.</a:t>
            </a:r>
            <a:endParaRPr kumimoji="0" lang="en-US" altLang="en-US" sz="1200" b="0" i="0" u="none" strike="noStrike" cap="none" normalizeH="0" baseline="0" dirty="0">
              <a:ln>
                <a:noFill/>
              </a:ln>
              <a:solidFill>
                <a:srgbClr val="000000"/>
              </a:solidFill>
              <a:effectLst/>
              <a:latin typeface="Sephora Sans Light" panose="00000400000000000000" pitchFamily="2" charset="0"/>
              <a:ea typeface="Calibri" panose="020F0502020204030204" pitchFamily="34" charset="0"/>
              <a:cs typeface="Times New Roman" panose="02020603050405020304" pitchFamily="18" charset="0"/>
            </a:endParaRPr>
          </a:p>
          <a:p>
            <a:pPr marL="457200" lvl="1" indent="0" eaLnBrk="0" fontAlgn="base" hangingPunct="0">
              <a:lnSpc>
                <a:spcPct val="100000"/>
              </a:lnSpc>
              <a:spcBef>
                <a:spcPct val="0"/>
              </a:spcBef>
              <a:spcAft>
                <a:spcPct val="0"/>
              </a:spcAft>
              <a:buFontTx/>
              <a:buChar char="•"/>
            </a:pPr>
            <a:r>
              <a:rPr kumimoji="0" lang="en-US" altLang="en-US" sz="12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Hush Candle in Lavender- if the participants voted for the winning snack in the final round, Hush Candle in Lavender can be redeemed.</a:t>
            </a:r>
            <a:endParaRPr kumimoji="0" lang="en-US" altLang="en-US" sz="1200" b="0" i="0" u="none" strike="noStrike" cap="none" normalizeH="0" baseline="0" dirty="0">
              <a:ln>
                <a:noFill/>
              </a:ln>
              <a:solidFill>
                <a:schemeClr val="tx1"/>
              </a:solidFill>
              <a:effectLst/>
              <a:latin typeface="Sephora Sans Light" panose="00000400000000000000" pitchFamily="2" charset="0"/>
            </a:endParaRPr>
          </a:p>
        </p:txBody>
      </p:sp>
      <p:sp>
        <p:nvSpPr>
          <p:cNvPr id="4" name="Rectangle 2">
            <a:extLst>
              <a:ext uri="{FF2B5EF4-FFF2-40B4-BE49-F238E27FC236}">
                <a16:creationId xmlns:a16="http://schemas.microsoft.com/office/drawing/2014/main" id="{8C65A7C2-FA86-C895-0CB7-42FF0AC9B26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1">
            <a:extLst>
              <a:ext uri="{FF2B5EF4-FFF2-40B4-BE49-F238E27FC236}">
                <a16:creationId xmlns:a16="http://schemas.microsoft.com/office/drawing/2014/main" id="{F06333A1-0363-2E09-3D65-89D739A43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7350" y="1825625"/>
            <a:ext cx="2076450" cy="360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59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CF632-53B3-A15D-E7E0-556F309AB9D7}"/>
              </a:ext>
            </a:extLst>
          </p:cNvPr>
          <p:cNvSpPr>
            <a:spLocks noGrp="1"/>
          </p:cNvSpPr>
          <p:nvPr>
            <p:ph type="title"/>
          </p:nvPr>
        </p:nvSpPr>
        <p:spPr/>
        <p:txBody>
          <a:bodyPr>
            <a:normAutofit/>
          </a:bodyPr>
          <a:lstStyle/>
          <a:p>
            <a:r>
              <a:rPr lang="en-US" sz="2000" b="1" kern="100" dirty="0">
                <a:effectLst/>
                <a:latin typeface="Bumpo" pitchFamily="2" charset="0"/>
                <a:ea typeface="Calibri" panose="020F0502020204030204" pitchFamily="34" charset="0"/>
                <a:cs typeface="Times New Roman" panose="02020603050405020304" pitchFamily="18" charset="0"/>
              </a:rPr>
              <a:t>Technical Requirements</a:t>
            </a:r>
            <a:endParaRPr lang="en-US" sz="2000" dirty="0">
              <a:latin typeface="Bumpo" pitchFamily="2" charset="0"/>
            </a:endParaRPr>
          </a:p>
        </p:txBody>
      </p:sp>
      <p:sp>
        <p:nvSpPr>
          <p:cNvPr id="3" name="Content Placeholder 2">
            <a:extLst>
              <a:ext uri="{FF2B5EF4-FFF2-40B4-BE49-F238E27FC236}">
                <a16:creationId xmlns:a16="http://schemas.microsoft.com/office/drawing/2014/main" id="{C11B9438-4242-82E0-E9F9-55C536DB405D}"/>
              </a:ext>
            </a:extLst>
          </p:cNvPr>
          <p:cNvSpPr>
            <a:spLocks noGrp="1"/>
          </p:cNvSpPr>
          <p:nvPr>
            <p:ph idx="1"/>
          </p:nvPr>
        </p:nvSpPr>
        <p:spPr>
          <a:xfrm>
            <a:off x="5180012" y="276906"/>
            <a:ext cx="6172200" cy="5838144"/>
          </a:xfrm>
        </p:spPr>
        <p:txBody>
          <a:bodyPr/>
          <a:lstStyle/>
          <a:p>
            <a:pPr marL="0" indent="0">
              <a:buNone/>
            </a:pPr>
            <a:r>
              <a:rPr lang="en-US" sz="1200" b="1" dirty="0">
                <a:solidFill>
                  <a:srgbClr val="000000"/>
                </a:solidFill>
                <a:effectLst/>
                <a:latin typeface="Sephora Sans Book" panose="00000500000000000000" pitchFamily="2" charset="0"/>
                <a:ea typeface="Times New Roman" panose="02020603050405020304" pitchFamily="18" charset="0"/>
              </a:rPr>
              <a:t>Tasks</a:t>
            </a:r>
          </a:p>
          <a:p>
            <a:endParaRPr lang="en-US" sz="1800" b="1" dirty="0">
              <a:solidFill>
                <a:srgbClr val="000000"/>
              </a:solidFill>
              <a:latin typeface="Calibri Light" panose="020F0302020204030204" pitchFamily="34"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a:p>
            <a:endParaRPr lang="en-US" dirty="0"/>
          </a:p>
          <a:p>
            <a:pPr marL="0" indent="0">
              <a:buNone/>
            </a:pPr>
            <a:r>
              <a:rPr lang="en-US" sz="1200" b="1" dirty="0">
                <a:latin typeface="Sephora Sans Book" panose="00000500000000000000" pitchFamily="2" charset="0"/>
              </a:rPr>
              <a:t>Campaign Schedule</a:t>
            </a:r>
          </a:p>
          <a:p>
            <a:pPr marL="0" indent="0">
              <a:buNone/>
            </a:pPr>
            <a:endParaRPr lang="en-US" sz="1200" b="1" dirty="0">
              <a:latin typeface="Sephora Sans Book" panose="00000500000000000000" pitchFamily="2" charset="0"/>
            </a:endParaRPr>
          </a:p>
        </p:txBody>
      </p:sp>
      <p:sp>
        <p:nvSpPr>
          <p:cNvPr id="4" name="Text Placeholder 3">
            <a:extLst>
              <a:ext uri="{FF2B5EF4-FFF2-40B4-BE49-F238E27FC236}">
                <a16:creationId xmlns:a16="http://schemas.microsoft.com/office/drawing/2014/main" id="{FF6AFCFF-F9D9-EB2A-75F8-0DD9522ABC0A}"/>
              </a:ext>
            </a:extLst>
          </p:cNvPr>
          <p:cNvSpPr>
            <a:spLocks noGrp="1"/>
          </p:cNvSpPr>
          <p:nvPr>
            <p:ph type="body" sz="half" idx="2"/>
          </p:nvPr>
        </p:nvSpPr>
        <p:spPr/>
        <p:txBody>
          <a:bodyPr/>
          <a:lstStyle/>
          <a:p>
            <a:pPr marL="0" marR="0" fontAlgn="base">
              <a:spcBef>
                <a:spcPts val="0"/>
              </a:spcBef>
              <a:spcAft>
                <a:spcPts val="0"/>
              </a:spcAft>
            </a:pPr>
            <a:r>
              <a:rPr lang="en-US" sz="1200" b="1" dirty="0">
                <a:solidFill>
                  <a:srgbClr val="000000"/>
                </a:solidFill>
                <a:effectLst/>
                <a:latin typeface="Sephora Sans Book" panose="00000500000000000000" pitchFamily="2" charset="0"/>
                <a:ea typeface="Times New Roman" panose="02020603050405020304" pitchFamily="18" charset="0"/>
              </a:rPr>
              <a:t>To build the voting system</a:t>
            </a:r>
          </a:p>
          <a:p>
            <a:pPr marL="0" marR="0" fontAlgn="base">
              <a:spcBef>
                <a:spcPts val="0"/>
              </a:spcBef>
              <a:spcAft>
                <a:spcPts val="0"/>
              </a:spcAft>
            </a:pPr>
            <a:endParaRPr lang="en-US" sz="1200" dirty="0">
              <a:effectLst/>
              <a:latin typeface="Sephora Sans Book" panose="00000500000000000000" pitchFamily="2" charset="0"/>
              <a:ea typeface="Times New Roman" panose="02020603050405020304" pitchFamily="18" charset="0"/>
            </a:endParaRPr>
          </a:p>
          <a:p>
            <a:pPr marL="171450" marR="0" lvl="0" indent="-171450" fontAlgn="base">
              <a:spcBef>
                <a:spcPts val="0"/>
              </a:spcBef>
              <a:spcAft>
                <a:spcPts val="0"/>
              </a:spcAft>
              <a:buSzPts val="1000"/>
              <a:buFont typeface="Arial" panose="020B0604020202020204" pitchFamily="34" charset="0"/>
              <a:buChar char="•"/>
              <a:tabLst>
                <a:tab pos="457200" algn="l"/>
              </a:tabLst>
            </a:pPr>
            <a:r>
              <a:rPr lang="en-US" sz="1100" dirty="0">
                <a:solidFill>
                  <a:srgbClr val="000000"/>
                </a:solidFill>
                <a:effectLst/>
                <a:latin typeface="Sephora Sans Light" panose="00000400000000000000" pitchFamily="2" charset="0"/>
                <a:ea typeface="Times New Roman" panose="02020603050405020304" pitchFamily="18" charset="0"/>
              </a:rPr>
              <a:t>Able to collate voting results real time </a:t>
            </a:r>
            <a:endParaRPr lang="en-US" sz="1100" dirty="0">
              <a:effectLst/>
              <a:latin typeface="Sephora Sans Light" panose="00000400000000000000" pitchFamily="2" charset="0"/>
              <a:ea typeface="Times New Roman" panose="02020603050405020304" pitchFamily="18" charset="0"/>
            </a:endParaRPr>
          </a:p>
          <a:p>
            <a:pPr marL="171450" marR="0" lvl="0" indent="-171450" fontAlgn="base">
              <a:spcBef>
                <a:spcPts val="0"/>
              </a:spcBef>
              <a:spcAft>
                <a:spcPts val="0"/>
              </a:spcAft>
              <a:buSzPts val="1000"/>
              <a:buFont typeface="Arial" panose="020B0604020202020204" pitchFamily="34" charset="0"/>
              <a:buChar char="•"/>
              <a:tabLst>
                <a:tab pos="457200" algn="l"/>
              </a:tabLst>
            </a:pPr>
            <a:r>
              <a:rPr lang="en-US" sz="1100" dirty="0">
                <a:solidFill>
                  <a:srgbClr val="000000"/>
                </a:solidFill>
                <a:effectLst/>
                <a:latin typeface="Sephora Sans Light" panose="00000400000000000000" pitchFamily="2" charset="0"/>
                <a:ea typeface="Times New Roman" panose="02020603050405020304" pitchFamily="18" charset="0"/>
              </a:rPr>
              <a:t>Able to render voting results in front end </a:t>
            </a:r>
            <a:endParaRPr lang="en-US" sz="1100" dirty="0">
              <a:effectLst/>
              <a:latin typeface="Sephora Sans Light" panose="00000400000000000000" pitchFamily="2" charset="0"/>
              <a:ea typeface="Times New Roman" panose="02020603050405020304" pitchFamily="18" charset="0"/>
            </a:endParaRPr>
          </a:p>
          <a:p>
            <a:pPr marL="0" marR="0" fontAlgn="base">
              <a:spcBef>
                <a:spcPts val="0"/>
              </a:spcBef>
              <a:spcAft>
                <a:spcPts val="0"/>
              </a:spcAft>
            </a:pPr>
            <a:endParaRPr lang="en-US" sz="1000" b="1" dirty="0">
              <a:solidFill>
                <a:srgbClr val="000000"/>
              </a:solidFill>
              <a:effectLst/>
              <a:latin typeface="Calibri Light" panose="020F0302020204030204" pitchFamily="34" charset="0"/>
              <a:ea typeface="Times New Roman" panose="02020603050405020304" pitchFamily="18" charset="0"/>
            </a:endParaRPr>
          </a:p>
          <a:p>
            <a:pPr marL="0" marR="0" fontAlgn="base">
              <a:spcBef>
                <a:spcPts val="0"/>
              </a:spcBef>
              <a:spcAft>
                <a:spcPts val="0"/>
              </a:spcAft>
            </a:pPr>
            <a:r>
              <a:rPr lang="en-US" sz="1200" b="1" dirty="0">
                <a:solidFill>
                  <a:srgbClr val="000000"/>
                </a:solidFill>
                <a:effectLst/>
                <a:latin typeface="Sephora Sans Book" panose="00000500000000000000" pitchFamily="2" charset="0"/>
                <a:ea typeface="Times New Roman" panose="02020603050405020304" pitchFamily="18" charset="0"/>
              </a:rPr>
              <a:t>Data extraction </a:t>
            </a:r>
          </a:p>
          <a:p>
            <a:pPr marL="0" marR="0" fontAlgn="base">
              <a:spcBef>
                <a:spcPts val="0"/>
              </a:spcBef>
              <a:spcAft>
                <a:spcPts val="0"/>
              </a:spcAft>
            </a:pPr>
            <a:endParaRPr lang="en-US" sz="1200" dirty="0">
              <a:effectLst/>
              <a:latin typeface="Sephora Sans Book" panose="00000500000000000000" pitchFamily="2" charset="0"/>
              <a:ea typeface="Times New Roman" panose="02020603050405020304" pitchFamily="18" charset="0"/>
            </a:endParaRPr>
          </a:p>
          <a:p>
            <a:pPr marL="171450" marR="0" lvl="0" indent="-171450" fontAlgn="base">
              <a:spcBef>
                <a:spcPts val="0"/>
              </a:spcBef>
              <a:spcAft>
                <a:spcPts val="0"/>
              </a:spcAft>
              <a:buSzPts val="1000"/>
              <a:buFont typeface="Arial" panose="020B0604020202020204" pitchFamily="34" charset="0"/>
              <a:buChar char="•"/>
              <a:tabLst>
                <a:tab pos="457200" algn="l"/>
              </a:tabLst>
            </a:pPr>
            <a:r>
              <a:rPr lang="en-US" sz="1200" dirty="0">
                <a:solidFill>
                  <a:srgbClr val="000000"/>
                </a:solidFill>
                <a:effectLst/>
                <a:latin typeface="Sephora Sans Light" panose="00000400000000000000" pitchFamily="2" charset="0"/>
                <a:ea typeface="Times New Roman" panose="02020603050405020304" pitchFamily="18" charset="0"/>
              </a:rPr>
              <a:t>Beauty Pass Points allocation </a:t>
            </a:r>
            <a:endParaRPr lang="en-US" sz="1200" dirty="0">
              <a:effectLst/>
              <a:latin typeface="Sephora Sans Light" panose="00000400000000000000" pitchFamily="2" charset="0"/>
              <a:ea typeface="Times New Roman" panose="02020603050405020304" pitchFamily="18" charset="0"/>
            </a:endParaRPr>
          </a:p>
          <a:p>
            <a:pPr marL="742950" marR="0" lvl="1" indent="-285750" fontAlgn="base">
              <a:spcBef>
                <a:spcPts val="0"/>
              </a:spcBef>
              <a:spcAft>
                <a:spcPts val="0"/>
              </a:spcAft>
              <a:buSzPts val="1000"/>
              <a:buFont typeface="Courier New" panose="02070309020205020404" pitchFamily="49" charset="0"/>
              <a:buChar char="o"/>
              <a:tabLst>
                <a:tab pos="914400" algn="l"/>
              </a:tabLst>
            </a:pPr>
            <a:r>
              <a:rPr lang="en-US" sz="1200" dirty="0">
                <a:solidFill>
                  <a:srgbClr val="000000"/>
                </a:solidFill>
                <a:effectLst/>
                <a:latin typeface="Sephora Sans Light" panose="00000400000000000000" pitchFamily="2" charset="0"/>
                <a:ea typeface="Times New Roman" panose="02020603050405020304" pitchFamily="18" charset="0"/>
                <a:cs typeface="Times New Roman" panose="02020603050405020304" pitchFamily="18" charset="0"/>
              </a:rPr>
              <a:t>Able to allocate beauty pass points as rewards to all voting participants </a:t>
            </a:r>
            <a:endParaRPr lang="en-US" sz="1200" dirty="0">
              <a:effectLst/>
              <a:latin typeface="Sephora Sans Light" panose="00000400000000000000" pitchFamily="2" charset="0"/>
              <a:ea typeface="Times New Roman" panose="02020603050405020304" pitchFamily="18" charset="0"/>
              <a:cs typeface="Times New Roman" panose="02020603050405020304" pitchFamily="18" charset="0"/>
            </a:endParaRPr>
          </a:p>
          <a:p>
            <a:pPr marL="742950" marR="0" lvl="1" indent="-285750" fontAlgn="base">
              <a:spcBef>
                <a:spcPts val="0"/>
              </a:spcBef>
              <a:spcAft>
                <a:spcPts val="0"/>
              </a:spcAft>
              <a:buSzPts val="1000"/>
              <a:buFont typeface="Courier New" panose="02070309020205020404" pitchFamily="49" charset="0"/>
              <a:buChar char="o"/>
              <a:tabLst>
                <a:tab pos="914400" algn="l"/>
              </a:tabLst>
            </a:pPr>
            <a:r>
              <a:rPr lang="en-US" sz="1200" dirty="0">
                <a:solidFill>
                  <a:srgbClr val="000000"/>
                </a:solidFill>
                <a:effectLst/>
                <a:latin typeface="Sephora Sans Light" panose="00000400000000000000" pitchFamily="2" charset="0"/>
                <a:ea typeface="Times New Roman" panose="02020603050405020304" pitchFamily="18" charset="0"/>
                <a:cs typeface="Times New Roman" panose="02020603050405020304" pitchFamily="18" charset="0"/>
              </a:rPr>
              <a:t>Allocation is as real time as possible</a:t>
            </a:r>
            <a:endParaRPr lang="en-US" sz="1200" dirty="0">
              <a:effectLst/>
              <a:latin typeface="Sephora Sans Light" panose="00000400000000000000" pitchFamily="2" charset="0"/>
              <a:ea typeface="Times New Roman" panose="02020603050405020304" pitchFamily="18" charset="0"/>
              <a:cs typeface="Times New Roman" panose="02020603050405020304" pitchFamily="18" charset="0"/>
            </a:endParaRPr>
          </a:p>
          <a:p>
            <a:pPr marL="171450" marR="0" lvl="0" indent="-171450" fontAlgn="base">
              <a:spcBef>
                <a:spcPts val="0"/>
              </a:spcBef>
              <a:spcAft>
                <a:spcPts val="0"/>
              </a:spcAft>
              <a:buSzPts val="1000"/>
              <a:buFont typeface="Arial" panose="020B0604020202020204" pitchFamily="34" charset="0"/>
              <a:buChar char="•"/>
              <a:tabLst>
                <a:tab pos="457200" algn="l"/>
              </a:tabLst>
            </a:pPr>
            <a:r>
              <a:rPr lang="en-US" sz="1200" dirty="0">
                <a:solidFill>
                  <a:srgbClr val="000000"/>
                </a:solidFill>
                <a:effectLst/>
                <a:latin typeface="Sephora Sans Light" panose="00000400000000000000" pitchFamily="2" charset="0"/>
                <a:ea typeface="Times New Roman" panose="02020603050405020304" pitchFamily="18" charset="0"/>
              </a:rPr>
              <a:t>Play status and play count </a:t>
            </a:r>
            <a:endParaRPr lang="en-US" sz="1200" dirty="0">
              <a:effectLst/>
              <a:latin typeface="Sephora Sans Light" panose="00000400000000000000" pitchFamily="2" charset="0"/>
              <a:ea typeface="Times New Roman" panose="02020603050405020304" pitchFamily="18" charset="0"/>
            </a:endParaRPr>
          </a:p>
          <a:p>
            <a:pPr marL="742950" marR="0" lvl="1" indent="-285750" fontAlgn="base">
              <a:spcBef>
                <a:spcPts val="0"/>
              </a:spcBef>
              <a:spcAft>
                <a:spcPts val="0"/>
              </a:spcAft>
              <a:buSzPts val="1000"/>
              <a:buFont typeface="Courier New" panose="02070309020205020404" pitchFamily="49" charset="0"/>
              <a:buChar char="o"/>
              <a:tabLst>
                <a:tab pos="914400" algn="l"/>
              </a:tabLst>
            </a:pPr>
            <a:r>
              <a:rPr lang="en-US" sz="1200" dirty="0">
                <a:solidFill>
                  <a:srgbClr val="000000"/>
                </a:solidFill>
                <a:effectLst/>
                <a:latin typeface="Sephora Sans Light" panose="00000400000000000000" pitchFamily="2" charset="0"/>
                <a:ea typeface="Times New Roman" panose="02020603050405020304" pitchFamily="18" charset="0"/>
                <a:cs typeface="Times New Roman" panose="02020603050405020304" pitchFamily="18" charset="0"/>
              </a:rPr>
              <a:t>Able to map out who has voted 3 times &amp; how often can the list be updated</a:t>
            </a:r>
            <a:endParaRPr lang="en-US" sz="1200" dirty="0">
              <a:effectLst/>
              <a:latin typeface="Sephora Sans Light" panose="00000400000000000000" pitchFamily="2" charset="0"/>
              <a:ea typeface="Times New Roman" panose="02020603050405020304" pitchFamily="18" charset="0"/>
              <a:cs typeface="Times New Roman" panose="02020603050405020304" pitchFamily="18" charset="0"/>
            </a:endParaRPr>
          </a:p>
          <a:p>
            <a:pPr marL="742950" marR="0" lvl="1" indent="-285750" fontAlgn="base">
              <a:spcBef>
                <a:spcPts val="0"/>
              </a:spcBef>
              <a:spcAft>
                <a:spcPts val="0"/>
              </a:spcAft>
              <a:buSzPts val="1000"/>
              <a:buFont typeface="Courier New" panose="02070309020205020404" pitchFamily="49" charset="0"/>
              <a:buChar char="o"/>
              <a:tabLst>
                <a:tab pos="914400" algn="l"/>
              </a:tabLst>
            </a:pPr>
            <a:r>
              <a:rPr lang="en-US" sz="1200" dirty="0">
                <a:solidFill>
                  <a:srgbClr val="000000"/>
                </a:solidFill>
                <a:effectLst/>
                <a:latin typeface="Sephora Sans Light" panose="00000400000000000000" pitchFamily="2" charset="0"/>
                <a:ea typeface="Times New Roman" panose="02020603050405020304" pitchFamily="18" charset="0"/>
                <a:cs typeface="Times New Roman" panose="02020603050405020304" pitchFamily="18" charset="0"/>
              </a:rPr>
              <a:t>Able to map out who are in the final winner snack pool</a:t>
            </a:r>
            <a:endParaRPr lang="en-US" sz="1200" dirty="0">
              <a:effectLst/>
              <a:latin typeface="Sephora Sans Light" panose="00000400000000000000" pitchFamily="2" charset="0"/>
              <a:ea typeface="Times New Roman" panose="02020603050405020304" pitchFamily="18" charset="0"/>
              <a:cs typeface="Times New Roman" panose="02020603050405020304" pitchFamily="18" charset="0"/>
            </a:endParaRPr>
          </a:p>
          <a:p>
            <a:endParaRPr lang="en-US" dirty="0"/>
          </a:p>
        </p:txBody>
      </p:sp>
      <p:graphicFrame>
        <p:nvGraphicFramePr>
          <p:cNvPr id="6" name="Table 5">
            <a:extLst>
              <a:ext uri="{FF2B5EF4-FFF2-40B4-BE49-F238E27FC236}">
                <a16:creationId xmlns:a16="http://schemas.microsoft.com/office/drawing/2014/main" id="{15355A2D-BAAF-353C-05A5-5BD1D83A4CC1}"/>
              </a:ext>
            </a:extLst>
          </p:cNvPr>
          <p:cNvGraphicFramePr>
            <a:graphicFrameLocks noGrp="1"/>
          </p:cNvGraphicFramePr>
          <p:nvPr>
            <p:extLst>
              <p:ext uri="{D42A27DB-BD31-4B8C-83A1-F6EECF244321}">
                <p14:modId xmlns:p14="http://schemas.microsoft.com/office/powerpoint/2010/main" val="3437039988"/>
              </p:ext>
            </p:extLst>
          </p:nvPr>
        </p:nvGraphicFramePr>
        <p:xfrm>
          <a:off x="5348740" y="642379"/>
          <a:ext cx="5834744" cy="2335403"/>
        </p:xfrm>
        <a:graphic>
          <a:graphicData uri="http://schemas.openxmlformats.org/drawingml/2006/table">
            <a:tbl>
              <a:tblPr firstRow="1" firstCol="1" bandRow="1">
                <a:tableStyleId>{5C22544A-7EE6-4342-B048-85BDC9FD1C3A}</a:tableStyleId>
              </a:tblPr>
              <a:tblGrid>
                <a:gridCol w="2917372">
                  <a:extLst>
                    <a:ext uri="{9D8B030D-6E8A-4147-A177-3AD203B41FA5}">
                      <a16:colId xmlns:a16="http://schemas.microsoft.com/office/drawing/2014/main" val="3014171850"/>
                    </a:ext>
                  </a:extLst>
                </a:gridCol>
                <a:gridCol w="2917372">
                  <a:extLst>
                    <a:ext uri="{9D8B030D-6E8A-4147-A177-3AD203B41FA5}">
                      <a16:colId xmlns:a16="http://schemas.microsoft.com/office/drawing/2014/main" val="405390457"/>
                    </a:ext>
                  </a:extLst>
                </a:gridCol>
              </a:tblGrid>
              <a:tr h="284906">
                <a:tc>
                  <a:txBody>
                    <a:bodyPr/>
                    <a:lstStyle/>
                    <a:p>
                      <a:pPr marL="0" marR="0">
                        <a:lnSpc>
                          <a:spcPct val="107000"/>
                        </a:lnSpc>
                        <a:spcBef>
                          <a:spcPts val="0"/>
                        </a:spcBef>
                        <a:spcAft>
                          <a:spcPts val="0"/>
                        </a:spcAft>
                      </a:pPr>
                      <a:r>
                        <a:rPr lang="en-US" sz="800" kern="0" dirty="0">
                          <a:solidFill>
                            <a:schemeClr val="tx1"/>
                          </a:solidFill>
                          <a:effectLst/>
                        </a:rPr>
                        <a:t> </a:t>
                      </a:r>
                      <a:r>
                        <a:rPr lang="en-US" sz="1000" kern="0" dirty="0">
                          <a:solidFill>
                            <a:schemeClr val="tx1"/>
                          </a:solidFill>
                          <a:effectLst/>
                        </a:rPr>
                        <a:t>Sephora</a:t>
                      </a:r>
                      <a:endParaRPr lang="en-US" sz="1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800" kern="0" dirty="0" err="1">
                          <a:solidFill>
                            <a:schemeClr val="tx1"/>
                          </a:solidFill>
                          <a:effectLst/>
                          <a:latin typeface="Sephora Sans Book" panose="00000500000000000000" pitchFamily="2" charset="0"/>
                        </a:rPr>
                        <a:t>Ematics</a:t>
                      </a:r>
                      <a:endParaRPr lang="en-US" sz="1100" kern="100" dirty="0">
                        <a:solidFill>
                          <a:schemeClr val="tx1"/>
                        </a:solidFill>
                        <a:effectLst/>
                        <a:latin typeface="Sephora Sans Book" panose="00000500000000000000" pitchFamily="2" charset="0"/>
                        <a:ea typeface="Calibri" panose="020F0502020204030204" pitchFamily="34" charset="0"/>
                        <a:cs typeface="Times New Roman" panose="02020603050405020304" pitchFamily="18"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2836493"/>
                  </a:ext>
                </a:extLst>
              </a:tr>
              <a:tr h="903090">
                <a:tc>
                  <a:txBody>
                    <a:bodyPr/>
                    <a:lstStyle/>
                    <a:p>
                      <a:pPr marL="0" marR="0">
                        <a:lnSpc>
                          <a:spcPct val="107000"/>
                        </a:lnSpc>
                        <a:spcBef>
                          <a:spcPts val="0"/>
                        </a:spcBef>
                        <a:spcAft>
                          <a:spcPts val="0"/>
                        </a:spcAft>
                      </a:pPr>
                      <a:r>
                        <a:rPr lang="en-US" sz="800" kern="0" dirty="0">
                          <a:solidFill>
                            <a:schemeClr val="tx1"/>
                          </a:solidFill>
                          <a:effectLst/>
                        </a:rPr>
                        <a:t>Business Requirements </a:t>
                      </a:r>
                      <a:endParaRPr lang="en-US" sz="1100" kern="100" dirty="0">
                        <a:solidFill>
                          <a:schemeClr val="tx1"/>
                        </a:solidFill>
                        <a:effectLst/>
                      </a:endParaRPr>
                    </a:p>
                    <a:p>
                      <a:pPr marL="0" marR="0">
                        <a:lnSpc>
                          <a:spcPct val="107000"/>
                        </a:lnSpc>
                        <a:spcBef>
                          <a:spcPts val="0"/>
                        </a:spcBef>
                        <a:spcAft>
                          <a:spcPts val="0"/>
                        </a:spcAft>
                      </a:pPr>
                      <a:r>
                        <a:rPr lang="en-US" sz="800" kern="0" dirty="0">
                          <a:solidFill>
                            <a:schemeClr val="tx1"/>
                          </a:solidFill>
                          <a:effectLst/>
                        </a:rPr>
                        <a:t>Creative Design &amp; Copy-Writing </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7000"/>
                        </a:lnSpc>
                        <a:spcBef>
                          <a:spcPts val="0"/>
                        </a:spcBef>
                        <a:spcAft>
                          <a:spcPts val="0"/>
                        </a:spcAft>
                      </a:pPr>
                      <a:r>
                        <a:rPr lang="en-US" sz="800" kern="0" dirty="0">
                          <a:solidFill>
                            <a:schemeClr val="tx1"/>
                          </a:solidFill>
                          <a:effectLst/>
                        </a:rPr>
                        <a:t>Game build</a:t>
                      </a:r>
                      <a:endParaRPr lang="en-US" sz="1100" kern="100" dirty="0">
                        <a:solidFill>
                          <a:schemeClr val="tx1"/>
                        </a:solidFill>
                        <a:effectLst/>
                      </a:endParaRPr>
                    </a:p>
                    <a:p>
                      <a:pPr marL="342900" marR="0" lvl="0" indent="-342900" fontAlgn="base">
                        <a:lnSpc>
                          <a:spcPct val="107000"/>
                        </a:lnSpc>
                        <a:spcBef>
                          <a:spcPts val="0"/>
                        </a:spcBef>
                        <a:spcAft>
                          <a:spcPts val="0"/>
                        </a:spcAft>
                        <a:buSzPts val="1000"/>
                        <a:buFont typeface="+mj-lt"/>
                        <a:buAutoNum type="arabicPeriod"/>
                        <a:tabLst>
                          <a:tab pos="457200" algn="l"/>
                        </a:tabLst>
                      </a:pPr>
                      <a:r>
                        <a:rPr lang="en-US" sz="800" kern="0" dirty="0">
                          <a:solidFill>
                            <a:schemeClr val="tx1"/>
                          </a:solidFill>
                          <a:effectLst/>
                        </a:rPr>
                        <a:t>The LIVE voting system</a:t>
                      </a:r>
                      <a:endParaRPr lang="en-US" sz="1100" kern="100" dirty="0">
                        <a:solidFill>
                          <a:schemeClr val="tx1"/>
                        </a:solidFill>
                        <a:effectLst/>
                      </a:endParaRPr>
                    </a:p>
                    <a:p>
                      <a:pPr marL="742950" marR="0" lvl="1" indent="-285750" fontAlgn="base">
                        <a:lnSpc>
                          <a:spcPct val="107000"/>
                        </a:lnSpc>
                        <a:spcBef>
                          <a:spcPts val="0"/>
                        </a:spcBef>
                        <a:spcAft>
                          <a:spcPts val="0"/>
                        </a:spcAft>
                        <a:buSzPts val="1000"/>
                        <a:buFont typeface="Courier New" panose="02070309020205020404" pitchFamily="49" charset="0"/>
                        <a:buChar char="o"/>
                        <a:tabLst>
                          <a:tab pos="914400" algn="l"/>
                        </a:tabLst>
                      </a:pPr>
                      <a:r>
                        <a:rPr lang="en-US" sz="800" kern="0" dirty="0">
                          <a:solidFill>
                            <a:schemeClr val="tx1"/>
                          </a:solidFill>
                          <a:effectLst/>
                        </a:rPr>
                        <a:t>List format</a:t>
                      </a:r>
                      <a:endParaRPr lang="en-US" sz="1100" kern="100" dirty="0">
                        <a:solidFill>
                          <a:schemeClr val="tx1"/>
                        </a:solidFill>
                        <a:effectLst/>
                      </a:endParaRPr>
                    </a:p>
                    <a:p>
                      <a:pPr marL="742950" marR="0" lvl="1" indent="-285750" fontAlgn="base">
                        <a:lnSpc>
                          <a:spcPct val="107000"/>
                        </a:lnSpc>
                        <a:spcBef>
                          <a:spcPts val="0"/>
                        </a:spcBef>
                        <a:spcAft>
                          <a:spcPts val="0"/>
                        </a:spcAft>
                        <a:buSzPts val="1000"/>
                        <a:buFont typeface="Courier New" panose="02070309020205020404" pitchFamily="49" charset="0"/>
                        <a:buChar char="o"/>
                        <a:tabLst>
                          <a:tab pos="914400" algn="l"/>
                        </a:tabLst>
                      </a:pPr>
                      <a:r>
                        <a:rPr lang="en-US" sz="800" kern="0" dirty="0">
                          <a:solidFill>
                            <a:schemeClr val="tx1"/>
                          </a:solidFill>
                          <a:effectLst/>
                        </a:rPr>
                        <a:t>1v1 battle format</a:t>
                      </a:r>
                      <a:endParaRPr lang="en-US" sz="1100" kern="100" dirty="0">
                        <a:solidFill>
                          <a:schemeClr val="tx1"/>
                        </a:solidFill>
                        <a:effectLst/>
                      </a:endParaRPr>
                    </a:p>
                    <a:p>
                      <a:pPr marL="0" marR="0">
                        <a:lnSpc>
                          <a:spcPct val="107000"/>
                        </a:lnSpc>
                        <a:spcBef>
                          <a:spcPts val="0"/>
                        </a:spcBef>
                        <a:spcAft>
                          <a:spcPts val="0"/>
                        </a:spcAft>
                      </a:pPr>
                      <a:r>
                        <a:rPr lang="en-US" sz="800" kern="0" dirty="0">
                          <a:solidFill>
                            <a:schemeClr val="tx1"/>
                          </a:solidFill>
                          <a:effectLst/>
                        </a:rPr>
                        <a:t>Data record </a:t>
                      </a:r>
                      <a:endParaRPr lang="en-US" sz="1100" kern="100" dirty="0">
                        <a:solidFill>
                          <a:schemeClr val="tx1"/>
                        </a:solidFill>
                        <a:effectLst/>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800" kern="0" dirty="0">
                          <a:solidFill>
                            <a:schemeClr val="tx1"/>
                          </a:solidFill>
                          <a:effectLst/>
                        </a:rPr>
                        <a:t>Data connection between Braze &amp; SFMC</a:t>
                      </a:r>
                      <a:endParaRPr lang="en-US" sz="1100" kern="100" dirty="0">
                        <a:solidFill>
                          <a:schemeClr val="tx1"/>
                        </a:solidFill>
                        <a:effectLst/>
                      </a:endParaRPr>
                    </a:p>
                    <a:p>
                      <a:pPr marL="342900" marR="0" lvl="0" indent="-342900" fontAlgn="base">
                        <a:lnSpc>
                          <a:spcPct val="107000"/>
                        </a:lnSpc>
                        <a:spcBef>
                          <a:spcPts val="0"/>
                        </a:spcBef>
                        <a:spcAft>
                          <a:spcPts val="0"/>
                        </a:spcAft>
                        <a:buSzPts val="1000"/>
                        <a:buFont typeface="Symbol" panose="05050102010706020507" pitchFamily="18" charset="2"/>
                        <a:buChar char=""/>
                        <a:tabLst>
                          <a:tab pos="457200" algn="l"/>
                        </a:tabLst>
                      </a:pPr>
                      <a:r>
                        <a:rPr lang="en-US" sz="800" kern="0" dirty="0">
                          <a:solidFill>
                            <a:schemeClr val="tx1"/>
                          </a:solidFill>
                          <a:effectLst/>
                        </a:rPr>
                        <a:t>Improve journey to credit Beauty Pass points</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9923093"/>
                  </a:ext>
                </a:extLst>
              </a:tr>
              <a:tr h="366606">
                <a:tc gridSpan="2">
                  <a:txBody>
                    <a:bodyPr/>
                    <a:lstStyle/>
                    <a:p>
                      <a:pPr marL="0" marR="0" algn="ctr">
                        <a:lnSpc>
                          <a:spcPct val="107000"/>
                        </a:lnSpc>
                        <a:spcBef>
                          <a:spcPts val="0"/>
                        </a:spcBef>
                        <a:spcAft>
                          <a:spcPts val="0"/>
                        </a:spcAft>
                      </a:pPr>
                      <a:r>
                        <a:rPr lang="en-US" sz="800" kern="0" dirty="0">
                          <a:solidFill>
                            <a:schemeClr val="tx1"/>
                          </a:solidFill>
                          <a:effectLst/>
                        </a:rPr>
                        <a:t>Game testing </a:t>
                      </a:r>
                      <a:endParaRPr lang="en-US" sz="1100" kern="100" dirty="0">
                        <a:solidFill>
                          <a:schemeClr val="tx1"/>
                        </a:solidFill>
                        <a:effectLst/>
                      </a:endParaRPr>
                    </a:p>
                    <a:p>
                      <a:pPr marL="0" marR="0" algn="ctr">
                        <a:lnSpc>
                          <a:spcPct val="107000"/>
                        </a:lnSpc>
                        <a:spcBef>
                          <a:spcPts val="0"/>
                        </a:spcBef>
                        <a:spcAft>
                          <a:spcPts val="0"/>
                        </a:spcAft>
                      </a:pPr>
                      <a:r>
                        <a:rPr lang="en-US" sz="800" kern="0" dirty="0">
                          <a:solidFill>
                            <a:schemeClr val="tx1"/>
                          </a:solidFill>
                          <a:effectLst/>
                        </a:rPr>
                        <a:t>(start testing Week of 26 Jun)</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246665926"/>
                  </a:ext>
                </a:extLst>
              </a:tr>
              <a:tr h="366606">
                <a:tc gridSpan="2">
                  <a:txBody>
                    <a:bodyPr/>
                    <a:lstStyle/>
                    <a:p>
                      <a:pPr marL="0" marR="0" algn="ctr">
                        <a:lnSpc>
                          <a:spcPct val="107000"/>
                        </a:lnSpc>
                        <a:spcBef>
                          <a:spcPts val="0"/>
                        </a:spcBef>
                        <a:spcAft>
                          <a:spcPts val="0"/>
                        </a:spcAft>
                      </a:pPr>
                      <a:r>
                        <a:rPr lang="en-US" sz="800" kern="0" dirty="0">
                          <a:solidFill>
                            <a:schemeClr val="tx1"/>
                          </a:solidFill>
                          <a:effectLst/>
                        </a:rPr>
                        <a:t>Game Launch</a:t>
                      </a:r>
                      <a:endParaRPr lang="en-US" sz="1100" kern="100" dirty="0">
                        <a:solidFill>
                          <a:schemeClr val="tx1"/>
                        </a:solidFill>
                        <a:effectLst/>
                      </a:endParaRPr>
                    </a:p>
                    <a:p>
                      <a:pPr marL="0" marR="0" algn="ctr">
                        <a:lnSpc>
                          <a:spcPct val="107000"/>
                        </a:lnSpc>
                        <a:spcBef>
                          <a:spcPts val="0"/>
                        </a:spcBef>
                        <a:spcAft>
                          <a:spcPts val="0"/>
                        </a:spcAft>
                      </a:pPr>
                      <a:r>
                        <a:rPr lang="en-US" sz="800" kern="0" dirty="0">
                          <a:solidFill>
                            <a:schemeClr val="tx1"/>
                          </a:solidFill>
                          <a:effectLst/>
                        </a:rPr>
                        <a:t>(12 July)</a:t>
                      </a:r>
                      <a:endParaRPr lang="en-US"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4012475712"/>
                  </a:ext>
                </a:extLst>
              </a:tr>
            </a:tbl>
          </a:graphicData>
        </a:graphic>
      </p:graphicFrame>
      <p:pic>
        <p:nvPicPr>
          <p:cNvPr id="7" name="Picture 6">
            <a:extLst>
              <a:ext uri="{FF2B5EF4-FFF2-40B4-BE49-F238E27FC236}">
                <a16:creationId xmlns:a16="http://schemas.microsoft.com/office/drawing/2014/main" id="{415FC8CC-C327-0919-E81F-96358739AF4F}"/>
              </a:ext>
            </a:extLst>
          </p:cNvPr>
          <p:cNvPicPr>
            <a:picLocks noChangeAspect="1"/>
          </p:cNvPicPr>
          <p:nvPr/>
        </p:nvPicPr>
        <p:blipFill>
          <a:blip r:embed="rId2"/>
          <a:stretch>
            <a:fillRect/>
          </a:stretch>
        </p:blipFill>
        <p:spPr>
          <a:xfrm>
            <a:off x="5348740" y="3450967"/>
            <a:ext cx="5834744" cy="2764654"/>
          </a:xfrm>
          <a:prstGeom prst="rect">
            <a:avLst/>
          </a:prstGeom>
        </p:spPr>
      </p:pic>
    </p:spTree>
    <p:extLst>
      <p:ext uri="{BB962C8B-B14F-4D97-AF65-F5344CB8AC3E}">
        <p14:creationId xmlns:p14="http://schemas.microsoft.com/office/powerpoint/2010/main" val="2391429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7E1C01-B834-8CEB-0D82-B9B0101260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 y="252186"/>
            <a:ext cx="11457213" cy="6328228"/>
          </a:xfrm>
          <a:prstGeom prst="rect">
            <a:avLst/>
          </a:prstGeom>
          <a:noFill/>
          <a:ln>
            <a:noFill/>
          </a:ln>
        </p:spPr>
      </p:pic>
    </p:spTree>
    <p:extLst>
      <p:ext uri="{BB962C8B-B14F-4D97-AF65-F5344CB8AC3E}">
        <p14:creationId xmlns:p14="http://schemas.microsoft.com/office/powerpoint/2010/main" val="263185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520-415F-AB68-B622-46846B108E81}"/>
              </a:ext>
            </a:extLst>
          </p:cNvPr>
          <p:cNvSpPr>
            <a:spLocks noGrp="1"/>
          </p:cNvSpPr>
          <p:nvPr>
            <p:ph type="title"/>
          </p:nvPr>
        </p:nvSpPr>
        <p:spPr/>
        <p:txBody>
          <a:bodyPr/>
          <a:lstStyle/>
          <a:p>
            <a:r>
              <a:rPr lang="en-US" dirty="0"/>
              <a:t>Execution</a:t>
            </a:r>
          </a:p>
        </p:txBody>
      </p:sp>
    </p:spTree>
    <p:extLst>
      <p:ext uri="{BB962C8B-B14F-4D97-AF65-F5344CB8AC3E}">
        <p14:creationId xmlns:p14="http://schemas.microsoft.com/office/powerpoint/2010/main" val="1509229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665C-6DC1-6B11-499F-E94A72934622}"/>
              </a:ext>
            </a:extLst>
          </p:cNvPr>
          <p:cNvSpPr>
            <a:spLocks noGrp="1"/>
          </p:cNvSpPr>
          <p:nvPr>
            <p:ph type="title"/>
          </p:nvPr>
        </p:nvSpPr>
        <p:spPr/>
        <p:txBody>
          <a:bodyPr>
            <a:normAutofit/>
          </a:bodyPr>
          <a:lstStyle/>
          <a:p>
            <a:pPr marL="0" marR="0">
              <a:lnSpc>
                <a:spcPct val="107000"/>
              </a:lnSpc>
              <a:spcBef>
                <a:spcPts val="0"/>
              </a:spcBef>
              <a:spcAft>
                <a:spcPts val="800"/>
              </a:spcAft>
              <a:tabLst>
                <a:tab pos="871220" algn="l"/>
              </a:tabLst>
            </a:pPr>
            <a:r>
              <a:rPr lang="en-US" sz="1200" kern="0" dirty="0">
                <a:solidFill>
                  <a:srgbClr val="000000"/>
                </a:solidFill>
                <a:effectLst/>
                <a:latin typeface="Sephora Sans Light" panose="00000400000000000000" pitchFamily="2" charset="0"/>
                <a:ea typeface="Times New Roman" panose="02020603050405020304" pitchFamily="18" charset="0"/>
                <a:cs typeface="Times New Roman" panose="02020603050405020304" pitchFamily="18" charset="0"/>
              </a:rPr>
              <a:t>Braze is a marketing tool that users has limited access to data for security purposes, for that reason, Salesforce Marketing Cloud has been used to store and return data as needed, using In-App messaging, Braze can display full webpage including CSS, HTML, and JavaScript in the mobile application, and through those functionalities, the project was able to be done.</a:t>
            </a:r>
            <a:br>
              <a:rPr lang="en-US" sz="1200" kern="100" dirty="0">
                <a:effectLst/>
                <a:latin typeface="Sephora Sans Light" panose="00000400000000000000" pitchFamily="2" charset="0"/>
                <a:ea typeface="Calibri" panose="020F0502020204030204" pitchFamily="34" charset="0"/>
                <a:cs typeface="Times New Roman" panose="02020603050405020304" pitchFamily="18" charset="0"/>
              </a:rPr>
            </a:br>
            <a:r>
              <a:rPr lang="en-US" sz="1200" kern="0" dirty="0">
                <a:solidFill>
                  <a:srgbClr val="000000"/>
                </a:solidFill>
                <a:effectLst/>
                <a:latin typeface="Sephora Sans Light" panose="00000400000000000000" pitchFamily="2" charset="0"/>
                <a:ea typeface="Times New Roman" panose="02020603050405020304" pitchFamily="18" charset="0"/>
                <a:cs typeface="Times New Roman" panose="02020603050405020304" pitchFamily="18" charset="0"/>
              </a:rPr>
              <a:t>Through the help of Salesforce Marketing Cloud, Cloud page functionality was used to help communicate with the HTML in braze to pass and return a data as needed, making it an API Endpoint, to list those endpoints:</a:t>
            </a:r>
            <a:endParaRPr lang="en-US" sz="1200" dirty="0">
              <a:latin typeface="Sephora Sans Light" panose="00000400000000000000" pitchFamily="2" charset="0"/>
            </a:endParaRPr>
          </a:p>
        </p:txBody>
      </p:sp>
      <p:sp>
        <p:nvSpPr>
          <p:cNvPr id="7" name="Rectangle 5">
            <a:extLst>
              <a:ext uri="{FF2B5EF4-FFF2-40B4-BE49-F238E27FC236}">
                <a16:creationId xmlns:a16="http://schemas.microsoft.com/office/drawing/2014/main" id="{8A44CEDB-F627-9886-F80A-445076BFACB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52" name="Picture 1">
            <a:extLst>
              <a:ext uri="{FF2B5EF4-FFF2-40B4-BE49-F238E27FC236}">
                <a16:creationId xmlns:a16="http://schemas.microsoft.com/office/drawing/2014/main" id="{91198867-0AC7-A3B0-62AE-C433D6B5E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54202"/>
            <a:ext cx="2751008" cy="40322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a:extLst>
              <a:ext uri="{FF2B5EF4-FFF2-40B4-BE49-F238E27FC236}">
                <a16:creationId xmlns:a16="http://schemas.microsoft.com/office/drawing/2014/main" id="{DEC95A06-E2B7-75BE-D4E6-8E9156D1E86F}"/>
              </a:ext>
            </a:extLst>
          </p:cNvPr>
          <p:cNvSpPr>
            <a:spLocks noChangeArrowheads="1"/>
          </p:cNvSpPr>
          <p:nvPr/>
        </p:nvSpPr>
        <p:spPr bwMode="auto">
          <a:xfrm>
            <a:off x="3589208" y="1838814"/>
            <a:ext cx="77645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71538" algn="l"/>
              </a:tabLst>
              <a:defRPr>
                <a:solidFill>
                  <a:schemeClr val="tx1"/>
                </a:solidFill>
                <a:latin typeface="Arial" panose="020B0604020202020204" pitchFamily="34" charset="0"/>
              </a:defRPr>
            </a:lvl1pPr>
            <a:lvl2pPr eaLnBrk="0" fontAlgn="base" hangingPunct="0">
              <a:spcBef>
                <a:spcPct val="0"/>
              </a:spcBef>
              <a:spcAft>
                <a:spcPct val="0"/>
              </a:spcAft>
              <a:tabLst>
                <a:tab pos="871538" algn="l"/>
              </a:tabLst>
              <a:defRPr>
                <a:solidFill>
                  <a:schemeClr val="tx1"/>
                </a:solidFill>
                <a:latin typeface="Arial" panose="020B0604020202020204" pitchFamily="34" charset="0"/>
              </a:defRPr>
            </a:lvl2pPr>
            <a:lvl3pPr eaLnBrk="0" fontAlgn="base" hangingPunct="0">
              <a:spcBef>
                <a:spcPct val="0"/>
              </a:spcBef>
              <a:spcAft>
                <a:spcPct val="0"/>
              </a:spcAft>
              <a:tabLst>
                <a:tab pos="871538" algn="l"/>
              </a:tabLst>
              <a:defRPr>
                <a:solidFill>
                  <a:schemeClr val="tx1"/>
                </a:solidFill>
                <a:latin typeface="Arial" panose="020B0604020202020204" pitchFamily="34" charset="0"/>
              </a:defRPr>
            </a:lvl3pPr>
            <a:lvl4pPr eaLnBrk="0" fontAlgn="base" hangingPunct="0">
              <a:spcBef>
                <a:spcPct val="0"/>
              </a:spcBef>
              <a:spcAft>
                <a:spcPct val="0"/>
              </a:spcAft>
              <a:tabLst>
                <a:tab pos="871538" algn="l"/>
              </a:tabLst>
              <a:defRPr>
                <a:solidFill>
                  <a:schemeClr val="tx1"/>
                </a:solidFill>
                <a:latin typeface="Arial" panose="020B0604020202020204" pitchFamily="34" charset="0"/>
              </a:defRPr>
            </a:lvl4pPr>
            <a:lvl5pPr eaLnBrk="0" fontAlgn="base" hangingPunct="0">
              <a:spcBef>
                <a:spcPct val="0"/>
              </a:spcBef>
              <a:spcAft>
                <a:spcPct val="0"/>
              </a:spcAft>
              <a:tabLst>
                <a:tab pos="871538" algn="l"/>
              </a:tabLst>
              <a:defRPr>
                <a:solidFill>
                  <a:schemeClr val="tx1"/>
                </a:solidFill>
                <a:latin typeface="Arial" panose="020B0604020202020204" pitchFamily="34" charset="0"/>
              </a:defRPr>
            </a:lvl5pPr>
            <a:lvl6pPr eaLnBrk="0" fontAlgn="base" hangingPunct="0">
              <a:spcBef>
                <a:spcPct val="0"/>
              </a:spcBef>
              <a:spcAft>
                <a:spcPct val="0"/>
              </a:spcAft>
              <a:tabLst>
                <a:tab pos="871538" algn="l"/>
              </a:tabLst>
              <a:defRPr>
                <a:solidFill>
                  <a:schemeClr val="tx1"/>
                </a:solidFill>
                <a:latin typeface="Arial" panose="020B0604020202020204" pitchFamily="34" charset="0"/>
              </a:defRPr>
            </a:lvl6pPr>
            <a:lvl7pPr eaLnBrk="0" fontAlgn="base" hangingPunct="0">
              <a:spcBef>
                <a:spcPct val="0"/>
              </a:spcBef>
              <a:spcAft>
                <a:spcPct val="0"/>
              </a:spcAft>
              <a:tabLst>
                <a:tab pos="871538" algn="l"/>
              </a:tabLst>
              <a:defRPr>
                <a:solidFill>
                  <a:schemeClr val="tx1"/>
                </a:solidFill>
                <a:latin typeface="Arial" panose="020B0604020202020204" pitchFamily="34" charset="0"/>
              </a:defRPr>
            </a:lvl7pPr>
            <a:lvl8pPr eaLnBrk="0" fontAlgn="base" hangingPunct="0">
              <a:spcBef>
                <a:spcPct val="0"/>
              </a:spcBef>
              <a:spcAft>
                <a:spcPct val="0"/>
              </a:spcAft>
              <a:tabLst>
                <a:tab pos="871538" algn="l"/>
              </a:tabLst>
              <a:defRPr>
                <a:solidFill>
                  <a:schemeClr val="tx1"/>
                </a:solidFill>
                <a:latin typeface="Arial" panose="020B0604020202020204" pitchFamily="34" charset="0"/>
              </a:defRPr>
            </a:lvl8pPr>
            <a:lvl9pPr eaLnBrk="0" fontAlgn="base" hangingPunct="0">
              <a:spcBef>
                <a:spcPct val="0"/>
              </a:spcBef>
              <a:spcAft>
                <a:spcPct val="0"/>
              </a:spcAft>
              <a:tabLst>
                <a:tab pos="8715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871538" algn="l"/>
              </a:tabLst>
            </a:pPr>
            <a:r>
              <a:rPr kumimoji="0" lang="en-US" altLang="en-US" sz="800" b="0" i="0" u="none" strike="noStrike" cap="none" normalizeH="0" baseline="0" dirty="0">
                <a:ln>
                  <a:noFill/>
                </a:ln>
                <a:solidFill>
                  <a:srgbClr val="000000"/>
                </a:solidFill>
                <a:effectLst/>
                <a:latin typeface="Sephora Sans Light" panose="00000400000000000000" pitchFamily="2" charset="0"/>
                <a:ea typeface="Times New Roman" panose="02020603050405020304" pitchFamily="18" charset="0"/>
                <a:cs typeface="Calibri Light" panose="020F0302020204030204" pitchFamily="34" charset="0"/>
              </a:rPr>
              <a:t>When the user opens the In-app message in Sephora mobile application, Braze will communicate with the cloud page to check if the user has already (voted or not/redeemed the prize or not) on its current game week, If the user has already voted, the button will show “You have already voted” with gray background, else, the button will show “Vote Now”.</a:t>
            </a:r>
            <a:endParaRPr kumimoji="0" lang="en-US" altLang="en-US" sz="800" b="0" i="0" u="none" strike="noStrike" cap="none" normalizeH="0" baseline="0" dirty="0">
              <a:ln>
                <a:noFill/>
              </a:ln>
              <a:solidFill>
                <a:schemeClr val="tx1"/>
              </a:solidFill>
              <a:effectLst/>
              <a:latin typeface="Sephora Sans Light" panose="00000400000000000000" pitchFamily="2" charset="0"/>
            </a:endParaRPr>
          </a:p>
        </p:txBody>
      </p:sp>
      <p:pic>
        <p:nvPicPr>
          <p:cNvPr id="9" name="Picture 8">
            <a:extLst>
              <a:ext uri="{FF2B5EF4-FFF2-40B4-BE49-F238E27FC236}">
                <a16:creationId xmlns:a16="http://schemas.microsoft.com/office/drawing/2014/main" id="{8DC7B4AC-A1DA-5E85-8224-13E69863A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369728"/>
            <a:ext cx="2751008" cy="403221"/>
          </a:xfrm>
          <a:prstGeom prst="rect">
            <a:avLst/>
          </a:prstGeom>
        </p:spPr>
      </p:pic>
      <p:sp>
        <p:nvSpPr>
          <p:cNvPr id="11" name="TextBox 10">
            <a:extLst>
              <a:ext uri="{FF2B5EF4-FFF2-40B4-BE49-F238E27FC236}">
                <a16:creationId xmlns:a16="http://schemas.microsoft.com/office/drawing/2014/main" id="{8F54CD93-AF90-147F-73AA-533A7D2ED64F}"/>
              </a:ext>
            </a:extLst>
          </p:cNvPr>
          <p:cNvSpPr txBox="1"/>
          <p:nvPr/>
        </p:nvSpPr>
        <p:spPr>
          <a:xfrm>
            <a:off x="3589208" y="2369728"/>
            <a:ext cx="7764592" cy="461665"/>
          </a:xfrm>
          <a:prstGeom prst="rect">
            <a:avLst/>
          </a:prstGeom>
          <a:noFill/>
        </p:spPr>
        <p:txBody>
          <a:bodyPr wrap="square">
            <a:spAutoFit/>
          </a:bodyPr>
          <a:lstStyle/>
          <a:p>
            <a:r>
              <a:rPr lang="en-US" sz="800" kern="0" dirty="0">
                <a:solidFill>
                  <a:srgbClr val="000000"/>
                </a:solidFill>
                <a:effectLst/>
                <a:latin typeface="Sephora Sans Light" panose="00000400000000000000" pitchFamily="2" charset="0"/>
                <a:ea typeface="Times New Roman" panose="02020603050405020304" pitchFamily="18" charset="0"/>
              </a:rPr>
              <a:t>When the user clicks the “Vote Now” button. Braze will ask SFMC to return the products that is available for voting, the products return will depend on what game week is being played, if the its game week 1, then all the 12 products will be returned and user will vote for the user’s 8 preferred products, if week 2, 8 products from the winning products of week 1 will be returned, if week 3, 4 products from the winning products of week 2, if week 4, 2 products from the winning products of week 3.</a:t>
            </a:r>
            <a:endParaRPr lang="en-US" sz="800" dirty="0">
              <a:latin typeface="Sephora Sans Light" panose="00000400000000000000" pitchFamily="2" charset="0"/>
            </a:endParaRPr>
          </a:p>
        </p:txBody>
      </p:sp>
      <p:pic>
        <p:nvPicPr>
          <p:cNvPr id="12" name="Picture 11">
            <a:extLst>
              <a:ext uri="{FF2B5EF4-FFF2-40B4-BE49-F238E27FC236}">
                <a16:creationId xmlns:a16="http://schemas.microsoft.com/office/drawing/2014/main" id="{7BDD306C-FDF4-CD7F-3226-EAE8D62B7C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884002"/>
            <a:ext cx="2751008" cy="403221"/>
          </a:xfrm>
          <a:prstGeom prst="rect">
            <a:avLst/>
          </a:prstGeom>
        </p:spPr>
      </p:pic>
      <p:sp>
        <p:nvSpPr>
          <p:cNvPr id="14" name="TextBox 13">
            <a:extLst>
              <a:ext uri="{FF2B5EF4-FFF2-40B4-BE49-F238E27FC236}">
                <a16:creationId xmlns:a16="http://schemas.microsoft.com/office/drawing/2014/main" id="{2733B76A-E359-FB10-2156-920781A3A335}"/>
              </a:ext>
            </a:extLst>
          </p:cNvPr>
          <p:cNvSpPr txBox="1"/>
          <p:nvPr/>
        </p:nvSpPr>
        <p:spPr>
          <a:xfrm>
            <a:off x="3589208" y="2916335"/>
            <a:ext cx="7764592" cy="338554"/>
          </a:xfrm>
          <a:prstGeom prst="rect">
            <a:avLst/>
          </a:prstGeom>
          <a:noFill/>
        </p:spPr>
        <p:txBody>
          <a:bodyPr wrap="square">
            <a:spAutoFit/>
          </a:bodyPr>
          <a:lstStyle/>
          <a:p>
            <a:r>
              <a:rPr lang="en-US" sz="800" kern="0" dirty="0">
                <a:solidFill>
                  <a:srgbClr val="000000"/>
                </a:solidFill>
                <a:effectLst/>
                <a:latin typeface="Sephora Sans Light" panose="00000400000000000000" pitchFamily="2" charset="0"/>
                <a:ea typeface="Times New Roman" panose="02020603050405020304" pitchFamily="18" charset="0"/>
              </a:rPr>
              <a:t>When the user submitted the vote, the selected products will be submitted to SFMC and will be processed to return the total votes and percentage for each product that will be displayed in the thank you page of the HTML voting system in Braze.</a:t>
            </a:r>
            <a:endParaRPr lang="en-US" sz="800" dirty="0">
              <a:latin typeface="Sephora Sans Light" panose="00000400000000000000" pitchFamily="2" charset="0"/>
            </a:endParaRPr>
          </a:p>
        </p:txBody>
      </p:sp>
      <p:pic>
        <p:nvPicPr>
          <p:cNvPr id="15" name="Picture 14">
            <a:extLst>
              <a:ext uri="{FF2B5EF4-FFF2-40B4-BE49-F238E27FC236}">
                <a16:creationId xmlns:a16="http://schemas.microsoft.com/office/drawing/2014/main" id="{58354C0E-BA4A-F0C2-14CD-AE2765A240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398276"/>
            <a:ext cx="2751008" cy="375285"/>
          </a:xfrm>
          <a:prstGeom prst="rect">
            <a:avLst/>
          </a:prstGeom>
        </p:spPr>
      </p:pic>
      <p:sp>
        <p:nvSpPr>
          <p:cNvPr id="17" name="TextBox 16">
            <a:extLst>
              <a:ext uri="{FF2B5EF4-FFF2-40B4-BE49-F238E27FC236}">
                <a16:creationId xmlns:a16="http://schemas.microsoft.com/office/drawing/2014/main" id="{2EB43A07-5819-0342-5309-D183BB6B7BA1}"/>
              </a:ext>
            </a:extLst>
          </p:cNvPr>
          <p:cNvSpPr txBox="1"/>
          <p:nvPr/>
        </p:nvSpPr>
        <p:spPr>
          <a:xfrm>
            <a:off x="3589208" y="3416641"/>
            <a:ext cx="7764592" cy="338554"/>
          </a:xfrm>
          <a:prstGeom prst="rect">
            <a:avLst/>
          </a:prstGeom>
          <a:noFill/>
        </p:spPr>
        <p:txBody>
          <a:bodyPr wrap="square">
            <a:spAutoFit/>
          </a:bodyPr>
          <a:lstStyle/>
          <a:p>
            <a:r>
              <a:rPr lang="en-US" sz="800" kern="0" dirty="0">
                <a:solidFill>
                  <a:srgbClr val="000000"/>
                </a:solidFill>
                <a:effectLst/>
                <a:latin typeface="Sephora Sans Light" panose="00000400000000000000" pitchFamily="2" charset="0"/>
                <a:ea typeface="Times New Roman" panose="02020603050405020304" pitchFamily="18" charset="0"/>
              </a:rPr>
              <a:t>When the user clicks the “View Prize” button in the Landing page, Braze will request user’s prize data from SFMC which will return user’s redemption data, be displayed in the prize page, and have “Already redeemed” gray button if the prize has been redeemed already, and “Redeem” button if not.</a:t>
            </a:r>
            <a:endParaRPr lang="en-US" sz="800" dirty="0">
              <a:latin typeface="Sephora Sans Light" panose="00000400000000000000" pitchFamily="2" charset="0"/>
            </a:endParaRPr>
          </a:p>
        </p:txBody>
      </p:sp>
      <p:pic>
        <p:nvPicPr>
          <p:cNvPr id="18" name="Picture 17">
            <a:extLst>
              <a:ext uri="{FF2B5EF4-FFF2-40B4-BE49-F238E27FC236}">
                <a16:creationId xmlns:a16="http://schemas.microsoft.com/office/drawing/2014/main" id="{D789D03E-58F5-41BC-1F57-55C70D7240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3902979"/>
            <a:ext cx="2751008" cy="403222"/>
          </a:xfrm>
          <a:prstGeom prst="rect">
            <a:avLst/>
          </a:prstGeom>
        </p:spPr>
      </p:pic>
      <p:sp>
        <p:nvSpPr>
          <p:cNvPr id="20" name="TextBox 19">
            <a:extLst>
              <a:ext uri="{FF2B5EF4-FFF2-40B4-BE49-F238E27FC236}">
                <a16:creationId xmlns:a16="http://schemas.microsoft.com/office/drawing/2014/main" id="{FF757202-547B-A722-FF41-6BA708727CED}"/>
              </a:ext>
            </a:extLst>
          </p:cNvPr>
          <p:cNvSpPr txBox="1"/>
          <p:nvPr/>
        </p:nvSpPr>
        <p:spPr>
          <a:xfrm>
            <a:off x="3589208" y="3974008"/>
            <a:ext cx="7764592" cy="215444"/>
          </a:xfrm>
          <a:prstGeom prst="rect">
            <a:avLst/>
          </a:prstGeom>
          <a:noFill/>
        </p:spPr>
        <p:txBody>
          <a:bodyPr wrap="square">
            <a:spAutoFit/>
          </a:bodyPr>
          <a:lstStyle/>
          <a:p>
            <a:r>
              <a:rPr lang="en-US" sz="800" kern="0" dirty="0">
                <a:solidFill>
                  <a:srgbClr val="000000"/>
                </a:solidFill>
                <a:effectLst/>
                <a:latin typeface="Sephora Sans Light" panose="00000400000000000000" pitchFamily="2" charset="0"/>
                <a:ea typeface="Times New Roman" panose="02020603050405020304" pitchFamily="18" charset="0"/>
              </a:rPr>
              <a:t>When the user clicks the “Redeem” button, SFMC will add the user’s data confirming that it has been redeemed by the user already.</a:t>
            </a:r>
            <a:endParaRPr lang="en-US" sz="800" dirty="0">
              <a:latin typeface="Sephora Sans Light" panose="00000400000000000000" pitchFamily="2" charset="0"/>
            </a:endParaRPr>
          </a:p>
        </p:txBody>
      </p:sp>
      <p:pic>
        <p:nvPicPr>
          <p:cNvPr id="21" name="Picture 20">
            <a:extLst>
              <a:ext uri="{FF2B5EF4-FFF2-40B4-BE49-F238E27FC236}">
                <a16:creationId xmlns:a16="http://schemas.microsoft.com/office/drawing/2014/main" id="{4601354A-120B-D2F2-378F-D58C2F0E53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4435619"/>
            <a:ext cx="2746152" cy="403222"/>
          </a:xfrm>
          <a:prstGeom prst="rect">
            <a:avLst/>
          </a:prstGeom>
        </p:spPr>
      </p:pic>
      <p:sp>
        <p:nvSpPr>
          <p:cNvPr id="23" name="TextBox 22">
            <a:extLst>
              <a:ext uri="{FF2B5EF4-FFF2-40B4-BE49-F238E27FC236}">
                <a16:creationId xmlns:a16="http://schemas.microsoft.com/office/drawing/2014/main" id="{4CCEEFD5-07B9-2CEF-2F8D-45CA50D77721}"/>
              </a:ext>
            </a:extLst>
          </p:cNvPr>
          <p:cNvSpPr txBox="1"/>
          <p:nvPr/>
        </p:nvSpPr>
        <p:spPr>
          <a:xfrm>
            <a:off x="3584352" y="4467953"/>
            <a:ext cx="7764592" cy="338554"/>
          </a:xfrm>
          <a:prstGeom prst="rect">
            <a:avLst/>
          </a:prstGeom>
          <a:noFill/>
        </p:spPr>
        <p:txBody>
          <a:bodyPr wrap="square">
            <a:spAutoFit/>
          </a:bodyPr>
          <a:lstStyle/>
          <a:p>
            <a:r>
              <a:rPr lang="en-US" sz="800" kern="0" dirty="0">
                <a:solidFill>
                  <a:srgbClr val="000000"/>
                </a:solidFill>
                <a:effectLst/>
                <a:latin typeface="Sephora Sans Light" panose="00000400000000000000" pitchFamily="2" charset="0"/>
                <a:ea typeface="Times New Roman" panose="02020603050405020304" pitchFamily="18" charset="0"/>
              </a:rPr>
              <a:t>When the user clicks the “View Current Result” in the Landing page, Braze will request the current score in SFMC, and it will return the total votes and percentage of each product according to the game week.</a:t>
            </a:r>
            <a:endParaRPr lang="en-US" sz="800" dirty="0">
              <a:latin typeface="Sephora Sans Light" panose="00000400000000000000" pitchFamily="2" charset="0"/>
            </a:endParaRPr>
          </a:p>
        </p:txBody>
      </p:sp>
    </p:spTree>
    <p:extLst>
      <p:ext uri="{BB962C8B-B14F-4D97-AF65-F5344CB8AC3E}">
        <p14:creationId xmlns:p14="http://schemas.microsoft.com/office/powerpoint/2010/main" val="204832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520-415F-AB68-B622-46846B108E81}"/>
              </a:ext>
            </a:extLst>
          </p:cNvPr>
          <p:cNvSpPr>
            <a:spLocks noGrp="1"/>
          </p:cNvSpPr>
          <p:nvPr>
            <p:ph type="title"/>
          </p:nvPr>
        </p:nvSpPr>
        <p:spPr/>
        <p:txBody>
          <a:bodyPr/>
          <a:lstStyle/>
          <a:p>
            <a:r>
              <a:rPr lang="en-US" dirty="0"/>
              <a:t>Scenario</a:t>
            </a:r>
          </a:p>
        </p:txBody>
      </p:sp>
    </p:spTree>
    <p:extLst>
      <p:ext uri="{BB962C8B-B14F-4D97-AF65-F5344CB8AC3E}">
        <p14:creationId xmlns:p14="http://schemas.microsoft.com/office/powerpoint/2010/main" val="28817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388C-0A05-F33D-FA45-D524F4A4F824}"/>
              </a:ext>
            </a:extLst>
          </p:cNvPr>
          <p:cNvSpPr>
            <a:spLocks noGrp="1"/>
          </p:cNvSpPr>
          <p:nvPr>
            <p:ph type="title"/>
          </p:nvPr>
        </p:nvSpPr>
        <p:spPr>
          <a:xfrm>
            <a:off x="838200" y="365125"/>
            <a:ext cx="10515600" cy="602615"/>
          </a:xfrm>
        </p:spPr>
        <p:txBody>
          <a:bodyPr>
            <a:normAutofit/>
          </a:bodyPr>
          <a:lstStyle/>
          <a:p>
            <a:r>
              <a:rPr lang="en-US" sz="2000" dirty="0">
                <a:latin typeface="Sephora Sans Book" panose="00000500000000000000" pitchFamily="2" charset="0"/>
              </a:rPr>
              <a:t>Week 1</a:t>
            </a:r>
          </a:p>
        </p:txBody>
      </p:sp>
      <p:pic>
        <p:nvPicPr>
          <p:cNvPr id="4" name="Content Placeholder 3">
            <a:extLst>
              <a:ext uri="{FF2B5EF4-FFF2-40B4-BE49-F238E27FC236}">
                <a16:creationId xmlns:a16="http://schemas.microsoft.com/office/drawing/2014/main" id="{45663D16-52AE-B5F9-F995-69D9C4CD19E7}"/>
              </a:ext>
            </a:extLst>
          </p:cNvPr>
          <p:cNvPicPr>
            <a:picLocks noGrp="1" noChangeAspect="1"/>
          </p:cNvPicPr>
          <p:nvPr>
            <p:ph idx="1"/>
          </p:nvPr>
        </p:nvPicPr>
        <p:blipFill>
          <a:blip r:embed="rId2"/>
          <a:stretch>
            <a:fillRect/>
          </a:stretch>
        </p:blipFill>
        <p:spPr>
          <a:xfrm>
            <a:off x="2180964" y="967740"/>
            <a:ext cx="7830071" cy="4933744"/>
          </a:xfrm>
          <a:prstGeom prst="rect">
            <a:avLst/>
          </a:prstGeom>
        </p:spPr>
      </p:pic>
    </p:spTree>
    <p:extLst>
      <p:ext uri="{BB962C8B-B14F-4D97-AF65-F5344CB8AC3E}">
        <p14:creationId xmlns:p14="http://schemas.microsoft.com/office/powerpoint/2010/main" val="1212319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E388C-0A05-F33D-FA45-D524F4A4F824}"/>
              </a:ext>
            </a:extLst>
          </p:cNvPr>
          <p:cNvSpPr>
            <a:spLocks noGrp="1"/>
          </p:cNvSpPr>
          <p:nvPr>
            <p:ph type="title"/>
          </p:nvPr>
        </p:nvSpPr>
        <p:spPr>
          <a:xfrm>
            <a:off x="838200" y="365125"/>
            <a:ext cx="10515600" cy="602615"/>
          </a:xfrm>
        </p:spPr>
        <p:txBody>
          <a:bodyPr>
            <a:normAutofit/>
          </a:bodyPr>
          <a:lstStyle/>
          <a:p>
            <a:r>
              <a:rPr lang="en-US" sz="2000" dirty="0">
                <a:latin typeface="Sephora Sans Book" panose="00000500000000000000" pitchFamily="2" charset="0"/>
              </a:rPr>
              <a:t>Week 2</a:t>
            </a:r>
          </a:p>
        </p:txBody>
      </p:sp>
      <p:pic>
        <p:nvPicPr>
          <p:cNvPr id="6" name="Picture 5">
            <a:extLst>
              <a:ext uri="{FF2B5EF4-FFF2-40B4-BE49-F238E27FC236}">
                <a16:creationId xmlns:a16="http://schemas.microsoft.com/office/drawing/2014/main" id="{01EDEC74-25E4-3587-15C6-0E23F59D48B4}"/>
              </a:ext>
            </a:extLst>
          </p:cNvPr>
          <p:cNvPicPr>
            <a:picLocks noChangeAspect="1"/>
          </p:cNvPicPr>
          <p:nvPr/>
        </p:nvPicPr>
        <p:blipFill>
          <a:blip r:embed="rId2"/>
          <a:stretch>
            <a:fillRect/>
          </a:stretch>
        </p:blipFill>
        <p:spPr>
          <a:xfrm>
            <a:off x="1738312" y="1385325"/>
            <a:ext cx="8715375" cy="4087349"/>
          </a:xfrm>
          <a:prstGeom prst="rect">
            <a:avLst/>
          </a:prstGeom>
        </p:spPr>
      </p:pic>
    </p:spTree>
    <p:extLst>
      <p:ext uri="{BB962C8B-B14F-4D97-AF65-F5344CB8AC3E}">
        <p14:creationId xmlns:p14="http://schemas.microsoft.com/office/powerpoint/2010/main" val="2962717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1497</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Bumpo</vt:lpstr>
      <vt:lpstr>Calibri</vt:lpstr>
      <vt:lpstr>Calibri Light</vt:lpstr>
      <vt:lpstr>Courier New</vt:lpstr>
      <vt:lpstr>Sephora Sans Book</vt:lpstr>
      <vt:lpstr>Sephora Sans Light</vt:lpstr>
      <vt:lpstr>Symbol</vt:lpstr>
      <vt:lpstr>Times New Roman</vt:lpstr>
      <vt:lpstr>Office Theme</vt:lpstr>
      <vt:lpstr>PowerPoint Presentation</vt:lpstr>
      <vt:lpstr>What is National Day Gamification</vt:lpstr>
      <vt:lpstr>Technical Requirements</vt:lpstr>
      <vt:lpstr>PowerPoint Presentation</vt:lpstr>
      <vt:lpstr>Execution</vt:lpstr>
      <vt:lpstr>Braze is a marketing tool that users has limited access to data for security purposes, for that reason, Salesforce Marketing Cloud has been used to store and return data as needed, using In-App messaging, Braze can display full webpage including CSS, HTML, and JavaScript in the mobile application, and through those functionalities, the project was able to be done. Through the help of Salesforce Marketing Cloud, Cloud page functionality was used to help communicate with the HTML in braze to pass and return a data as needed, making it an API Endpoint, to list those endpoints:</vt:lpstr>
      <vt:lpstr>Scenario</vt:lpstr>
      <vt:lpstr>Week 1</vt:lpstr>
      <vt:lpstr>Week 2</vt:lpstr>
      <vt:lpstr>Week 3</vt:lpstr>
      <vt:lpstr>Week 4</vt:lpstr>
      <vt:lpstr>Final Result</vt:lpstr>
      <vt:lpstr>Issues</vt:lpstr>
      <vt:lpstr>Users were able cast week4 votes during week 1</vt:lpstr>
      <vt:lpstr>Total vote percentage exceeding a total of 100%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3</cp:revision>
  <dcterms:created xsi:type="dcterms:W3CDTF">2024-03-12T08:10:31Z</dcterms:created>
  <dcterms:modified xsi:type="dcterms:W3CDTF">2024-03-12T09:00:00Z</dcterms:modified>
</cp:coreProperties>
</file>