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64F7E-E444-419F-B8A1-AEE3802318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8A099E6-8A50-4621-8940-9799F8A70F5B}">
      <dgm:prSet phldrT="[文本]"/>
      <dgm:spPr/>
      <dgm:t>
        <a:bodyPr/>
        <a:lstStyle/>
        <a:p>
          <a:r>
            <a:rPr lang="zh-CN" altLang="en-US" dirty="0" smtClean="0"/>
            <a:t>一</a:t>
          </a:r>
          <a:r>
            <a:rPr lang="en-US" altLang="zh-CN" dirty="0" smtClean="0"/>
            <a:t>,</a:t>
          </a:r>
          <a:r>
            <a:rPr lang="en-US" altLang="zh-CN" dirty="0" err="1" smtClean="0"/>
            <a:t>SpringBoot</a:t>
          </a:r>
          <a:r>
            <a:rPr lang="zh-CN" altLang="en-US" dirty="0" smtClean="0"/>
            <a:t>入门</a:t>
          </a:r>
          <a:endParaRPr lang="zh-CN" altLang="en-US" dirty="0"/>
        </a:p>
      </dgm:t>
    </dgm:pt>
    <dgm:pt modelId="{684F5B6A-784D-4B8C-A5D0-CA13A8B8B80B}" type="parTrans" cxnId="{1EDE13BA-1A35-47B4-86A0-881D72DF1F61}">
      <dgm:prSet/>
      <dgm:spPr/>
      <dgm:t>
        <a:bodyPr/>
        <a:lstStyle/>
        <a:p>
          <a:endParaRPr lang="zh-CN" altLang="en-US"/>
        </a:p>
      </dgm:t>
    </dgm:pt>
    <dgm:pt modelId="{22CA965E-A2EC-425D-B933-43845371B4BA}" type="sibTrans" cxnId="{1EDE13BA-1A35-47B4-86A0-881D72DF1F61}">
      <dgm:prSet/>
      <dgm:spPr/>
      <dgm:t>
        <a:bodyPr/>
        <a:lstStyle/>
        <a:p>
          <a:endParaRPr lang="zh-CN" altLang="en-US"/>
        </a:p>
      </dgm:t>
    </dgm:pt>
    <dgm:pt modelId="{DEDE23EA-0226-4E13-9560-7FDAC0F5B185}">
      <dgm:prSet phldrT="[文本]"/>
      <dgm:spPr/>
      <dgm:t>
        <a:bodyPr/>
        <a:lstStyle/>
        <a:p>
          <a:r>
            <a:rPr lang="zh-CN" altLang="en-US" dirty="0" smtClean="0"/>
            <a:t>二</a:t>
          </a:r>
          <a:r>
            <a:rPr lang="en-US" altLang="zh-CN" dirty="0" smtClean="0"/>
            <a:t>,</a:t>
          </a:r>
          <a:r>
            <a:rPr lang="en-US" altLang="zh-CN" dirty="0" err="1" smtClean="0"/>
            <a:t>SpringBoot</a:t>
          </a:r>
          <a:r>
            <a:rPr lang="zh-CN" altLang="en-US" dirty="0" smtClean="0"/>
            <a:t>配置</a:t>
          </a:r>
          <a:endParaRPr lang="zh-CN" altLang="en-US" dirty="0"/>
        </a:p>
      </dgm:t>
    </dgm:pt>
    <dgm:pt modelId="{B7838EBF-D0F9-4045-92E8-61D81FEB2F3D}" type="parTrans" cxnId="{48A93B14-4825-4744-A48C-8B21BDA02936}">
      <dgm:prSet/>
      <dgm:spPr/>
      <dgm:t>
        <a:bodyPr/>
        <a:lstStyle/>
        <a:p>
          <a:endParaRPr lang="zh-CN" altLang="en-US"/>
        </a:p>
      </dgm:t>
    </dgm:pt>
    <dgm:pt modelId="{7A8FAD5D-6C21-4164-933A-64818EFD3599}" type="sibTrans" cxnId="{48A93B14-4825-4744-A48C-8B21BDA02936}">
      <dgm:prSet/>
      <dgm:spPr/>
      <dgm:t>
        <a:bodyPr/>
        <a:lstStyle/>
        <a:p>
          <a:endParaRPr lang="zh-CN" altLang="en-US"/>
        </a:p>
      </dgm:t>
    </dgm:pt>
    <dgm:pt modelId="{360CC82E-011F-4392-8C51-08BC9D4B3E73}">
      <dgm:prSet phldrT="[文本]"/>
      <dgm:spPr/>
      <dgm:t>
        <a:bodyPr/>
        <a:lstStyle/>
        <a:p>
          <a:r>
            <a:rPr lang="zh-CN" altLang="en-US" dirty="0" smtClean="0"/>
            <a:t>三</a:t>
          </a:r>
          <a:r>
            <a:rPr lang="en-US" altLang="zh-CN" dirty="0" smtClean="0"/>
            <a:t>,</a:t>
          </a:r>
          <a:r>
            <a:rPr lang="en-US" altLang="zh-CN" dirty="0" err="1" smtClean="0"/>
            <a:t>SpringBoot</a:t>
          </a:r>
          <a:r>
            <a:rPr lang="zh-CN" altLang="en-US" dirty="0" smtClean="0"/>
            <a:t>与日志</a:t>
          </a:r>
          <a:endParaRPr lang="zh-CN" altLang="en-US" dirty="0"/>
        </a:p>
      </dgm:t>
    </dgm:pt>
    <dgm:pt modelId="{4F30357C-094A-4AAD-9DD3-3A096A0DE0E3}" type="parTrans" cxnId="{5BFA896C-5649-4B99-9CEF-3E41F944E507}">
      <dgm:prSet/>
      <dgm:spPr/>
      <dgm:t>
        <a:bodyPr/>
        <a:lstStyle/>
        <a:p>
          <a:endParaRPr lang="zh-CN" altLang="en-US"/>
        </a:p>
      </dgm:t>
    </dgm:pt>
    <dgm:pt modelId="{22B386DE-A770-4CAC-A084-CC2DBE20C208}" type="sibTrans" cxnId="{5BFA896C-5649-4B99-9CEF-3E41F944E507}">
      <dgm:prSet/>
      <dgm:spPr/>
      <dgm:t>
        <a:bodyPr/>
        <a:lstStyle/>
        <a:p>
          <a:endParaRPr lang="zh-CN" altLang="en-US"/>
        </a:p>
      </dgm:t>
    </dgm:pt>
    <dgm:pt modelId="{80A7EC12-9AC0-426E-949D-A514FBC3D0F9}">
      <dgm:prSet phldrT="[文本]"/>
      <dgm:spPr/>
      <dgm:t>
        <a:bodyPr/>
        <a:lstStyle/>
        <a:p>
          <a:r>
            <a:rPr lang="zh-CN" altLang="en-US" dirty="0" smtClean="0"/>
            <a:t>四</a:t>
          </a:r>
          <a:r>
            <a:rPr lang="en-US" altLang="zh-CN" dirty="0" smtClean="0"/>
            <a:t>,</a:t>
          </a:r>
          <a:r>
            <a:rPr lang="en-US" altLang="zh-CN" dirty="0" err="1" smtClean="0"/>
            <a:t>SpringBoot</a:t>
          </a:r>
          <a:r>
            <a:rPr lang="zh-CN" altLang="en-US" dirty="0" smtClean="0"/>
            <a:t>之</a:t>
          </a:r>
          <a:r>
            <a:rPr lang="en-US" altLang="zh-CN" dirty="0" smtClean="0"/>
            <a:t>CRUD</a:t>
          </a:r>
          <a:endParaRPr lang="zh-CN" altLang="en-US" dirty="0"/>
        </a:p>
      </dgm:t>
    </dgm:pt>
    <dgm:pt modelId="{77F938A7-79A8-4035-97D7-86AAF72E3D7B}" type="parTrans" cxnId="{4A83F370-29E5-4419-B5FC-5523F8024057}">
      <dgm:prSet/>
      <dgm:spPr/>
      <dgm:t>
        <a:bodyPr/>
        <a:lstStyle/>
        <a:p>
          <a:endParaRPr lang="zh-CN" altLang="en-US"/>
        </a:p>
      </dgm:t>
    </dgm:pt>
    <dgm:pt modelId="{0B3A0AB0-6CEA-44CC-83B1-A310E9E02FEF}" type="sibTrans" cxnId="{4A83F370-29E5-4419-B5FC-5523F8024057}">
      <dgm:prSet/>
      <dgm:spPr/>
      <dgm:t>
        <a:bodyPr/>
        <a:lstStyle/>
        <a:p>
          <a:endParaRPr lang="zh-CN" altLang="en-US"/>
        </a:p>
      </dgm:t>
    </dgm:pt>
    <dgm:pt modelId="{7E36A0C7-DB92-4BEB-B9BC-AB18AEDB615C}" type="pres">
      <dgm:prSet presAssocID="{42964F7E-E444-419F-B8A1-AEE38023182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FEBA615-F2CD-42F6-B0D7-C4439969ADFF}" type="pres">
      <dgm:prSet presAssocID="{F8A099E6-8A50-4621-8940-9799F8A70F5B}" presName="thickLine" presStyleLbl="alignNode1" presStyleIdx="0" presStyleCnt="4"/>
      <dgm:spPr/>
    </dgm:pt>
    <dgm:pt modelId="{C9899863-D4A3-448E-9843-95137877A77B}" type="pres">
      <dgm:prSet presAssocID="{F8A099E6-8A50-4621-8940-9799F8A70F5B}" presName="horz1" presStyleCnt="0"/>
      <dgm:spPr/>
    </dgm:pt>
    <dgm:pt modelId="{5AF93025-7AA6-46F6-8A58-610941BD11C5}" type="pres">
      <dgm:prSet presAssocID="{F8A099E6-8A50-4621-8940-9799F8A70F5B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AD4643C9-7C0E-42C2-926F-610C25987C74}" type="pres">
      <dgm:prSet presAssocID="{F8A099E6-8A50-4621-8940-9799F8A70F5B}" presName="vert1" presStyleCnt="0"/>
      <dgm:spPr/>
    </dgm:pt>
    <dgm:pt modelId="{1DE1C9B4-BE9B-4AAF-8D6B-930B3FA9A79B}" type="pres">
      <dgm:prSet presAssocID="{DEDE23EA-0226-4E13-9560-7FDAC0F5B185}" presName="thickLine" presStyleLbl="alignNode1" presStyleIdx="1" presStyleCnt="4"/>
      <dgm:spPr/>
    </dgm:pt>
    <dgm:pt modelId="{4794C037-CAF3-415C-8C69-63A6CA2E54E4}" type="pres">
      <dgm:prSet presAssocID="{DEDE23EA-0226-4E13-9560-7FDAC0F5B185}" presName="horz1" presStyleCnt="0"/>
      <dgm:spPr/>
    </dgm:pt>
    <dgm:pt modelId="{6B2599C7-2B0B-4F4F-9B27-201BD689596C}" type="pres">
      <dgm:prSet presAssocID="{DEDE23EA-0226-4E13-9560-7FDAC0F5B185}" presName="tx1" presStyleLbl="revTx" presStyleIdx="1" presStyleCnt="4"/>
      <dgm:spPr/>
      <dgm:t>
        <a:bodyPr/>
        <a:lstStyle/>
        <a:p>
          <a:endParaRPr lang="zh-CN" altLang="en-US"/>
        </a:p>
      </dgm:t>
    </dgm:pt>
    <dgm:pt modelId="{8D5262C8-EB7D-4344-ADF9-A942FE53DC9A}" type="pres">
      <dgm:prSet presAssocID="{DEDE23EA-0226-4E13-9560-7FDAC0F5B185}" presName="vert1" presStyleCnt="0"/>
      <dgm:spPr/>
    </dgm:pt>
    <dgm:pt modelId="{7143FA98-6C58-42C5-904F-3D2F9CE9D251}" type="pres">
      <dgm:prSet presAssocID="{360CC82E-011F-4392-8C51-08BC9D4B3E73}" presName="thickLine" presStyleLbl="alignNode1" presStyleIdx="2" presStyleCnt="4"/>
      <dgm:spPr/>
    </dgm:pt>
    <dgm:pt modelId="{33346DF1-03A9-4AAA-9800-05B90163DB56}" type="pres">
      <dgm:prSet presAssocID="{360CC82E-011F-4392-8C51-08BC9D4B3E73}" presName="horz1" presStyleCnt="0"/>
      <dgm:spPr/>
    </dgm:pt>
    <dgm:pt modelId="{B92F6B9A-F38E-4371-AD0F-12C2C7FC738F}" type="pres">
      <dgm:prSet presAssocID="{360CC82E-011F-4392-8C51-08BC9D4B3E73}" presName="tx1" presStyleLbl="revTx" presStyleIdx="2" presStyleCnt="4"/>
      <dgm:spPr/>
      <dgm:t>
        <a:bodyPr/>
        <a:lstStyle/>
        <a:p>
          <a:endParaRPr lang="zh-CN" altLang="en-US"/>
        </a:p>
      </dgm:t>
    </dgm:pt>
    <dgm:pt modelId="{6D54B1A5-615F-49DF-AD3F-572DDAF96334}" type="pres">
      <dgm:prSet presAssocID="{360CC82E-011F-4392-8C51-08BC9D4B3E73}" presName="vert1" presStyleCnt="0"/>
      <dgm:spPr/>
    </dgm:pt>
    <dgm:pt modelId="{A5E386BF-E5AA-420C-842B-A09C0A70981F}" type="pres">
      <dgm:prSet presAssocID="{80A7EC12-9AC0-426E-949D-A514FBC3D0F9}" presName="thickLine" presStyleLbl="alignNode1" presStyleIdx="3" presStyleCnt="4"/>
      <dgm:spPr/>
    </dgm:pt>
    <dgm:pt modelId="{FCF885DD-F7AA-4D1C-8BD9-325F7C6E0FB3}" type="pres">
      <dgm:prSet presAssocID="{80A7EC12-9AC0-426E-949D-A514FBC3D0F9}" presName="horz1" presStyleCnt="0"/>
      <dgm:spPr/>
    </dgm:pt>
    <dgm:pt modelId="{BD80CAF3-549E-431C-A64C-4466D0B0ED7C}" type="pres">
      <dgm:prSet presAssocID="{80A7EC12-9AC0-426E-949D-A514FBC3D0F9}" presName="tx1" presStyleLbl="revTx" presStyleIdx="3" presStyleCnt="4"/>
      <dgm:spPr/>
      <dgm:t>
        <a:bodyPr/>
        <a:lstStyle/>
        <a:p>
          <a:endParaRPr lang="zh-CN" altLang="en-US"/>
        </a:p>
      </dgm:t>
    </dgm:pt>
    <dgm:pt modelId="{C655D744-2BC5-4C1B-BAA7-26FF3557C564}" type="pres">
      <dgm:prSet presAssocID="{80A7EC12-9AC0-426E-949D-A514FBC3D0F9}" presName="vert1" presStyleCnt="0"/>
      <dgm:spPr/>
    </dgm:pt>
  </dgm:ptLst>
  <dgm:cxnLst>
    <dgm:cxn modelId="{48A93B14-4825-4744-A48C-8B21BDA02936}" srcId="{42964F7E-E444-419F-B8A1-AEE380231827}" destId="{DEDE23EA-0226-4E13-9560-7FDAC0F5B185}" srcOrd="1" destOrd="0" parTransId="{B7838EBF-D0F9-4045-92E8-61D81FEB2F3D}" sibTransId="{7A8FAD5D-6C21-4164-933A-64818EFD3599}"/>
    <dgm:cxn modelId="{633BCFC7-AD2A-4555-A080-A5A3FEF4E26E}" type="presOf" srcId="{DEDE23EA-0226-4E13-9560-7FDAC0F5B185}" destId="{6B2599C7-2B0B-4F4F-9B27-201BD689596C}" srcOrd="0" destOrd="0" presId="urn:microsoft.com/office/officeart/2008/layout/LinedList"/>
    <dgm:cxn modelId="{0A0AAD5D-40FD-4387-8625-4543F74844AA}" type="presOf" srcId="{42964F7E-E444-419F-B8A1-AEE380231827}" destId="{7E36A0C7-DB92-4BEB-B9BC-AB18AEDB615C}" srcOrd="0" destOrd="0" presId="urn:microsoft.com/office/officeart/2008/layout/LinedList"/>
    <dgm:cxn modelId="{93B28B45-706D-405A-9E2B-483BE509CFDD}" type="presOf" srcId="{360CC82E-011F-4392-8C51-08BC9D4B3E73}" destId="{B92F6B9A-F38E-4371-AD0F-12C2C7FC738F}" srcOrd="0" destOrd="0" presId="urn:microsoft.com/office/officeart/2008/layout/LinedList"/>
    <dgm:cxn modelId="{5BFA896C-5649-4B99-9CEF-3E41F944E507}" srcId="{42964F7E-E444-419F-B8A1-AEE380231827}" destId="{360CC82E-011F-4392-8C51-08BC9D4B3E73}" srcOrd="2" destOrd="0" parTransId="{4F30357C-094A-4AAD-9DD3-3A096A0DE0E3}" sibTransId="{22B386DE-A770-4CAC-A084-CC2DBE20C208}"/>
    <dgm:cxn modelId="{1EDE13BA-1A35-47B4-86A0-881D72DF1F61}" srcId="{42964F7E-E444-419F-B8A1-AEE380231827}" destId="{F8A099E6-8A50-4621-8940-9799F8A70F5B}" srcOrd="0" destOrd="0" parTransId="{684F5B6A-784D-4B8C-A5D0-CA13A8B8B80B}" sibTransId="{22CA965E-A2EC-425D-B933-43845371B4BA}"/>
    <dgm:cxn modelId="{4A83F370-29E5-4419-B5FC-5523F8024057}" srcId="{42964F7E-E444-419F-B8A1-AEE380231827}" destId="{80A7EC12-9AC0-426E-949D-A514FBC3D0F9}" srcOrd="3" destOrd="0" parTransId="{77F938A7-79A8-4035-97D7-86AAF72E3D7B}" sibTransId="{0B3A0AB0-6CEA-44CC-83B1-A310E9E02FEF}"/>
    <dgm:cxn modelId="{C2FD6DEB-DA7A-4E58-A257-B09C418A1077}" type="presOf" srcId="{80A7EC12-9AC0-426E-949D-A514FBC3D0F9}" destId="{BD80CAF3-549E-431C-A64C-4466D0B0ED7C}" srcOrd="0" destOrd="0" presId="urn:microsoft.com/office/officeart/2008/layout/LinedList"/>
    <dgm:cxn modelId="{793EF127-C17E-4802-B69A-3309CAFA9E93}" type="presOf" srcId="{F8A099E6-8A50-4621-8940-9799F8A70F5B}" destId="{5AF93025-7AA6-46F6-8A58-610941BD11C5}" srcOrd="0" destOrd="0" presId="urn:microsoft.com/office/officeart/2008/layout/LinedList"/>
    <dgm:cxn modelId="{579D2652-E11C-4914-A5EE-30196CFDF2FF}" type="presParOf" srcId="{7E36A0C7-DB92-4BEB-B9BC-AB18AEDB615C}" destId="{6FEBA615-F2CD-42F6-B0D7-C4439969ADFF}" srcOrd="0" destOrd="0" presId="urn:microsoft.com/office/officeart/2008/layout/LinedList"/>
    <dgm:cxn modelId="{A5466085-C6B8-4222-87CD-7B97736A564F}" type="presParOf" srcId="{7E36A0C7-DB92-4BEB-B9BC-AB18AEDB615C}" destId="{C9899863-D4A3-448E-9843-95137877A77B}" srcOrd="1" destOrd="0" presId="urn:microsoft.com/office/officeart/2008/layout/LinedList"/>
    <dgm:cxn modelId="{6EDFD87C-4CE7-405B-8DBC-6B35BF7EF1C6}" type="presParOf" srcId="{C9899863-D4A3-448E-9843-95137877A77B}" destId="{5AF93025-7AA6-46F6-8A58-610941BD11C5}" srcOrd="0" destOrd="0" presId="urn:microsoft.com/office/officeart/2008/layout/LinedList"/>
    <dgm:cxn modelId="{3436BFBC-AE71-44CC-90CB-56020F737F26}" type="presParOf" srcId="{C9899863-D4A3-448E-9843-95137877A77B}" destId="{AD4643C9-7C0E-42C2-926F-610C25987C74}" srcOrd="1" destOrd="0" presId="urn:microsoft.com/office/officeart/2008/layout/LinedList"/>
    <dgm:cxn modelId="{C35EC3FF-2D4D-471F-87F5-940C48AA9833}" type="presParOf" srcId="{7E36A0C7-DB92-4BEB-B9BC-AB18AEDB615C}" destId="{1DE1C9B4-BE9B-4AAF-8D6B-930B3FA9A79B}" srcOrd="2" destOrd="0" presId="urn:microsoft.com/office/officeart/2008/layout/LinedList"/>
    <dgm:cxn modelId="{046905B1-3E95-4A66-9FCE-3084D72C89DF}" type="presParOf" srcId="{7E36A0C7-DB92-4BEB-B9BC-AB18AEDB615C}" destId="{4794C037-CAF3-415C-8C69-63A6CA2E54E4}" srcOrd="3" destOrd="0" presId="urn:microsoft.com/office/officeart/2008/layout/LinedList"/>
    <dgm:cxn modelId="{8CD77373-6D29-40CE-928A-93CE09A52F23}" type="presParOf" srcId="{4794C037-CAF3-415C-8C69-63A6CA2E54E4}" destId="{6B2599C7-2B0B-4F4F-9B27-201BD689596C}" srcOrd="0" destOrd="0" presId="urn:microsoft.com/office/officeart/2008/layout/LinedList"/>
    <dgm:cxn modelId="{570D8A45-2366-4566-8CA5-B259B5A60CBC}" type="presParOf" srcId="{4794C037-CAF3-415C-8C69-63A6CA2E54E4}" destId="{8D5262C8-EB7D-4344-ADF9-A942FE53DC9A}" srcOrd="1" destOrd="0" presId="urn:microsoft.com/office/officeart/2008/layout/LinedList"/>
    <dgm:cxn modelId="{417BC78B-EEC5-4D6F-AE64-6D624A13EF8F}" type="presParOf" srcId="{7E36A0C7-DB92-4BEB-B9BC-AB18AEDB615C}" destId="{7143FA98-6C58-42C5-904F-3D2F9CE9D251}" srcOrd="4" destOrd="0" presId="urn:microsoft.com/office/officeart/2008/layout/LinedList"/>
    <dgm:cxn modelId="{FE249F18-E633-4F45-A0CB-1BD4893DD11F}" type="presParOf" srcId="{7E36A0C7-DB92-4BEB-B9BC-AB18AEDB615C}" destId="{33346DF1-03A9-4AAA-9800-05B90163DB56}" srcOrd="5" destOrd="0" presId="urn:microsoft.com/office/officeart/2008/layout/LinedList"/>
    <dgm:cxn modelId="{B7546553-8DB1-4416-AD53-85116A0AF113}" type="presParOf" srcId="{33346DF1-03A9-4AAA-9800-05B90163DB56}" destId="{B92F6B9A-F38E-4371-AD0F-12C2C7FC738F}" srcOrd="0" destOrd="0" presId="urn:microsoft.com/office/officeart/2008/layout/LinedList"/>
    <dgm:cxn modelId="{C88086E1-7470-4896-8351-C6C75A9133C9}" type="presParOf" srcId="{33346DF1-03A9-4AAA-9800-05B90163DB56}" destId="{6D54B1A5-615F-49DF-AD3F-572DDAF96334}" srcOrd="1" destOrd="0" presId="urn:microsoft.com/office/officeart/2008/layout/LinedList"/>
    <dgm:cxn modelId="{A9265E6D-405D-449A-9CE0-DB0DB7E4B79B}" type="presParOf" srcId="{7E36A0C7-DB92-4BEB-B9BC-AB18AEDB615C}" destId="{A5E386BF-E5AA-420C-842B-A09C0A70981F}" srcOrd="6" destOrd="0" presId="urn:microsoft.com/office/officeart/2008/layout/LinedList"/>
    <dgm:cxn modelId="{DD7B30AF-6EC0-4123-87FE-79442DA6DB4A}" type="presParOf" srcId="{7E36A0C7-DB92-4BEB-B9BC-AB18AEDB615C}" destId="{FCF885DD-F7AA-4D1C-8BD9-325F7C6E0FB3}" srcOrd="7" destOrd="0" presId="urn:microsoft.com/office/officeart/2008/layout/LinedList"/>
    <dgm:cxn modelId="{43433EC0-118E-4F43-A720-D714980B2235}" type="presParOf" srcId="{FCF885DD-F7AA-4D1C-8BD9-325F7C6E0FB3}" destId="{BD80CAF3-549E-431C-A64C-4466D0B0ED7C}" srcOrd="0" destOrd="0" presId="urn:microsoft.com/office/officeart/2008/layout/LinedList"/>
    <dgm:cxn modelId="{D16DA855-DEF4-4133-8A01-EF59BA20D158}" type="presParOf" srcId="{FCF885DD-F7AA-4D1C-8BD9-325F7C6E0FB3}" destId="{C655D744-2BC5-4C1B-BAA7-26FF3557C5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BA615-F2CD-42F6-B0D7-C4439969ADFF}">
      <dsp:nvSpPr>
        <dsp:cNvPr id="0" name=""/>
        <dsp:cNvSpPr/>
      </dsp:nvSpPr>
      <dsp:spPr>
        <a:xfrm>
          <a:off x="0" y="0"/>
          <a:ext cx="5635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93025-7AA6-46F6-8A58-610941BD11C5}">
      <dsp:nvSpPr>
        <dsp:cNvPr id="0" name=""/>
        <dsp:cNvSpPr/>
      </dsp:nvSpPr>
      <dsp:spPr>
        <a:xfrm>
          <a:off x="0" y="0"/>
          <a:ext cx="5635979" cy="1228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一</a:t>
          </a:r>
          <a:r>
            <a:rPr lang="en-US" altLang="zh-CN" sz="4400" kern="1200" dirty="0" smtClean="0"/>
            <a:t>,</a:t>
          </a:r>
          <a:r>
            <a:rPr lang="en-US" altLang="zh-CN" sz="4400" kern="1200" dirty="0" err="1" smtClean="0"/>
            <a:t>SpringBoot</a:t>
          </a:r>
          <a:r>
            <a:rPr lang="zh-CN" altLang="en-US" sz="4400" kern="1200" dirty="0" smtClean="0"/>
            <a:t>入门</a:t>
          </a:r>
          <a:endParaRPr lang="zh-CN" altLang="en-US" sz="4400" kern="1200" dirty="0"/>
        </a:p>
      </dsp:txBody>
      <dsp:txXfrm>
        <a:off x="0" y="0"/>
        <a:ext cx="5635979" cy="1228371"/>
      </dsp:txXfrm>
    </dsp:sp>
    <dsp:sp modelId="{1DE1C9B4-BE9B-4AAF-8D6B-930B3FA9A79B}">
      <dsp:nvSpPr>
        <dsp:cNvPr id="0" name=""/>
        <dsp:cNvSpPr/>
      </dsp:nvSpPr>
      <dsp:spPr>
        <a:xfrm>
          <a:off x="0" y="1228371"/>
          <a:ext cx="5635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599C7-2B0B-4F4F-9B27-201BD689596C}">
      <dsp:nvSpPr>
        <dsp:cNvPr id="0" name=""/>
        <dsp:cNvSpPr/>
      </dsp:nvSpPr>
      <dsp:spPr>
        <a:xfrm>
          <a:off x="0" y="1228371"/>
          <a:ext cx="5635979" cy="1228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二</a:t>
          </a:r>
          <a:r>
            <a:rPr lang="en-US" altLang="zh-CN" sz="4400" kern="1200" dirty="0" smtClean="0"/>
            <a:t>,</a:t>
          </a:r>
          <a:r>
            <a:rPr lang="en-US" altLang="zh-CN" sz="4400" kern="1200" dirty="0" err="1" smtClean="0"/>
            <a:t>SpringBoot</a:t>
          </a:r>
          <a:r>
            <a:rPr lang="zh-CN" altLang="en-US" sz="4400" kern="1200" dirty="0" smtClean="0"/>
            <a:t>配置</a:t>
          </a:r>
          <a:endParaRPr lang="zh-CN" altLang="en-US" sz="4400" kern="1200" dirty="0"/>
        </a:p>
      </dsp:txBody>
      <dsp:txXfrm>
        <a:off x="0" y="1228371"/>
        <a:ext cx="5635979" cy="1228371"/>
      </dsp:txXfrm>
    </dsp:sp>
    <dsp:sp modelId="{7143FA98-6C58-42C5-904F-3D2F9CE9D251}">
      <dsp:nvSpPr>
        <dsp:cNvPr id="0" name=""/>
        <dsp:cNvSpPr/>
      </dsp:nvSpPr>
      <dsp:spPr>
        <a:xfrm>
          <a:off x="0" y="2456743"/>
          <a:ext cx="5635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F6B9A-F38E-4371-AD0F-12C2C7FC738F}">
      <dsp:nvSpPr>
        <dsp:cNvPr id="0" name=""/>
        <dsp:cNvSpPr/>
      </dsp:nvSpPr>
      <dsp:spPr>
        <a:xfrm>
          <a:off x="0" y="2456743"/>
          <a:ext cx="5635979" cy="1228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三</a:t>
          </a:r>
          <a:r>
            <a:rPr lang="en-US" altLang="zh-CN" sz="4400" kern="1200" dirty="0" smtClean="0"/>
            <a:t>,</a:t>
          </a:r>
          <a:r>
            <a:rPr lang="en-US" altLang="zh-CN" sz="4400" kern="1200" dirty="0" err="1" smtClean="0"/>
            <a:t>SpringBoot</a:t>
          </a:r>
          <a:r>
            <a:rPr lang="zh-CN" altLang="en-US" sz="4400" kern="1200" dirty="0" smtClean="0"/>
            <a:t>与日志</a:t>
          </a:r>
          <a:endParaRPr lang="zh-CN" altLang="en-US" sz="4400" kern="1200" dirty="0"/>
        </a:p>
      </dsp:txBody>
      <dsp:txXfrm>
        <a:off x="0" y="2456743"/>
        <a:ext cx="5635979" cy="1228371"/>
      </dsp:txXfrm>
    </dsp:sp>
    <dsp:sp modelId="{A5E386BF-E5AA-420C-842B-A09C0A70981F}">
      <dsp:nvSpPr>
        <dsp:cNvPr id="0" name=""/>
        <dsp:cNvSpPr/>
      </dsp:nvSpPr>
      <dsp:spPr>
        <a:xfrm>
          <a:off x="0" y="3685115"/>
          <a:ext cx="5635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0CAF3-549E-431C-A64C-4466D0B0ED7C}">
      <dsp:nvSpPr>
        <dsp:cNvPr id="0" name=""/>
        <dsp:cNvSpPr/>
      </dsp:nvSpPr>
      <dsp:spPr>
        <a:xfrm>
          <a:off x="0" y="3685115"/>
          <a:ext cx="5635979" cy="1228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四</a:t>
          </a:r>
          <a:r>
            <a:rPr lang="en-US" altLang="zh-CN" sz="4400" kern="1200" dirty="0" smtClean="0"/>
            <a:t>,</a:t>
          </a:r>
          <a:r>
            <a:rPr lang="en-US" altLang="zh-CN" sz="4400" kern="1200" dirty="0" err="1" smtClean="0"/>
            <a:t>SpringBoot</a:t>
          </a:r>
          <a:r>
            <a:rPr lang="zh-CN" altLang="en-US" sz="4400" kern="1200" dirty="0" smtClean="0"/>
            <a:t>之</a:t>
          </a:r>
          <a:r>
            <a:rPr lang="en-US" altLang="zh-CN" sz="4400" kern="1200" dirty="0" smtClean="0"/>
            <a:t>CRUD</a:t>
          </a:r>
          <a:endParaRPr lang="zh-CN" altLang="en-US" sz="4400" kern="1200" dirty="0"/>
        </a:p>
      </dsp:txBody>
      <dsp:txXfrm>
        <a:off x="0" y="3685115"/>
        <a:ext cx="5635979" cy="1228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B0A4E75-EB48-442F-9E46-7DF8DC1CA92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722C04D-1AC9-44AE-9A7E-5476806C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4E75-EB48-442F-9E46-7DF8DC1CA92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C04D-1AC9-44AE-9A7E-5476806C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4E75-EB48-442F-9E46-7DF8DC1CA92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C04D-1AC9-44AE-9A7E-5476806C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4E75-EB48-442F-9E46-7DF8DC1CA92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C04D-1AC9-44AE-9A7E-5476806C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4E75-EB48-442F-9E46-7DF8DC1CA92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C04D-1AC9-44AE-9A7E-5476806C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4E75-EB48-442F-9E46-7DF8DC1CA92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C04D-1AC9-44AE-9A7E-5476806C8D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4E75-EB48-442F-9E46-7DF8DC1CA92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C04D-1AC9-44AE-9A7E-5476806C8D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4E75-EB48-442F-9E46-7DF8DC1CA92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C04D-1AC9-44AE-9A7E-5476806C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4E75-EB48-442F-9E46-7DF8DC1CA92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C04D-1AC9-44AE-9A7E-5476806C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B0A4E75-EB48-442F-9E46-7DF8DC1CA92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F722C04D-1AC9-44AE-9A7E-5476806C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B0A4E75-EB48-442F-9E46-7DF8DC1CA92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F722C04D-1AC9-44AE-9A7E-5476806C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B0A4E75-EB48-442F-9E46-7DF8DC1CA92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722C04D-1AC9-44AE-9A7E-5476806C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anyifeng.com/blog/2016/07/yam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-SNAPSHOT/reference/htmlsingle/#boot-features-external-confi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9600" dirty="0" err="1" smtClean="0"/>
              <a:t>springboot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培训</a:t>
            </a:r>
            <a:endParaRPr lang="en-US" altLang="zh-CN" dirty="0" smtClean="0"/>
          </a:p>
          <a:p>
            <a:r>
              <a:rPr lang="zh-CN" altLang="en-US" dirty="0" smtClean="0"/>
              <a:t>主讲人</a:t>
            </a:r>
            <a:r>
              <a:rPr lang="en-US" altLang="zh-CN" dirty="0" smtClean="0"/>
              <a:t>:</a:t>
            </a:r>
            <a:r>
              <a:rPr lang="zh-CN" altLang="en-US" dirty="0" smtClean="0"/>
              <a:t>李攀登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en-US" altLang="zh-CN" dirty="0" smtClean="0"/>
              <a:t>:2020</a:t>
            </a:r>
            <a:r>
              <a:rPr lang="zh-CN" altLang="en-US" dirty="0" smtClean="0"/>
              <a:t>年</a:t>
            </a:r>
            <a:r>
              <a:rPr lang="en-US" altLang="zh-CN" dirty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7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906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二</a:t>
            </a:r>
            <a:r>
              <a:rPr lang="en-US" altLang="zh-CN" sz="2800" dirty="0" smtClean="0"/>
              <a:t>,</a:t>
            </a:r>
            <a:r>
              <a:rPr lang="en-US" altLang="zh-CN" sz="2800" dirty="0" err="1" smtClean="0"/>
              <a:t>HelloWorld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513820"/>
            <a:ext cx="361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FF0000"/>
                </a:solidFill>
              </a:rPr>
              <a:t>1,</a:t>
            </a:r>
            <a:r>
              <a:rPr lang="zh-CN" altLang="en-US" dirty="0" smtClean="0">
                <a:solidFill>
                  <a:srgbClr val="FF0000"/>
                </a:solidFill>
              </a:rPr>
              <a:t>创建</a:t>
            </a:r>
            <a:r>
              <a:rPr lang="en-US" altLang="zh-CN" dirty="0" smtClean="0">
                <a:solidFill>
                  <a:srgbClr val="FF0000"/>
                </a:solidFill>
              </a:rPr>
              <a:t>maven</a:t>
            </a:r>
            <a:r>
              <a:rPr lang="zh-CN" altLang="en-US" dirty="0" smtClean="0">
                <a:solidFill>
                  <a:srgbClr val="FF0000"/>
                </a:solidFill>
              </a:rPr>
              <a:t>项目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FF0000"/>
                </a:solidFill>
              </a:rPr>
              <a:t>2,</a:t>
            </a:r>
            <a:r>
              <a:rPr lang="zh-CN" altLang="en-US" dirty="0" smtClean="0">
                <a:solidFill>
                  <a:srgbClr val="FF0000"/>
                </a:solidFill>
              </a:rPr>
              <a:t>引入</a:t>
            </a:r>
            <a:r>
              <a:rPr lang="en-US" altLang="zh-CN" dirty="0" smtClean="0">
                <a:solidFill>
                  <a:srgbClr val="FF0000"/>
                </a:solidFill>
              </a:rPr>
              <a:t>starters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FF0000"/>
                </a:solidFill>
              </a:rPr>
              <a:t>3,</a:t>
            </a:r>
            <a:r>
              <a:rPr lang="zh-CN" altLang="en-US" dirty="0" smtClean="0">
                <a:solidFill>
                  <a:srgbClr val="FF0000"/>
                </a:solidFill>
              </a:rPr>
              <a:t>创建主程序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FF0000"/>
                </a:solidFill>
              </a:rPr>
              <a:t>4,</a:t>
            </a:r>
            <a:r>
              <a:rPr lang="zh-CN" altLang="en-US" dirty="0" smtClean="0">
                <a:solidFill>
                  <a:srgbClr val="FF0000"/>
                </a:solidFill>
              </a:rPr>
              <a:t>启动运行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81940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 &lt;parent&gt;</a:t>
            </a:r>
          </a:p>
          <a:p>
            <a:r>
              <a:rPr lang="en-US" altLang="zh-CN" sz="1200" b="1" dirty="0"/>
              <a:t>        &lt;</a:t>
            </a:r>
            <a:r>
              <a:rPr lang="en-US" altLang="zh-CN" sz="1200" b="1" dirty="0" err="1"/>
              <a:t>groupId</a:t>
            </a:r>
            <a:r>
              <a:rPr lang="en-US" altLang="zh-CN" sz="1200" b="1" dirty="0"/>
              <a:t>&gt;</a:t>
            </a:r>
            <a:r>
              <a:rPr lang="en-US" altLang="zh-CN" sz="1200" b="1" dirty="0" err="1"/>
              <a:t>org.springframework.boot</a:t>
            </a:r>
            <a:r>
              <a:rPr lang="en-US" altLang="zh-CN" sz="1200" b="1" dirty="0"/>
              <a:t>&lt;/</a:t>
            </a:r>
            <a:r>
              <a:rPr lang="en-US" altLang="zh-CN" sz="1200" b="1" dirty="0" err="1"/>
              <a:t>groupId</a:t>
            </a:r>
            <a:r>
              <a:rPr lang="en-US" altLang="zh-CN" sz="1200" b="1" dirty="0"/>
              <a:t>&gt;</a:t>
            </a:r>
          </a:p>
          <a:p>
            <a:r>
              <a:rPr lang="en-US" altLang="zh-CN" sz="1200" b="1" dirty="0"/>
              <a:t>        &lt;</a:t>
            </a:r>
            <a:r>
              <a:rPr lang="en-US" altLang="zh-CN" sz="1200" b="1" dirty="0" err="1"/>
              <a:t>artifactId</a:t>
            </a:r>
            <a:r>
              <a:rPr lang="en-US" altLang="zh-CN" sz="1200" b="1" dirty="0"/>
              <a:t>&gt;spring-boot-starter-parent&lt;/</a:t>
            </a:r>
            <a:r>
              <a:rPr lang="en-US" altLang="zh-CN" sz="1200" b="1" dirty="0" err="1"/>
              <a:t>artifactId</a:t>
            </a:r>
            <a:r>
              <a:rPr lang="en-US" altLang="zh-CN" sz="1200" b="1" dirty="0"/>
              <a:t>&gt;</a:t>
            </a:r>
          </a:p>
          <a:p>
            <a:r>
              <a:rPr lang="en-US" altLang="zh-CN" sz="1200" b="1" dirty="0"/>
              <a:t>        &lt;version&gt;1.5.9.RELEASE&lt;/version&gt;</a:t>
            </a:r>
          </a:p>
          <a:p>
            <a:r>
              <a:rPr lang="en-US" altLang="zh-CN" sz="1200" b="1" dirty="0"/>
              <a:t>    &lt;/parent&gt;</a:t>
            </a:r>
          </a:p>
          <a:p>
            <a:r>
              <a:rPr lang="en-US" altLang="zh-CN" sz="1200" b="1" dirty="0"/>
              <a:t>    &lt;dependencies&gt;</a:t>
            </a:r>
          </a:p>
          <a:p>
            <a:r>
              <a:rPr lang="en-US" altLang="zh-CN" sz="1200" b="1" dirty="0"/>
              <a:t>        &lt;dependency&gt;</a:t>
            </a:r>
          </a:p>
          <a:p>
            <a:r>
              <a:rPr lang="en-US" altLang="zh-CN" sz="1200" b="1" dirty="0"/>
              <a:t>            &lt;</a:t>
            </a:r>
            <a:r>
              <a:rPr lang="en-US" altLang="zh-CN" sz="1200" b="1" dirty="0" err="1"/>
              <a:t>groupId</a:t>
            </a:r>
            <a:r>
              <a:rPr lang="en-US" altLang="zh-CN" sz="1200" b="1" dirty="0"/>
              <a:t>&gt;</a:t>
            </a:r>
            <a:r>
              <a:rPr lang="en-US" altLang="zh-CN" sz="1200" b="1" dirty="0" err="1"/>
              <a:t>org.springframework.boot</a:t>
            </a:r>
            <a:r>
              <a:rPr lang="en-US" altLang="zh-CN" sz="1200" b="1" dirty="0"/>
              <a:t>&lt;/</a:t>
            </a:r>
            <a:r>
              <a:rPr lang="en-US" altLang="zh-CN" sz="1200" b="1" dirty="0" err="1"/>
              <a:t>groupId</a:t>
            </a:r>
            <a:r>
              <a:rPr lang="en-US" altLang="zh-CN" sz="1200" b="1" dirty="0"/>
              <a:t>&gt;</a:t>
            </a:r>
          </a:p>
          <a:p>
            <a:r>
              <a:rPr lang="en-US" altLang="zh-CN" sz="1200" b="1" dirty="0"/>
              <a:t>            &lt;</a:t>
            </a:r>
            <a:r>
              <a:rPr lang="en-US" altLang="zh-CN" sz="1200" b="1" dirty="0" err="1"/>
              <a:t>artifactId</a:t>
            </a:r>
            <a:r>
              <a:rPr lang="en-US" altLang="zh-CN" sz="1200" b="1" dirty="0"/>
              <a:t>&gt;spring-boot-starter-web&lt;/</a:t>
            </a:r>
            <a:r>
              <a:rPr lang="en-US" altLang="zh-CN" sz="1200" b="1" dirty="0" err="1"/>
              <a:t>artifactId</a:t>
            </a:r>
            <a:r>
              <a:rPr lang="en-US" altLang="zh-CN" sz="1200" b="1" dirty="0"/>
              <a:t>&gt;</a:t>
            </a:r>
          </a:p>
          <a:p>
            <a:r>
              <a:rPr lang="en-US" altLang="zh-CN" sz="1200" b="1" dirty="0"/>
              <a:t>        &lt;/dependency&gt;</a:t>
            </a:r>
          </a:p>
          <a:p>
            <a:r>
              <a:rPr lang="en-US" altLang="zh-CN" sz="1200" b="1" dirty="0"/>
              <a:t>    &lt;/dependencies&gt;</a:t>
            </a:r>
            <a:endParaRPr lang="zh-CN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2113984"/>
            <a:ext cx="3124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@Controller</a:t>
            </a:r>
          </a:p>
          <a:p>
            <a:r>
              <a:rPr lang="en-US" altLang="zh-CN" sz="1400" b="1" dirty="0" smtClean="0"/>
              <a:t>@</a:t>
            </a:r>
            <a:r>
              <a:rPr lang="en-US" altLang="zh-CN" sz="1400" b="1" dirty="0" err="1" smtClean="0"/>
              <a:t>EnableAutoConfiguration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Public class </a:t>
            </a:r>
            <a:r>
              <a:rPr lang="en-US" altLang="zh-CN" sz="1400" b="1" dirty="0" err="1" smtClean="0"/>
              <a:t>SampleController</a:t>
            </a:r>
            <a:r>
              <a:rPr lang="en-US" altLang="zh-CN" sz="1400" b="1" dirty="0" smtClean="0"/>
              <a:t>{</a:t>
            </a:r>
          </a:p>
          <a:p>
            <a:r>
              <a:rPr lang="en-US" altLang="zh-CN" sz="1400" b="1" dirty="0" smtClean="0"/>
              <a:t>	</a:t>
            </a:r>
            <a:endParaRPr lang="en-US" altLang="zh-CN" sz="1400" b="1" dirty="0"/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@</a:t>
            </a:r>
            <a:r>
              <a:rPr lang="en-US" altLang="zh-CN" sz="1400" b="1" dirty="0" err="1" smtClean="0"/>
              <a:t>RequestMapping</a:t>
            </a:r>
            <a:r>
              <a:rPr lang="en-US" altLang="zh-CN" sz="1400" b="1" dirty="0" smtClean="0"/>
              <a:t>(“/”)</a:t>
            </a:r>
          </a:p>
          <a:p>
            <a:r>
              <a:rPr lang="en-US" altLang="zh-CN" sz="1400" b="1" dirty="0" smtClean="0"/>
              <a:t>  @</a:t>
            </a:r>
            <a:r>
              <a:rPr lang="en-US" altLang="zh-CN" sz="1400" b="1" dirty="0" err="1" smtClean="0"/>
              <a:t>ResponseBody</a:t>
            </a:r>
            <a:endParaRPr lang="en-US" altLang="zh-CN" sz="1400" b="1" dirty="0"/>
          </a:p>
          <a:p>
            <a:r>
              <a:rPr lang="en-US" altLang="zh-CN" sz="1400" b="1" dirty="0" smtClean="0"/>
              <a:t>  String home(){</a:t>
            </a:r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  return “Hello World!”;</a:t>
            </a:r>
            <a:endParaRPr lang="en-US" altLang="zh-CN" sz="1400" b="1" dirty="0"/>
          </a:p>
          <a:p>
            <a:r>
              <a:rPr lang="en-US" altLang="zh-CN" sz="1400" b="1" dirty="0" smtClean="0"/>
              <a:t>  } </a:t>
            </a:r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public static void main(String[] </a:t>
            </a:r>
            <a:r>
              <a:rPr lang="en-US" altLang="zh-CN" sz="1400" b="1" dirty="0" err="1" smtClean="0"/>
              <a:t>args</a:t>
            </a:r>
            <a:r>
              <a:rPr lang="en-US" altLang="zh-CN" sz="1400" b="1" dirty="0" smtClean="0"/>
              <a:t>) throws Exception {</a:t>
            </a:r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 </a:t>
            </a:r>
            <a:r>
              <a:rPr lang="en-US" altLang="zh-CN" sz="1400" b="1" dirty="0" err="1" smtClean="0"/>
              <a:t>SpringApplication.run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SampleController.class,args</a:t>
            </a:r>
            <a:r>
              <a:rPr lang="en-US" altLang="zh-CN" sz="1400" b="1" dirty="0" smtClean="0"/>
              <a:t>);</a:t>
            </a:r>
            <a:endParaRPr lang="en-US" altLang="zh-CN" sz="1400" b="1" dirty="0"/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}</a:t>
            </a:r>
          </a:p>
          <a:p>
            <a:r>
              <a:rPr lang="en-US" altLang="zh-CN" sz="1400" b="1" dirty="0"/>
              <a:t>}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6857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990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三</a:t>
            </a:r>
            <a:r>
              <a:rPr lang="en-US" altLang="zh-CN" sz="2800" b="1" dirty="0" smtClean="0"/>
              <a:t>,Hello </a:t>
            </a:r>
            <a:r>
              <a:rPr lang="en-US" altLang="zh-CN" sz="2800" b="1" dirty="0"/>
              <a:t>World</a:t>
            </a:r>
            <a:r>
              <a:rPr lang="zh-CN" altLang="en-US" sz="2800" b="1" dirty="0" smtClean="0"/>
              <a:t>探究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600200"/>
            <a:ext cx="7162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1,starters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为我们提供了简化企业及开发的绝大多数场景的</a:t>
            </a:r>
            <a:r>
              <a:rPr lang="en-US" altLang="zh-CN" dirty="0" smtClean="0"/>
              <a:t>starter </a:t>
            </a:r>
            <a:r>
              <a:rPr lang="en-US" altLang="zh-CN" dirty="0" err="1" smtClean="0"/>
              <a:t>pom</a:t>
            </a:r>
            <a:r>
              <a:rPr lang="en-US" altLang="zh-CN" dirty="0" smtClean="0"/>
              <a:t>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),</a:t>
            </a:r>
            <a:r>
              <a:rPr lang="zh-CN" altLang="en-US" dirty="0" smtClean="0"/>
              <a:t>只要引入了相应场景的</a:t>
            </a:r>
            <a:r>
              <a:rPr lang="en-US" altLang="zh-CN" dirty="0" smtClean="0"/>
              <a:t>starter </a:t>
            </a:r>
            <a:r>
              <a:rPr lang="en-US" altLang="zh-CN" dirty="0" err="1" smtClean="0"/>
              <a:t>pom</a:t>
            </a:r>
            <a:r>
              <a:rPr lang="en-US" altLang="zh-CN" dirty="0" smtClean="0"/>
              <a:t>,</a:t>
            </a:r>
            <a:r>
              <a:rPr lang="zh-CN" altLang="en-US" dirty="0" smtClean="0"/>
              <a:t>相关技术的绝大部分配置将会消除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自动配置</a:t>
            </a:r>
            <a:r>
              <a:rPr lang="en-US" altLang="zh-CN" dirty="0" smtClean="0"/>
              <a:t>),</a:t>
            </a:r>
            <a:r>
              <a:rPr lang="zh-CN" altLang="en-US" dirty="0" smtClean="0"/>
              <a:t>从而简化我们开发</a:t>
            </a:r>
            <a:r>
              <a:rPr lang="en-US" altLang="zh-CN" dirty="0" smtClean="0"/>
              <a:t>.</a:t>
            </a:r>
            <a:r>
              <a:rPr lang="zh-CN" altLang="en-US" dirty="0" smtClean="0"/>
              <a:t>业务中我们就会用到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为我们自动配置的</a:t>
            </a:r>
            <a:r>
              <a:rPr lang="en-US" altLang="zh-CN" dirty="0" smtClean="0"/>
              <a:t>bean</a:t>
            </a:r>
          </a:p>
          <a:p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这些</a:t>
            </a:r>
            <a:r>
              <a:rPr lang="en-US" altLang="zh-CN" dirty="0" smtClean="0"/>
              <a:t>starters</a:t>
            </a:r>
            <a:r>
              <a:rPr lang="zh-CN" altLang="en-US" dirty="0" smtClean="0"/>
              <a:t>几乎涵盖了所有的常用场景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对这些场景的依赖的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也做了严格的测试与版本控制</a:t>
            </a:r>
            <a:r>
              <a:rPr lang="en-US" altLang="zh-CN" dirty="0" smtClean="0"/>
              <a:t>.</a:t>
            </a:r>
            <a:r>
              <a:rPr lang="zh-CN" altLang="en-US" dirty="0" smtClean="0"/>
              <a:t>我们不必担心</a:t>
            </a:r>
            <a:r>
              <a:rPr lang="en-US" altLang="zh-CN" dirty="0" smtClean="0"/>
              <a:t>jar</a:t>
            </a:r>
            <a:r>
              <a:rPr lang="zh-CN" altLang="en-US" dirty="0" smtClean="0"/>
              <a:t>的版本匹配度问题</a:t>
            </a:r>
            <a:r>
              <a:rPr lang="en-US" altLang="zh-CN" dirty="0" smtClean="0"/>
              <a:t>.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66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9906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2,</a:t>
            </a:r>
            <a:r>
              <a:rPr lang="zh-CN" altLang="en-US" sz="2800" dirty="0" smtClean="0"/>
              <a:t>入口类和</a:t>
            </a:r>
            <a:r>
              <a:rPr lang="en-US" altLang="zh-CN" sz="2800" dirty="0" smtClean="0"/>
              <a:t>@</a:t>
            </a:r>
            <a:r>
              <a:rPr lang="en-US" altLang="zh-CN" sz="2800" dirty="0" err="1" smtClean="0"/>
              <a:t>SpringBootApplication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381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程序从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方法开始运行</a:t>
            </a:r>
            <a:endParaRPr lang="en-US" altLang="zh-CN" dirty="0" smtClean="0"/>
          </a:p>
          <a:p>
            <a:r>
              <a:rPr lang="en-US" altLang="zh-CN" dirty="0" smtClean="0"/>
              <a:t>2,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SpringApplication.run</a:t>
            </a:r>
            <a:r>
              <a:rPr lang="en-US" altLang="zh-CN" dirty="0" smtClean="0"/>
              <a:t>()</a:t>
            </a:r>
            <a:r>
              <a:rPr lang="zh-CN" altLang="en-US" dirty="0" smtClean="0"/>
              <a:t>加载 主程序类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zh-CN" altLang="en-US" dirty="0" smtClean="0"/>
              <a:t>主程序类需要标注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SpringBootApplication</a:t>
            </a:r>
            <a:endParaRPr lang="en-US" altLang="zh-CN" dirty="0" smtClean="0"/>
          </a:p>
          <a:p>
            <a:r>
              <a:rPr lang="en-US" altLang="zh-CN" dirty="0" smtClean="0"/>
              <a:t>4,@EnableAutoConfiguration</a:t>
            </a:r>
            <a:r>
              <a:rPr lang="zh-CN" altLang="en-US" dirty="0" smtClean="0"/>
              <a:t>是核心注解</a:t>
            </a:r>
            <a:endParaRPr lang="en-US" altLang="zh-CN" dirty="0" smtClean="0"/>
          </a:p>
          <a:p>
            <a:r>
              <a:rPr lang="en-US" altLang="zh-CN" dirty="0" smtClean="0"/>
              <a:t>5,@Import</a:t>
            </a:r>
            <a:r>
              <a:rPr lang="zh-CN" altLang="en-US" dirty="0" smtClean="0"/>
              <a:t>导入所有的自动配置场景</a:t>
            </a:r>
            <a:endParaRPr lang="en-US" altLang="zh-CN" dirty="0" smtClean="0"/>
          </a:p>
          <a:p>
            <a:r>
              <a:rPr lang="en-US" altLang="zh-CN" dirty="0" smtClean="0"/>
              <a:t>6,@AutoConfigurationPackage</a:t>
            </a:r>
            <a:r>
              <a:rPr lang="zh-CN" altLang="en-US" dirty="0" smtClean="0"/>
              <a:t>定义默认的包扫描规则</a:t>
            </a:r>
            <a:endParaRPr lang="en-US" altLang="zh-CN" dirty="0" smtClean="0"/>
          </a:p>
          <a:p>
            <a:r>
              <a:rPr lang="en-US" altLang="zh-CN" dirty="0" smtClean="0"/>
              <a:t>7,</a:t>
            </a:r>
            <a:r>
              <a:rPr lang="zh-CN" altLang="en-US" dirty="0" smtClean="0"/>
              <a:t>程序启动扫描加载主程序类所在的包以及下面的所有子包的组件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506" y="2438400"/>
            <a:ext cx="3382963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55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906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3,</a:t>
            </a:r>
            <a:r>
              <a:rPr lang="zh-CN" altLang="en-US" sz="2800" dirty="0" smtClean="0"/>
              <a:t>自动配置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828800"/>
            <a:ext cx="6858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1,xxxAutoConfiguration</a:t>
            </a:r>
          </a:p>
          <a:p>
            <a:r>
              <a:rPr lang="en-US" altLang="zh-CN" sz="2000" dirty="0" smtClean="0"/>
              <a:t>  - </a:t>
            </a:r>
            <a:r>
              <a:rPr lang="en-US" altLang="zh-CN" sz="2000" dirty="0" err="1" smtClean="0"/>
              <a:t>SpringBoot</a:t>
            </a:r>
            <a:r>
              <a:rPr lang="zh-CN" altLang="en-US" sz="2000" dirty="0" smtClean="0"/>
              <a:t>中存在大量的这种类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这些类的作用就是帮我们进行自动配置</a:t>
            </a:r>
            <a:endParaRPr lang="en-US" altLang="zh-CN" sz="2000" dirty="0"/>
          </a:p>
          <a:p>
            <a:r>
              <a:rPr lang="en-US" altLang="zh-CN" sz="2000" dirty="0" smtClean="0"/>
              <a:t>  - </a:t>
            </a:r>
            <a:r>
              <a:rPr lang="zh-CN" altLang="en-US" sz="2000" dirty="0" smtClean="0"/>
              <a:t>它会将这个场景需要的所有组件都注册到容器中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并配置好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- </a:t>
            </a:r>
            <a:r>
              <a:rPr lang="zh-CN" altLang="en-US" sz="2000" dirty="0" smtClean="0"/>
              <a:t>它们在类路径下的</a:t>
            </a:r>
            <a:r>
              <a:rPr lang="en-US" altLang="zh-CN" sz="2000" dirty="0" smtClean="0"/>
              <a:t>META-INF/</a:t>
            </a:r>
            <a:r>
              <a:rPr lang="en-US" altLang="zh-CN" sz="2000" dirty="0" err="1" smtClean="0"/>
              <a:t>spring.factories</a:t>
            </a:r>
            <a:r>
              <a:rPr lang="zh-CN" altLang="en-US" sz="2000" dirty="0" smtClean="0"/>
              <a:t>文件中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- spring-boot-autoConfigure-1.5.9.RELEASE.jar</a:t>
            </a:r>
            <a:r>
              <a:rPr lang="zh-CN" altLang="en-US" sz="2000" dirty="0" smtClean="0"/>
              <a:t>中包含了所有场景的自动配置类代码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- </a:t>
            </a:r>
            <a:r>
              <a:rPr lang="zh-CN" altLang="en-US" sz="2000" dirty="0" smtClean="0"/>
              <a:t>这些自动配置类是</a:t>
            </a:r>
            <a:r>
              <a:rPr lang="en-US" altLang="zh-CN" sz="2000" dirty="0" err="1" smtClean="0"/>
              <a:t>SpringBoot</a:t>
            </a:r>
            <a:r>
              <a:rPr lang="zh-CN" altLang="en-US" sz="2000" dirty="0" smtClean="0"/>
              <a:t>进行自动配置的精髓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7744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配置文件</a:t>
            </a:r>
            <a:r>
              <a:rPr lang="en-US" altLang="zh-CN" dirty="0" smtClean="0"/>
              <a:t>\</a:t>
            </a:r>
            <a:r>
              <a:rPr lang="zh-CN" altLang="en-US" dirty="0" smtClean="0"/>
              <a:t>加载顺序</a:t>
            </a:r>
            <a:r>
              <a:rPr lang="en-US" altLang="zh-CN" dirty="0" smtClean="0"/>
              <a:t>\</a:t>
            </a:r>
            <a:r>
              <a:rPr lang="zh-CN" altLang="en-US" dirty="0" smtClean="0"/>
              <a:t>配置原理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33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906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1,</a:t>
            </a:r>
            <a:r>
              <a:rPr lang="zh-CN" altLang="en-US" sz="2800" dirty="0" smtClean="0"/>
              <a:t>配置文件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96950" y="16764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    </a:t>
            </a:r>
            <a:r>
              <a:rPr lang="en-US" altLang="zh-CN" dirty="0" err="1" smtClean="0"/>
              <a:t>SpringBoot</a:t>
            </a:r>
            <a:r>
              <a:rPr lang="zh-CN" altLang="en-US" dirty="0"/>
              <a:t>使用一个全局的配置文件，配置文件名是固定的；</a:t>
            </a:r>
          </a:p>
          <a:p>
            <a:r>
              <a:rPr lang="en-US" altLang="zh-CN" dirty="0" smtClean="0"/>
              <a:t>    •</a:t>
            </a:r>
            <a:r>
              <a:rPr lang="en-US" altLang="zh-CN" dirty="0" err="1"/>
              <a:t>application.properties</a:t>
            </a:r>
            <a:endParaRPr lang="en-US" altLang="zh-CN" dirty="0"/>
          </a:p>
          <a:p>
            <a:r>
              <a:rPr lang="en-US" altLang="zh-CN" dirty="0" smtClean="0"/>
              <a:t>    •</a:t>
            </a:r>
            <a:r>
              <a:rPr lang="en-US" altLang="zh-CN" dirty="0" err="1" smtClean="0"/>
              <a:t>application.yml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    </a:t>
            </a:r>
            <a:r>
              <a:rPr lang="zh-CN" altLang="en-US" dirty="0" smtClean="0"/>
              <a:t>配置文件放在</a:t>
            </a:r>
            <a:r>
              <a:rPr lang="en-US" altLang="zh-CN" dirty="0" err="1">
                <a:solidFill>
                  <a:srgbClr val="FFFF00"/>
                </a:solidFill>
              </a:rPr>
              <a:t>src</a:t>
            </a:r>
            <a:r>
              <a:rPr lang="en-US" altLang="zh-CN" dirty="0">
                <a:solidFill>
                  <a:srgbClr val="FFFF00"/>
                </a:solidFill>
              </a:rPr>
              <a:t>/main/resources/</a:t>
            </a:r>
            <a:r>
              <a:rPr lang="zh-CN" altLang="en-US" dirty="0" smtClean="0"/>
              <a:t>目录或者</a:t>
            </a:r>
            <a:r>
              <a:rPr lang="zh-CN" altLang="en-US" dirty="0" smtClean="0">
                <a:solidFill>
                  <a:srgbClr val="FFFF00"/>
                </a:solidFill>
              </a:rPr>
              <a:t>类路径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en-US" altLang="zh-CN" dirty="0" err="1" smtClean="0">
                <a:solidFill>
                  <a:srgbClr val="FFFF00"/>
                </a:solidFill>
              </a:rPr>
              <a:t>config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yml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YAML(YAML </a:t>
            </a:r>
            <a:r>
              <a:rPr lang="en-US" altLang="zh-CN" dirty="0" err="1" smtClean="0"/>
              <a:t>Ain`t</a:t>
            </a:r>
            <a:r>
              <a:rPr lang="en-US" altLang="zh-CN" dirty="0" smtClean="0"/>
              <a:t> Markup Language)</a:t>
            </a:r>
            <a:r>
              <a:rPr lang="zh-CN" altLang="en-US" dirty="0" smtClean="0"/>
              <a:t>语言的文件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以数据为中心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</a:t>
            </a:r>
            <a:r>
              <a:rPr lang="en-US" altLang="zh-CN" dirty="0" err="1" smtClean="0"/>
              <a:t>json,xml</a:t>
            </a:r>
            <a:r>
              <a:rPr lang="zh-CN" altLang="en-US" dirty="0" smtClean="0"/>
              <a:t>等更适合做配置文件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全局配置文件可以对一些默认配置值进行修改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833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2, </a:t>
            </a:r>
            <a:r>
              <a:rPr lang="en-US" altLang="zh-CN" dirty="0"/>
              <a:t>YAML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 </a:t>
            </a:r>
            <a:r>
              <a:rPr lang="en-US" altLang="zh-CN" dirty="0"/>
              <a:t>YAML</a:t>
            </a:r>
            <a:r>
              <a:rPr lang="zh-CN" altLang="en-US" dirty="0"/>
              <a:t>基本语法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使用缩进表示层级关系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缩进时不允许使用</a:t>
            </a:r>
            <a:r>
              <a:rPr lang="en-US" altLang="zh-CN" dirty="0"/>
              <a:t>Tab</a:t>
            </a:r>
            <a:r>
              <a:rPr lang="zh-CN" altLang="en-US" dirty="0"/>
              <a:t>键，只允许使用空格。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缩进的空格数目不重要，只要相同层级的元素左侧对齐即可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大小写敏感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YAML </a:t>
            </a:r>
            <a:r>
              <a:rPr lang="zh-CN" altLang="en-US" dirty="0"/>
              <a:t>支持的三种数据结构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对象：键值对的集合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数组：一组按次序排列的值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字面量：单个的、不可再分的值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910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914400"/>
            <a:ext cx="6364045" cy="480866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YAML</a:t>
            </a:r>
            <a:r>
              <a:rPr lang="zh-CN" altLang="en-US" dirty="0"/>
              <a:t>常用写法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对象（</a:t>
            </a:r>
            <a:r>
              <a:rPr lang="en-US" altLang="zh-CN" dirty="0"/>
              <a:t>Map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en-US" altLang="zh-CN" dirty="0"/>
              <a:t>• </a:t>
            </a:r>
            <a:r>
              <a:rPr lang="zh-CN" altLang="en-US" dirty="0"/>
              <a:t>对象的一组键值对，使用冒号分隔。如：</a:t>
            </a:r>
            <a:r>
              <a:rPr lang="en-US" altLang="zh-CN" dirty="0" smtClean="0"/>
              <a:t>username: admin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• </a:t>
            </a:r>
            <a:r>
              <a:rPr lang="zh-CN" altLang="en-US" b="1" dirty="0"/>
              <a:t>冒号后面跟空格来分开键值</a:t>
            </a:r>
            <a:r>
              <a:rPr lang="zh-CN" altLang="en-US" dirty="0"/>
              <a:t>；</a:t>
            </a:r>
            <a:br>
              <a:rPr lang="zh-CN" altLang="en-US" dirty="0"/>
            </a:br>
            <a:r>
              <a:rPr lang="en-US" altLang="zh-CN" dirty="0"/>
              <a:t>• {k: v}</a:t>
            </a:r>
            <a:r>
              <a:rPr lang="zh-CN" altLang="en-US" dirty="0"/>
              <a:t>是行内写法</a:t>
            </a:r>
            <a:br>
              <a:rPr lang="zh-CN" altLang="en-US" dirty="0"/>
            </a:br>
            <a:r>
              <a:rPr lang="en-US" altLang="zh-CN" sz="1700" i="1" dirty="0"/>
              <a:t># YAML</a:t>
            </a:r>
            <a:br>
              <a:rPr lang="en-US" altLang="zh-CN" sz="1700" i="1" dirty="0"/>
            </a:br>
            <a:r>
              <a:rPr lang="en-US" altLang="zh-CN" sz="1700" dirty="0"/>
              <a:t>hero:</a:t>
            </a:r>
            <a:br>
              <a:rPr lang="en-US" altLang="zh-CN" sz="1700" dirty="0"/>
            </a:br>
            <a:r>
              <a:rPr lang="en-US" altLang="zh-CN" sz="1700" dirty="0"/>
              <a:t>  </a:t>
            </a:r>
            <a:r>
              <a:rPr lang="en-US" altLang="zh-CN" sz="1700" dirty="0" err="1"/>
              <a:t>hp</a:t>
            </a:r>
            <a:r>
              <a:rPr lang="en-US" altLang="zh-CN" sz="1700" dirty="0"/>
              <a:t>: 88</a:t>
            </a:r>
            <a:br>
              <a:rPr lang="en-US" altLang="zh-CN" sz="1700" dirty="0"/>
            </a:br>
            <a:r>
              <a:rPr lang="en-US" altLang="zh-CN" sz="1700" dirty="0"/>
              <a:t>  </a:t>
            </a:r>
            <a:r>
              <a:rPr lang="en-US" altLang="zh-CN" sz="1700" dirty="0" err="1"/>
              <a:t>sp</a:t>
            </a:r>
            <a:r>
              <a:rPr lang="en-US" altLang="zh-CN" sz="1700" dirty="0"/>
              <a:t>: 8</a:t>
            </a:r>
            <a:br>
              <a:rPr lang="en-US" altLang="zh-CN" sz="1700" dirty="0"/>
            </a:br>
            <a:r>
              <a:rPr lang="en-US" altLang="zh-CN" sz="1700" dirty="0"/>
              <a:t>  level: 4</a:t>
            </a:r>
            <a:br>
              <a:rPr lang="en-US" altLang="zh-CN" sz="1700" dirty="0"/>
            </a:br>
            <a:r>
              <a:rPr lang="en-US" altLang="zh-CN" sz="1700" dirty="0"/>
              <a:t>guy:</a:t>
            </a:r>
            <a:br>
              <a:rPr lang="en-US" altLang="zh-CN" sz="1700" dirty="0"/>
            </a:br>
            <a:r>
              <a:rPr lang="en-US" altLang="zh-CN" sz="1700" dirty="0"/>
              <a:t>  </a:t>
            </a:r>
            <a:r>
              <a:rPr lang="en-US" altLang="zh-CN" sz="1700" dirty="0" err="1"/>
              <a:t>hp</a:t>
            </a:r>
            <a:r>
              <a:rPr lang="en-US" altLang="zh-CN" sz="1700" dirty="0"/>
              <a:t>: 22</a:t>
            </a:r>
            <a:br>
              <a:rPr lang="en-US" altLang="zh-CN" sz="1700" dirty="0"/>
            </a:br>
            <a:r>
              <a:rPr lang="en-US" altLang="zh-CN" sz="1700" dirty="0"/>
              <a:t>  </a:t>
            </a:r>
            <a:r>
              <a:rPr lang="en-US" altLang="zh-CN" sz="1700" dirty="0" err="1"/>
              <a:t>sp</a:t>
            </a:r>
            <a:r>
              <a:rPr lang="en-US" altLang="zh-CN" sz="1700" dirty="0"/>
              <a:t>: 2</a:t>
            </a:r>
            <a:br>
              <a:rPr lang="en-US" altLang="zh-CN" sz="1700" dirty="0"/>
            </a:br>
            <a:r>
              <a:rPr lang="en-US" altLang="zh-CN" sz="1700" dirty="0"/>
              <a:t>  level: 2</a:t>
            </a:r>
            <a:br>
              <a:rPr lang="en-US" altLang="zh-CN" sz="1700" dirty="0"/>
            </a:br>
            <a:r>
              <a:rPr lang="en-US" altLang="zh-CN" sz="1700" i="1" dirty="0"/>
              <a:t># </a:t>
            </a:r>
            <a:r>
              <a:rPr lang="zh-CN" altLang="en-US" sz="1700" i="1" dirty="0"/>
              <a:t>行内写法</a:t>
            </a:r>
            <a:br>
              <a:rPr lang="zh-CN" altLang="en-US" sz="1700" i="1" dirty="0"/>
            </a:br>
            <a:r>
              <a:rPr lang="zh-CN" altLang="en-US" sz="1700" i="1" dirty="0"/>
              <a:t>  </a:t>
            </a:r>
            <a:r>
              <a:rPr lang="en-US" altLang="zh-CN" sz="1700" dirty="0"/>
              <a:t>{'hero': {'</a:t>
            </a:r>
            <a:r>
              <a:rPr lang="en-US" altLang="zh-CN" sz="1700" dirty="0" err="1"/>
              <a:t>hp</a:t>
            </a:r>
            <a:r>
              <a:rPr lang="en-US" altLang="zh-CN" sz="1700" dirty="0"/>
              <a:t>': 88,'sp': 8,'level': 4},'guy': {'</a:t>
            </a:r>
            <a:r>
              <a:rPr lang="en-US" altLang="zh-CN" sz="1700" dirty="0" err="1"/>
              <a:t>hp</a:t>
            </a:r>
            <a:r>
              <a:rPr lang="en-US" altLang="zh-CN" sz="1700" dirty="0"/>
              <a:t>': 22,'sp': 2,'level': 2}}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15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914400"/>
            <a:ext cx="6364045" cy="4808669"/>
          </a:xfrm>
        </p:spPr>
        <p:txBody>
          <a:bodyPr>
            <a:normAutofit/>
          </a:bodyPr>
          <a:lstStyle/>
          <a:p>
            <a:r>
              <a:rPr lang="zh-CN" altLang="en-US" dirty="0"/>
              <a:t>数组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一组连词线（</a:t>
            </a:r>
            <a:r>
              <a:rPr lang="en-US" altLang="zh-CN" dirty="0"/>
              <a:t>-</a:t>
            </a:r>
            <a:r>
              <a:rPr lang="zh-CN" altLang="en-US" dirty="0"/>
              <a:t>）开头的行，构成一个数组，</a:t>
            </a:r>
            <a:r>
              <a:rPr lang="en-US" altLang="zh-CN" dirty="0"/>
              <a:t>[]</a:t>
            </a:r>
            <a:r>
              <a:rPr lang="zh-CN" altLang="en-US" dirty="0"/>
              <a:t>为行内写法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数组，对象可以组合使用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38084"/>
            <a:ext cx="6857999" cy="1909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35" y="4475183"/>
            <a:ext cx="6862664" cy="139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602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914400"/>
            <a:ext cx="6364045" cy="480866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复合</a:t>
            </a:r>
            <a:r>
              <a:rPr lang="zh-CN" altLang="en-US" dirty="0"/>
              <a:t>结构。以上写法的任意组合都是可以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字面量</a:t>
            </a:r>
            <a:br>
              <a:rPr lang="zh-CN" altLang="en-US" dirty="0"/>
            </a:br>
            <a:r>
              <a:rPr lang="en-US" altLang="zh-CN" dirty="0" smtClean="0"/>
              <a:t>	• </a:t>
            </a:r>
            <a:r>
              <a:rPr lang="zh-CN" altLang="en-US" dirty="0"/>
              <a:t>数字、字符串、布尔、日期</a:t>
            </a:r>
            <a:br>
              <a:rPr lang="zh-CN" altLang="en-US" dirty="0"/>
            </a:br>
            <a:r>
              <a:rPr lang="en-US" altLang="zh-CN" dirty="0" smtClean="0"/>
              <a:t>	• </a:t>
            </a:r>
            <a:r>
              <a:rPr lang="zh-CN" altLang="en-US" dirty="0"/>
              <a:t>字符串</a:t>
            </a:r>
            <a:br>
              <a:rPr lang="zh-CN" altLang="en-US" dirty="0"/>
            </a:br>
            <a:r>
              <a:rPr lang="en-US" altLang="zh-CN" dirty="0" smtClean="0"/>
              <a:t>		– </a:t>
            </a:r>
            <a:r>
              <a:rPr lang="zh-CN" altLang="en-US" dirty="0"/>
              <a:t>默认不使用引号</a:t>
            </a:r>
            <a:br>
              <a:rPr lang="zh-CN" altLang="en-US" dirty="0"/>
            </a:br>
            <a:r>
              <a:rPr lang="en-US" altLang="zh-CN" dirty="0" smtClean="0"/>
              <a:t>		– </a:t>
            </a:r>
            <a:r>
              <a:rPr lang="zh-CN" altLang="en-US" dirty="0"/>
              <a:t>可以使用单引号或者双引号，单引号会转义</a:t>
            </a:r>
            <a:r>
              <a:rPr lang="zh-CN" altLang="en-US" dirty="0" smtClean="0"/>
              <a:t>特殊字符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双引号相当于</a:t>
            </a:r>
            <a:r>
              <a:rPr lang="en-US" altLang="zh-CN" dirty="0"/>
              <a:t>(</a:t>
            </a:r>
            <a:r>
              <a:rPr lang="en-US" altLang="zh-CN" dirty="0" err="1"/>
              <a:t>JSON.stringify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	– </a:t>
            </a:r>
            <a:r>
              <a:rPr lang="zh-CN" altLang="en-US" dirty="0"/>
              <a:t>字符串可以写成多行，从第二行开始，必须有一个单空格缩进。换行符会被转为空格。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文档</a:t>
            </a:r>
            <a:br>
              <a:rPr lang="zh-CN" altLang="en-US" dirty="0"/>
            </a:br>
            <a:r>
              <a:rPr lang="en-US" altLang="zh-CN" dirty="0"/>
              <a:t>• </a:t>
            </a:r>
            <a:r>
              <a:rPr lang="zh-CN" altLang="en-US" dirty="0"/>
              <a:t>多个文档用 </a:t>
            </a:r>
            <a:r>
              <a:rPr lang="en-US" altLang="zh-CN" dirty="0"/>
              <a:t>- - - </a:t>
            </a:r>
            <a:r>
              <a:rPr lang="zh-CN" altLang="en-US" dirty="0" smtClean="0"/>
              <a:t>隔开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url:</a:t>
            </a:r>
            <a:r>
              <a:rPr lang="en-US" altLang="zh-CN" dirty="0">
                <a:hlinkClick r:id="rId2"/>
              </a:rPr>
              <a:t> http://</a:t>
            </a:r>
            <a:r>
              <a:rPr lang="en-US" altLang="zh-CN" dirty="0" smtClean="0">
                <a:hlinkClick r:id="rId2"/>
              </a:rPr>
              <a:t>www.ruanyifeng.com/blog/2016/07/yaml.html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54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6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279050895"/>
              </p:ext>
            </p:extLst>
          </p:nvPr>
        </p:nvGraphicFramePr>
        <p:xfrm>
          <a:off x="1298221" y="1106312"/>
          <a:ext cx="5635979" cy="4913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6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4495800"/>
            <a:ext cx="7543800" cy="1354885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Pets{name='</a:t>
            </a:r>
            <a:r>
              <a:rPr lang="en-US" altLang="zh-CN" sz="1600" dirty="0" err="1"/>
              <a:t>zhangsan</a:t>
            </a:r>
            <a:r>
              <a:rPr lang="en-US" altLang="zh-CN" sz="1600" dirty="0"/>
              <a:t> \n', username='</a:t>
            </a:r>
            <a:r>
              <a:rPr lang="zh-CN" altLang="en-US" sz="1600" dirty="0"/>
              <a:t>张三</a:t>
            </a:r>
            <a:r>
              <a:rPr lang="en-US" altLang="zh-CN" sz="1600" dirty="0"/>
              <a:t>', age=18, pet={name=</a:t>
            </a:r>
            <a:r>
              <a:rPr lang="zh-CN" altLang="en-US" sz="1600" dirty="0"/>
              <a:t>小狗</a:t>
            </a:r>
            <a:r>
              <a:rPr lang="en-US" altLang="zh-CN" sz="1600" dirty="0"/>
              <a:t>, gender=male}, animal=[dog, cat, fish],</a:t>
            </a:r>
            <a:br>
              <a:rPr lang="en-US" altLang="zh-CN" sz="1600" dirty="0"/>
            </a:br>
            <a:r>
              <a:rPr lang="en-US" altLang="zh-CN" sz="1600" dirty="0"/>
              <a:t>interests=[</a:t>
            </a:r>
            <a:r>
              <a:rPr lang="zh-CN" altLang="en-US" sz="1600" dirty="0"/>
              <a:t>足球</a:t>
            </a:r>
            <a:r>
              <a:rPr lang="en-US" altLang="zh-CN" sz="1600" dirty="0"/>
              <a:t>, </a:t>
            </a:r>
            <a:r>
              <a:rPr lang="zh-CN" altLang="en-US" sz="1600" dirty="0"/>
              <a:t>篮球</a:t>
            </a:r>
            <a:r>
              <a:rPr lang="en-US" altLang="zh-CN" sz="1600" dirty="0"/>
              <a:t>], friends=[[</a:t>
            </a:r>
            <a:r>
              <a:rPr lang="en-US" altLang="zh-CN" sz="1600" dirty="0" err="1"/>
              <a:t>zhangsan</a:t>
            </a:r>
            <a:r>
              <a:rPr lang="en-US" altLang="zh-CN" sz="1600" dirty="0"/>
              <a:t> is my best friend, </a:t>
            </a:r>
            <a:r>
              <a:rPr lang="en-US" altLang="zh-CN" sz="1600" dirty="0" err="1"/>
              <a:t>lisi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]], </a:t>
            </a:r>
            <a:r>
              <a:rPr lang="en-US" altLang="zh-CN" sz="1600" dirty="0" err="1"/>
              <a:t>childs</a:t>
            </a:r>
            <a:r>
              <a:rPr lang="en-US" altLang="zh-CN" sz="1600" dirty="0"/>
              <a:t>=[{age=18, name=</a:t>
            </a:r>
            <a:r>
              <a:rPr lang="en-US" altLang="zh-CN" sz="1600" dirty="0" err="1"/>
              <a:t>xiaozhang</a:t>
            </a:r>
            <a:r>
              <a:rPr lang="en-US" altLang="zh-CN" sz="1600" dirty="0"/>
              <a:t>}, {pets={1=b, 0=a}, name=</a:t>
            </a:r>
            <a:r>
              <a:rPr lang="en-US" altLang="zh-CN" sz="1600" dirty="0" err="1"/>
              <a:t>xiaoli</a:t>
            </a:r>
            <a:r>
              <a:rPr lang="en-US" altLang="zh-CN" sz="1600" dirty="0"/>
              <a:t>}, {age=18, name=</a:t>
            </a:r>
            <a:r>
              <a:rPr lang="en-US" altLang="zh-CN" sz="1600" dirty="0" err="1"/>
              <a:t>lisi</a:t>
            </a:r>
            <a:r>
              <a:rPr lang="en-US" altLang="zh-CN" sz="1600" dirty="0"/>
              <a:t>}]}</a:t>
            </a:r>
            <a:br>
              <a:rPr lang="en-US" altLang="zh-CN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283208" y="764094"/>
            <a:ext cx="2075088" cy="360273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>
          <a:xfrm>
            <a:off x="3962400" y="762000"/>
            <a:ext cx="3924300" cy="210622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2062896" cy="358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80661"/>
            <a:ext cx="3924300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273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011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3,</a:t>
            </a:r>
            <a:r>
              <a:rPr lang="zh-CN" altLang="en-US" dirty="0" smtClean="0"/>
              <a:t>配置文件</a:t>
            </a:r>
            <a:r>
              <a:rPr lang="zh-CN" altLang="en-US" dirty="0"/>
              <a:t>值</a:t>
            </a:r>
            <a:r>
              <a:rPr lang="zh-CN" altLang="en-US" dirty="0" smtClean="0"/>
              <a:t>注入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90600" y="1676400"/>
            <a:ext cx="7467600" cy="471543"/>
          </a:xfrm>
        </p:spPr>
        <p:txBody>
          <a:bodyPr>
            <a:noAutofit/>
          </a:bodyPr>
          <a:lstStyle/>
          <a:p>
            <a:r>
              <a:rPr lang="en-US" altLang="zh-CN" b="1" dirty="0"/>
              <a:t>@Value</a:t>
            </a:r>
            <a:r>
              <a:rPr lang="zh-CN" altLang="en-US" b="1" dirty="0"/>
              <a:t>和</a:t>
            </a:r>
            <a:r>
              <a:rPr lang="en-US" altLang="zh-CN" b="1" dirty="0"/>
              <a:t>@</a:t>
            </a:r>
            <a:r>
              <a:rPr lang="en-US" altLang="zh-CN" b="1" dirty="0" err="1"/>
              <a:t>ConfigurationProperties</a:t>
            </a:r>
            <a:r>
              <a:rPr lang="zh-CN" altLang="en-US" b="1" dirty="0"/>
              <a:t>为属性注值</a:t>
            </a:r>
            <a:r>
              <a:rPr lang="zh-CN" altLang="en-US" b="1" dirty="0" smtClean="0"/>
              <a:t>对比</a:t>
            </a:r>
            <a:endParaRPr lang="zh-CN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66669"/>
              </p:ext>
            </p:extLst>
          </p:nvPr>
        </p:nvGraphicFramePr>
        <p:xfrm>
          <a:off x="852196" y="2286000"/>
          <a:ext cx="7467600" cy="2660321"/>
        </p:xfrm>
        <a:graphic>
          <a:graphicData uri="http://schemas.openxmlformats.org/drawingml/2006/table">
            <a:tbl>
              <a:tblPr/>
              <a:tblGrid>
                <a:gridCol w="2489200"/>
                <a:gridCol w="2489200"/>
                <a:gridCol w="2489200"/>
              </a:tblGrid>
              <a:tr h="452864">
                <a:tc>
                  <a:txBody>
                    <a:bodyPr/>
                    <a:lstStyle/>
                    <a:p>
                      <a:pPr fontAlgn="t"/>
                      <a:r>
                        <a:rPr lang="en-US" sz="1700" b="1" dirty="0">
                          <a:solidFill>
                            <a:srgbClr val="DEDEDE"/>
                          </a:solidFill>
                          <a:effectLst/>
                        </a:rPr>
                        <a:t/>
                      </a:r>
                      <a:br>
                        <a:rPr lang="en-US" sz="1700" b="1" dirty="0">
                          <a:solidFill>
                            <a:srgbClr val="DEDEDE"/>
                          </a:solidFill>
                          <a:effectLst/>
                        </a:rPr>
                      </a:br>
                      <a:endParaRPr lang="en-US" sz="1700" b="1" dirty="0">
                        <a:solidFill>
                          <a:srgbClr val="DEDEDE"/>
                        </a:solidFill>
                        <a:effectLst/>
                      </a:endParaRPr>
                    </a:p>
                  </a:txBody>
                  <a:tcPr marL="72587" marR="72587" marT="36293" marB="36293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1" kern="1200" dirty="0" smtClean="0">
                          <a:solidFill>
                            <a:srgbClr val="DEDED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zh-CN" sz="1700" b="1" kern="1200" dirty="0" err="1" smtClean="0">
                          <a:solidFill>
                            <a:srgbClr val="DEDED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ConfigurationProperties</a:t>
                      </a:r>
                      <a:endParaRPr lang="en-US" altLang="zh-CN" sz="1700" b="1" kern="1200" dirty="0" smtClean="0">
                        <a:solidFill>
                          <a:srgbClr val="DEDED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/>
                      <a:endParaRPr lang="en-US" sz="1700" b="1" kern="1200" dirty="0">
                        <a:solidFill>
                          <a:srgbClr val="DEDED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587" marR="72587" marT="36293" marB="36293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1" kern="1200" dirty="0" smtClean="0">
                          <a:solidFill>
                            <a:srgbClr val="DEDED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@Value</a:t>
                      </a:r>
                    </a:p>
                    <a:p>
                      <a:pPr marL="0" algn="l" defTabSz="914400" rtl="0" eaLnBrk="1" fontAlgn="t" latinLnBrk="0" hangingPunct="1"/>
                      <a:endParaRPr lang="zh-CN" altLang="en-US" sz="1700" b="1" kern="1200" dirty="0">
                        <a:solidFill>
                          <a:srgbClr val="DEDED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04" marR="87104" marT="43552" marB="43552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313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功能</a:t>
                      </a:r>
                    </a:p>
                  </a:txBody>
                  <a:tcPr marL="72587" marR="72587" marT="36293" marB="36293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批量注入配置文件中的属性</a:t>
                      </a:r>
                    </a:p>
                  </a:txBody>
                  <a:tcPr marL="72587" marR="72587" marT="36293" marB="36293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dirty="0">
                          <a:effectLst/>
                        </a:rPr>
                        <a:t>一个个指定</a:t>
                      </a:r>
                    </a:p>
                  </a:txBody>
                  <a:tcPr marL="72587" marR="72587" marT="36293" marB="36293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469313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dirty="0">
                          <a:effectLst/>
                        </a:rPr>
                        <a:t>松散绑定（松散语法）</a:t>
                      </a:r>
                    </a:p>
                  </a:txBody>
                  <a:tcPr marL="72587" marR="72587" marT="36293" marB="36293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支持</a:t>
                      </a:r>
                    </a:p>
                  </a:txBody>
                  <a:tcPr marL="72587" marR="72587" marT="36293" marB="36293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dirty="0">
                          <a:effectLst/>
                        </a:rPr>
                        <a:t>不支持</a:t>
                      </a:r>
                    </a:p>
                  </a:txBody>
                  <a:tcPr marL="72587" marR="72587" marT="36293" marB="36293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263273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SpEL</a:t>
                      </a:r>
                    </a:p>
                  </a:txBody>
                  <a:tcPr marL="72587" marR="72587" marT="36293" marB="36293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dirty="0">
                          <a:effectLst/>
                        </a:rPr>
                        <a:t>不支持</a:t>
                      </a:r>
                    </a:p>
                  </a:txBody>
                  <a:tcPr marL="72587" marR="72587" marT="36293" marB="36293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支持</a:t>
                      </a:r>
                    </a:p>
                  </a:txBody>
                  <a:tcPr marL="72587" marR="72587" marT="36293" marB="36293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263273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JSR303</a:t>
                      </a:r>
                      <a:r>
                        <a:rPr lang="zh-CN" altLang="en-US" sz="1700">
                          <a:effectLst/>
                        </a:rPr>
                        <a:t>数据校验</a:t>
                      </a:r>
                    </a:p>
                  </a:txBody>
                  <a:tcPr marL="72587" marR="72587" marT="36293" marB="36293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dirty="0">
                          <a:effectLst/>
                        </a:rPr>
                        <a:t>支持</a:t>
                      </a:r>
                    </a:p>
                  </a:txBody>
                  <a:tcPr marL="72587" marR="72587" marT="36293" marB="36293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不支持</a:t>
                      </a:r>
                    </a:p>
                  </a:txBody>
                  <a:tcPr marL="72587" marR="72587" marT="36293" marB="36293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263273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dirty="0">
                          <a:effectLst/>
                        </a:rPr>
                        <a:t>复杂类型封装</a:t>
                      </a:r>
                    </a:p>
                  </a:txBody>
                  <a:tcPr marL="72587" marR="72587" marT="36293" marB="36293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支持</a:t>
                      </a:r>
                    </a:p>
                  </a:txBody>
                  <a:tcPr marL="72587" marR="72587" marT="36293" marB="36293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dirty="0">
                          <a:effectLst/>
                        </a:rPr>
                        <a:t>不支持</a:t>
                      </a:r>
                    </a:p>
                  </a:txBody>
                  <a:tcPr marL="72587" marR="72587" marT="36293" marB="36293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7273" y="49530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配置文件</a:t>
            </a:r>
            <a:r>
              <a:rPr lang="en-US" altLang="zh-CN" sz="1600" dirty="0" err="1"/>
              <a:t>yml</a:t>
            </a:r>
            <a:r>
              <a:rPr lang="zh-CN" altLang="en-US" sz="1600" dirty="0"/>
              <a:t>还是</a:t>
            </a:r>
            <a:r>
              <a:rPr lang="en-US" altLang="zh-CN" sz="1600" dirty="0"/>
              <a:t>properties</a:t>
            </a:r>
            <a:r>
              <a:rPr lang="zh-CN" altLang="en-US" sz="1600" dirty="0"/>
              <a:t>他们都能获取到值；</a:t>
            </a:r>
          </a:p>
          <a:p>
            <a:r>
              <a:rPr lang="zh-CN" altLang="en-US" sz="1600" dirty="0"/>
              <a:t>如果说，我们只是在某个业务逻辑中需要获取一下配置文件中的某项值，使用</a:t>
            </a:r>
            <a:r>
              <a:rPr lang="en-US" altLang="zh-CN" sz="1600" dirty="0"/>
              <a:t>@Value</a:t>
            </a:r>
            <a:r>
              <a:rPr lang="zh-CN" altLang="en-US" sz="1600" dirty="0"/>
              <a:t>；</a:t>
            </a:r>
          </a:p>
          <a:p>
            <a:r>
              <a:rPr lang="zh-CN" altLang="en-US" sz="1600" dirty="0"/>
              <a:t>如果说，我们专门编写了一个</a:t>
            </a:r>
            <a:r>
              <a:rPr lang="en-US" altLang="zh-CN" sz="1600" dirty="0" err="1"/>
              <a:t>javaBean</a:t>
            </a:r>
            <a:r>
              <a:rPr lang="zh-CN" altLang="en-US" sz="1600" dirty="0"/>
              <a:t>来和配置文件进行映射，我们就直接使用</a:t>
            </a:r>
            <a:r>
              <a:rPr lang="en-US" altLang="zh-CN" sz="1600" dirty="0"/>
              <a:t>@</a:t>
            </a:r>
            <a:r>
              <a:rPr lang="en-US" altLang="zh-CN" sz="1600" dirty="0" err="1"/>
              <a:t>ConfigurationProperties</a:t>
            </a:r>
            <a:r>
              <a:rPr lang="zh-CN" altLang="en-US" sz="1600" dirty="0" smtClean="0"/>
              <a:t>；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1853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838200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属性名匹配规则（</a:t>
            </a:r>
            <a:r>
              <a:rPr lang="en-US" altLang="zh-CN" b="1" dirty="0"/>
              <a:t>Relaxed binding</a:t>
            </a:r>
            <a:r>
              <a:rPr lang="zh-CN" altLang="en-US" b="1" dirty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– </a:t>
            </a:r>
            <a:r>
              <a:rPr lang="en-US" altLang="zh-CN" dirty="0" err="1"/>
              <a:t>person.firstName</a:t>
            </a:r>
            <a:r>
              <a:rPr lang="zh-CN" altLang="en-US" dirty="0"/>
              <a:t>：使用标准方式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en-US" altLang="zh-CN" dirty="0" err="1"/>
              <a:t>person.first</a:t>
            </a:r>
            <a:r>
              <a:rPr lang="en-US" altLang="zh-CN" dirty="0"/>
              <a:t>-name</a:t>
            </a:r>
            <a:r>
              <a:rPr lang="zh-CN" altLang="en-US" dirty="0"/>
              <a:t>：大写用</a:t>
            </a:r>
            <a:r>
              <a:rPr lang="en-US" altLang="zh-CN" dirty="0"/>
              <a:t>-</a:t>
            </a:r>
            <a:br>
              <a:rPr lang="en-US" altLang="zh-CN" dirty="0"/>
            </a:br>
            <a:r>
              <a:rPr lang="en-US" altLang="zh-CN" dirty="0"/>
              <a:t>– </a:t>
            </a:r>
            <a:r>
              <a:rPr lang="en-US" altLang="zh-CN" dirty="0" err="1"/>
              <a:t>person.first_name</a:t>
            </a:r>
            <a:r>
              <a:rPr lang="zh-CN" altLang="en-US" dirty="0"/>
              <a:t>：大写用</a:t>
            </a:r>
            <a:r>
              <a:rPr lang="en-US" altLang="zh-CN" dirty="0"/>
              <a:t>_</a:t>
            </a:r>
            <a:br>
              <a:rPr lang="en-US" altLang="zh-CN" dirty="0"/>
            </a:br>
            <a:r>
              <a:rPr lang="en-US" altLang="zh-CN" dirty="0"/>
              <a:t>– PERSON_FIRST_NAME</a:t>
            </a:r>
            <a:r>
              <a:rPr lang="zh-CN" altLang="en-US" dirty="0" smtClean="0"/>
              <a:t>：</a:t>
            </a:r>
            <a:r>
              <a:rPr lang="zh-CN" altLang="en-US" dirty="0"/>
              <a:t>推荐系统属性使用这种</a:t>
            </a:r>
            <a:r>
              <a:rPr lang="zh-CN" altLang="en-US" dirty="0" smtClean="0"/>
              <a:t>写法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9869" y="2315528"/>
            <a:ext cx="7032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@</a:t>
            </a:r>
            <a:r>
              <a:rPr lang="en-US" altLang="zh-CN" b="1" dirty="0" err="1"/>
              <a:t>ConfigurationProperties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– </a:t>
            </a:r>
            <a:r>
              <a:rPr lang="zh-CN" altLang="en-US" dirty="0"/>
              <a:t>与</a:t>
            </a:r>
            <a:r>
              <a:rPr lang="en-US" altLang="zh-CN" dirty="0"/>
              <a:t>@Bean</a:t>
            </a:r>
            <a:r>
              <a:rPr lang="zh-CN" altLang="en-US" dirty="0"/>
              <a:t>结合为属性赋值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与</a:t>
            </a:r>
            <a:r>
              <a:rPr lang="en-US" altLang="zh-CN" dirty="0"/>
              <a:t>@</a:t>
            </a:r>
            <a:r>
              <a:rPr lang="en-US" altLang="zh-CN" dirty="0" err="1"/>
              <a:t>PropertySource</a:t>
            </a:r>
            <a:r>
              <a:rPr lang="zh-CN" altLang="en-US" dirty="0"/>
              <a:t>（只能用于</a:t>
            </a:r>
            <a:r>
              <a:rPr lang="en-US" altLang="zh-CN" dirty="0"/>
              <a:t>properties</a:t>
            </a:r>
            <a:r>
              <a:rPr lang="zh-CN" altLang="en-US" dirty="0"/>
              <a:t>文件）结合读取指定文件</a:t>
            </a:r>
            <a:br>
              <a:rPr lang="zh-CN" altLang="en-US" dirty="0"/>
            </a:br>
            <a:r>
              <a:rPr lang="en-US" altLang="zh-CN" dirty="0"/>
              <a:t>• </a:t>
            </a:r>
            <a:r>
              <a:rPr lang="en-US" altLang="zh-CN" b="1" dirty="0"/>
              <a:t>@</a:t>
            </a:r>
            <a:r>
              <a:rPr lang="en-US" altLang="zh-CN" b="1" dirty="0" err="1"/>
              <a:t>ConfigurationProperties</a:t>
            </a:r>
            <a:r>
              <a:rPr lang="en-US" altLang="zh-CN" b="1" dirty="0"/>
              <a:t> Validation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– </a:t>
            </a:r>
            <a:r>
              <a:rPr lang="zh-CN" altLang="en-US" dirty="0"/>
              <a:t>支持</a:t>
            </a:r>
            <a:r>
              <a:rPr lang="en-US" altLang="zh-CN" dirty="0"/>
              <a:t>JSR303</a:t>
            </a:r>
            <a:r>
              <a:rPr lang="zh-CN" altLang="en-US" dirty="0"/>
              <a:t>进行配置文件值校验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92856"/>
            <a:ext cx="44577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5758934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@</a:t>
            </a:r>
            <a:r>
              <a:rPr lang="en-US" altLang="zh-CN" b="1" dirty="0" err="1"/>
              <a:t>ImportResource</a:t>
            </a:r>
            <a:r>
              <a:rPr lang="zh-CN" altLang="en-US" b="1" dirty="0"/>
              <a:t>读取外部</a:t>
            </a:r>
            <a:r>
              <a:rPr lang="zh-CN" altLang="en-US" b="1" dirty="0" smtClean="0"/>
              <a:t>配置文件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876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9144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@</a:t>
            </a:r>
            <a:r>
              <a:rPr lang="en-US" altLang="zh-CN" b="1" dirty="0" err="1"/>
              <a:t>ImportResource</a:t>
            </a:r>
            <a:r>
              <a:rPr lang="zh-CN" altLang="en-US" b="1" dirty="0"/>
              <a:t>读取外部</a:t>
            </a:r>
            <a:r>
              <a:rPr lang="zh-CN" altLang="en-US" b="1" dirty="0" smtClean="0"/>
              <a:t>配置文件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四、配置文件占位符</a:t>
            </a:r>
            <a:br>
              <a:rPr lang="zh-CN" altLang="en-US" dirty="0"/>
            </a:br>
            <a:r>
              <a:rPr lang="en-US" altLang="zh-CN" dirty="0"/>
              <a:t>• </a:t>
            </a:r>
            <a:r>
              <a:rPr lang="en-US" altLang="zh-CN" b="1" dirty="0" err="1"/>
              <a:t>RandomValuePropertySource</a:t>
            </a:r>
            <a:r>
              <a:rPr lang="zh-CN" altLang="en-US" b="1" dirty="0"/>
              <a:t>：配置文件中可以使用随机数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${</a:t>
            </a:r>
            <a:r>
              <a:rPr lang="en-US" altLang="zh-CN" dirty="0" err="1"/>
              <a:t>random.value</a:t>
            </a:r>
            <a:r>
              <a:rPr lang="en-US" altLang="zh-CN" dirty="0"/>
              <a:t>}</a:t>
            </a:r>
            <a:r>
              <a:rPr lang="zh-CN" altLang="en-US" dirty="0"/>
              <a:t>、 </a:t>
            </a:r>
            <a:r>
              <a:rPr lang="en-US" altLang="zh-CN" dirty="0"/>
              <a:t>${random.int}</a:t>
            </a:r>
            <a:r>
              <a:rPr lang="zh-CN" altLang="en-US" dirty="0"/>
              <a:t>、 </a:t>
            </a:r>
            <a:r>
              <a:rPr lang="en-US" altLang="zh-CN" dirty="0"/>
              <a:t>${</a:t>
            </a:r>
            <a:r>
              <a:rPr lang="en-US" altLang="zh-CN" dirty="0" err="1"/>
              <a:t>random.long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${random.int(10)}</a:t>
            </a:r>
            <a:r>
              <a:rPr lang="zh-CN" altLang="en-US" dirty="0"/>
              <a:t>、 </a:t>
            </a:r>
            <a:r>
              <a:rPr lang="en-US" altLang="zh-CN" dirty="0"/>
              <a:t>${random.int[1024,65536]}</a:t>
            </a:r>
            <a:br>
              <a:rPr lang="en-US" altLang="zh-CN" dirty="0"/>
            </a:br>
            <a:r>
              <a:rPr lang="en-US" altLang="zh-CN" dirty="0"/>
              <a:t>• </a:t>
            </a:r>
            <a:r>
              <a:rPr lang="zh-CN" altLang="en-US" b="1" dirty="0"/>
              <a:t>属性配置占位符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可以在配置文件中引用前面配置过的属性（优先级前面配置过的这里都能用）。</a:t>
            </a:r>
            <a:br>
              <a:rPr lang="zh-CN" altLang="en-US" dirty="0"/>
            </a:br>
            <a:r>
              <a:rPr lang="en-US" altLang="zh-CN" dirty="0"/>
              <a:t>– ${app.name:</a:t>
            </a:r>
            <a:r>
              <a:rPr lang="zh-CN" altLang="en-US" dirty="0"/>
              <a:t>默认值</a:t>
            </a:r>
            <a:r>
              <a:rPr lang="en-US" altLang="zh-CN" dirty="0"/>
              <a:t>}</a:t>
            </a:r>
            <a:r>
              <a:rPr lang="zh-CN" altLang="en-US" dirty="0"/>
              <a:t>来指定找不到属性时的默认值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073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4,</a:t>
            </a:r>
            <a:r>
              <a:rPr lang="zh-CN" altLang="en-US" dirty="0" smtClean="0"/>
              <a:t>配置文件</a:t>
            </a:r>
            <a:r>
              <a:rPr lang="zh-CN" altLang="en-US" dirty="0"/>
              <a:t>占位</a:t>
            </a:r>
            <a:r>
              <a:rPr lang="zh-CN" altLang="en-US" dirty="0" smtClean="0"/>
              <a:t>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 err="1"/>
              <a:t>RandomValuePropertySource</a:t>
            </a:r>
            <a:r>
              <a:rPr lang="zh-CN" altLang="en-US" b="1" dirty="0"/>
              <a:t>：配置文件中可以使用随机数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${</a:t>
            </a:r>
            <a:r>
              <a:rPr lang="en-US" altLang="zh-CN" dirty="0" err="1"/>
              <a:t>random.value</a:t>
            </a:r>
            <a:r>
              <a:rPr lang="en-US" altLang="zh-CN" dirty="0"/>
              <a:t>}</a:t>
            </a:r>
            <a:r>
              <a:rPr lang="zh-CN" altLang="en-US" dirty="0"/>
              <a:t>、 </a:t>
            </a:r>
            <a:r>
              <a:rPr lang="en-US" altLang="zh-CN" dirty="0"/>
              <a:t>${random.int}</a:t>
            </a:r>
            <a:r>
              <a:rPr lang="zh-CN" altLang="en-US" dirty="0"/>
              <a:t>、 </a:t>
            </a:r>
            <a:r>
              <a:rPr lang="en-US" altLang="zh-CN" dirty="0"/>
              <a:t>${</a:t>
            </a:r>
            <a:r>
              <a:rPr lang="en-US" altLang="zh-CN" dirty="0" err="1"/>
              <a:t>random.long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${random.int(10)}</a:t>
            </a:r>
            <a:r>
              <a:rPr lang="zh-CN" altLang="en-US" dirty="0"/>
              <a:t>、 </a:t>
            </a:r>
            <a:r>
              <a:rPr lang="en-US" altLang="zh-CN" dirty="0"/>
              <a:t>${random.int[1024,65536]}</a:t>
            </a:r>
            <a:br>
              <a:rPr lang="en-US" altLang="zh-CN" dirty="0"/>
            </a:br>
            <a:r>
              <a:rPr lang="en-US" altLang="zh-CN" dirty="0"/>
              <a:t>• </a:t>
            </a:r>
            <a:r>
              <a:rPr lang="zh-CN" altLang="en-US" b="1" dirty="0"/>
              <a:t>属性配置占位</a:t>
            </a:r>
            <a:r>
              <a:rPr lang="zh-CN" altLang="en-US" b="1" dirty="0" smtClean="0"/>
              <a:t>符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可以在配置文件中引用前面配置过的属性（优先级前面配置过的这里都能用）。</a:t>
            </a:r>
            <a:br>
              <a:rPr lang="zh-CN" altLang="en-US" dirty="0"/>
            </a:br>
            <a:r>
              <a:rPr lang="en-US" altLang="zh-CN" dirty="0"/>
              <a:t>– ${app.name:</a:t>
            </a:r>
            <a:r>
              <a:rPr lang="zh-CN" altLang="en-US" dirty="0"/>
              <a:t>默认值</a:t>
            </a:r>
            <a:r>
              <a:rPr lang="en-US" altLang="zh-CN" dirty="0"/>
              <a:t>}</a:t>
            </a:r>
            <a:r>
              <a:rPr lang="zh-CN" altLang="en-US" dirty="0"/>
              <a:t>来指定找不到属性时的默认值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60709"/>
            <a:ext cx="5410200" cy="61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03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5, </a:t>
            </a:r>
            <a:r>
              <a:rPr lang="en-US" altLang="zh-CN" dirty="0"/>
              <a:t>Profile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752600"/>
            <a:ext cx="7620000" cy="449579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Profile</a:t>
            </a:r>
            <a:r>
              <a:rPr lang="zh-CN" altLang="en-US" dirty="0"/>
              <a:t>是</a:t>
            </a:r>
            <a:r>
              <a:rPr lang="en-US" altLang="zh-CN" dirty="0"/>
              <a:t>Spring</a:t>
            </a:r>
            <a:r>
              <a:rPr lang="zh-CN" altLang="en-US" dirty="0"/>
              <a:t>对不同环境提供不同配置功能的支持，可以通过激活、</a:t>
            </a:r>
            <a:br>
              <a:rPr lang="zh-CN" altLang="en-US" dirty="0"/>
            </a:br>
            <a:r>
              <a:rPr lang="zh-CN" altLang="en-US" dirty="0"/>
              <a:t>指定参数等方式快速切换环境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、多</a:t>
            </a:r>
            <a:r>
              <a:rPr lang="en-US" altLang="zh-CN" dirty="0"/>
              <a:t>profile</a:t>
            </a:r>
            <a:r>
              <a:rPr lang="zh-CN" altLang="en-US" dirty="0"/>
              <a:t>文件形式：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格式：</a:t>
            </a:r>
            <a:r>
              <a:rPr lang="en-US" altLang="zh-CN" dirty="0"/>
              <a:t>application-{profile}.properties/</a:t>
            </a:r>
            <a:r>
              <a:rPr lang="en-US" altLang="zh-CN" dirty="0" err="1"/>
              <a:t>yml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/>
              <a:t>• application-</a:t>
            </a:r>
            <a:r>
              <a:rPr lang="en-US" altLang="zh-CN" dirty="0" err="1"/>
              <a:t>dev.properties</a:t>
            </a:r>
            <a:r>
              <a:rPr lang="zh-CN" altLang="en-US" dirty="0"/>
              <a:t>、 </a:t>
            </a:r>
            <a:r>
              <a:rPr lang="en-US" altLang="zh-CN" dirty="0"/>
              <a:t>application-</a:t>
            </a:r>
            <a:r>
              <a:rPr lang="en-US" altLang="zh-CN" dirty="0" err="1"/>
              <a:t>prod.properties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、多</a:t>
            </a:r>
            <a:r>
              <a:rPr lang="en-US" altLang="zh-CN" dirty="0"/>
              <a:t>profile</a:t>
            </a:r>
            <a:r>
              <a:rPr lang="zh-CN" altLang="en-US" dirty="0"/>
              <a:t>文档块模式</a:t>
            </a:r>
            <a:r>
              <a:rPr lang="zh-CN" altLang="en-US" dirty="0" smtClean="0"/>
              <a:t>：下一页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有展示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、激活方式：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命令行 </a:t>
            </a:r>
            <a:r>
              <a:rPr lang="en-US" altLang="zh-CN" dirty="0"/>
              <a:t>--</a:t>
            </a:r>
            <a:r>
              <a:rPr lang="en-US" altLang="zh-CN" dirty="0" err="1"/>
              <a:t>spring.profiles.active</a:t>
            </a:r>
            <a:r>
              <a:rPr lang="en-US" altLang="zh-CN" dirty="0"/>
              <a:t>=</a:t>
            </a:r>
            <a:r>
              <a:rPr lang="en-US" altLang="zh-CN" dirty="0" err="1"/>
              <a:t>dev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– </a:t>
            </a:r>
            <a:r>
              <a:rPr lang="zh-CN" altLang="en-US" dirty="0"/>
              <a:t>配置文件 </a:t>
            </a:r>
            <a:r>
              <a:rPr lang="en-US" altLang="zh-CN" dirty="0" err="1"/>
              <a:t>spring.profiles.active</a:t>
            </a:r>
            <a:r>
              <a:rPr lang="en-US" altLang="zh-CN" dirty="0"/>
              <a:t>=</a:t>
            </a:r>
            <a:r>
              <a:rPr lang="en-US" altLang="zh-CN" dirty="0" err="1"/>
              <a:t>dev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– </a:t>
            </a:r>
            <a:r>
              <a:rPr lang="en-US" altLang="zh-CN" dirty="0" err="1"/>
              <a:t>jvm</a:t>
            </a:r>
            <a:r>
              <a:rPr lang="zh-CN" altLang="en-US" dirty="0"/>
              <a:t>参数 </a:t>
            </a:r>
            <a:r>
              <a:rPr lang="en-US" altLang="zh-CN" dirty="0"/>
              <a:t>–</a:t>
            </a:r>
            <a:r>
              <a:rPr lang="en-US" altLang="zh-CN" dirty="0" err="1"/>
              <a:t>Dspring.profiles.active</a:t>
            </a:r>
            <a:r>
              <a:rPr lang="en-US" altLang="zh-CN" dirty="0"/>
              <a:t>=</a:t>
            </a:r>
            <a:r>
              <a:rPr lang="en-US" altLang="zh-CN" dirty="0" err="1"/>
              <a:t>dev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780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en-US" altLang="zh-CN" dirty="0"/>
              <a:t>profile</a:t>
            </a:r>
            <a:r>
              <a:rPr lang="zh-CN" altLang="en-US" dirty="0"/>
              <a:t>文档块模式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1" y="2119256"/>
            <a:ext cx="6705600" cy="336714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1"/>
            <a:ext cx="676509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256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6,</a:t>
            </a:r>
            <a:r>
              <a:rPr lang="zh-CN" altLang="en-US" dirty="0" smtClean="0"/>
              <a:t>配置文件</a:t>
            </a:r>
            <a:r>
              <a:rPr lang="zh-CN" altLang="en-US" dirty="0"/>
              <a:t>加载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spring boot </a:t>
            </a:r>
            <a:r>
              <a:rPr lang="zh-CN" altLang="en-US" dirty="0"/>
              <a:t>启动会扫描以下位置的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或者</a:t>
            </a:r>
            <a:br>
              <a:rPr lang="zh-CN" altLang="en-US" dirty="0"/>
            </a:br>
            <a:r>
              <a:rPr lang="en-US" altLang="zh-CN" dirty="0" err="1"/>
              <a:t>application.yml</a:t>
            </a:r>
            <a:r>
              <a:rPr lang="zh-CN" altLang="en-US" dirty="0"/>
              <a:t>文件作为</a:t>
            </a:r>
            <a:r>
              <a:rPr lang="en-US" altLang="zh-CN" dirty="0"/>
              <a:t>Spring boot</a:t>
            </a:r>
            <a:r>
              <a:rPr lang="zh-CN" altLang="en-US" dirty="0"/>
              <a:t>的默认配置文件</a:t>
            </a:r>
            <a:br>
              <a:rPr lang="zh-CN" altLang="en-US" dirty="0"/>
            </a:br>
            <a:r>
              <a:rPr lang="en-US" altLang="zh-CN" dirty="0"/>
              <a:t>– file:./</a:t>
            </a:r>
            <a:r>
              <a:rPr lang="en-US" altLang="zh-CN" dirty="0" err="1"/>
              <a:t>config</a:t>
            </a:r>
            <a:r>
              <a:rPr lang="en-US" altLang="zh-CN" dirty="0"/>
              <a:t>/</a:t>
            </a:r>
            <a:br>
              <a:rPr lang="en-US" altLang="zh-CN" dirty="0"/>
            </a:br>
            <a:r>
              <a:rPr lang="en-US" altLang="zh-CN" dirty="0"/>
              <a:t>– file:./</a:t>
            </a:r>
            <a:br>
              <a:rPr lang="en-US" altLang="zh-CN" dirty="0"/>
            </a:br>
            <a:r>
              <a:rPr lang="en-US" altLang="zh-CN" dirty="0"/>
              <a:t>– </a:t>
            </a:r>
            <a:r>
              <a:rPr lang="en-US" altLang="zh-CN" dirty="0" err="1"/>
              <a:t>classpath</a:t>
            </a:r>
            <a:r>
              <a:rPr lang="en-US" altLang="zh-CN" dirty="0"/>
              <a:t>:/</a:t>
            </a:r>
            <a:r>
              <a:rPr lang="en-US" altLang="zh-CN" dirty="0" err="1"/>
              <a:t>config</a:t>
            </a:r>
            <a:r>
              <a:rPr lang="en-US" altLang="zh-CN" dirty="0"/>
              <a:t>/</a:t>
            </a:r>
            <a:br>
              <a:rPr lang="en-US" altLang="zh-CN" dirty="0"/>
            </a:br>
            <a:r>
              <a:rPr lang="en-US" altLang="zh-CN" dirty="0"/>
              <a:t>– </a:t>
            </a:r>
            <a:r>
              <a:rPr lang="en-US" altLang="zh-CN" dirty="0" err="1"/>
              <a:t>classpath</a:t>
            </a:r>
            <a:r>
              <a:rPr lang="en-US" altLang="zh-CN" dirty="0"/>
              <a:t>:/</a:t>
            </a:r>
            <a:br>
              <a:rPr lang="en-US" altLang="zh-CN" dirty="0"/>
            </a:br>
            <a:r>
              <a:rPr lang="en-US" altLang="zh-CN" dirty="0"/>
              <a:t>– </a:t>
            </a:r>
            <a:r>
              <a:rPr lang="zh-CN" altLang="en-US" dirty="0"/>
              <a:t>以上是按照</a:t>
            </a:r>
            <a:r>
              <a:rPr lang="zh-CN" altLang="en-US" b="1" dirty="0">
                <a:solidFill>
                  <a:srgbClr val="FF0000"/>
                </a:solidFill>
              </a:rPr>
              <a:t>优先级从高到低</a:t>
            </a:r>
            <a:r>
              <a:rPr lang="zh-CN" altLang="en-US" dirty="0"/>
              <a:t>的顺序，所有位置的文件都会被加载，</a:t>
            </a:r>
            <a:r>
              <a:rPr lang="zh-CN" altLang="en-US" b="1" dirty="0"/>
              <a:t>高</a:t>
            </a:r>
            <a:r>
              <a:rPr lang="zh-CN" altLang="en-US" b="1" dirty="0" smtClean="0"/>
              <a:t>优先级</a:t>
            </a:r>
            <a:r>
              <a:rPr lang="zh-CN" altLang="en-US" b="1" dirty="0"/>
              <a:t>配置</a:t>
            </a:r>
            <a:r>
              <a:rPr lang="zh-CN" altLang="en-US" dirty="0"/>
              <a:t>内容会</a:t>
            </a:r>
            <a:r>
              <a:rPr lang="zh-CN" altLang="en-US" b="1" dirty="0"/>
              <a:t>覆盖低优先级配置</a:t>
            </a:r>
            <a:r>
              <a:rPr lang="zh-CN" altLang="en-US" dirty="0"/>
              <a:t>内容。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我们也可以通过配置</a:t>
            </a:r>
            <a:r>
              <a:rPr lang="en-US" altLang="zh-CN" dirty="0" err="1"/>
              <a:t>spring.config.location</a:t>
            </a:r>
            <a:r>
              <a:rPr lang="zh-CN" altLang="en-US" dirty="0"/>
              <a:t>来改变默认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090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7,</a:t>
            </a:r>
            <a:r>
              <a:rPr lang="zh-CN" altLang="en-US" dirty="0" smtClean="0"/>
              <a:t>外部</a:t>
            </a:r>
            <a:r>
              <a:rPr lang="zh-CN" altLang="en-US" dirty="0"/>
              <a:t>配置加载</a:t>
            </a:r>
            <a:r>
              <a:rPr lang="zh-CN" altLang="en-US" dirty="0" smtClean="0"/>
              <a:t>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828800"/>
            <a:ext cx="7010400" cy="41909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Spring Boot </a:t>
            </a:r>
            <a:r>
              <a:rPr lang="zh-CN" altLang="en-US" dirty="0"/>
              <a:t>支持多种外部配置方式</a:t>
            </a:r>
            <a:br>
              <a:rPr lang="zh-CN" altLang="en-US" dirty="0"/>
            </a:br>
            <a:r>
              <a:rPr lang="zh-CN" altLang="en-US" dirty="0"/>
              <a:t>这些方式优先级如下：</a:t>
            </a:r>
            <a:br>
              <a:rPr lang="zh-CN" altLang="en-US" dirty="0"/>
            </a:br>
            <a:r>
              <a:rPr lang="en-US" altLang="zh-CN" dirty="0">
                <a:hlinkClick r:id="rId2"/>
              </a:rPr>
              <a:t>https://docs.spring.io/spring-boot/docs/current-SNAPSHOT/reference/htmlsingle/#boot-features-external-config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命令行参数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2. </a:t>
            </a:r>
            <a:r>
              <a:rPr lang="zh-CN" altLang="en-US" dirty="0"/>
              <a:t>来自</a:t>
            </a:r>
            <a:r>
              <a:rPr lang="en-US" altLang="zh-CN" dirty="0" err="1"/>
              <a:t>java:comp</a:t>
            </a:r>
            <a:r>
              <a:rPr lang="en-US" altLang="zh-CN" dirty="0"/>
              <a:t>/</a:t>
            </a:r>
            <a:r>
              <a:rPr lang="en-US" altLang="zh-CN" dirty="0" err="1"/>
              <a:t>env</a:t>
            </a:r>
            <a:r>
              <a:rPr lang="zh-CN" altLang="en-US" dirty="0"/>
              <a:t>的</a:t>
            </a:r>
            <a:r>
              <a:rPr lang="en-US" altLang="zh-CN" dirty="0"/>
              <a:t>JNDI</a:t>
            </a:r>
            <a:r>
              <a:rPr lang="zh-CN" altLang="en-US" dirty="0"/>
              <a:t>属性</a:t>
            </a:r>
            <a:br>
              <a:rPr lang="zh-CN" altLang="en-US" dirty="0"/>
            </a:br>
            <a:r>
              <a:rPr lang="en-US" altLang="zh-CN" dirty="0"/>
              <a:t>3. Java</a:t>
            </a:r>
            <a:r>
              <a:rPr lang="zh-CN" altLang="en-US" dirty="0"/>
              <a:t>系统属性（</a:t>
            </a:r>
            <a:r>
              <a:rPr lang="en-US" altLang="zh-CN" dirty="0" err="1"/>
              <a:t>System.getProperties</a:t>
            </a:r>
            <a:r>
              <a:rPr lang="en-US" altLang="zh-CN" dirty="0"/>
              <a:t>()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en-US" altLang="zh-CN" dirty="0"/>
              <a:t>4. </a:t>
            </a:r>
            <a:r>
              <a:rPr lang="zh-CN" altLang="en-US" dirty="0"/>
              <a:t>操作系统环境变量</a:t>
            </a:r>
            <a:br>
              <a:rPr lang="zh-CN" altLang="en-US" dirty="0"/>
            </a:br>
            <a:r>
              <a:rPr lang="en-US" altLang="zh-CN" dirty="0"/>
              <a:t>5. </a:t>
            </a:r>
            <a:r>
              <a:rPr lang="en-US" altLang="zh-CN" dirty="0" err="1"/>
              <a:t>RandomValuePropertySource</a:t>
            </a:r>
            <a:r>
              <a:rPr lang="zh-CN" altLang="en-US" dirty="0"/>
              <a:t>配置的</a:t>
            </a:r>
            <a:r>
              <a:rPr lang="en-US" altLang="zh-CN" dirty="0"/>
              <a:t>random.*</a:t>
            </a:r>
            <a:r>
              <a:rPr lang="zh-CN" altLang="en-US" dirty="0"/>
              <a:t>属性值</a:t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</a:rPr>
              <a:t>6. jar</a:t>
            </a:r>
            <a:r>
              <a:rPr lang="zh-CN" altLang="en-US" dirty="0">
                <a:solidFill>
                  <a:srgbClr val="FF0000"/>
                </a:solidFill>
              </a:rPr>
              <a:t>包外部的</a:t>
            </a:r>
            <a:r>
              <a:rPr lang="en-US" altLang="zh-CN" dirty="0">
                <a:solidFill>
                  <a:srgbClr val="FF0000"/>
                </a:solidFill>
              </a:rPr>
              <a:t>application-{profile}.properties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 err="1">
                <a:solidFill>
                  <a:srgbClr val="FF0000"/>
                </a:solidFill>
              </a:rPr>
              <a:t>application.yml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带</a:t>
            </a:r>
            <a:r>
              <a:rPr lang="en-US" altLang="zh-CN" dirty="0" err="1">
                <a:solidFill>
                  <a:srgbClr val="FF0000"/>
                </a:solidFill>
              </a:rPr>
              <a:t>spring.profile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配置文件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7. jar</a:t>
            </a:r>
            <a:r>
              <a:rPr lang="zh-CN" altLang="en-US" dirty="0">
                <a:solidFill>
                  <a:srgbClr val="FF0000"/>
                </a:solidFill>
              </a:rPr>
              <a:t>包内部的</a:t>
            </a:r>
            <a:r>
              <a:rPr lang="en-US" altLang="zh-CN" dirty="0">
                <a:solidFill>
                  <a:srgbClr val="FF0000"/>
                </a:solidFill>
              </a:rPr>
              <a:t>application-{profile}.properties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 err="1">
                <a:solidFill>
                  <a:srgbClr val="FF0000"/>
                </a:solidFill>
              </a:rPr>
              <a:t>application.yml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带</a:t>
            </a:r>
            <a:r>
              <a:rPr lang="en-US" altLang="zh-CN" dirty="0" err="1">
                <a:solidFill>
                  <a:srgbClr val="FF0000"/>
                </a:solidFill>
              </a:rPr>
              <a:t>spring.profile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配置文件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8. jar</a:t>
            </a:r>
            <a:r>
              <a:rPr lang="zh-CN" altLang="en-US" dirty="0">
                <a:solidFill>
                  <a:srgbClr val="FF0000"/>
                </a:solidFill>
              </a:rPr>
              <a:t>包外部的</a:t>
            </a:r>
            <a:r>
              <a:rPr lang="en-US" altLang="zh-CN" dirty="0" err="1">
                <a:solidFill>
                  <a:srgbClr val="FF0000"/>
                </a:solidFill>
              </a:rPr>
              <a:t>application.properties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 err="1">
                <a:solidFill>
                  <a:srgbClr val="FF0000"/>
                </a:solidFill>
              </a:rPr>
              <a:t>application.yml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不带</a:t>
            </a:r>
            <a:r>
              <a:rPr lang="en-US" altLang="zh-CN" dirty="0" err="1">
                <a:solidFill>
                  <a:srgbClr val="FF0000"/>
                </a:solidFill>
              </a:rPr>
              <a:t>spring.profile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配置文件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9. jar</a:t>
            </a:r>
            <a:r>
              <a:rPr lang="zh-CN" altLang="en-US" dirty="0">
                <a:solidFill>
                  <a:srgbClr val="FF0000"/>
                </a:solidFill>
              </a:rPr>
              <a:t>包内部的</a:t>
            </a:r>
            <a:r>
              <a:rPr lang="en-US" altLang="zh-CN" dirty="0" err="1">
                <a:solidFill>
                  <a:srgbClr val="FF0000"/>
                </a:solidFill>
              </a:rPr>
              <a:t>application.properties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 err="1">
                <a:solidFill>
                  <a:srgbClr val="FF0000"/>
                </a:solidFill>
              </a:rPr>
              <a:t>application.yml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不带</a:t>
            </a:r>
            <a:r>
              <a:rPr lang="en-US" altLang="zh-CN" dirty="0" err="1">
                <a:solidFill>
                  <a:srgbClr val="FF0000"/>
                </a:solidFill>
              </a:rPr>
              <a:t>spring.profile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配置文件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10. @Configuration</a:t>
            </a:r>
            <a:r>
              <a:rPr lang="zh-CN" altLang="en-US" dirty="0"/>
              <a:t>注解类上的</a:t>
            </a:r>
            <a:r>
              <a:rPr lang="en-US" altLang="zh-CN" dirty="0"/>
              <a:t>@</a:t>
            </a:r>
            <a:r>
              <a:rPr lang="en-US" altLang="zh-CN" dirty="0" err="1"/>
              <a:t>PropertySource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11. </a:t>
            </a:r>
            <a:r>
              <a:rPr lang="zh-CN" altLang="en-US" dirty="0"/>
              <a:t>通过</a:t>
            </a:r>
            <a:r>
              <a:rPr lang="en-US" altLang="zh-CN" dirty="0" err="1"/>
              <a:t>SpringApplication.setDefaultProperties</a:t>
            </a:r>
            <a:r>
              <a:rPr lang="zh-CN" altLang="en-US" dirty="0"/>
              <a:t>指定的默认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9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8,</a:t>
            </a:r>
            <a:r>
              <a:rPr lang="zh-CN" altLang="en-US" dirty="0" smtClean="0"/>
              <a:t>自动</a:t>
            </a:r>
            <a:r>
              <a:rPr lang="zh-CN" altLang="en-US" dirty="0"/>
              <a:t>配置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、可以查看</a:t>
            </a:r>
            <a:r>
              <a:rPr lang="en-US" altLang="zh-CN" dirty="0" err="1"/>
              <a:t>HttpEncodingAutoConfiguration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、通用模式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en-US" altLang="zh-CN" dirty="0" err="1"/>
              <a:t>xxxAutoConfiguration</a:t>
            </a:r>
            <a:r>
              <a:rPr lang="zh-CN" altLang="en-US" dirty="0"/>
              <a:t>：自动配置类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en-US" altLang="zh-CN" dirty="0" err="1"/>
              <a:t>xxxProperties</a:t>
            </a:r>
            <a:r>
              <a:rPr lang="zh-CN" altLang="en-US" dirty="0"/>
              <a:t>：属性配置类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en-US" altLang="zh-CN" dirty="0" err="1"/>
              <a:t>yml</a:t>
            </a:r>
            <a:r>
              <a:rPr lang="en-US" altLang="zh-CN" dirty="0"/>
              <a:t>/properties</a:t>
            </a:r>
            <a:r>
              <a:rPr lang="zh-CN" altLang="en-US" dirty="0"/>
              <a:t>文件中能配置的值就来源于</a:t>
            </a:r>
            <a:r>
              <a:rPr lang="en-US" altLang="zh-CN" dirty="0"/>
              <a:t>[</a:t>
            </a:r>
            <a:r>
              <a:rPr lang="zh-CN" altLang="en-US" dirty="0"/>
              <a:t>属性配置类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、几个重要注解</a:t>
            </a:r>
            <a:br>
              <a:rPr lang="zh-CN" altLang="en-US" dirty="0"/>
            </a:br>
            <a:r>
              <a:rPr lang="en-US" altLang="zh-CN" dirty="0"/>
              <a:t>– @Bean</a:t>
            </a:r>
            <a:br>
              <a:rPr lang="en-US" altLang="zh-CN" dirty="0"/>
            </a:br>
            <a:r>
              <a:rPr lang="en-US" altLang="zh-CN" dirty="0"/>
              <a:t>– @Conditional</a:t>
            </a:r>
            <a:br>
              <a:rPr lang="en-US" altLang="zh-CN" dirty="0"/>
            </a:br>
            <a:r>
              <a:rPr lang="en-US" altLang="zh-CN" dirty="0"/>
              <a:t>4</a:t>
            </a:r>
            <a:r>
              <a:rPr lang="zh-CN" altLang="en-US" dirty="0"/>
              <a:t>、 </a:t>
            </a:r>
            <a:r>
              <a:rPr lang="en-US" altLang="zh-CN" dirty="0"/>
              <a:t>--debug=true</a:t>
            </a:r>
            <a:r>
              <a:rPr lang="zh-CN" altLang="en-US" dirty="0"/>
              <a:t>查看详细的自动配置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1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一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SpringBoot</a:t>
            </a:r>
            <a:r>
              <a:rPr lang="zh-CN" altLang="en-US" smtClean="0"/>
              <a:t>基础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err="1" smtClean="0"/>
              <a:t>Helloworld</a:t>
            </a:r>
            <a:endParaRPr lang="en-US" altLang="zh-CN" dirty="0" smtClean="0"/>
          </a:p>
          <a:p>
            <a:r>
              <a:rPr lang="zh-CN" altLang="en-US" dirty="0"/>
              <a:t>原理分析</a:t>
            </a:r>
          </a:p>
        </p:txBody>
      </p:sp>
    </p:spTree>
    <p:extLst>
      <p:ext uri="{BB962C8B-B14F-4D97-AF65-F5344CB8AC3E}">
        <p14:creationId xmlns:p14="http://schemas.microsoft.com/office/powerpoint/2010/main" val="2524032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85801"/>
            <a:ext cx="6965245" cy="106680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@Conditional</a:t>
            </a:r>
            <a:r>
              <a:rPr lang="zh-CN" altLang="en-US" sz="4000" dirty="0"/>
              <a:t>派生</a:t>
            </a:r>
            <a:r>
              <a:rPr lang="zh-CN" altLang="en-US" sz="4000" dirty="0" smtClean="0"/>
              <a:t>注解</a:t>
            </a:r>
            <a:endParaRPr lang="zh-CN" altLang="en-US" sz="2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931577"/>
              </p:ext>
            </p:extLst>
          </p:nvPr>
        </p:nvGraphicFramePr>
        <p:xfrm>
          <a:off x="1219200" y="1752601"/>
          <a:ext cx="6705600" cy="4343402"/>
        </p:xfrm>
        <a:graphic>
          <a:graphicData uri="http://schemas.openxmlformats.org/drawingml/2006/table">
            <a:tbl>
              <a:tblPr/>
              <a:tblGrid>
                <a:gridCol w="3352800"/>
                <a:gridCol w="3352800"/>
              </a:tblGrid>
              <a:tr h="457898"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rgbClr val="DEDEDE"/>
                          </a:solidFill>
                          <a:effectLst/>
                        </a:rPr>
                        <a:t>@Conditional</a:t>
                      </a:r>
                      <a:r>
                        <a:rPr lang="zh-CN" altLang="en-US" sz="1100" b="1" dirty="0">
                          <a:solidFill>
                            <a:srgbClr val="DEDEDE"/>
                          </a:solidFill>
                          <a:effectLst/>
                        </a:rPr>
                        <a:t>扩展注解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rgbClr val="DEDEDE"/>
                          </a:solidFill>
                          <a:effectLst/>
                        </a:rPr>
                        <a:t>作用（判断是否满足当前指定条件）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256739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@</a:t>
                      </a:r>
                      <a:r>
                        <a:rPr lang="en-US" sz="1100" dirty="0" err="1">
                          <a:effectLst/>
                        </a:rPr>
                        <a:t>ConditionalOnJava</a:t>
                      </a:r>
                      <a:endParaRPr lang="en-US" sz="1100" dirty="0">
                        <a:effectLst/>
                      </a:endParaRP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系统的</a:t>
                      </a:r>
                      <a:r>
                        <a:rPr lang="en-US" altLang="zh-CN" sz="1100">
                          <a:effectLst/>
                        </a:rPr>
                        <a:t>java</a:t>
                      </a:r>
                      <a:r>
                        <a:rPr lang="zh-CN" altLang="en-US" sz="1100">
                          <a:effectLst/>
                        </a:rPr>
                        <a:t>版本是否符合要求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25673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@ConditionalOnBean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容器中存在指定</a:t>
                      </a:r>
                      <a:r>
                        <a:rPr lang="en-US" sz="1100">
                          <a:effectLst/>
                        </a:rPr>
                        <a:t>Bean；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256739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@</a:t>
                      </a:r>
                      <a:r>
                        <a:rPr lang="en-US" sz="1100" dirty="0" err="1">
                          <a:effectLst/>
                        </a:rPr>
                        <a:t>ConditionalOnMissingBean</a:t>
                      </a:r>
                      <a:endParaRPr lang="en-US" sz="1100" dirty="0">
                        <a:effectLst/>
                      </a:endParaRP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容器中不存在指定</a:t>
                      </a:r>
                      <a:r>
                        <a:rPr lang="en-US" sz="1100">
                          <a:effectLst/>
                        </a:rPr>
                        <a:t>Bean；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25673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@ConditionalOnExpression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</a:rPr>
                        <a:t>满足</a:t>
                      </a:r>
                      <a:r>
                        <a:rPr lang="en-US" altLang="zh-CN" sz="1100" dirty="0" err="1">
                          <a:effectLst/>
                        </a:rPr>
                        <a:t>SpEL</a:t>
                      </a:r>
                      <a:r>
                        <a:rPr lang="zh-CN" altLang="en-US" sz="1100" dirty="0">
                          <a:effectLst/>
                        </a:rPr>
                        <a:t>表达式指定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25673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@ConditionalOnClass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系统中有指定的类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25673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@ConditionalOnMissingClass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系统中没有指定的类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45789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@ConditionalOnSingleCandidate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容器中只有一个指定的</a:t>
                      </a:r>
                      <a:r>
                        <a:rPr lang="en-US" altLang="zh-CN" sz="1100">
                          <a:effectLst/>
                        </a:rPr>
                        <a:t>Bean</a:t>
                      </a:r>
                      <a:r>
                        <a:rPr lang="zh-CN" altLang="en-US" sz="1100">
                          <a:effectLst/>
                        </a:rPr>
                        <a:t>，或者这个</a:t>
                      </a:r>
                      <a:r>
                        <a:rPr lang="en-US" altLang="zh-CN" sz="1100">
                          <a:effectLst/>
                        </a:rPr>
                        <a:t>Bean</a:t>
                      </a:r>
                      <a:r>
                        <a:rPr lang="zh-CN" altLang="en-US" sz="1100">
                          <a:effectLst/>
                        </a:rPr>
                        <a:t>是首选</a:t>
                      </a:r>
                      <a:r>
                        <a:rPr lang="en-US" altLang="zh-CN" sz="1100">
                          <a:effectLst/>
                        </a:rPr>
                        <a:t>Bean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45789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@ConditionalOnProperty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系统中指定的属性是否有指定的值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45789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@ConditionalOnResource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类路径下是否存在指定资源文件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25673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@ConditionalOnWebApplication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当前是</a:t>
                      </a:r>
                      <a:r>
                        <a:rPr lang="en-US" sz="1100">
                          <a:effectLst/>
                        </a:rPr>
                        <a:t>web</a:t>
                      </a:r>
                      <a:r>
                        <a:rPr lang="zh-CN" altLang="en-US" sz="1100">
                          <a:effectLst/>
                        </a:rPr>
                        <a:t>环境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45789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@ConditionalOnNotWebApplication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当前不是</a:t>
                      </a:r>
                      <a:r>
                        <a:rPr lang="en-US" altLang="zh-CN" sz="1100">
                          <a:effectLst/>
                        </a:rPr>
                        <a:t>web</a:t>
                      </a:r>
                      <a:r>
                        <a:rPr lang="zh-CN" altLang="en-US" sz="1100">
                          <a:effectLst/>
                        </a:rPr>
                        <a:t>环境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25673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@ConditionalOnJndi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JNDI</a:t>
                      </a:r>
                      <a:r>
                        <a:rPr lang="zh-CN" altLang="en-US" sz="1100" dirty="0">
                          <a:effectLst/>
                        </a:rPr>
                        <a:t>存在指定项</a:t>
                      </a:r>
                    </a:p>
                  </a:txBody>
                  <a:tcPr marL="46319" marR="46319" marT="23160" marB="2316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8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1188" y="1066800"/>
            <a:ext cx="670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@Conditional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r>
              <a:rPr lang="zh-CN" altLang="en-US" dirty="0"/>
              <a:t>注解版原生的</a:t>
            </a:r>
            <a:r>
              <a:rPr lang="en-US" altLang="zh-CN" dirty="0"/>
              <a:t>@Conditional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r>
              <a:rPr lang="zh-CN" altLang="en-US" dirty="0"/>
              <a:t>作用：必须是</a:t>
            </a:r>
            <a:r>
              <a:rPr lang="en-US" altLang="zh-CN" dirty="0"/>
              <a:t>@Conditional</a:t>
            </a:r>
            <a:r>
              <a:rPr lang="zh-CN" altLang="en-US" dirty="0"/>
              <a:t>指定的条件成立，才给容器中添加组件，配置类里面的所有内容才生效</a:t>
            </a:r>
            <a:r>
              <a:rPr lang="zh-CN" altLang="en-US" dirty="0" smtClean="0"/>
              <a:t>；</a:t>
            </a:r>
            <a:r>
              <a:rPr lang="zh-CN" altLang="en-US" b="1" dirty="0" smtClean="0"/>
              <a:t>自动</a:t>
            </a:r>
            <a:r>
              <a:rPr lang="zh-CN" altLang="en-US" b="1" dirty="0"/>
              <a:t>配置类必须在一定的条件下才能生效；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我们怎么知道哪些自动配置类</a:t>
            </a:r>
            <a:r>
              <a:rPr lang="zh-CN" altLang="en-US" dirty="0" smtClean="0">
                <a:solidFill>
                  <a:srgbClr val="FF0000"/>
                </a:solidFill>
              </a:rPr>
              <a:t>生效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方法</a:t>
            </a:r>
            <a:r>
              <a:rPr lang="en-US" altLang="zh-CN" b="1" dirty="0" smtClean="0"/>
              <a:t>: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zh-CN" altLang="en-US" b="1" dirty="0" smtClean="0"/>
              <a:t>我们</a:t>
            </a:r>
            <a:r>
              <a:rPr lang="zh-CN" altLang="en-US" b="1" dirty="0"/>
              <a:t>可以通过启用 </a:t>
            </a:r>
            <a:r>
              <a:rPr lang="en-US" altLang="zh-CN" b="1" dirty="0"/>
              <a:t>debug=true</a:t>
            </a:r>
            <a:r>
              <a:rPr lang="zh-CN" altLang="en-US" b="1" dirty="0"/>
              <a:t>属性；来让控制台打印自动配置报告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61188" y="3733800"/>
            <a:ext cx="68160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Positive matches: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自动配置类启用的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-----------------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DispatcherServletAutoConfiguration</a:t>
            </a:r>
            <a:r>
              <a:rPr lang="en-US" altLang="zh-CN" dirty="0"/>
              <a:t> matched:</a:t>
            </a:r>
          </a:p>
          <a:p>
            <a:r>
              <a:rPr lang="en-US" altLang="zh-CN" dirty="0"/>
              <a:t>      - @</a:t>
            </a:r>
            <a:r>
              <a:rPr lang="en-US" altLang="zh-CN" dirty="0" err="1"/>
              <a:t>ConditionalOnClass</a:t>
            </a:r>
            <a:r>
              <a:rPr lang="en-US" altLang="zh-CN" dirty="0"/>
              <a:t> found required class '</a:t>
            </a:r>
            <a:r>
              <a:rPr lang="en-US" altLang="zh-CN" dirty="0" err="1"/>
              <a:t>org.springframework.web.servlet.DispatcherServlet</a:t>
            </a:r>
            <a:r>
              <a:rPr lang="en-US" altLang="zh-CN" dirty="0"/>
              <a:t>'; @</a:t>
            </a:r>
            <a:r>
              <a:rPr lang="en-US" altLang="zh-CN" dirty="0" err="1"/>
              <a:t>ConditionalOnMissingClass</a:t>
            </a:r>
            <a:r>
              <a:rPr lang="en-US" altLang="zh-CN" dirty="0"/>
              <a:t> did not find unwanted class (</a:t>
            </a:r>
            <a:r>
              <a:rPr lang="en-US" altLang="zh-CN" dirty="0" err="1"/>
              <a:t>OnClassCondition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7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0600" y="990600"/>
            <a:ext cx="716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Negative matches: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没有启动，没有匹配成功的自动配置类</a:t>
            </a:r>
            <a:r>
              <a:rPr lang="zh-CN" altLang="en-US" dirty="0"/>
              <a:t>）</a:t>
            </a:r>
          </a:p>
          <a:p>
            <a:r>
              <a:rPr lang="en-US" altLang="zh-CN" dirty="0" smtClean="0"/>
              <a:t>-----------------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ActiveMQAutoConfiguration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Did not match:</a:t>
            </a:r>
          </a:p>
          <a:p>
            <a:r>
              <a:rPr lang="en-US" altLang="zh-CN" dirty="0"/>
              <a:t>         - @</a:t>
            </a:r>
            <a:r>
              <a:rPr lang="en-US" altLang="zh-CN" dirty="0" err="1"/>
              <a:t>ConditionalOnClass</a:t>
            </a:r>
            <a:r>
              <a:rPr lang="en-US" altLang="zh-CN" dirty="0"/>
              <a:t> did not find required classes '</a:t>
            </a:r>
            <a:r>
              <a:rPr lang="en-US" altLang="zh-CN" dirty="0" err="1"/>
              <a:t>javax.jms.ConnectionFactory</a:t>
            </a:r>
            <a:r>
              <a:rPr lang="en-US" altLang="zh-CN" dirty="0"/>
              <a:t>', '</a:t>
            </a:r>
            <a:r>
              <a:rPr lang="en-US" altLang="zh-CN" dirty="0" err="1"/>
              <a:t>org.apache.activemq.ActiveMQConnectionFactory</a:t>
            </a:r>
            <a:r>
              <a:rPr lang="en-US" altLang="zh-CN" dirty="0"/>
              <a:t>' (</a:t>
            </a:r>
            <a:r>
              <a:rPr lang="en-US" altLang="zh-CN" dirty="0" err="1"/>
              <a:t>OnClassCondition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276600"/>
            <a:ext cx="716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这样我们就可以很方便的知道哪些自动配置类</a:t>
            </a:r>
            <a:r>
              <a:rPr lang="zh-CN" altLang="en-US" dirty="0" smtClean="0"/>
              <a:t>生效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9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三、 </a:t>
            </a:r>
            <a:r>
              <a:rPr lang="en-US" altLang="zh-CN" dirty="0"/>
              <a:t>Spring Boot</a:t>
            </a:r>
            <a:r>
              <a:rPr lang="zh-CN" altLang="en-US" dirty="0"/>
              <a:t>与</a:t>
            </a:r>
            <a:r>
              <a:rPr lang="zh-CN" altLang="en-US" dirty="0" smtClean="0"/>
              <a:t>日志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日志框架、日志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5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日志框架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828801"/>
            <a:ext cx="7086600" cy="220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/>
              <a:t>市场上存在非常多的日志框架。 </a:t>
            </a:r>
            <a:r>
              <a:rPr lang="en-US" altLang="zh-CN" sz="2200" dirty="0"/>
              <a:t>JUL</a:t>
            </a:r>
            <a:r>
              <a:rPr lang="zh-CN" altLang="en-US" sz="2200" dirty="0"/>
              <a:t>（</a:t>
            </a:r>
            <a:r>
              <a:rPr lang="en-US" altLang="zh-CN" sz="2200" dirty="0" err="1"/>
              <a:t>java.util.logging</a:t>
            </a:r>
            <a:r>
              <a:rPr lang="zh-CN" altLang="en-US" sz="2200" dirty="0"/>
              <a:t>），</a:t>
            </a:r>
            <a:r>
              <a:rPr lang="en-US" altLang="zh-CN" sz="2200" dirty="0"/>
              <a:t>JCL</a:t>
            </a:r>
            <a:r>
              <a:rPr lang="zh-CN" altLang="en-US" sz="2200" dirty="0"/>
              <a:t>（</a:t>
            </a:r>
            <a:r>
              <a:rPr lang="en-US" altLang="zh-CN" sz="2200" dirty="0" smtClean="0"/>
              <a:t>Apache Commons </a:t>
            </a:r>
            <a:r>
              <a:rPr lang="en-US" altLang="zh-CN" sz="2200" dirty="0"/>
              <a:t>Logging</a:t>
            </a:r>
            <a:r>
              <a:rPr lang="zh-CN" altLang="en-US" sz="2200" dirty="0"/>
              <a:t>），</a:t>
            </a:r>
            <a:r>
              <a:rPr lang="en-US" altLang="zh-CN" sz="2200" dirty="0"/>
              <a:t>Log4j</a:t>
            </a:r>
            <a:r>
              <a:rPr lang="zh-CN" altLang="en-US" sz="2200" dirty="0"/>
              <a:t>，</a:t>
            </a:r>
            <a:r>
              <a:rPr lang="en-US" altLang="zh-CN" sz="2200" dirty="0" smtClean="0"/>
              <a:t>Log4j2</a:t>
            </a:r>
            <a:r>
              <a:rPr lang="zh-CN" altLang="en-US" sz="2200" dirty="0" smtClean="0"/>
              <a:t>，</a:t>
            </a:r>
            <a:r>
              <a:rPr lang="en-US" altLang="zh-CN" sz="2200" dirty="0" err="1" smtClean="0"/>
              <a:t>Logback</a:t>
            </a:r>
            <a:r>
              <a:rPr lang="zh-CN" altLang="en-US" sz="2200" dirty="0"/>
              <a:t>、 </a:t>
            </a:r>
            <a:r>
              <a:rPr lang="en-US" altLang="zh-CN" sz="2200" dirty="0"/>
              <a:t>SLF4j</a:t>
            </a:r>
            <a:r>
              <a:rPr lang="zh-CN" altLang="en-US" sz="2200" dirty="0"/>
              <a:t>、 </a:t>
            </a:r>
            <a:r>
              <a:rPr lang="en-US" altLang="zh-CN" sz="2200" dirty="0" err="1"/>
              <a:t>jboss</a:t>
            </a:r>
            <a:r>
              <a:rPr lang="en-US" altLang="zh-CN" sz="2200" dirty="0"/>
              <a:t>-logging</a:t>
            </a:r>
            <a:r>
              <a:rPr lang="zh-CN" altLang="en-US" sz="2200" dirty="0"/>
              <a:t>等。</a:t>
            </a:r>
            <a:br>
              <a:rPr lang="zh-CN" altLang="en-US" sz="2200" dirty="0"/>
            </a:br>
            <a:r>
              <a:rPr lang="en-US" altLang="zh-CN" sz="2200" dirty="0"/>
              <a:t>Spring Boot</a:t>
            </a:r>
            <a:r>
              <a:rPr lang="zh-CN" altLang="en-US" sz="2200" dirty="0"/>
              <a:t>在框架内容部使用</a:t>
            </a:r>
            <a:r>
              <a:rPr lang="en-US" altLang="zh-CN" sz="2200" dirty="0"/>
              <a:t>JCL</a:t>
            </a:r>
            <a:r>
              <a:rPr lang="zh-CN" altLang="en-US" sz="2200" dirty="0"/>
              <a:t>，</a:t>
            </a:r>
            <a:r>
              <a:rPr lang="en-US" altLang="zh-CN" sz="2200" dirty="0"/>
              <a:t>spring-boot-starter-logging</a:t>
            </a:r>
            <a:r>
              <a:rPr lang="zh-CN" altLang="en-US" sz="2200" dirty="0"/>
              <a:t>采用</a:t>
            </a:r>
            <a:r>
              <a:rPr lang="zh-CN" altLang="en-US" sz="2200" dirty="0" smtClean="0"/>
              <a:t>了</a:t>
            </a:r>
            <a:r>
              <a:rPr lang="en-US" altLang="zh-CN" sz="2200" dirty="0" smtClean="0"/>
              <a:t>slf4j+logback</a:t>
            </a:r>
            <a:r>
              <a:rPr lang="zh-CN" altLang="en-US" sz="2200" dirty="0"/>
              <a:t>的形式，</a:t>
            </a:r>
            <a:r>
              <a:rPr lang="en-US" altLang="zh-CN" sz="2200" dirty="0"/>
              <a:t>Spring Boot</a:t>
            </a:r>
            <a:r>
              <a:rPr lang="zh-CN" altLang="en-US" sz="2200" dirty="0"/>
              <a:t>也能自动适配（</a:t>
            </a:r>
            <a:r>
              <a:rPr lang="en-US" altLang="zh-CN" sz="2200" dirty="0" err="1"/>
              <a:t>jul</a:t>
            </a:r>
            <a:r>
              <a:rPr lang="zh-CN" altLang="en-US" sz="2200" dirty="0"/>
              <a:t>、 </a:t>
            </a:r>
            <a:r>
              <a:rPr lang="en-US" altLang="zh-CN" sz="2200" dirty="0"/>
              <a:t>log4j2</a:t>
            </a:r>
            <a:r>
              <a:rPr lang="zh-CN" altLang="en-US" sz="2200" dirty="0"/>
              <a:t>、 </a:t>
            </a:r>
            <a:r>
              <a:rPr lang="en-US" altLang="zh-CN" sz="2200" dirty="0" err="1"/>
              <a:t>logback</a:t>
            </a:r>
            <a:r>
              <a:rPr lang="zh-CN" altLang="en-US" sz="2200" dirty="0"/>
              <a:t>） </a:t>
            </a:r>
            <a:r>
              <a:rPr lang="zh-CN" altLang="en-US" sz="2200" dirty="0" smtClean="0"/>
              <a:t>并简化配置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641771" cy="174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2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2,</a:t>
            </a:r>
            <a:r>
              <a:rPr lang="zh-CN" altLang="en-US" dirty="0" smtClean="0"/>
              <a:t>默认配置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、全局常规设置（格式、路径、级别）</a:t>
            </a:r>
            <a:br>
              <a:rPr lang="zh-CN" altLang="en-US" dirty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指定日志配置文件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96343"/>
            <a:ext cx="7620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0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43000" y="762000"/>
            <a:ext cx="6965245" cy="120248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四、 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之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37670"/>
              </p:ext>
            </p:extLst>
          </p:nvPr>
        </p:nvGraphicFramePr>
        <p:xfrm>
          <a:off x="1213770" y="2667000"/>
          <a:ext cx="284229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Packager Shell Object" showAsIcon="1" r:id="rId3" imgW="1161000" imgH="437400" progId="Package">
                  <p:embed/>
                </p:oleObj>
              </mc:Choice>
              <mc:Fallback>
                <p:oleObj name="Packager Shell Object" showAsIcon="1" r:id="rId3" imgW="11610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770" y="2667000"/>
                        <a:ext cx="2842293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397195"/>
              </p:ext>
            </p:extLst>
          </p:nvPr>
        </p:nvGraphicFramePr>
        <p:xfrm>
          <a:off x="5029200" y="2743200"/>
          <a:ext cx="2667000" cy="1001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Packager Shell Object" showAsIcon="1" r:id="rId5" imgW="1167480" imgH="437400" progId="Package">
                  <p:embed/>
                </p:oleObj>
              </mc:Choice>
              <mc:Fallback>
                <p:oleObj name="Packager Shell Object" showAsIcon="1" r:id="rId5" imgW="11674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2743200"/>
                        <a:ext cx="2667000" cy="1001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938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 rot="-60000">
            <a:off x="1072980" y="864888"/>
            <a:ext cx="3064827" cy="735002"/>
          </a:xfrm>
        </p:spPr>
        <p:txBody>
          <a:bodyPr/>
          <a:lstStyle/>
          <a:p>
            <a:r>
              <a:rPr lang="zh-CN" altLang="en-US" sz="3600" dirty="0" smtClean="0"/>
              <a:t>一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简介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97" y="1676400"/>
            <a:ext cx="3257591" cy="3332997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 rot="-60000">
            <a:off x="837166" y="1829788"/>
            <a:ext cx="3583514" cy="426788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         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用来简化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约定大于配置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去繁从简</a:t>
            </a:r>
            <a:r>
              <a:rPr lang="en-US" altLang="zh-CN" dirty="0" smtClean="0"/>
              <a:t>,just run</a:t>
            </a:r>
            <a:r>
              <a:rPr lang="zh-CN" altLang="en-US" dirty="0" smtClean="0"/>
              <a:t>就可以创建一个独立的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产品级别的应用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algn="l"/>
            <a:r>
              <a:rPr lang="zh-CN" altLang="en-US" sz="2400" dirty="0" smtClean="0">
                <a:solidFill>
                  <a:srgbClr val="FFFF00"/>
                </a:solidFill>
              </a:rPr>
              <a:t>背景</a:t>
            </a:r>
            <a:r>
              <a:rPr lang="en-US" altLang="zh-CN" sz="2400" dirty="0" smtClean="0">
                <a:solidFill>
                  <a:srgbClr val="FFFF00"/>
                </a:solidFill>
              </a:rPr>
              <a:t>:</a:t>
            </a:r>
          </a:p>
          <a:p>
            <a:pPr algn="l"/>
            <a:r>
              <a:rPr lang="en-US" altLang="zh-CN" dirty="0" smtClean="0"/>
              <a:t>      J2EE</a:t>
            </a:r>
            <a:r>
              <a:rPr lang="zh-CN" altLang="en-US" dirty="0" smtClean="0"/>
              <a:t>笨重的开发</a:t>
            </a:r>
            <a:r>
              <a:rPr lang="en-US" altLang="zh-CN" dirty="0" smtClean="0"/>
              <a:t>\</a:t>
            </a:r>
            <a:r>
              <a:rPr lang="zh-CN" altLang="en-US" dirty="0" smtClean="0"/>
              <a:t>繁多的配置</a:t>
            </a:r>
            <a:r>
              <a:rPr lang="en-US" altLang="zh-CN" dirty="0" smtClean="0"/>
              <a:t>\</a:t>
            </a:r>
            <a:r>
              <a:rPr lang="zh-CN" altLang="en-US" dirty="0" smtClean="0"/>
              <a:t>低下的开发效率</a:t>
            </a:r>
            <a:r>
              <a:rPr lang="en-US" altLang="zh-CN" dirty="0" smtClean="0"/>
              <a:t>\</a:t>
            </a:r>
            <a:r>
              <a:rPr lang="zh-CN" altLang="en-US" dirty="0" smtClean="0"/>
              <a:t>复杂的部署流程</a:t>
            </a:r>
            <a:r>
              <a:rPr lang="en-US" altLang="zh-CN" dirty="0" smtClean="0"/>
              <a:t>\</a:t>
            </a:r>
            <a:r>
              <a:rPr lang="zh-CN" altLang="en-US" dirty="0" smtClean="0"/>
              <a:t>第三方技术集成难度大</a:t>
            </a:r>
            <a:r>
              <a:rPr lang="en-US" altLang="zh-CN" dirty="0" smtClean="0"/>
              <a:t>.</a:t>
            </a:r>
          </a:p>
          <a:p>
            <a:pPr algn="l"/>
            <a:r>
              <a:rPr lang="zh-CN" altLang="en-US" sz="2400" dirty="0">
                <a:solidFill>
                  <a:srgbClr val="FFFF00"/>
                </a:solidFill>
              </a:rPr>
              <a:t>解决</a:t>
            </a:r>
            <a:r>
              <a:rPr lang="en-US" altLang="zh-CN" sz="2400" dirty="0">
                <a:solidFill>
                  <a:srgbClr val="FFFF00"/>
                </a:solidFill>
              </a:rPr>
              <a:t>: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“spring</a:t>
            </a:r>
            <a:r>
              <a:rPr lang="zh-CN" altLang="en-US" dirty="0" smtClean="0"/>
              <a:t>全家桶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algn="l"/>
            <a:r>
              <a:rPr lang="en-US" altLang="zh-CN" dirty="0" smtClean="0"/>
              <a:t>     </a:t>
            </a:r>
            <a:r>
              <a:rPr lang="en-US" altLang="zh-CN" dirty="0" err="1" smtClean="0"/>
              <a:t>springboot</a:t>
            </a:r>
            <a:r>
              <a:rPr lang="en-US" altLang="zh-CN" dirty="0"/>
              <a:t> </a:t>
            </a:r>
            <a:r>
              <a:rPr lang="zh-CN" altLang="en-US" dirty="0" smtClean="0"/>
              <a:t>→</a:t>
            </a:r>
            <a:r>
              <a:rPr lang="en-US" altLang="zh-CN" dirty="0" smtClean="0"/>
              <a:t>J2EE</a:t>
            </a:r>
            <a:r>
              <a:rPr lang="zh-CN" altLang="en-US" dirty="0" smtClean="0"/>
              <a:t>一站式解决方案</a:t>
            </a:r>
            <a:r>
              <a:rPr lang="en-US" altLang="zh-CN" dirty="0" smtClean="0"/>
              <a:t> </a:t>
            </a:r>
          </a:p>
          <a:p>
            <a:pPr algn="l"/>
            <a:r>
              <a:rPr lang="en-US" altLang="zh-CN" dirty="0" smtClean="0"/>
              <a:t>     </a:t>
            </a:r>
            <a:r>
              <a:rPr lang="en-US" altLang="zh-CN" dirty="0" err="1" smtClean="0"/>
              <a:t>springcloud</a:t>
            </a:r>
            <a:r>
              <a:rPr lang="zh-CN" altLang="en-US" dirty="0" smtClean="0"/>
              <a:t> →分布式整体解决方案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85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0837" y="1295400"/>
            <a:ext cx="7239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优点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快速创建独立运行的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项目以及与主流框架的集成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使用嵌入式的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容器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应用无需打成</a:t>
            </a:r>
            <a:r>
              <a:rPr lang="en-US" altLang="zh-CN" sz="2400" dirty="0" smtClean="0"/>
              <a:t>war</a:t>
            </a:r>
            <a:r>
              <a:rPr lang="zh-CN" altLang="en-US" sz="2400" dirty="0" smtClean="0"/>
              <a:t>包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- starter</a:t>
            </a:r>
            <a:r>
              <a:rPr lang="zh-CN" altLang="en-US" sz="2400" dirty="0" smtClean="0"/>
              <a:t>自动依赖与版本控制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大量的自动配置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简化开发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也可修改默认值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无需配置</a:t>
            </a:r>
            <a:r>
              <a:rPr lang="en-US" altLang="zh-CN" sz="2400" dirty="0" smtClean="0"/>
              <a:t>xml,</a:t>
            </a:r>
            <a:r>
              <a:rPr lang="zh-CN" altLang="en-US" sz="2400" dirty="0" smtClean="0"/>
              <a:t>无代码生成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开箱即用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准生产环境的运行时应用监控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与云计算的天然集成</a:t>
            </a:r>
            <a:endParaRPr lang="en-US" altLang="zh-CN" sz="2400" dirty="0" smtClean="0"/>
          </a:p>
          <a:p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35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9144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单体应用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562100"/>
            <a:ext cx="640873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41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9144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微服务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625600"/>
            <a:ext cx="6561137" cy="360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52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218012" cy="427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61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32172"/>
            <a:ext cx="6705600" cy="20005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你必须掌握以下内容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400" dirty="0" smtClean="0"/>
              <a:t>  - spring</a:t>
            </a:r>
            <a:r>
              <a:rPr lang="zh-CN" altLang="en-US" sz="2400" dirty="0" smtClean="0"/>
              <a:t>框架的使用经验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熟练使用</a:t>
            </a:r>
            <a:r>
              <a:rPr lang="en-US" altLang="zh-CN" sz="2400" dirty="0" smtClean="0"/>
              <a:t>maven</a:t>
            </a:r>
            <a:r>
              <a:rPr lang="zh-CN" altLang="en-US" sz="2400" dirty="0" smtClean="0"/>
              <a:t>进行项目构建和依赖管理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熟练使用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idea</a:t>
            </a:r>
          </a:p>
          <a:p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352800"/>
            <a:ext cx="6705600" cy="20005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环境约束</a:t>
            </a:r>
            <a:endParaRPr lang="en-US" altLang="zh-CN" sz="28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- jdk1.8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- maven3.x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- </a:t>
            </a:r>
            <a:r>
              <a:rPr lang="en-US" altLang="zh-CN" sz="2400" dirty="0" err="1" smtClean="0"/>
              <a:t>IntelliJ</a:t>
            </a:r>
            <a:r>
              <a:rPr lang="en-US" altLang="zh-CN" sz="2400" dirty="0" smtClean="0"/>
              <a:t> IDEA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- </a:t>
            </a:r>
            <a:r>
              <a:rPr lang="en-US" altLang="zh-CN" sz="2400" dirty="0" err="1" smtClean="0"/>
              <a:t>SpringBoot</a:t>
            </a:r>
            <a:r>
              <a:rPr lang="en-US" altLang="zh-CN" sz="2400" dirty="0" smtClean="0"/>
              <a:t> 1.5.9.RELEASE</a:t>
            </a:r>
            <a:r>
              <a:rPr lang="zh-CN" altLang="en-US" sz="2400" dirty="0" smtClean="0"/>
              <a:t>以上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7908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图钉">
  <a:themeElements>
    <a:clrScheme name="图钉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图钉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985</TotalTime>
  <Words>1310</Words>
  <Application>Microsoft Office PowerPoint</Application>
  <PresentationFormat>全屏显示(4:3)</PresentationFormat>
  <Paragraphs>202</Paragraphs>
  <Slides>36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图钉</vt:lpstr>
      <vt:lpstr>Packager Shell Object</vt:lpstr>
      <vt:lpstr>springboot</vt:lpstr>
      <vt:lpstr>内容概要</vt:lpstr>
      <vt:lpstr>一, SpringBoot基础</vt:lpstr>
      <vt:lpstr>一,简介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二,SpringBoot配置</vt:lpstr>
      <vt:lpstr>PowerPoint 演示文稿</vt:lpstr>
      <vt:lpstr>2, YAML语法</vt:lpstr>
      <vt:lpstr>PowerPoint 演示文稿</vt:lpstr>
      <vt:lpstr>PowerPoint 演示文稿</vt:lpstr>
      <vt:lpstr>PowerPoint 演示文稿</vt:lpstr>
      <vt:lpstr>Pets{name='zhangsan \n', username='张三', age=18, pet={name=小狗, gender=male}, animal=[dog, cat, fish], interests=[足球, 篮球], friends=[[zhangsan is my best friend, lisi ]], childs=[{age=18, name=xiaozhang}, {pets={1=b, 0=a}, name=xiaoli}, {age=18, name=lisi}]} </vt:lpstr>
      <vt:lpstr>3,配置文件值注入</vt:lpstr>
      <vt:lpstr>PowerPoint 演示文稿</vt:lpstr>
      <vt:lpstr>PowerPoint 演示文稿</vt:lpstr>
      <vt:lpstr>4,配置文件占位符</vt:lpstr>
      <vt:lpstr>5, Profile</vt:lpstr>
      <vt:lpstr>多profile文档块模式</vt:lpstr>
      <vt:lpstr>6,配置文件加载位置</vt:lpstr>
      <vt:lpstr>7,外部配置加载顺序</vt:lpstr>
      <vt:lpstr>8,自动配置原理</vt:lpstr>
      <vt:lpstr>@Conditional派生注解</vt:lpstr>
      <vt:lpstr>PowerPoint 演示文稿</vt:lpstr>
      <vt:lpstr>PowerPoint 演示文稿</vt:lpstr>
      <vt:lpstr>三、 Spring Boot与日志</vt:lpstr>
      <vt:lpstr>1,日志框架</vt:lpstr>
      <vt:lpstr>2,默认配置</vt:lpstr>
      <vt:lpstr>四、 Spring Boot之CRUD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</dc:title>
  <dc:creator>LiPandeng</dc:creator>
  <cp:lastModifiedBy>LiPandeng</cp:lastModifiedBy>
  <cp:revision>122</cp:revision>
  <dcterms:created xsi:type="dcterms:W3CDTF">2020-05-01T09:28:28Z</dcterms:created>
  <dcterms:modified xsi:type="dcterms:W3CDTF">2020-05-06T00:20:39Z</dcterms:modified>
</cp:coreProperties>
</file>