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64" r:id="rId4"/>
    <p:sldId id="265" r:id="rId5"/>
    <p:sldId id="267" r:id="rId6"/>
    <p:sldId id="268" r:id="rId7"/>
    <p:sldId id="273" r:id="rId8"/>
    <p:sldId id="272" r:id="rId9"/>
    <p:sldId id="274" r:id="rId10"/>
    <p:sldId id="27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fr-FR" smtClean="0"/>
              <a:t>Modifiez le style du titre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7A23011D-0AD6-4264-90C7-A544A654BBD1}" type="datetimeFigureOut">
              <a:rPr lang="fr-FR" smtClean="0"/>
              <a:t>28/04/2021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116150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A23011D-0AD6-4264-90C7-A544A654BBD1}" type="datetimeFigureOut">
              <a:rPr lang="fr-FR" smtClean="0"/>
              <a:t>28/04/2021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2038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A23011D-0AD6-4264-90C7-A544A654BBD1}" type="datetimeFigureOut">
              <a:rPr lang="fr-FR" smtClean="0"/>
              <a:t>28/04/2021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2040012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A23011D-0AD6-4264-90C7-A544A654BBD1}" type="datetimeFigureOut">
              <a:rPr lang="fr-FR" smtClean="0"/>
              <a:t>28/04/2021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34ABB3-9B29-4970-8B57-337AB2A87F8B}" type="slidenum">
              <a:rPr lang="fr-FR" smtClean="0"/>
              <a:t>‹N°›</a:t>
            </a:fld>
            <a:endParaRPr lang="fr-F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1584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A23011D-0AD6-4264-90C7-A544A654BBD1}" type="datetimeFigureOut">
              <a:rPr lang="fr-FR" smtClean="0"/>
              <a:t>28/04/2021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810590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7A23011D-0AD6-4264-90C7-A544A654BBD1}" type="datetimeFigureOut">
              <a:rPr lang="fr-FR" smtClean="0"/>
              <a:t>28/04/2021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1327176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7A23011D-0AD6-4264-90C7-A544A654BBD1}" type="datetimeFigureOut">
              <a:rPr lang="fr-FR" smtClean="0"/>
              <a:t>28/04/2021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2867270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A23011D-0AD6-4264-90C7-A544A654BBD1}" type="datetimeFigureOut">
              <a:rPr lang="fr-FR" smtClean="0"/>
              <a:t>28/04/2021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1390524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A23011D-0AD6-4264-90C7-A544A654BBD1}" type="datetimeFigureOut">
              <a:rPr lang="fr-FR" smtClean="0"/>
              <a:t>28/04/2021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8522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A23011D-0AD6-4264-90C7-A544A654BBD1}" type="datetimeFigureOut">
              <a:rPr lang="fr-FR" smtClean="0"/>
              <a:t>28/04/2021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116062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fr-FR" smtClean="0"/>
              <a:t>Modifiez le style du titre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7A23011D-0AD6-4264-90C7-A544A654BBD1}" type="datetimeFigureOut">
              <a:rPr lang="fr-FR" smtClean="0"/>
              <a:t>28/04/2021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149421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A23011D-0AD6-4264-90C7-A544A654BBD1}" type="datetimeFigureOut">
              <a:rPr lang="fr-FR" smtClean="0"/>
              <a:t>28/04/2021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68975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913795" y="2912232"/>
            <a:ext cx="5107208" cy="287896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2912232"/>
            <a:ext cx="5095357" cy="287896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A23011D-0AD6-4264-90C7-A544A654BBD1}" type="datetimeFigureOut">
              <a:rPr lang="fr-FR" smtClean="0"/>
              <a:t>28/04/2021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178004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A23011D-0AD6-4264-90C7-A544A654BBD1}" type="datetimeFigureOut">
              <a:rPr lang="fr-FR" smtClean="0"/>
              <a:t>28/04/2021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321491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3011D-0AD6-4264-90C7-A544A654BBD1}" type="datetimeFigureOut">
              <a:rPr lang="fr-FR" smtClean="0"/>
              <a:t>28/04/2021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214954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fr-FR" smtClean="0"/>
              <a:t>Modifiez le style du titre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A23011D-0AD6-4264-90C7-A544A654BBD1}" type="datetimeFigureOut">
              <a:rPr lang="fr-FR" smtClean="0"/>
              <a:t>28/04/2021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421598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A23011D-0AD6-4264-90C7-A544A654BBD1}" type="datetimeFigureOut">
              <a:rPr lang="fr-FR" smtClean="0"/>
              <a:t>28/04/2021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34ABB3-9B29-4970-8B57-337AB2A87F8B}" type="slidenum">
              <a:rPr lang="fr-FR" smtClean="0"/>
              <a:t>‹N°›</a:t>
            </a:fld>
            <a:endParaRPr lang="fr-FR"/>
          </a:p>
        </p:txBody>
      </p:sp>
    </p:spTree>
    <p:extLst>
      <p:ext uri="{BB962C8B-B14F-4D97-AF65-F5344CB8AC3E}">
        <p14:creationId xmlns:p14="http://schemas.microsoft.com/office/powerpoint/2010/main" val="57465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A23011D-0AD6-4264-90C7-A544A654BBD1}" type="datetimeFigureOut">
              <a:rPr lang="fr-FR" smtClean="0"/>
              <a:t>28/04/2021</a:t>
            </a:fld>
            <a:endParaRPr lang="fr-F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E34ABB3-9B29-4970-8B57-337AB2A87F8B}" type="slidenum">
              <a:rPr lang="fr-FR" smtClean="0"/>
              <a:t>‹N°›</a:t>
            </a:fld>
            <a:endParaRPr lang="fr-FR"/>
          </a:p>
        </p:txBody>
      </p:sp>
    </p:spTree>
    <p:extLst>
      <p:ext uri="{BB962C8B-B14F-4D97-AF65-F5344CB8AC3E}">
        <p14:creationId xmlns:p14="http://schemas.microsoft.com/office/powerpoint/2010/main" val="132495263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09599" y="313066"/>
            <a:ext cx="10762593" cy="748479"/>
          </a:xfrm>
        </p:spPr>
        <p:txBody>
          <a:bodyPr>
            <a:normAutofit fontScale="90000"/>
          </a:bodyPr>
          <a:lstStyle/>
          <a:p>
            <a:r>
              <a:rPr lang="en-GB" sz="3600" cap="none" dirty="0">
                <a:solidFill>
                  <a:schemeClr val="accent3">
                    <a:lumMod val="60000"/>
                    <a:lumOff val="40000"/>
                  </a:schemeClr>
                </a:solidFill>
              </a:rPr>
              <a:t>Universite De Bourgogne </a:t>
            </a:r>
            <a:r>
              <a:rPr lang="en-GB" dirty="0"/>
              <a:t/>
            </a:r>
            <a:br>
              <a:rPr lang="en-GB" dirty="0"/>
            </a:br>
            <a:r>
              <a:rPr lang="en-GB" sz="1800" b="0" cap="none" dirty="0">
                <a:solidFill>
                  <a:schemeClr val="accent3">
                    <a:lumMod val="60000"/>
                    <a:lumOff val="40000"/>
                  </a:schemeClr>
                </a:solidFill>
                <a:effectLst/>
              </a:rPr>
              <a:t>Centre Universitaire Condorcet</a:t>
            </a:r>
            <a:endParaRPr lang="fr-FR" sz="1800" dirty="0"/>
          </a:p>
        </p:txBody>
      </p:sp>
      <p:sp>
        <p:nvSpPr>
          <p:cNvPr id="3" name="Sous-titre 2"/>
          <p:cNvSpPr>
            <a:spLocks noGrp="1"/>
          </p:cNvSpPr>
          <p:nvPr>
            <p:ph type="subTitle" idx="1"/>
          </p:nvPr>
        </p:nvSpPr>
        <p:spPr>
          <a:xfrm>
            <a:off x="1595269" y="1135118"/>
            <a:ext cx="9001462" cy="5339254"/>
          </a:xfrm>
        </p:spPr>
        <p:txBody>
          <a:bodyPr>
            <a:normAutofit fontScale="70000" lnSpcReduction="20000"/>
          </a:bodyPr>
          <a:lstStyle/>
          <a:p>
            <a:endParaRPr lang="en-GB" sz="1800" dirty="0" smtClean="0">
              <a:solidFill>
                <a:schemeClr val="accent3">
                  <a:lumMod val="60000"/>
                  <a:lumOff val="40000"/>
                </a:schemeClr>
              </a:solidFill>
              <a:latin typeface="+mj-lt"/>
            </a:endParaRPr>
          </a:p>
          <a:p>
            <a:r>
              <a:rPr lang="en-GB" sz="1500" dirty="0" smtClean="0">
                <a:solidFill>
                  <a:schemeClr val="accent3">
                    <a:lumMod val="60000"/>
                    <a:lumOff val="40000"/>
                  </a:schemeClr>
                </a:solidFill>
                <a:latin typeface="+mj-lt"/>
              </a:rPr>
              <a:t>Course :</a:t>
            </a:r>
            <a:endParaRPr lang="en-GB" sz="1500" dirty="0">
              <a:solidFill>
                <a:schemeClr val="accent3">
                  <a:lumMod val="60000"/>
                  <a:lumOff val="40000"/>
                </a:schemeClr>
              </a:solidFill>
              <a:latin typeface="+mj-lt"/>
            </a:endParaRPr>
          </a:p>
          <a:p>
            <a:r>
              <a:rPr lang="en-GB" b="1" dirty="0" smtClean="0">
                <a:solidFill>
                  <a:schemeClr val="accent5">
                    <a:lumMod val="60000"/>
                    <a:lumOff val="40000"/>
                  </a:schemeClr>
                </a:solidFill>
                <a:latin typeface="+mj-lt"/>
              </a:rPr>
              <a:t>Scene Segmentation and </a:t>
            </a:r>
            <a:r>
              <a:rPr lang="en-GB" b="1" dirty="0" smtClean="0">
                <a:solidFill>
                  <a:schemeClr val="accent5">
                    <a:lumMod val="60000"/>
                    <a:lumOff val="40000"/>
                  </a:schemeClr>
                </a:solidFill>
                <a:latin typeface="+mj-lt"/>
              </a:rPr>
              <a:t>Interpretation</a:t>
            </a:r>
          </a:p>
          <a:p>
            <a:endParaRPr lang="en-GB" b="1" dirty="0" smtClean="0">
              <a:solidFill>
                <a:schemeClr val="accent5">
                  <a:lumMod val="60000"/>
                  <a:lumOff val="40000"/>
                </a:schemeClr>
              </a:solidFill>
              <a:latin typeface="+mj-lt"/>
            </a:endParaRPr>
          </a:p>
          <a:p>
            <a:r>
              <a:rPr lang="en-GB" sz="1500" dirty="0" smtClean="0">
                <a:solidFill>
                  <a:schemeClr val="accent3">
                    <a:lumMod val="60000"/>
                    <a:lumOff val="40000"/>
                  </a:schemeClr>
                </a:solidFill>
                <a:latin typeface="+mj-lt"/>
              </a:rPr>
              <a:t>Project presentation:</a:t>
            </a:r>
            <a:endParaRPr lang="en-GB" sz="1500" dirty="0">
              <a:solidFill>
                <a:schemeClr val="accent3">
                  <a:lumMod val="60000"/>
                  <a:lumOff val="40000"/>
                </a:schemeClr>
              </a:solidFill>
              <a:latin typeface="+mj-lt"/>
            </a:endParaRPr>
          </a:p>
          <a:p>
            <a:r>
              <a:rPr lang="en-GB" sz="2100" b="1" dirty="0" smtClean="0">
                <a:solidFill>
                  <a:schemeClr val="accent5">
                    <a:lumMod val="60000"/>
                    <a:lumOff val="40000"/>
                  </a:schemeClr>
                </a:solidFill>
                <a:latin typeface="+mj-lt"/>
              </a:rPr>
              <a:t>Machine Learning in Python</a:t>
            </a:r>
          </a:p>
          <a:p>
            <a:endParaRPr lang="en-GB" sz="2800" b="1" dirty="0">
              <a:solidFill>
                <a:schemeClr val="accent5">
                  <a:lumMod val="60000"/>
                  <a:lumOff val="40000"/>
                </a:schemeClr>
              </a:solidFill>
              <a:latin typeface="+mj-lt"/>
            </a:endParaRPr>
          </a:p>
          <a:p>
            <a:r>
              <a:rPr lang="en-GB" sz="1500" dirty="0">
                <a:solidFill>
                  <a:schemeClr val="accent3">
                    <a:lumMod val="60000"/>
                    <a:lumOff val="40000"/>
                  </a:schemeClr>
                </a:solidFill>
                <a:latin typeface="+mj-lt"/>
              </a:rPr>
              <a:t>Prepared </a:t>
            </a:r>
            <a:r>
              <a:rPr lang="en-GB" sz="1500" dirty="0" smtClean="0">
                <a:solidFill>
                  <a:schemeClr val="accent3">
                    <a:lumMod val="60000"/>
                    <a:lumOff val="40000"/>
                  </a:schemeClr>
                </a:solidFill>
                <a:latin typeface="+mj-lt"/>
              </a:rPr>
              <a:t>by:</a:t>
            </a:r>
            <a:endParaRPr lang="en-GB" sz="1500" dirty="0">
              <a:solidFill>
                <a:schemeClr val="accent3">
                  <a:lumMod val="60000"/>
                  <a:lumOff val="40000"/>
                </a:schemeClr>
              </a:solidFill>
              <a:latin typeface="+mj-lt"/>
            </a:endParaRPr>
          </a:p>
          <a:p>
            <a:r>
              <a:rPr lang="fr-FR" sz="1900" b="1" dirty="0">
                <a:solidFill>
                  <a:schemeClr val="accent5">
                    <a:lumMod val="60000"/>
                    <a:lumOff val="40000"/>
                  </a:schemeClr>
                </a:solidFill>
                <a:latin typeface="+mj-lt"/>
              </a:rPr>
              <a:t>Fatai Olarinde </a:t>
            </a:r>
            <a:r>
              <a:rPr lang="fr-FR" sz="1900" b="1" dirty="0" smtClean="0">
                <a:solidFill>
                  <a:schemeClr val="accent5">
                    <a:lumMod val="60000"/>
                    <a:lumOff val="40000"/>
                  </a:schemeClr>
                </a:solidFill>
                <a:latin typeface="+mj-lt"/>
              </a:rPr>
              <a:t>JIMOH</a:t>
            </a:r>
          </a:p>
          <a:p>
            <a:r>
              <a:rPr lang="fr-FR" sz="1900" b="1" dirty="0">
                <a:solidFill>
                  <a:schemeClr val="accent5">
                    <a:lumMod val="60000"/>
                    <a:lumOff val="40000"/>
                  </a:schemeClr>
                </a:solidFill>
                <a:latin typeface="+mj-lt"/>
              </a:rPr>
              <a:t>Lateef Olalekan </a:t>
            </a:r>
            <a:r>
              <a:rPr lang="fr-FR" sz="1900" b="1" dirty="0" smtClean="0">
                <a:solidFill>
                  <a:schemeClr val="accent5">
                    <a:lumMod val="60000"/>
                    <a:lumOff val="40000"/>
                  </a:schemeClr>
                </a:solidFill>
                <a:latin typeface="+mj-lt"/>
              </a:rPr>
              <a:t>ADERINOYE</a:t>
            </a:r>
          </a:p>
          <a:p>
            <a:endParaRPr lang="en-GB" sz="1900" b="1" dirty="0">
              <a:solidFill>
                <a:schemeClr val="accent5">
                  <a:lumMod val="60000"/>
                  <a:lumOff val="40000"/>
                </a:schemeClr>
              </a:solidFill>
              <a:latin typeface="+mj-lt"/>
            </a:endParaRPr>
          </a:p>
          <a:p>
            <a:r>
              <a:rPr lang="en-GB" sz="1800" dirty="0" smtClean="0">
                <a:solidFill>
                  <a:schemeClr val="accent3">
                    <a:lumMod val="60000"/>
                    <a:lumOff val="40000"/>
                  </a:schemeClr>
                </a:solidFill>
                <a:latin typeface="+mj-lt"/>
              </a:rPr>
              <a:t>Supervisor: </a:t>
            </a:r>
          </a:p>
          <a:p>
            <a:r>
              <a:rPr lang="fr-FR" sz="1900" b="1" dirty="0" smtClean="0">
                <a:solidFill>
                  <a:schemeClr val="accent5">
                    <a:lumMod val="60000"/>
                    <a:lumOff val="40000"/>
                  </a:schemeClr>
                </a:solidFill>
                <a:effectLst/>
                <a:latin typeface="+mj-lt"/>
              </a:rPr>
              <a:t>Dr. Guillaume Lemaitre</a:t>
            </a:r>
          </a:p>
          <a:p>
            <a:endParaRPr lang="fr-FR" dirty="0" smtClean="0">
              <a:solidFill>
                <a:schemeClr val="accent5">
                  <a:lumMod val="60000"/>
                  <a:lumOff val="40000"/>
                </a:schemeClr>
              </a:solidFill>
              <a:effectLst/>
              <a:latin typeface="+mj-lt"/>
            </a:endParaRPr>
          </a:p>
          <a:p>
            <a:pPr algn="r"/>
            <a:r>
              <a:rPr lang="en-GB" sz="1600" dirty="0">
                <a:solidFill>
                  <a:schemeClr val="accent3">
                    <a:lumMod val="60000"/>
                    <a:lumOff val="40000"/>
                  </a:schemeClr>
                </a:solidFill>
              </a:rPr>
              <a:t>Date: </a:t>
            </a:r>
            <a:r>
              <a:rPr lang="en-GB" sz="1600" dirty="0" smtClean="0">
                <a:solidFill>
                  <a:schemeClr val="accent3">
                    <a:lumMod val="60000"/>
                    <a:lumOff val="40000"/>
                  </a:schemeClr>
                </a:solidFill>
              </a:rPr>
              <a:t>28</a:t>
            </a:r>
            <a:r>
              <a:rPr lang="en-GB" sz="1600" baseline="30000" dirty="0" smtClean="0">
                <a:solidFill>
                  <a:schemeClr val="accent3">
                    <a:lumMod val="60000"/>
                    <a:lumOff val="40000"/>
                  </a:schemeClr>
                </a:solidFill>
              </a:rPr>
              <a:t>th</a:t>
            </a:r>
            <a:r>
              <a:rPr lang="en-GB" sz="1600" dirty="0" smtClean="0">
                <a:solidFill>
                  <a:schemeClr val="accent3">
                    <a:lumMod val="60000"/>
                    <a:lumOff val="40000"/>
                  </a:schemeClr>
                </a:solidFill>
              </a:rPr>
              <a:t> </a:t>
            </a:r>
            <a:r>
              <a:rPr lang="en-GB" sz="1600" dirty="0">
                <a:solidFill>
                  <a:schemeClr val="accent3">
                    <a:lumMod val="60000"/>
                    <a:lumOff val="40000"/>
                  </a:schemeClr>
                </a:solidFill>
              </a:rPr>
              <a:t>of April, 2021.</a:t>
            </a:r>
            <a:endParaRPr lang="fr-FR" sz="1600" dirty="0">
              <a:solidFill>
                <a:schemeClr val="accent3">
                  <a:lumMod val="60000"/>
                  <a:lumOff val="40000"/>
                </a:schemeClr>
              </a:solidFill>
            </a:endParaRPr>
          </a:p>
          <a:p>
            <a:endParaRPr lang="fr-FR" dirty="0" smtClean="0">
              <a:solidFill>
                <a:schemeClr val="accent5">
                  <a:lumMod val="60000"/>
                  <a:lumOff val="40000"/>
                </a:schemeClr>
              </a:solidFill>
              <a:effectLst/>
              <a:latin typeface="+mj-lt"/>
            </a:endParaRPr>
          </a:p>
          <a:p>
            <a:endParaRPr lang="fr-FR" dirty="0" smtClean="0">
              <a:solidFill>
                <a:schemeClr val="accent5">
                  <a:lumMod val="60000"/>
                  <a:lumOff val="40000"/>
                </a:schemeClr>
              </a:solidFill>
              <a:effectLst/>
              <a:latin typeface="+mj-lt"/>
            </a:endParaRPr>
          </a:p>
          <a:p>
            <a:endParaRPr lang="en-GB" dirty="0">
              <a:solidFill>
                <a:schemeClr val="accent5">
                  <a:lumMod val="60000"/>
                  <a:lumOff val="40000"/>
                </a:schemeClr>
              </a:solidFill>
              <a:effectLst/>
            </a:endParaRPr>
          </a:p>
          <a:p>
            <a:endParaRPr lang="fr-FR" dirty="0" smtClean="0">
              <a:solidFill>
                <a:schemeClr val="accent5">
                  <a:lumMod val="60000"/>
                  <a:lumOff val="40000"/>
                </a:schemeClr>
              </a:solidFill>
              <a:effectLst/>
            </a:endParaRPr>
          </a:p>
          <a:p>
            <a:endParaRPr lang="en-GB" dirty="0">
              <a:solidFill>
                <a:schemeClr val="accent5">
                  <a:lumMod val="60000"/>
                  <a:lumOff val="40000"/>
                </a:schemeClr>
              </a:solidFill>
              <a:effectLst/>
            </a:endParaRPr>
          </a:p>
          <a:p>
            <a:endParaRPr lang="fr-FR" dirty="0" smtClean="0">
              <a:solidFill>
                <a:schemeClr val="accent5">
                  <a:lumMod val="60000"/>
                  <a:lumOff val="40000"/>
                </a:schemeClr>
              </a:solidFill>
              <a:effectLst/>
            </a:endParaRPr>
          </a:p>
          <a:p>
            <a:endParaRPr lang="en-GB" sz="1800" dirty="0">
              <a:solidFill>
                <a:schemeClr val="accent5">
                  <a:lumMod val="60000"/>
                  <a:lumOff val="40000"/>
                </a:schemeClr>
              </a:solidFill>
              <a:effectLst/>
            </a:endParaRPr>
          </a:p>
          <a:p>
            <a:endParaRPr lang="en-GB" sz="1800" dirty="0">
              <a:solidFill>
                <a:schemeClr val="accent5">
                  <a:lumMod val="60000"/>
                  <a:lumOff val="40000"/>
                </a:schemeClr>
              </a:solidFill>
            </a:endParaRPr>
          </a:p>
        </p:txBody>
      </p:sp>
    </p:spTree>
    <p:extLst>
      <p:ext uri="{BB962C8B-B14F-4D97-AF65-F5344CB8AC3E}">
        <p14:creationId xmlns:p14="http://schemas.microsoft.com/office/powerpoint/2010/main" val="2527585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66954" y="2495456"/>
            <a:ext cx="10353762" cy="3695136"/>
          </a:xfrm>
        </p:spPr>
        <p:txBody>
          <a:bodyPr>
            <a:normAutofit/>
          </a:bodyPr>
          <a:lstStyle/>
          <a:p>
            <a:pPr marL="0" indent="0" algn="ctr">
              <a:buNone/>
            </a:pPr>
            <a:r>
              <a:rPr lang="en-GB" sz="3600" dirty="0" smtClean="0">
                <a:solidFill>
                  <a:schemeClr val="accent3">
                    <a:lumMod val="60000"/>
                    <a:lumOff val="40000"/>
                  </a:schemeClr>
                </a:solidFill>
                <a:latin typeface="+mj-lt"/>
              </a:rPr>
              <a:t>THANK YOU.</a:t>
            </a:r>
            <a:endParaRPr lang="fr-FR" sz="3600" dirty="0">
              <a:solidFill>
                <a:schemeClr val="accent3">
                  <a:lumMod val="60000"/>
                  <a:lumOff val="40000"/>
                </a:schemeClr>
              </a:solidFill>
              <a:latin typeface="+mj-lt"/>
            </a:endParaRPr>
          </a:p>
        </p:txBody>
      </p:sp>
    </p:spTree>
    <p:extLst>
      <p:ext uri="{BB962C8B-B14F-4D97-AF65-F5344CB8AC3E}">
        <p14:creationId xmlns:p14="http://schemas.microsoft.com/office/powerpoint/2010/main" val="2823413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10353761" cy="515007"/>
          </a:xfrm>
        </p:spPr>
        <p:txBody>
          <a:bodyPr>
            <a:normAutofit/>
          </a:bodyPr>
          <a:lstStyle/>
          <a:p>
            <a:r>
              <a:rPr lang="en-GB" sz="2400" dirty="0" smtClean="0">
                <a:solidFill>
                  <a:schemeClr val="accent5">
                    <a:lumMod val="60000"/>
                    <a:lumOff val="40000"/>
                  </a:schemeClr>
                </a:solidFill>
              </a:rPr>
              <a:t>PROJECT CONTENT</a:t>
            </a:r>
            <a:endParaRPr lang="fr-FR" sz="2400" dirty="0">
              <a:solidFill>
                <a:schemeClr val="accent5">
                  <a:lumMod val="60000"/>
                  <a:lumOff val="40000"/>
                </a:schemeClr>
              </a:solidFill>
            </a:endParaRPr>
          </a:p>
        </p:txBody>
      </p:sp>
      <p:sp>
        <p:nvSpPr>
          <p:cNvPr id="3" name="Espace réservé du contenu 2"/>
          <p:cNvSpPr>
            <a:spLocks noGrp="1"/>
          </p:cNvSpPr>
          <p:nvPr>
            <p:ph idx="1"/>
          </p:nvPr>
        </p:nvSpPr>
        <p:spPr>
          <a:xfrm>
            <a:off x="913794" y="1454933"/>
            <a:ext cx="10353762" cy="3695136"/>
          </a:xfrm>
        </p:spPr>
        <p:txBody>
          <a:bodyPr>
            <a:normAutofit fontScale="92500" lnSpcReduction="20000"/>
          </a:bodyPr>
          <a:lstStyle/>
          <a:p>
            <a:pPr>
              <a:lnSpc>
                <a:spcPct val="160000"/>
              </a:lnSpc>
              <a:buFont typeface="Wingdings" panose="05000000000000000000" pitchFamily="2" charset="2"/>
              <a:buChar char="Ø"/>
            </a:pPr>
            <a:r>
              <a:rPr lang="en-US" dirty="0" smtClean="0">
                <a:solidFill>
                  <a:schemeClr val="accent3">
                    <a:lumMod val="60000"/>
                    <a:lumOff val="40000"/>
                  </a:schemeClr>
                </a:solidFill>
                <a:latin typeface="+mj-lt"/>
              </a:rPr>
              <a:t>Introduction</a:t>
            </a:r>
          </a:p>
          <a:p>
            <a:pPr>
              <a:lnSpc>
                <a:spcPct val="160000"/>
              </a:lnSpc>
              <a:buFont typeface="Wingdings" panose="05000000000000000000" pitchFamily="2" charset="2"/>
              <a:buChar char="Ø"/>
            </a:pPr>
            <a:r>
              <a:rPr lang="en-US" dirty="0" smtClean="0">
                <a:solidFill>
                  <a:schemeClr val="accent3">
                    <a:lumMod val="60000"/>
                    <a:lumOff val="40000"/>
                  </a:schemeClr>
                </a:solidFill>
                <a:latin typeface="+mj-lt"/>
              </a:rPr>
              <a:t>Methodology</a:t>
            </a:r>
          </a:p>
          <a:p>
            <a:pPr>
              <a:lnSpc>
                <a:spcPct val="160000"/>
              </a:lnSpc>
              <a:buFont typeface="Wingdings" panose="05000000000000000000" pitchFamily="2" charset="2"/>
              <a:buChar char="Ø"/>
            </a:pPr>
            <a:r>
              <a:rPr lang="en-US" dirty="0" smtClean="0">
                <a:solidFill>
                  <a:schemeClr val="accent3">
                    <a:lumMod val="60000"/>
                    <a:lumOff val="40000"/>
                  </a:schemeClr>
                </a:solidFill>
                <a:latin typeface="+mj-lt"/>
              </a:rPr>
              <a:t>Classification Techniques</a:t>
            </a:r>
          </a:p>
          <a:p>
            <a:pPr lvl="2">
              <a:lnSpc>
                <a:spcPct val="160000"/>
              </a:lnSpc>
              <a:buFont typeface="Wingdings" panose="05000000000000000000" pitchFamily="2" charset="2"/>
              <a:buChar char="v"/>
            </a:pPr>
            <a:r>
              <a:rPr lang="en-US" sz="2000" dirty="0">
                <a:solidFill>
                  <a:schemeClr val="accent3">
                    <a:lumMod val="60000"/>
                    <a:lumOff val="40000"/>
                  </a:schemeClr>
                </a:solidFill>
                <a:latin typeface="+mj-lt"/>
              </a:rPr>
              <a:t>KNearest Neighbor Classifier</a:t>
            </a:r>
          </a:p>
          <a:p>
            <a:pPr lvl="2">
              <a:lnSpc>
                <a:spcPct val="160000"/>
              </a:lnSpc>
              <a:buFont typeface="Wingdings" panose="05000000000000000000" pitchFamily="2" charset="2"/>
              <a:buChar char="v"/>
            </a:pPr>
            <a:r>
              <a:rPr lang="en-US" sz="2000" dirty="0">
                <a:solidFill>
                  <a:schemeClr val="accent3">
                    <a:lumMod val="60000"/>
                    <a:lumOff val="40000"/>
                  </a:schemeClr>
                </a:solidFill>
                <a:latin typeface="+mj-lt"/>
              </a:rPr>
              <a:t>Decision Tree Classifier </a:t>
            </a:r>
            <a:r>
              <a:rPr lang="en-US" sz="2000" dirty="0" smtClean="0">
                <a:solidFill>
                  <a:schemeClr val="accent3">
                    <a:lumMod val="60000"/>
                    <a:lumOff val="40000"/>
                  </a:schemeClr>
                </a:solidFill>
                <a:latin typeface="+mj-lt"/>
              </a:rPr>
              <a:t>techniques</a:t>
            </a:r>
            <a:endParaRPr lang="en-US" dirty="0">
              <a:solidFill>
                <a:schemeClr val="accent3">
                  <a:lumMod val="60000"/>
                  <a:lumOff val="40000"/>
                </a:schemeClr>
              </a:solidFill>
              <a:latin typeface="+mj-lt"/>
            </a:endParaRPr>
          </a:p>
          <a:p>
            <a:pPr>
              <a:lnSpc>
                <a:spcPct val="160000"/>
              </a:lnSpc>
              <a:buFont typeface="Wingdings" panose="05000000000000000000" pitchFamily="2" charset="2"/>
              <a:buChar char="Ø"/>
            </a:pPr>
            <a:r>
              <a:rPr lang="fr-FR" dirty="0">
                <a:solidFill>
                  <a:schemeClr val="accent3">
                    <a:lumMod val="60000"/>
                    <a:lumOff val="40000"/>
                  </a:schemeClr>
                </a:solidFill>
                <a:latin typeface="+mj-lt"/>
              </a:rPr>
              <a:t>Results and Analysis </a:t>
            </a:r>
            <a:endParaRPr lang="fr-FR" dirty="0" smtClean="0">
              <a:solidFill>
                <a:schemeClr val="accent3">
                  <a:lumMod val="60000"/>
                  <a:lumOff val="40000"/>
                </a:schemeClr>
              </a:solidFill>
              <a:latin typeface="+mj-lt"/>
            </a:endParaRPr>
          </a:p>
          <a:p>
            <a:pPr>
              <a:lnSpc>
                <a:spcPct val="160000"/>
              </a:lnSpc>
              <a:buFont typeface="Wingdings" panose="05000000000000000000" pitchFamily="2" charset="2"/>
              <a:buChar char="Ø"/>
            </a:pPr>
            <a:r>
              <a:rPr lang="en-GB" dirty="0" smtClean="0">
                <a:solidFill>
                  <a:schemeClr val="accent3">
                    <a:lumMod val="60000"/>
                    <a:lumOff val="40000"/>
                  </a:schemeClr>
                </a:solidFill>
                <a:latin typeface="+mj-lt"/>
              </a:rPr>
              <a:t>Conclusion</a:t>
            </a:r>
            <a:endParaRPr lang="en-US" dirty="0" smtClean="0">
              <a:solidFill>
                <a:schemeClr val="accent3">
                  <a:lumMod val="60000"/>
                  <a:lumOff val="40000"/>
                </a:schemeClr>
              </a:solidFill>
              <a:latin typeface="+mj-lt"/>
            </a:endParaRPr>
          </a:p>
        </p:txBody>
      </p:sp>
    </p:spTree>
    <p:extLst>
      <p:ext uri="{BB962C8B-B14F-4D97-AF65-F5344CB8AC3E}">
        <p14:creationId xmlns:p14="http://schemas.microsoft.com/office/powerpoint/2010/main" val="283577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7463" y="546539"/>
            <a:ext cx="10353761" cy="441434"/>
          </a:xfrm>
        </p:spPr>
        <p:txBody>
          <a:bodyPr>
            <a:normAutofit/>
          </a:bodyPr>
          <a:lstStyle/>
          <a:p>
            <a:r>
              <a:rPr lang="en-GB" sz="2400" dirty="0">
                <a:solidFill>
                  <a:schemeClr val="accent5">
                    <a:lumMod val="60000"/>
                    <a:lumOff val="40000"/>
                  </a:schemeClr>
                </a:solidFill>
              </a:rPr>
              <a:t>ABSTRACT</a:t>
            </a:r>
            <a:endParaRPr lang="fr-FR" sz="2400" dirty="0"/>
          </a:p>
        </p:txBody>
      </p:sp>
      <p:sp>
        <p:nvSpPr>
          <p:cNvPr id="3" name="Espace réservé du contenu 2"/>
          <p:cNvSpPr>
            <a:spLocks noGrp="1"/>
          </p:cNvSpPr>
          <p:nvPr>
            <p:ph idx="1"/>
          </p:nvPr>
        </p:nvSpPr>
        <p:spPr>
          <a:xfrm>
            <a:off x="913795" y="1429407"/>
            <a:ext cx="10353762" cy="4361793"/>
          </a:xfrm>
        </p:spPr>
        <p:txBody>
          <a:bodyPr/>
          <a:lstStyle/>
          <a:p>
            <a:pPr marL="0" indent="0" algn="just">
              <a:buNone/>
            </a:pPr>
            <a:r>
              <a:rPr lang="en-US" sz="2400" dirty="0">
                <a:solidFill>
                  <a:schemeClr val="accent3">
                    <a:lumMod val="60000"/>
                    <a:lumOff val="40000"/>
                  </a:schemeClr>
                </a:solidFill>
                <a:latin typeface="+mj-lt"/>
              </a:rPr>
              <a:t>Classification is a data mining (machine learning) technique used to predict group membership for data instances. There are several classification techniques that can be used for classification purpose. In this paper, we present practical application of two classification techniques: decision tree classifier and k-nearest classifier.</a:t>
            </a:r>
            <a:endParaRPr lang="fr-FR" sz="2400" dirty="0">
              <a:solidFill>
                <a:schemeClr val="accent3">
                  <a:lumMod val="60000"/>
                  <a:lumOff val="40000"/>
                </a:schemeClr>
              </a:solidFill>
              <a:latin typeface="+mj-lt"/>
            </a:endParaRPr>
          </a:p>
          <a:p>
            <a:pPr marL="0" indent="0">
              <a:buNone/>
            </a:pPr>
            <a:endParaRPr lang="fr-FR" dirty="0"/>
          </a:p>
        </p:txBody>
      </p:sp>
    </p:spTree>
    <p:extLst>
      <p:ext uri="{BB962C8B-B14F-4D97-AF65-F5344CB8AC3E}">
        <p14:creationId xmlns:p14="http://schemas.microsoft.com/office/powerpoint/2010/main" val="185733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7228" y="609600"/>
            <a:ext cx="3932237" cy="525517"/>
          </a:xfrm>
        </p:spPr>
        <p:txBody>
          <a:bodyPr>
            <a:normAutofit/>
          </a:bodyPr>
          <a:lstStyle/>
          <a:p>
            <a:r>
              <a:rPr lang="en-GB" sz="2400" dirty="0" smtClean="0">
                <a:solidFill>
                  <a:schemeClr val="accent5">
                    <a:lumMod val="60000"/>
                    <a:lumOff val="40000"/>
                  </a:schemeClr>
                </a:solidFill>
              </a:rPr>
              <a:t>INTRODUCTION</a:t>
            </a:r>
            <a:endParaRPr lang="fr-FR" sz="2400"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3627" y="1461658"/>
            <a:ext cx="6189662" cy="3898618"/>
          </a:xfrm>
        </p:spPr>
      </p:pic>
      <p:sp>
        <p:nvSpPr>
          <p:cNvPr id="4" name="Espace réservé du texte 3"/>
          <p:cNvSpPr>
            <a:spLocks noGrp="1"/>
          </p:cNvSpPr>
          <p:nvPr>
            <p:ph type="body" sz="half" idx="2"/>
          </p:nvPr>
        </p:nvSpPr>
        <p:spPr>
          <a:xfrm>
            <a:off x="166421" y="1828800"/>
            <a:ext cx="5433849" cy="4571999"/>
          </a:xfrm>
        </p:spPr>
        <p:txBody>
          <a:bodyPr>
            <a:normAutofit/>
          </a:bodyPr>
          <a:lstStyle/>
          <a:p>
            <a:pPr algn="just"/>
            <a:r>
              <a:rPr lang="en-US" sz="2400" dirty="0">
                <a:solidFill>
                  <a:schemeClr val="accent3">
                    <a:lumMod val="60000"/>
                    <a:lumOff val="40000"/>
                  </a:schemeClr>
                </a:solidFill>
                <a:latin typeface="+mj-lt"/>
              </a:rPr>
              <a:t>Machine Learning Classification Technique is categorized as one of the </a:t>
            </a:r>
            <a:r>
              <a:rPr lang="en-US" sz="2400" dirty="0" smtClean="0">
                <a:solidFill>
                  <a:schemeClr val="accent3">
                    <a:lumMod val="60000"/>
                    <a:lumOff val="40000"/>
                  </a:schemeClr>
                </a:solidFill>
                <a:latin typeface="+mj-lt"/>
              </a:rPr>
              <a:t>supreme studied </a:t>
            </a:r>
            <a:r>
              <a:rPr lang="en-US" sz="2400" dirty="0">
                <a:solidFill>
                  <a:schemeClr val="accent3">
                    <a:lumMod val="60000"/>
                    <a:lumOff val="40000"/>
                  </a:schemeClr>
                </a:solidFill>
                <a:latin typeface="+mj-lt"/>
              </a:rPr>
              <a:t>problems by researchers of the machine learning and data mining fields. </a:t>
            </a:r>
            <a:r>
              <a:rPr lang="en-US" sz="2400" dirty="0" smtClean="0">
                <a:solidFill>
                  <a:schemeClr val="accent3">
                    <a:lumMod val="60000"/>
                    <a:lumOff val="40000"/>
                  </a:schemeClr>
                </a:solidFill>
                <a:latin typeface="+mj-lt"/>
              </a:rPr>
              <a:t>The image depicts general model supervised </a:t>
            </a:r>
            <a:r>
              <a:rPr lang="en-US" sz="2400" dirty="0">
                <a:solidFill>
                  <a:schemeClr val="accent3">
                    <a:lumMod val="60000"/>
                    <a:lumOff val="40000"/>
                  </a:schemeClr>
                </a:solidFill>
                <a:latin typeface="+mj-lt"/>
              </a:rPr>
              <a:t>learning (classification techniques).</a:t>
            </a:r>
            <a:endParaRPr lang="fr-FR" sz="2400" dirty="0">
              <a:solidFill>
                <a:schemeClr val="accent3">
                  <a:lumMod val="60000"/>
                  <a:lumOff val="40000"/>
                </a:schemeClr>
              </a:solidFill>
              <a:latin typeface="+mj-lt"/>
            </a:endParaRPr>
          </a:p>
        </p:txBody>
      </p:sp>
    </p:spTree>
    <p:extLst>
      <p:ext uri="{BB962C8B-B14F-4D97-AF65-F5344CB8AC3E}">
        <p14:creationId xmlns:p14="http://schemas.microsoft.com/office/powerpoint/2010/main" val="170375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10353761" cy="462455"/>
          </a:xfrm>
        </p:spPr>
        <p:txBody>
          <a:bodyPr>
            <a:normAutofit/>
          </a:bodyPr>
          <a:lstStyle/>
          <a:p>
            <a:r>
              <a:rPr lang="en-GB" sz="2400" dirty="0" smtClean="0">
                <a:solidFill>
                  <a:schemeClr val="accent5">
                    <a:lumMod val="60000"/>
                    <a:lumOff val="40000"/>
                  </a:schemeClr>
                </a:solidFill>
              </a:rPr>
              <a:t>METHODOLOGY</a:t>
            </a:r>
            <a:endParaRPr lang="fr-FR" sz="2400" dirty="0"/>
          </a:p>
        </p:txBody>
      </p:sp>
      <p:sp>
        <p:nvSpPr>
          <p:cNvPr id="3" name="Espace réservé du contenu 2"/>
          <p:cNvSpPr>
            <a:spLocks noGrp="1"/>
          </p:cNvSpPr>
          <p:nvPr>
            <p:ph idx="1"/>
          </p:nvPr>
        </p:nvSpPr>
        <p:spPr>
          <a:xfrm>
            <a:off x="913795" y="1177159"/>
            <a:ext cx="10353762" cy="4361793"/>
          </a:xfrm>
        </p:spPr>
        <p:txBody>
          <a:bodyPr>
            <a:normAutofit/>
          </a:bodyPr>
          <a:lstStyle/>
          <a:p>
            <a:pPr marL="0" indent="0">
              <a:buNone/>
            </a:pPr>
            <a:endParaRPr lang="en-US" sz="1600" dirty="0" smtClean="0"/>
          </a:p>
          <a:p>
            <a:pPr marL="0" indent="0" algn="just">
              <a:buNone/>
            </a:pPr>
            <a:r>
              <a:rPr lang="en-US" sz="2400" dirty="0" smtClean="0">
                <a:solidFill>
                  <a:schemeClr val="accent3">
                    <a:lumMod val="60000"/>
                    <a:lumOff val="40000"/>
                  </a:schemeClr>
                </a:solidFill>
                <a:latin typeface="+mj-lt"/>
              </a:rPr>
              <a:t>A </a:t>
            </a:r>
            <a:r>
              <a:rPr lang="en-US" sz="2400" dirty="0">
                <a:solidFill>
                  <a:schemeClr val="accent3">
                    <a:lumMod val="60000"/>
                    <a:lumOff val="40000"/>
                  </a:schemeClr>
                </a:solidFill>
                <a:latin typeface="+mj-lt"/>
              </a:rPr>
              <a:t>literature search was done </a:t>
            </a:r>
            <a:r>
              <a:rPr lang="en-US" sz="2400" dirty="0" smtClean="0">
                <a:solidFill>
                  <a:schemeClr val="accent3">
                    <a:lumMod val="60000"/>
                    <a:lumOff val="40000"/>
                  </a:schemeClr>
                </a:solidFill>
                <a:latin typeface="+mj-lt"/>
              </a:rPr>
              <a:t>from articles, journals </a:t>
            </a:r>
            <a:r>
              <a:rPr lang="en-US" sz="2400" dirty="0">
                <a:solidFill>
                  <a:schemeClr val="accent3">
                    <a:lumMod val="60000"/>
                    <a:lumOff val="40000"/>
                  </a:schemeClr>
                </a:solidFill>
                <a:latin typeface="+mj-lt"/>
              </a:rPr>
              <a:t>and </a:t>
            </a:r>
            <a:r>
              <a:rPr lang="en-US" sz="2400" dirty="0" smtClean="0">
                <a:solidFill>
                  <a:schemeClr val="accent3">
                    <a:lumMod val="60000"/>
                    <a:lumOff val="40000"/>
                  </a:schemeClr>
                </a:solidFill>
                <a:latin typeface="+mj-lt"/>
              </a:rPr>
              <a:t>datasets using databases such as Kaggle</a:t>
            </a:r>
            <a:r>
              <a:rPr lang="en-US" sz="2400" dirty="0">
                <a:solidFill>
                  <a:schemeClr val="accent3">
                    <a:lumMod val="60000"/>
                    <a:lumOff val="40000"/>
                  </a:schemeClr>
                </a:solidFill>
                <a:latin typeface="+mj-lt"/>
              </a:rPr>
              <a:t>, google scholar</a:t>
            </a:r>
            <a:r>
              <a:rPr lang="en-US" sz="2400" dirty="0" smtClean="0">
                <a:solidFill>
                  <a:schemeClr val="accent3">
                    <a:lumMod val="60000"/>
                    <a:lumOff val="40000"/>
                  </a:schemeClr>
                </a:solidFill>
                <a:latin typeface="+mj-lt"/>
              </a:rPr>
              <a:t>, and </a:t>
            </a:r>
            <a:r>
              <a:rPr lang="en-US" sz="2400" dirty="0">
                <a:solidFill>
                  <a:schemeClr val="accent3">
                    <a:lumMod val="60000"/>
                    <a:lumOff val="40000"/>
                  </a:schemeClr>
                </a:solidFill>
                <a:latin typeface="+mj-lt"/>
              </a:rPr>
              <a:t>some related web </a:t>
            </a:r>
            <a:r>
              <a:rPr lang="en-US" sz="2400" dirty="0" smtClean="0">
                <a:solidFill>
                  <a:schemeClr val="accent3">
                    <a:lumMod val="60000"/>
                    <a:lumOff val="40000"/>
                  </a:schemeClr>
                </a:solidFill>
                <a:latin typeface="+mj-lt"/>
              </a:rPr>
              <a:t>pages. The articles </a:t>
            </a:r>
            <a:r>
              <a:rPr lang="en-US" sz="2400" dirty="0">
                <a:solidFill>
                  <a:schemeClr val="accent3">
                    <a:lumMod val="60000"/>
                    <a:lumOff val="40000"/>
                  </a:schemeClr>
                </a:solidFill>
                <a:latin typeface="+mj-lt"/>
              </a:rPr>
              <a:t>that </a:t>
            </a:r>
            <a:r>
              <a:rPr lang="en-US" sz="2400" dirty="0" smtClean="0">
                <a:solidFill>
                  <a:schemeClr val="accent3">
                    <a:lumMod val="60000"/>
                    <a:lumOff val="40000"/>
                  </a:schemeClr>
                </a:solidFill>
                <a:latin typeface="+mj-lt"/>
              </a:rPr>
              <a:t>contains </a:t>
            </a:r>
            <a:r>
              <a:rPr lang="en-US" sz="2400" dirty="0">
                <a:solidFill>
                  <a:schemeClr val="accent3">
                    <a:lumMod val="60000"/>
                    <a:lumOff val="40000"/>
                  </a:schemeClr>
                </a:solidFill>
                <a:latin typeface="+mj-lt"/>
              </a:rPr>
              <a:t>relevant data about classification techniques applications particularly, K-Nearest Classifier and Decision Tree Classifier were </a:t>
            </a:r>
            <a:r>
              <a:rPr lang="en-US" sz="2400" dirty="0" smtClean="0">
                <a:solidFill>
                  <a:schemeClr val="accent3">
                    <a:lumMod val="60000"/>
                    <a:lumOff val="40000"/>
                  </a:schemeClr>
                </a:solidFill>
                <a:latin typeface="+mj-lt"/>
              </a:rPr>
              <a:t>mainly used </a:t>
            </a:r>
            <a:r>
              <a:rPr lang="en-US" sz="2400" dirty="0">
                <a:solidFill>
                  <a:schemeClr val="accent3">
                    <a:lumMod val="60000"/>
                    <a:lumOff val="40000"/>
                  </a:schemeClr>
                </a:solidFill>
                <a:latin typeface="+mj-lt"/>
              </a:rPr>
              <a:t>to assist our </a:t>
            </a:r>
            <a:r>
              <a:rPr lang="en-US" sz="2400" dirty="0" smtClean="0">
                <a:solidFill>
                  <a:schemeClr val="accent3">
                    <a:lumMod val="60000"/>
                    <a:lumOff val="40000"/>
                  </a:schemeClr>
                </a:solidFill>
                <a:latin typeface="+mj-lt"/>
              </a:rPr>
              <a:t>project because </a:t>
            </a:r>
            <a:r>
              <a:rPr lang="en-US" sz="2400" dirty="0">
                <a:solidFill>
                  <a:schemeClr val="accent3">
                    <a:lumMod val="60000"/>
                    <a:lumOff val="40000"/>
                  </a:schemeClr>
                </a:solidFill>
                <a:latin typeface="+mj-lt"/>
              </a:rPr>
              <a:t>we only </a:t>
            </a:r>
            <a:r>
              <a:rPr lang="en-US" sz="2400" dirty="0" smtClean="0">
                <a:solidFill>
                  <a:schemeClr val="accent3">
                    <a:lumMod val="60000"/>
                    <a:lumOff val="40000"/>
                  </a:schemeClr>
                </a:solidFill>
                <a:latin typeface="+mj-lt"/>
              </a:rPr>
              <a:t> focused on </a:t>
            </a:r>
            <a:r>
              <a:rPr lang="en-US" sz="2400" dirty="0">
                <a:solidFill>
                  <a:schemeClr val="accent3">
                    <a:lumMod val="60000"/>
                    <a:lumOff val="40000"/>
                  </a:schemeClr>
                </a:solidFill>
                <a:latin typeface="+mj-lt"/>
              </a:rPr>
              <a:t>its usefulness to retrieve results from our features and target</a:t>
            </a:r>
            <a:r>
              <a:rPr lang="en-US" sz="2400" dirty="0" smtClean="0">
                <a:solidFill>
                  <a:schemeClr val="accent3">
                    <a:lumMod val="60000"/>
                    <a:lumOff val="40000"/>
                  </a:schemeClr>
                </a:solidFill>
                <a:latin typeface="+mj-lt"/>
              </a:rPr>
              <a:t>.</a:t>
            </a:r>
          </a:p>
          <a:p>
            <a:pPr marL="0" indent="0">
              <a:buNone/>
            </a:pPr>
            <a:endParaRPr lang="en-US" sz="1600" dirty="0"/>
          </a:p>
          <a:p>
            <a:pPr marL="0" indent="0">
              <a:buNone/>
            </a:pPr>
            <a:endParaRPr lang="fr-FR" sz="1600" dirty="0"/>
          </a:p>
        </p:txBody>
      </p:sp>
    </p:spTree>
    <p:extLst>
      <p:ext uri="{BB962C8B-B14F-4D97-AF65-F5344CB8AC3E}">
        <p14:creationId xmlns:p14="http://schemas.microsoft.com/office/powerpoint/2010/main" val="42185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10353761" cy="714703"/>
          </a:xfrm>
        </p:spPr>
        <p:txBody>
          <a:bodyPr>
            <a:normAutofit/>
          </a:bodyPr>
          <a:lstStyle/>
          <a:p>
            <a:r>
              <a:rPr lang="en-US" sz="2400" dirty="0">
                <a:solidFill>
                  <a:schemeClr val="accent5">
                    <a:lumMod val="60000"/>
                    <a:lumOff val="40000"/>
                  </a:schemeClr>
                </a:solidFill>
              </a:rPr>
              <a:t>The Classification Techniques used for prediction</a:t>
            </a:r>
            <a:endParaRPr lang="fr-FR" sz="2400" dirty="0">
              <a:solidFill>
                <a:schemeClr val="accent5">
                  <a:lumMod val="60000"/>
                  <a:lumOff val="40000"/>
                </a:schemeClr>
              </a:solidFill>
            </a:endParaRPr>
          </a:p>
        </p:txBody>
      </p:sp>
      <p:sp>
        <p:nvSpPr>
          <p:cNvPr id="3" name="Espace réservé du contenu 2"/>
          <p:cNvSpPr>
            <a:spLocks noGrp="1"/>
          </p:cNvSpPr>
          <p:nvPr>
            <p:ph idx="1"/>
          </p:nvPr>
        </p:nvSpPr>
        <p:spPr>
          <a:xfrm>
            <a:off x="913794" y="1885857"/>
            <a:ext cx="10353762" cy="3695136"/>
          </a:xfrm>
        </p:spPr>
        <p:txBody>
          <a:bodyPr/>
          <a:lstStyle/>
          <a:p>
            <a:pPr>
              <a:buFont typeface="Wingdings" panose="05000000000000000000" pitchFamily="2" charset="2"/>
              <a:buChar char="Ø"/>
            </a:pPr>
            <a:r>
              <a:rPr lang="fr-FR" dirty="0">
                <a:solidFill>
                  <a:schemeClr val="accent5">
                    <a:lumMod val="60000"/>
                    <a:lumOff val="40000"/>
                  </a:schemeClr>
                </a:solidFill>
                <a:latin typeface="+mj-lt"/>
              </a:rPr>
              <a:t>Decision </a:t>
            </a:r>
            <a:r>
              <a:rPr lang="fr-FR" dirty="0" smtClean="0">
                <a:solidFill>
                  <a:schemeClr val="accent5">
                    <a:lumMod val="60000"/>
                    <a:lumOff val="40000"/>
                  </a:schemeClr>
                </a:solidFill>
                <a:latin typeface="+mj-lt"/>
              </a:rPr>
              <a:t>Tree Classifier</a:t>
            </a:r>
          </a:p>
          <a:p>
            <a:pPr marL="0" indent="0">
              <a:buNone/>
            </a:pPr>
            <a:r>
              <a:rPr lang="en-US" dirty="0">
                <a:solidFill>
                  <a:schemeClr val="accent3">
                    <a:lumMod val="60000"/>
                    <a:lumOff val="40000"/>
                  </a:schemeClr>
                </a:solidFill>
                <a:latin typeface="+mj-lt"/>
              </a:rPr>
              <a:t>The core objective of decision tree is to produce a model that calculates the value of a required variable based on </a:t>
            </a:r>
            <a:r>
              <a:rPr lang="en-US" dirty="0" smtClean="0">
                <a:solidFill>
                  <a:schemeClr val="accent3">
                    <a:lumMod val="60000"/>
                    <a:lumOff val="40000"/>
                  </a:schemeClr>
                </a:solidFill>
                <a:latin typeface="+mj-lt"/>
              </a:rPr>
              <a:t>numerous </a:t>
            </a:r>
            <a:r>
              <a:rPr lang="en-US" dirty="0">
                <a:solidFill>
                  <a:schemeClr val="accent3">
                    <a:lumMod val="60000"/>
                    <a:lumOff val="40000"/>
                  </a:schemeClr>
                </a:solidFill>
                <a:latin typeface="+mj-lt"/>
              </a:rPr>
              <a:t>input </a:t>
            </a:r>
            <a:r>
              <a:rPr lang="en-US" dirty="0" smtClean="0">
                <a:solidFill>
                  <a:schemeClr val="accent3">
                    <a:lumMod val="60000"/>
                    <a:lumOff val="40000"/>
                  </a:schemeClr>
                </a:solidFill>
                <a:latin typeface="+mj-lt"/>
              </a:rPr>
              <a:t>variables.</a:t>
            </a:r>
          </a:p>
          <a:p>
            <a:pPr marL="0" indent="0">
              <a:buNone/>
            </a:pPr>
            <a:endParaRPr lang="en-US" dirty="0" smtClean="0">
              <a:solidFill>
                <a:schemeClr val="accent3">
                  <a:lumMod val="60000"/>
                  <a:lumOff val="40000"/>
                </a:schemeClr>
              </a:solidFill>
              <a:latin typeface="+mj-lt"/>
            </a:endParaRPr>
          </a:p>
          <a:p>
            <a:pPr>
              <a:buFont typeface="Wingdings" panose="05000000000000000000" pitchFamily="2" charset="2"/>
              <a:buChar char="Ø"/>
            </a:pPr>
            <a:r>
              <a:rPr lang="fr-FR" dirty="0" smtClean="0">
                <a:solidFill>
                  <a:schemeClr val="accent5">
                    <a:lumMod val="60000"/>
                    <a:lumOff val="40000"/>
                  </a:schemeClr>
                </a:solidFill>
                <a:latin typeface="+mj-lt"/>
              </a:rPr>
              <a:t>KNearest </a:t>
            </a:r>
            <a:r>
              <a:rPr lang="fr-FR" dirty="0">
                <a:solidFill>
                  <a:schemeClr val="accent5">
                    <a:lumMod val="60000"/>
                    <a:lumOff val="40000"/>
                  </a:schemeClr>
                </a:solidFill>
                <a:latin typeface="+mj-lt"/>
              </a:rPr>
              <a:t>Neighbor Classifier </a:t>
            </a:r>
            <a:endParaRPr lang="fr-FR" dirty="0" smtClean="0">
              <a:solidFill>
                <a:schemeClr val="accent5">
                  <a:lumMod val="60000"/>
                  <a:lumOff val="40000"/>
                </a:schemeClr>
              </a:solidFill>
              <a:latin typeface="+mj-lt"/>
            </a:endParaRPr>
          </a:p>
          <a:p>
            <a:pPr marL="0" indent="0">
              <a:buNone/>
            </a:pPr>
            <a:r>
              <a:rPr lang="en-US" dirty="0">
                <a:solidFill>
                  <a:schemeClr val="accent3">
                    <a:lumMod val="60000"/>
                    <a:lumOff val="40000"/>
                  </a:schemeClr>
                </a:solidFill>
                <a:latin typeface="+mj-lt"/>
              </a:rPr>
              <a:t>In K-nearest neighbor (KNN) technique, nearest neighbor is measured with respect to value of k, that define how many nearest neighbors need to be examine to describe class of a sample data point </a:t>
            </a:r>
          </a:p>
          <a:p>
            <a:pPr marL="0" indent="0">
              <a:buNone/>
            </a:pPr>
            <a:endParaRPr lang="en-GB" dirty="0">
              <a:solidFill>
                <a:schemeClr val="accent3">
                  <a:lumMod val="60000"/>
                  <a:lumOff val="40000"/>
                </a:schemeClr>
              </a:solidFill>
              <a:latin typeface="+mj-lt"/>
            </a:endParaRPr>
          </a:p>
        </p:txBody>
      </p:sp>
    </p:spTree>
    <p:extLst>
      <p:ext uri="{BB962C8B-B14F-4D97-AF65-F5344CB8AC3E}">
        <p14:creationId xmlns:p14="http://schemas.microsoft.com/office/powerpoint/2010/main" val="291536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10353761" cy="756745"/>
          </a:xfrm>
        </p:spPr>
        <p:txBody>
          <a:bodyPr>
            <a:normAutofit/>
          </a:bodyPr>
          <a:lstStyle/>
          <a:p>
            <a:r>
              <a:rPr lang="fr-FR" sz="2400" dirty="0">
                <a:solidFill>
                  <a:schemeClr val="accent5">
                    <a:lumMod val="60000"/>
                    <a:lumOff val="40000"/>
                  </a:schemeClr>
                </a:solidFill>
              </a:rPr>
              <a:t>Results and Analysis </a:t>
            </a:r>
            <a:r>
              <a:rPr lang="en-US" sz="2400" dirty="0">
                <a:solidFill>
                  <a:schemeClr val="accent5">
                    <a:lumMod val="60000"/>
                    <a:lumOff val="40000"/>
                  </a:schemeClr>
                </a:solidFill>
              </a:rPr>
              <a:t/>
            </a:r>
            <a:br>
              <a:rPr lang="en-US" sz="2400" dirty="0">
                <a:solidFill>
                  <a:schemeClr val="accent5">
                    <a:lumMod val="60000"/>
                    <a:lumOff val="40000"/>
                  </a:schemeClr>
                </a:solidFill>
              </a:rPr>
            </a:br>
            <a:endParaRPr lang="fr-FR" sz="2400" dirty="0"/>
          </a:p>
        </p:txBody>
      </p:sp>
      <p:sp>
        <p:nvSpPr>
          <p:cNvPr id="3" name="Espace réservé du contenu 2"/>
          <p:cNvSpPr>
            <a:spLocks noGrp="1"/>
          </p:cNvSpPr>
          <p:nvPr>
            <p:ph idx="1"/>
          </p:nvPr>
        </p:nvSpPr>
        <p:spPr/>
        <p:txBody>
          <a:bodyPr/>
          <a:lstStyle/>
          <a:p>
            <a:pPr marL="0" indent="0">
              <a:buNone/>
            </a:pPr>
            <a:r>
              <a:rPr lang="en-US" sz="2400" dirty="0">
                <a:solidFill>
                  <a:schemeClr val="accent3">
                    <a:lumMod val="60000"/>
                    <a:lumOff val="40000"/>
                  </a:schemeClr>
                </a:solidFill>
                <a:latin typeface="+mj-lt"/>
              </a:rPr>
              <a:t>We looked into classification of Students Performance using K-Nearest Neighbor Classifier and Decision Tree classification models. After fitting and application of the two model for predictions, we try to compare the predictions with the main dataset for better understanding and best model performance.</a:t>
            </a:r>
            <a:endParaRPr lang="fr-FR" sz="2400" dirty="0">
              <a:solidFill>
                <a:schemeClr val="accent3">
                  <a:lumMod val="60000"/>
                  <a:lumOff val="40000"/>
                </a:schemeClr>
              </a:solidFill>
              <a:latin typeface="+mj-lt"/>
            </a:endParaRPr>
          </a:p>
          <a:p>
            <a:pPr marL="0" indent="0">
              <a:buNone/>
            </a:pPr>
            <a:endParaRPr lang="fr-FR" dirty="0"/>
          </a:p>
        </p:txBody>
      </p:sp>
    </p:spTree>
    <p:extLst>
      <p:ext uri="{BB962C8B-B14F-4D97-AF65-F5344CB8AC3E}">
        <p14:creationId xmlns:p14="http://schemas.microsoft.com/office/powerpoint/2010/main" val="25016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1"/>
            <a:ext cx="10353761" cy="430924"/>
          </a:xfrm>
        </p:spPr>
        <p:txBody>
          <a:bodyPr>
            <a:normAutofit/>
          </a:bodyPr>
          <a:lstStyle/>
          <a:p>
            <a:r>
              <a:rPr lang="en-US" sz="2400" dirty="0">
                <a:solidFill>
                  <a:schemeClr val="accent5">
                    <a:lumMod val="60000"/>
                    <a:lumOff val="40000"/>
                  </a:schemeClr>
                </a:solidFill>
              </a:rPr>
              <a:t>Score Accuracy for the two Models</a:t>
            </a:r>
            <a:endParaRPr lang="fr-FR" sz="2400" dirty="0"/>
          </a:p>
        </p:txBody>
      </p:sp>
      <p:sp>
        <p:nvSpPr>
          <p:cNvPr id="3" name="Espace réservé du texte 2"/>
          <p:cNvSpPr>
            <a:spLocks noGrp="1"/>
          </p:cNvSpPr>
          <p:nvPr>
            <p:ph type="body" idx="1"/>
          </p:nvPr>
        </p:nvSpPr>
        <p:spPr>
          <a:xfrm>
            <a:off x="1051034" y="1384127"/>
            <a:ext cx="9175532" cy="1327542"/>
          </a:xfrm>
        </p:spPr>
        <p:txBody>
          <a:bodyPr>
            <a:normAutofit fontScale="92500"/>
          </a:bodyPr>
          <a:lstStyle/>
          <a:p>
            <a:r>
              <a:rPr lang="en-US" dirty="0" smtClean="0">
                <a:solidFill>
                  <a:schemeClr val="accent3">
                    <a:lumMod val="60000"/>
                    <a:lumOff val="40000"/>
                  </a:schemeClr>
                </a:solidFill>
                <a:latin typeface="+mj-lt"/>
              </a:rPr>
              <a:t>The two </a:t>
            </a:r>
            <a:r>
              <a:rPr lang="en-US" dirty="0">
                <a:solidFill>
                  <a:schemeClr val="accent3">
                    <a:lumMod val="60000"/>
                    <a:lumOff val="40000"/>
                  </a:schemeClr>
                </a:solidFill>
                <a:latin typeface="+mj-lt"/>
              </a:rPr>
              <a:t>models proved to perform brilliantly as </a:t>
            </a:r>
            <a:r>
              <a:rPr lang="en-US" dirty="0" err="1">
                <a:solidFill>
                  <a:schemeClr val="accent3">
                    <a:lumMod val="60000"/>
                    <a:lumOff val="40000"/>
                  </a:schemeClr>
                </a:solidFill>
                <a:latin typeface="+mj-lt"/>
              </a:rPr>
              <a:t>Knn</a:t>
            </a:r>
            <a:r>
              <a:rPr lang="en-US" dirty="0">
                <a:solidFill>
                  <a:schemeClr val="accent3">
                    <a:lumMod val="60000"/>
                    <a:lumOff val="40000"/>
                  </a:schemeClr>
                </a:solidFill>
                <a:latin typeface="+mj-lt"/>
              </a:rPr>
              <a:t> Classifier model accuracy result is 0.9833333333333333 and Accuracy of Decision Tree model is 1.0. </a:t>
            </a:r>
            <a:endParaRPr lang="fr-FR" dirty="0">
              <a:solidFill>
                <a:schemeClr val="accent3">
                  <a:lumMod val="60000"/>
                  <a:lumOff val="40000"/>
                </a:schemeClr>
              </a:solidFill>
              <a:latin typeface="+mj-lt"/>
            </a:endParaRPr>
          </a:p>
        </p:txBody>
      </p:sp>
      <p:pic>
        <p:nvPicPr>
          <p:cNvPr id="8" name="Espace réservé du contenu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083" y="3415863"/>
            <a:ext cx="5937305" cy="1986454"/>
          </a:xfrm>
        </p:spPr>
      </p:pic>
      <p:pic>
        <p:nvPicPr>
          <p:cNvPr id="7" name="Espace réservé du contenu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34959" y="3415863"/>
            <a:ext cx="5095875" cy="1986454"/>
          </a:xfrm>
        </p:spPr>
      </p:pic>
    </p:spTree>
    <p:extLst>
      <p:ext uri="{BB962C8B-B14F-4D97-AF65-F5344CB8AC3E}">
        <p14:creationId xmlns:p14="http://schemas.microsoft.com/office/powerpoint/2010/main" val="169105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1"/>
            <a:ext cx="10353761" cy="672662"/>
          </a:xfrm>
        </p:spPr>
        <p:txBody>
          <a:bodyPr>
            <a:normAutofit/>
          </a:bodyPr>
          <a:lstStyle/>
          <a:p>
            <a:r>
              <a:rPr lang="en-US" sz="2400" dirty="0" smtClean="0">
                <a:solidFill>
                  <a:schemeClr val="accent5">
                    <a:lumMod val="60000"/>
                    <a:lumOff val="40000"/>
                  </a:schemeClr>
                </a:solidFill>
              </a:rPr>
              <a:t>conclusion</a:t>
            </a:r>
            <a:endParaRPr lang="fr-FR" sz="2400" dirty="0"/>
          </a:p>
        </p:txBody>
      </p:sp>
      <p:sp>
        <p:nvSpPr>
          <p:cNvPr id="3" name="Espace réservé du contenu 2"/>
          <p:cNvSpPr>
            <a:spLocks noGrp="1"/>
          </p:cNvSpPr>
          <p:nvPr>
            <p:ph idx="1"/>
          </p:nvPr>
        </p:nvSpPr>
        <p:spPr>
          <a:xfrm>
            <a:off x="913795" y="1728202"/>
            <a:ext cx="10353762" cy="3695136"/>
          </a:xfrm>
        </p:spPr>
        <p:txBody>
          <a:bodyPr>
            <a:normAutofit/>
          </a:bodyPr>
          <a:lstStyle/>
          <a:p>
            <a:pPr marL="0" indent="0">
              <a:buNone/>
            </a:pPr>
            <a:r>
              <a:rPr lang="en-US" sz="2400" dirty="0">
                <a:solidFill>
                  <a:schemeClr val="accent3">
                    <a:lumMod val="60000"/>
                    <a:lumOff val="40000"/>
                  </a:schemeClr>
                </a:solidFill>
                <a:latin typeface="+mj-lt"/>
              </a:rPr>
              <a:t>Our selection of classification models (KNearest Neighbor Classifier and Decision Tree Classifier) was based on interest and intention to exposed students like us to advantage and simplicity of these two </a:t>
            </a:r>
            <a:r>
              <a:rPr lang="en-US" sz="2400" dirty="0" smtClean="0">
                <a:solidFill>
                  <a:schemeClr val="accent3">
                    <a:lumMod val="60000"/>
                    <a:lumOff val="40000"/>
                  </a:schemeClr>
                </a:solidFill>
                <a:latin typeface="+mj-lt"/>
              </a:rPr>
              <a:t>models.</a:t>
            </a:r>
            <a:endParaRPr lang="fr-FR" sz="2400" dirty="0">
              <a:solidFill>
                <a:schemeClr val="accent3">
                  <a:lumMod val="60000"/>
                  <a:lumOff val="40000"/>
                </a:schemeClr>
              </a:solidFill>
              <a:latin typeface="+mj-lt"/>
            </a:endParaRPr>
          </a:p>
        </p:txBody>
      </p:sp>
    </p:spTree>
    <p:extLst>
      <p:ext uri="{BB962C8B-B14F-4D97-AF65-F5344CB8AC3E}">
        <p14:creationId xmlns:p14="http://schemas.microsoft.com/office/powerpoint/2010/main" val="1607376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Template>
  <TotalTime>108</TotalTime>
  <Words>404</Words>
  <Application>Microsoft Office PowerPoint</Application>
  <PresentationFormat>Grand écran</PresentationFormat>
  <Paragraphs>50</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Bookman Old Style</vt:lpstr>
      <vt:lpstr>Rockwell</vt:lpstr>
      <vt:lpstr>Wingdings</vt:lpstr>
      <vt:lpstr>Damask</vt:lpstr>
      <vt:lpstr>Universite De Bourgogne  Centre Universitaire Condorcet</vt:lpstr>
      <vt:lpstr>PROJECT CONTENT</vt:lpstr>
      <vt:lpstr>ABSTRACT</vt:lpstr>
      <vt:lpstr>INTRODUCTION</vt:lpstr>
      <vt:lpstr>METHODOLOGY</vt:lpstr>
      <vt:lpstr>The Classification Techniques used for prediction</vt:lpstr>
      <vt:lpstr>Results and Analysis  </vt:lpstr>
      <vt:lpstr>Score Accuracy for the two Models</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Universite De Bourgogne  Centre Universitaire Condorcet</dc:title>
  <dc:creator>Utilisateur Windows</dc:creator>
  <cp:lastModifiedBy>Utilisateur Windows</cp:lastModifiedBy>
  <cp:revision>17</cp:revision>
  <dcterms:created xsi:type="dcterms:W3CDTF">2021-04-28T15:25:12Z</dcterms:created>
  <dcterms:modified xsi:type="dcterms:W3CDTF">2021-04-28T21:51:20Z</dcterms:modified>
</cp:coreProperties>
</file>