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15"/>
  </p:notesMasterIdLst>
  <p:sldIdLst>
    <p:sldId id="256" r:id="rId2"/>
    <p:sldId id="270" r:id="rId3"/>
    <p:sldId id="296" r:id="rId4"/>
    <p:sldId id="279" r:id="rId5"/>
    <p:sldId id="297" r:id="rId6"/>
    <p:sldId id="294" r:id="rId7"/>
    <p:sldId id="285" r:id="rId8"/>
    <p:sldId id="264" r:id="rId9"/>
    <p:sldId id="284" r:id="rId10"/>
    <p:sldId id="287" r:id="rId11"/>
    <p:sldId id="293" r:id="rId12"/>
    <p:sldId id="28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4472C4"/>
    <a:srgbClr val="A5D6FF"/>
    <a:srgbClr val="8FCCFF"/>
    <a:srgbClr val="ED7D31"/>
    <a:srgbClr val="70AD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914" autoAdjust="0"/>
  </p:normalViewPr>
  <p:slideViewPr>
    <p:cSldViewPr snapToGrid="0" showGuides="1">
      <p:cViewPr varScale="1">
        <p:scale>
          <a:sx n="98" d="100"/>
          <a:sy n="98" d="100"/>
        </p:scale>
        <p:origin x="963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62C5A-0EA0-4750-B6ED-8EDE47BBAF2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D4828-C5CC-4A33-BF6C-870AF6EC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Demos</a:t>
            </a:r>
          </a:p>
          <a:p>
            <a:pPr marL="228600" indent="-228600">
              <a:buAutoNum type="arabicPeriod"/>
            </a:pPr>
            <a:r>
              <a:rPr lang="en-US" baseline="0" dirty="0"/>
              <a:t>Text Analytics and Sarcasm</a:t>
            </a:r>
          </a:p>
          <a:p>
            <a:pPr marL="228600" indent="-228600">
              <a:buAutoNum type="arabicPeriod"/>
            </a:pPr>
            <a:r>
              <a:rPr lang="en-US" baseline="0" dirty="0"/>
              <a:t>Luis Domain Setup and Prebuilt</a:t>
            </a:r>
          </a:p>
          <a:p>
            <a:pPr marL="228600" indent="-228600">
              <a:buAutoNum type="arabicPeriod"/>
            </a:pPr>
            <a:r>
              <a:rPr lang="en-US" baseline="0" dirty="0"/>
              <a:t>Luis Train, Publish, Assign to Azure</a:t>
            </a:r>
          </a:p>
          <a:p>
            <a:pPr marL="228600" indent="-228600">
              <a:buAutoNum type="arabicPeriod"/>
            </a:pPr>
            <a:r>
              <a:rPr lang="en-US" baseline="0" dirty="0"/>
              <a:t>Using Text Analytics to Route to Luis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D4828-C5CC-4A33-BF6C-870AF6EC2C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hiring!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D4828-C5CC-4A33-BF6C-870AF6EC2C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like that this is forced into “apps, bots, and IoT devices”.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D4828-C5CC-4A33-BF6C-870AF6EC2C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3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None intent is used to classify utterances that don’t match an intent. If you don’t put at least a few things here, then your app may match any random utterance to one of the intents you are trying to discover. So, put at least </a:t>
            </a:r>
            <a:r>
              <a:rPr lang="en-US"/>
              <a:t>something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D4828-C5CC-4A33-BF6C-870AF6EC2C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3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4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1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3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38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8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61636-982F-4764-883B-3EE48AF248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F31C87-620D-4ED6-81EB-9D50B832E1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stus.dev.cognitive.microsoft.com/docs/services/5819c76f40a6350ce09de1ac/operations/5819c77140a63516d81aee78" TargetMode="External"/><Relationship Id="rId2" Type="http://schemas.openxmlformats.org/officeDocument/2006/relationships/hyperlink" Target="https://www.luis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imontheriver/textanalyticsexample" TargetMode="External"/><Relationship Id="rId4" Type="http://schemas.openxmlformats.org/officeDocument/2006/relationships/hyperlink" Target="https://www.qnamaker.a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User Intent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Look at LUIS and the Azure Text Analytics API</a:t>
            </a:r>
          </a:p>
          <a:p>
            <a:endParaRPr lang="en-US" dirty="0"/>
          </a:p>
          <a:p>
            <a:r>
              <a:rPr lang="en-US" dirty="0"/>
              <a:t>Presented by Jim Leonardo</a:t>
            </a:r>
          </a:p>
        </p:txBody>
      </p:sp>
    </p:spTree>
    <p:extLst>
      <p:ext uri="{BB962C8B-B14F-4D97-AF65-F5344CB8AC3E}">
        <p14:creationId xmlns:p14="http://schemas.microsoft.com/office/powerpoint/2010/main" val="263405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85B7-7627-4EEB-A99F-6CEAC4ED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Call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64820-518F-4A7F-B34E-37FEE3B31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8" y="1737360"/>
            <a:ext cx="9614523" cy="45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2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6D87-2E15-4B75-A24C-8C96012C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Main LUIS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7343-729E-4DB9-9B5C-277A3F09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Intents</a:t>
            </a:r>
            <a:r>
              <a:rPr lang="en-US" dirty="0"/>
              <a:t> - An intent represents a task or action the user wants to perform.</a:t>
            </a:r>
          </a:p>
          <a:p>
            <a:r>
              <a:rPr lang="en-US" sz="2400" b="1" dirty="0"/>
              <a:t>Utterances</a:t>
            </a:r>
            <a:r>
              <a:rPr lang="en-US" dirty="0"/>
              <a:t> - Utterances are input from the user that your app needs to interpret. </a:t>
            </a:r>
          </a:p>
          <a:p>
            <a:r>
              <a:rPr lang="en-US" sz="2400" b="1" dirty="0"/>
              <a:t>Entities</a:t>
            </a:r>
            <a:r>
              <a:rPr lang="en-US" dirty="0"/>
              <a:t> - The entity represents a word or phrase inside the utterance that you want extracted. </a:t>
            </a:r>
          </a:p>
        </p:txBody>
      </p:sp>
    </p:spTree>
    <p:extLst>
      <p:ext uri="{BB962C8B-B14F-4D97-AF65-F5344CB8AC3E}">
        <p14:creationId xmlns:p14="http://schemas.microsoft.com/office/powerpoint/2010/main" val="298904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C792-5957-4DC2-85C6-3A2152EE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 and the Importance of None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EA2149-369B-4F21-9B77-18A6418C5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1293" y="1846263"/>
            <a:ext cx="380973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4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LUIS</a:t>
            </a:r>
          </a:p>
          <a:p>
            <a:r>
              <a:rPr lang="en-US" dirty="0">
                <a:hlinkClick r:id="rId2"/>
              </a:rPr>
              <a:t>https://www.luis.ai/</a:t>
            </a:r>
            <a:endParaRPr lang="en-US" dirty="0"/>
          </a:p>
          <a:p>
            <a:endParaRPr lang="en-US" dirty="0"/>
          </a:p>
          <a:p>
            <a:r>
              <a:rPr lang="en-US" dirty="0"/>
              <a:t>LUIS </a:t>
            </a:r>
            <a:r>
              <a:rPr lang="en-US" dirty="0" err="1"/>
              <a:t>EndPoint</a:t>
            </a:r>
            <a:r>
              <a:rPr lang="en-US" dirty="0"/>
              <a:t> API</a:t>
            </a:r>
          </a:p>
          <a:p>
            <a:r>
              <a:rPr lang="en-US" dirty="0">
                <a:hlinkClick r:id="rId3"/>
              </a:rPr>
              <a:t>https://westus.dev.cognitive.microsoft.com/docs/services/5819c76f40a6350ce09de1ac/operations/5819c77140a63516d81aee78</a:t>
            </a:r>
            <a:endParaRPr lang="en-US" dirty="0"/>
          </a:p>
          <a:p>
            <a:r>
              <a:rPr lang="en-US" dirty="0" err="1"/>
              <a:t>QnA</a:t>
            </a:r>
            <a:r>
              <a:rPr lang="en-US" dirty="0"/>
              <a:t> </a:t>
            </a:r>
            <a:r>
              <a:rPr lang="en-US" dirty="0" err="1"/>
              <a:t>MAker</a:t>
            </a:r>
            <a:endParaRPr lang="en-US" dirty="0"/>
          </a:p>
          <a:p>
            <a:r>
              <a:rPr lang="en-US" dirty="0">
                <a:hlinkClick r:id="rId4"/>
              </a:rPr>
              <a:t>https://www.qnamaker.ai/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Source code: </a:t>
            </a:r>
          </a:p>
          <a:p>
            <a:r>
              <a:rPr lang="en-US" dirty="0">
                <a:hlinkClick r:id="rId5"/>
              </a:rPr>
              <a:t>https://github.com/jimontheriver/textanalyticsexample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2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am an application architect and software development manager with 20 years of development experience who still loves to code as a large part of my day job. </a:t>
            </a:r>
          </a:p>
          <a:p>
            <a:pPr marL="0" indent="0">
              <a:buNone/>
            </a:pPr>
            <a:r>
              <a:rPr lang="en-US" dirty="0"/>
              <a:t>Since 2013, I’ve been focused on leading the design and build of custom applications hosted in Azure for a variety of organizations.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am the Director of Application Development for </a:t>
            </a:r>
            <a:r>
              <a:rPr lang="en-US" dirty="0" err="1"/>
              <a:t>Capax</a:t>
            </a:r>
            <a:r>
              <a:rPr lang="en-US" dirty="0"/>
              <a:t> Global. </a:t>
            </a:r>
            <a:r>
              <a:rPr lang="en-US" dirty="0" err="1"/>
              <a:t>Capax</a:t>
            </a:r>
            <a:r>
              <a:rPr lang="en-US" dirty="0"/>
              <a:t> Global is a Microsoft Gold partner focused on Azure Application, Data Platform, and Data Science solutions.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Contact Me:</a:t>
            </a:r>
          </a:p>
          <a:p>
            <a:r>
              <a:rPr lang="en-US" dirty="0"/>
              <a:t>linkedin.com/in/</a:t>
            </a:r>
            <a:r>
              <a:rPr lang="en-US" dirty="0" err="1"/>
              <a:t>jimleonardo</a:t>
            </a:r>
            <a:endParaRPr lang="en-US" dirty="0"/>
          </a:p>
          <a:p>
            <a:r>
              <a:rPr lang="en-US" dirty="0"/>
              <a:t>jimsrulesregardingeverything.com</a:t>
            </a:r>
          </a:p>
          <a:p>
            <a:r>
              <a:rPr lang="en-US" dirty="0"/>
              <a:t>Or via our Meetup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33675-0CD5-4AC4-9099-0141D4B7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49" y="2039645"/>
            <a:ext cx="7987102" cy="4174642"/>
          </a:xfrm>
          <a:prstGeom prst="rect">
            <a:avLst/>
          </a:prstGeom>
        </p:spPr>
      </p:pic>
      <p:pic>
        <p:nvPicPr>
          <p:cNvPr id="5" name="Picture 2" descr="Capax Global Logo">
            <a:extLst>
              <a:ext uri="{FF2B5EF4-FFF2-40B4-BE49-F238E27FC236}">
                <a16:creationId xmlns:a16="http://schemas.microsoft.com/office/drawing/2014/main" id="{A6801809-3B77-4F21-9514-E63F0660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9" y="643713"/>
            <a:ext cx="4592917" cy="108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60BB14-FB45-4979-ADEE-7DDB1C374EAF}"/>
              </a:ext>
            </a:extLst>
          </p:cNvPr>
          <p:cNvSpPr/>
          <p:nvPr/>
        </p:nvSpPr>
        <p:spPr>
          <a:xfrm>
            <a:off x="1240465" y="1733373"/>
            <a:ext cx="990954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Built on the premise that professional, experienced senior technologists will deliver higher quality results, faster and with less risk, than our competitors.</a:t>
            </a:r>
          </a:p>
          <a:p>
            <a:pPr algn="ctr"/>
            <a:b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</a:b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737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tencil" panose="040409050D0802020404" pitchFamily="82" charset="0"/>
              </a:rPr>
              <a:t>Warning</a:t>
            </a:r>
          </a:p>
        </p:txBody>
      </p:sp>
      <p:pic>
        <p:nvPicPr>
          <p:cNvPr id="3074" name="Picture 2" descr="Warning alternate (red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11928" y="390105"/>
            <a:ext cx="1243752" cy="12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20939291">
            <a:off x="1375243" y="3284220"/>
            <a:ext cx="9753600" cy="1446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" panose="040409050D0802020404" pitchFamily="82" charset="0"/>
              </a:rPr>
              <a:t>Opinions Ahead</a:t>
            </a:r>
          </a:p>
        </p:txBody>
      </p:sp>
    </p:spTree>
    <p:extLst>
      <p:ext uri="{BB962C8B-B14F-4D97-AF65-F5344CB8AC3E}">
        <p14:creationId xmlns:p14="http://schemas.microsoft.com/office/powerpoint/2010/main" val="347468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AF80-749B-48F0-8C3A-FEE4ACEB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4540-4E92-48E8-A823-0E6C0722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QnA</a:t>
            </a:r>
            <a:r>
              <a:rPr lang="en-US" sz="2800" b="1" dirty="0"/>
              <a:t> Maker </a:t>
            </a:r>
          </a:p>
          <a:p>
            <a:r>
              <a:rPr lang="en-US" sz="2800" b="1" dirty="0"/>
              <a:t>Azure Text Analytics API </a:t>
            </a:r>
          </a:p>
          <a:p>
            <a:r>
              <a:rPr lang="en-US" sz="2800" b="1" dirty="0"/>
              <a:t>Language Understanding LUIS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we’re not talking about:</a:t>
            </a:r>
          </a:p>
          <a:p>
            <a:r>
              <a:rPr lang="en-US" b="1" dirty="0"/>
              <a:t> </a:t>
            </a:r>
            <a:r>
              <a:rPr lang="en-US" sz="2800" b="1" dirty="0"/>
              <a:t>Linguistic Analysis API</a:t>
            </a:r>
            <a:r>
              <a:rPr lang="en-US" sz="2800" dirty="0"/>
              <a:t> </a:t>
            </a:r>
            <a:r>
              <a:rPr lang="en-US" dirty="0"/>
              <a:t>– Analyze Text Structure, effectively moving to Azure Machine Learning Studio.</a:t>
            </a:r>
          </a:p>
        </p:txBody>
      </p:sp>
    </p:spTree>
    <p:extLst>
      <p:ext uri="{BB962C8B-B14F-4D97-AF65-F5344CB8AC3E}">
        <p14:creationId xmlns:p14="http://schemas.microsoft.com/office/powerpoint/2010/main" val="97608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9F8-B129-4D91-ACCD-BD1A80E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QnA</a:t>
            </a:r>
            <a:r>
              <a:rPr lang="en-US" dirty="0"/>
              <a:t> Maker?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5C7B-FE58-441B-AD94-9A467AA4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  <a:p>
            <a:r>
              <a:rPr lang="en-US" dirty="0"/>
              <a:t>“Build, train and publish a simple question and answer bot based on FAQ URLs, structured documents, product manuals or editorial content in minutes.”</a:t>
            </a:r>
          </a:p>
          <a:p>
            <a:endParaRPr lang="en-US" dirty="0"/>
          </a:p>
          <a:p>
            <a:r>
              <a:rPr lang="en-US" dirty="0"/>
              <a:t>Jim</a:t>
            </a:r>
          </a:p>
          <a:p>
            <a:r>
              <a:rPr lang="en-US" dirty="0"/>
              <a:t>“FAQ-as-a-service: A list of questions and answers and some intelligence to go find them.”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2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9F8-B129-4D91-ACCD-BD1A80E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Azure Text Analytics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5C7B-FE58-441B-AD94-9A467AA4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  <a:p>
            <a:r>
              <a:rPr lang="en-US" dirty="0"/>
              <a:t>“Detect sentiment, key phrases, and language from your text.”</a:t>
            </a:r>
          </a:p>
          <a:p>
            <a:endParaRPr lang="en-US" dirty="0"/>
          </a:p>
          <a:p>
            <a:r>
              <a:rPr lang="en-US" dirty="0"/>
              <a:t>Jim</a:t>
            </a:r>
          </a:p>
          <a:p>
            <a:r>
              <a:rPr lang="en-US" dirty="0"/>
              <a:t>“A Software-as-a-Service microservice which you use to extract language, phrases, </a:t>
            </a:r>
            <a:r>
              <a:rPr lang="en-US" u="sng" dirty="0">
                <a:solidFill>
                  <a:srgbClr val="0078D7"/>
                </a:solidFill>
              </a:rPr>
              <a:t>entities,</a:t>
            </a:r>
            <a:r>
              <a:rPr lang="en-US" dirty="0"/>
              <a:t> and sentiment from natural language input.”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0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LUIS?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Microsoft</a:t>
            </a:r>
          </a:p>
          <a:p>
            <a:pPr marL="0" indent="0">
              <a:buNone/>
            </a:pPr>
            <a:r>
              <a:rPr lang="en-US" dirty="0"/>
              <a:t>“A machine learning-based service to build natural language into apps, bots, and IoT devices. Quickly create enterprise-ready, custom models that continuously improve.”</a:t>
            </a:r>
          </a:p>
          <a:p>
            <a:endParaRPr lang="en-US" dirty="0"/>
          </a:p>
          <a:p>
            <a:r>
              <a:rPr lang="en-US" dirty="0"/>
              <a:t>Jim</a:t>
            </a:r>
          </a:p>
          <a:p>
            <a:r>
              <a:rPr lang="en-US" dirty="0"/>
              <a:t>“A Software-as-a-Service microservice which you use to extract the </a:t>
            </a:r>
            <a:r>
              <a:rPr lang="en-US" u="sng" dirty="0">
                <a:solidFill>
                  <a:srgbClr val="4472C4"/>
                </a:solidFill>
              </a:rPr>
              <a:t>intent</a:t>
            </a:r>
            <a:r>
              <a:rPr lang="en-US" dirty="0"/>
              <a:t> and </a:t>
            </a:r>
            <a:r>
              <a:rPr lang="en-US" u="sng" dirty="0">
                <a:solidFill>
                  <a:srgbClr val="0078D7"/>
                </a:solidFill>
              </a:rPr>
              <a:t>domain entities</a:t>
            </a:r>
            <a:r>
              <a:rPr lang="en-US" dirty="0"/>
              <a:t> from natural language input.”</a:t>
            </a:r>
          </a:p>
        </p:txBody>
      </p:sp>
    </p:spTree>
    <p:extLst>
      <p:ext uri="{BB962C8B-B14F-4D97-AF65-F5344CB8AC3E}">
        <p14:creationId xmlns:p14="http://schemas.microsoft.com/office/powerpoint/2010/main" val="37072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130-FBEB-4AD4-A879-EFBE1A80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LUIS and Text Analytics – Side by Side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E5EB74-F5C6-4882-B302-A9F09196E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56835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83018715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82093450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32208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Analytics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Separate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6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(Custom or add 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30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7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Speech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(Higher cost/</a:t>
                      </a:r>
                      <a:r>
                        <a:rPr lang="en-US" dirty="0" err="1"/>
                        <a:t>tx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(Chain with Speech to 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4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41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306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2457</TotalTime>
  <Words>600</Words>
  <Application>Microsoft Office PowerPoint</Application>
  <PresentationFormat>Widescreen</PresentationFormat>
  <Paragraphs>97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Open Sans</vt:lpstr>
      <vt:lpstr>Stencil</vt:lpstr>
      <vt:lpstr>Retrospect</vt:lpstr>
      <vt:lpstr>Understanding  User Intent</vt:lpstr>
      <vt:lpstr>About Jim</vt:lpstr>
      <vt:lpstr>PowerPoint Presentation</vt:lpstr>
      <vt:lpstr>Warning</vt:lpstr>
      <vt:lpstr>What are we talking about?</vt:lpstr>
      <vt:lpstr>What is QnA Maker?</vt:lpstr>
      <vt:lpstr>What is the Azure Text Analytics API?</vt:lpstr>
      <vt:lpstr>What is LUIS?</vt:lpstr>
      <vt:lpstr>LUIS and Text Analytics – Side by Side</vt:lpstr>
      <vt:lpstr>Example Call Flow</vt:lpstr>
      <vt:lpstr>The Three Main LUIS Objects</vt:lpstr>
      <vt:lpstr>Intents and the Importance of None</vt:lpstr>
      <vt:lpstr>Handy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</dc:title>
  <dc:creator>Jim Leonardo</dc:creator>
  <cp:lastModifiedBy>Jim Leonardo</cp:lastModifiedBy>
  <cp:revision>122</cp:revision>
  <dcterms:created xsi:type="dcterms:W3CDTF">2017-05-01T01:09:14Z</dcterms:created>
  <dcterms:modified xsi:type="dcterms:W3CDTF">2018-06-20T00:51:39Z</dcterms:modified>
</cp:coreProperties>
</file>