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322" r:id="rId3"/>
    <p:sldId id="321" r:id="rId4"/>
    <p:sldId id="265" r:id="rId5"/>
    <p:sldId id="266" r:id="rId6"/>
    <p:sldId id="267" r:id="rId7"/>
    <p:sldId id="303" r:id="rId8"/>
    <p:sldId id="323" r:id="rId9"/>
    <p:sldId id="268" r:id="rId10"/>
    <p:sldId id="304" r:id="rId11"/>
    <p:sldId id="305" r:id="rId12"/>
    <p:sldId id="306" r:id="rId13"/>
    <p:sldId id="307" r:id="rId14"/>
    <p:sldId id="283" r:id="rId15"/>
    <p:sldId id="279" r:id="rId16"/>
    <p:sldId id="324" r:id="rId17"/>
    <p:sldId id="308" r:id="rId18"/>
    <p:sldId id="309" r:id="rId19"/>
    <p:sldId id="318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9" r:id="rId29"/>
    <p:sldId id="269" r:id="rId30"/>
    <p:sldId id="284" r:id="rId31"/>
    <p:sldId id="285" r:id="rId32"/>
    <p:sldId id="286" r:id="rId33"/>
    <p:sldId id="320" r:id="rId34"/>
    <p:sldId id="270" r:id="rId35"/>
    <p:sldId id="281" r:id="rId36"/>
    <p:sldId id="287" r:id="rId37"/>
    <p:sldId id="288" r:id="rId38"/>
    <p:sldId id="290" r:id="rId39"/>
    <p:sldId id="272" r:id="rId40"/>
    <p:sldId id="273" r:id="rId41"/>
    <p:sldId id="282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68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slide" Target="slides/slide42.xml"  /><Relationship Id="rId44" Type="http://schemas.openxmlformats.org/officeDocument/2006/relationships/slide" Target="slides/slide43.xml"  /><Relationship Id="rId45" Type="http://schemas.openxmlformats.org/officeDocument/2006/relationships/slide" Target="slides/slide44.xml"  /><Relationship Id="rId46" Type="http://schemas.openxmlformats.org/officeDocument/2006/relationships/slide" Target="slides/slide45.xml"  /><Relationship Id="rId47" Type="http://schemas.openxmlformats.org/officeDocument/2006/relationships/slide" Target="slides/slide46.xml"  /><Relationship Id="rId48" Type="http://schemas.openxmlformats.org/officeDocument/2006/relationships/slide" Target="slides/slide47.xml"  /><Relationship Id="rId49" Type="http://schemas.openxmlformats.org/officeDocument/2006/relationships/slide" Target="slides/slide48.xml"  /><Relationship Id="rId5" Type="http://schemas.openxmlformats.org/officeDocument/2006/relationships/slide" Target="slides/slide4.xml"  /><Relationship Id="rId50" Type="http://schemas.openxmlformats.org/officeDocument/2006/relationships/slide" Target="slides/slide49.xml"  /><Relationship Id="rId51" Type="http://schemas.openxmlformats.org/officeDocument/2006/relationships/slide" Target="slides/slide50.xml"  /><Relationship Id="rId52" Type="http://schemas.openxmlformats.org/officeDocument/2006/relationships/slide" Target="slides/slide51.xml"  /><Relationship Id="rId53" Type="http://schemas.openxmlformats.org/officeDocument/2006/relationships/slide" Target="slides/slide52.xml"  /><Relationship Id="rId54" Type="http://schemas.openxmlformats.org/officeDocument/2006/relationships/slide" Target="slides/slide53.xml"  /><Relationship Id="rId55" Type="http://schemas.openxmlformats.org/officeDocument/2006/relationships/presProps" Target="presProps.xml"  /><Relationship Id="rId56" Type="http://schemas.openxmlformats.org/officeDocument/2006/relationships/viewProps" Target="viewProps.xml"  /><Relationship Id="rId57" Type="http://schemas.openxmlformats.org/officeDocument/2006/relationships/theme" Target="theme/theme1.xml"  /><Relationship Id="rId58" Type="http://schemas.openxmlformats.org/officeDocument/2006/relationships/tableStyles" Target="tableStyles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"/>
          <p:cNvSpPr/>
          <p:nvPr/>
        </p:nvSpPr>
        <p:spPr bwMode="auto">
          <a:xfrm>
            <a:off x="0" y="6168576"/>
            <a:ext cx="12192000" cy="686677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7500" tIns="35100" rIns="67500" bIns="35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105959" y="1684808"/>
            <a:ext cx="9980084" cy="10810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lnSpc>
                <a:spcPct val="110000"/>
              </a:lnSpc>
              <a:defRPr sz="2400" b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de-DE" noProof="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69" y="3061874"/>
            <a:ext cx="2380985" cy="238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97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211668" y="242889"/>
            <a:ext cx="11355917" cy="4154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100" dirty="0" smtClean="0">
                <a:effectLst/>
                <a:latin typeface="Impact" pitchFamily="34" charset="0"/>
                <a:ea typeface="HY헤드라인M" panose="02030600000101010101" pitchFamily="18" charset="-127"/>
              </a:rPr>
              <a:t>학습목표</a:t>
            </a:r>
          </a:p>
        </p:txBody>
      </p:sp>
      <p:sp>
        <p:nvSpPr>
          <p:cNvPr id="11" name="직사각형 13"/>
          <p:cNvSpPr>
            <a:spLocks noChangeArrowheads="1"/>
          </p:cNvSpPr>
          <p:nvPr/>
        </p:nvSpPr>
        <p:spPr bwMode="auto">
          <a:xfrm>
            <a:off x="0" y="0"/>
            <a:ext cx="12192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67500" tIns="35100" rIns="67500" bIns="35100" anchor="ctr"/>
          <a:lstStyle/>
          <a:p>
            <a:endParaRPr lang="ko-KR" altLang="en-US" sz="1350">
              <a:ea typeface="굴림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35731" indent="-135731">
              <a:buFont typeface="Arial" pitchFamily="34" charset="0"/>
              <a:buChar char="•"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38989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211668" y="252413"/>
            <a:ext cx="11355917" cy="4154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  <p:sp>
        <p:nvSpPr>
          <p:cNvPr id="9" name="직사각형 13"/>
          <p:cNvSpPr>
            <a:spLocks noChangeArrowheads="1"/>
          </p:cNvSpPr>
          <p:nvPr/>
        </p:nvSpPr>
        <p:spPr bwMode="auto">
          <a:xfrm>
            <a:off x="0" y="0"/>
            <a:ext cx="12192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67500" tIns="35100" rIns="67500" bIns="35100" anchor="ctr"/>
          <a:lstStyle/>
          <a:p>
            <a:endParaRPr lang="ko-KR" altLang="en-US" sz="1350">
              <a:ea typeface="굴림" charset="-127"/>
            </a:endParaRPr>
          </a:p>
        </p:txBody>
      </p:sp>
      <p:sp>
        <p:nvSpPr>
          <p:cNvPr id="12" name="내용 개체 틀 1"/>
          <p:cNvSpPr>
            <a:spLocks noGrp="1"/>
          </p:cNvSpPr>
          <p:nvPr>
            <p:ph idx="1"/>
          </p:nvPr>
        </p:nvSpPr>
        <p:spPr>
          <a:xfrm>
            <a:off x="301895" y="984954"/>
            <a:ext cx="11366500" cy="5072720"/>
          </a:xfr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 lvl="0">
              <a:buFont typeface="Arial" charset="0"/>
              <a:buChar char="•"/>
            </a:pPr>
            <a:r>
              <a:rPr lang="ko-KR" altLang="en-US" b="1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27564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/>
        </p:nvSpPr>
        <p:spPr bwMode="auto">
          <a:xfrm>
            <a:off x="0" y="0"/>
            <a:ext cx="12192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67500" tIns="35100" rIns="67500" bIns="35100" anchor="ctr"/>
          <a:lstStyle/>
          <a:p>
            <a:endParaRPr lang="ko-KR" altLang="en-US" sz="1350">
              <a:ea typeface="굴림" charset="-127"/>
            </a:endParaRPr>
          </a:p>
        </p:txBody>
      </p:sp>
      <p:sp>
        <p:nvSpPr>
          <p:cNvPr id="11" name="직사각형 13"/>
          <p:cNvSpPr>
            <a:spLocks noChangeArrowheads="1"/>
          </p:cNvSpPr>
          <p:nvPr/>
        </p:nvSpPr>
        <p:spPr bwMode="auto">
          <a:xfrm>
            <a:off x="203200" y="152400"/>
            <a:ext cx="119888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67500" tIns="35100" rIns="67500" bIns="35100" anchor="ctr"/>
          <a:lstStyle/>
          <a:p>
            <a:endParaRPr lang="ko-KR" altLang="en-US" sz="1350"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1200" y="289794"/>
            <a:ext cx="11360149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1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703" y="1048219"/>
            <a:ext cx="11366500" cy="5221952"/>
          </a:xfrm>
        </p:spPr>
        <p:txBody>
          <a:bodyPr/>
          <a:lstStyle>
            <a:lvl1pPr marL="257175" indent="-257175">
              <a:buClr>
                <a:srgbClr val="FA3A2D"/>
              </a:buClr>
              <a:buFont typeface="Wingdings" pitchFamily="2" charset="2"/>
              <a:buChar char="§"/>
              <a:defRPr sz="2000" b="1">
                <a:latin typeface="굴림" pitchFamily="50" charset="-127"/>
                <a:ea typeface="굴림" pitchFamily="50" charset="-127"/>
              </a:defRPr>
            </a:lvl1pPr>
            <a:lvl2pPr marL="333375" marR="0" indent="-196454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84000"/>
              <a:buFont typeface="Wingdings" pitchFamily="2" charset="2"/>
              <a:buChar char="§"/>
              <a:tabLst/>
              <a:defRPr sz="1600"/>
            </a:lvl2pPr>
            <a:lvl3pPr marL="334565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  <a:tabLst/>
              <a:defRPr sz="1600"/>
            </a:lvl3pPr>
            <a:lvl4pPr>
              <a:defRPr sz="1600"/>
            </a:lvl4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58201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211668" y="266701"/>
            <a:ext cx="1135591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100" dirty="0" smtClean="0">
                <a:latin typeface="Impact" pitchFamily="34" charset="0"/>
                <a:ea typeface="HY견고딕" pitchFamily="18" charset="-127"/>
                <a:sym typeface="Wingdings 2" pitchFamily="18" charset="2"/>
              </a:rPr>
              <a:t> </a:t>
            </a:r>
            <a:r>
              <a:rPr lang="en-US" altLang="ko-KR" sz="2100" i="1" dirty="0" smtClean="0">
                <a:latin typeface="Impact" pitchFamily="34" charset="0"/>
                <a:ea typeface="HY견고딕" pitchFamily="18" charset="-127"/>
                <a:sym typeface="Wingdings 2" pitchFamily="18" charset="2"/>
              </a:rPr>
              <a:t>check</a:t>
            </a:r>
            <a:endParaRPr lang="ko-KR" altLang="en-US" sz="2100" dirty="0" smtClean="0">
              <a:latin typeface="Impact" pitchFamily="34" charset="0"/>
              <a:ea typeface="HY견고딕" pitchFamily="18" charset="-127"/>
            </a:endParaRPr>
          </a:p>
        </p:txBody>
      </p:sp>
      <p:grpSp>
        <p:nvGrpSpPr>
          <p:cNvPr id="7" name="Group 192"/>
          <p:cNvGrpSpPr>
            <a:grpSpLocks/>
          </p:cNvGrpSpPr>
          <p:nvPr/>
        </p:nvGrpSpPr>
        <p:grpSpPr bwMode="auto">
          <a:xfrm>
            <a:off x="301895" y="775615"/>
            <a:ext cx="11567455" cy="68961"/>
            <a:chOff x="192" y="446"/>
            <a:chExt cx="5513" cy="78"/>
          </a:xfrm>
          <a:solidFill>
            <a:schemeClr val="accent6"/>
          </a:solidFill>
        </p:grpSpPr>
        <p:sp>
          <p:nvSpPr>
            <p:cNvPr id="8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FA3A2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35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9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FA3A2D"/>
              </a:solidFill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35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3703" y="998106"/>
            <a:ext cx="11366500" cy="5163208"/>
          </a:xfrm>
        </p:spPr>
        <p:txBody>
          <a:bodyPr/>
          <a:lstStyle>
            <a:lvl1pPr marL="257175" indent="-257175">
              <a:buFont typeface="Wingdings" pitchFamily="2" charset="2"/>
              <a:buChar char="§"/>
              <a:defRPr sz="2000" b="1">
                <a:latin typeface="굴림" pitchFamily="50" charset="-127"/>
                <a:ea typeface="굴림" pitchFamily="50" charset="-127"/>
              </a:defRPr>
            </a:lvl1pPr>
            <a:lvl2pPr marL="333375" marR="0" indent="-196454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84000"/>
              <a:buFont typeface="Wingdings" pitchFamily="2" charset="2"/>
              <a:buChar char="§"/>
              <a:tabLst/>
              <a:defRPr sz="1600"/>
            </a:lvl2pPr>
            <a:lvl3pPr marL="334565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  <a:tabLst/>
              <a:defRPr sz="1600"/>
            </a:lvl3pPr>
            <a:lvl4pPr>
              <a:defRPr sz="1600"/>
            </a:lvl4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954996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핵심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211668" y="266701"/>
            <a:ext cx="11355917" cy="4154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100" dirty="0" smtClean="0">
                <a:latin typeface="HY견고딕" pitchFamily="18" charset="-127"/>
                <a:ea typeface="HY견고딕" pitchFamily="18" charset="-127"/>
              </a:rPr>
              <a:t>핵심정리</a:t>
            </a:r>
          </a:p>
        </p:txBody>
      </p:sp>
      <p:sp>
        <p:nvSpPr>
          <p:cNvPr id="11" name="직사각형 13"/>
          <p:cNvSpPr>
            <a:spLocks noChangeArrowheads="1"/>
          </p:cNvSpPr>
          <p:nvPr/>
        </p:nvSpPr>
        <p:spPr bwMode="auto">
          <a:xfrm>
            <a:off x="0" y="0"/>
            <a:ext cx="12192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67500" tIns="35100" rIns="67500" bIns="35100" anchor="ctr"/>
          <a:lstStyle/>
          <a:p>
            <a:endParaRPr lang="ko-KR" altLang="en-US" sz="1350">
              <a:ea typeface="굴림" charset="-127"/>
            </a:endParaRPr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393703" y="862150"/>
            <a:ext cx="11366500" cy="5364480"/>
          </a:xfrm>
        </p:spPr>
        <p:txBody>
          <a:bodyPr/>
          <a:lstStyle>
            <a:lvl1pPr marL="257175" indent="-257175">
              <a:buFont typeface="Wingdings" pitchFamily="2" charset="2"/>
              <a:buChar char="§"/>
              <a:defRPr sz="2000" b="1">
                <a:latin typeface="굴림" pitchFamily="50" charset="-127"/>
                <a:ea typeface="굴림" pitchFamily="50" charset="-127"/>
              </a:defRPr>
            </a:lvl1pPr>
            <a:lvl2pPr marL="333375" marR="0" indent="-196454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84000"/>
              <a:buFont typeface="Wingdings" pitchFamily="2" charset="2"/>
              <a:buChar char="§"/>
              <a:tabLst/>
              <a:defRPr sz="1600"/>
            </a:lvl2pPr>
            <a:lvl3pPr marL="334565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  <a:tabLst/>
              <a:defRPr sz="1600"/>
            </a:lvl3pPr>
            <a:lvl4pPr>
              <a:defRPr sz="1600"/>
            </a:lvl4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988742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A98C-7E60-4DFA-9152-4899B11BA92D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F150-F117-4108-B294-EE934CE67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00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BE5F150-F117-4108-B294-EE934CE67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683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E5F150-F117-4108-B294-EE934CE67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1617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703" y="903223"/>
            <a:ext cx="11366500" cy="523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dirty="0" smtClean="0"/>
              <a:t>Textmasterformate durch Klicken bearbeiten</a:t>
            </a:r>
          </a:p>
          <a:p>
            <a:pPr lvl="1"/>
            <a:r>
              <a:rPr lang="de-DE" altLang="ko-KR" dirty="0" smtClean="0"/>
              <a:t>Zweite Ebene</a:t>
            </a:r>
          </a:p>
          <a:p>
            <a:pPr lvl="2"/>
            <a:r>
              <a:rPr lang="de-DE" altLang="ko-KR" dirty="0" smtClean="0"/>
              <a:t>Dritte Ebene</a:t>
            </a:r>
          </a:p>
          <a:p>
            <a:pPr lvl="3"/>
            <a:r>
              <a:rPr lang="de-DE" altLang="ko-KR" dirty="0" smtClean="0"/>
              <a:t>Vierte Ebene</a:t>
            </a:r>
          </a:p>
          <a:p>
            <a:pPr lvl="4"/>
            <a:r>
              <a:rPr lang="de-DE" altLang="ko-KR" dirty="0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165600" y="6365875"/>
            <a:ext cx="38608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50" noProof="1">
                <a:solidFill>
                  <a:schemeClr val="bg1"/>
                </a:solidFill>
                <a:cs typeface="+mn-cs"/>
              </a:defRPr>
            </a:lvl1pPr>
          </a:lstStyle>
          <a:p>
            <a:endParaRPr lang="ko-KR" altLang="en-US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93703" y="129385"/>
            <a:ext cx="11360149" cy="547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dirty="0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10796447" y="6594467"/>
            <a:ext cx="1790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altLang="ko-KR" sz="750" dirty="0">
                <a:ea typeface="굴림" charset="-127"/>
              </a:rPr>
              <a:t>Page </a:t>
            </a:r>
            <a:r>
              <a:rPr lang="de-DE" altLang="ko-KR" sz="750" dirty="0">
                <a:ea typeface="굴림" charset="-127"/>
                <a:sym typeface="Wingdings" pitchFamily="2" charset="2"/>
              </a:rPr>
              <a:t></a:t>
            </a:r>
            <a:r>
              <a:rPr lang="de-DE" altLang="ko-KR" sz="750" dirty="0">
                <a:ea typeface="굴림" charset="-127"/>
              </a:rPr>
              <a:t> </a:t>
            </a:r>
            <a:fld id="{86F4A8A0-048C-4620-A43C-923312CDEA00}" type="slidenum">
              <a:rPr lang="de-DE" altLang="ko-KR" sz="750" smtClean="0">
                <a:ea typeface="굴림" charset="-127"/>
              </a:rPr>
              <a:pPr/>
              <a:t>‹#›</a:t>
            </a:fld>
            <a:r>
              <a:rPr lang="de-DE" altLang="ko-KR" sz="750" dirty="0" smtClean="0">
                <a:ea typeface="굴림" charset="-127"/>
              </a:rPr>
              <a:t> / 62</a:t>
            </a:r>
            <a:endParaRPr lang="de-DE" altLang="ko-KR" sz="750" dirty="0">
              <a:ea typeface="굴림" charset="-127"/>
            </a:endParaRPr>
          </a:p>
        </p:txBody>
      </p:sp>
      <p:grpSp>
        <p:nvGrpSpPr>
          <p:cNvPr id="6" name="Group 192"/>
          <p:cNvGrpSpPr>
            <a:grpSpLocks/>
          </p:cNvGrpSpPr>
          <p:nvPr/>
        </p:nvGrpSpPr>
        <p:grpSpPr bwMode="auto">
          <a:xfrm>
            <a:off x="301895" y="710299"/>
            <a:ext cx="11567455" cy="68961"/>
            <a:chOff x="192" y="446"/>
            <a:chExt cx="5513" cy="78"/>
          </a:xfrm>
          <a:solidFill>
            <a:schemeClr val="accent6"/>
          </a:solidFill>
        </p:grpSpPr>
        <p:sp>
          <p:nvSpPr>
            <p:cNvPr id="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FA3A2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35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8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FA3A2D"/>
              </a:solidFill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350">
                <a:solidFill>
                  <a:srgbClr val="000000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69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latin typeface="Arial" charset="0"/>
          <a:cs typeface="Arial" charset="0"/>
        </a:defRPr>
      </a:lvl5pPr>
      <a:lvl6pPr marL="3429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latin typeface="Arial" charset="0"/>
          <a:cs typeface="Arial" charset="0"/>
        </a:defRPr>
      </a:lvl6pPr>
      <a:lvl7pPr marL="685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latin typeface="Arial" charset="0"/>
          <a:cs typeface="Arial" charset="0"/>
        </a:defRPr>
      </a:lvl7pPr>
      <a:lvl8pPr marL="10287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latin typeface="Arial" charset="0"/>
          <a:cs typeface="Arial" charset="0"/>
        </a:defRPr>
      </a:lvl8pPr>
      <a:lvl9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195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35731" indent="-135731" algn="l" rtl="0" eaLnBrk="1" fontAlgn="base" latinLnBrk="1" hangingPunct="1">
        <a:spcBef>
          <a:spcPct val="0"/>
        </a:spcBef>
        <a:spcAft>
          <a:spcPct val="4000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333375" indent="-196454" algn="l" rtl="0" eaLnBrk="1" fontAlgn="base" latinLnBrk="1" hangingPunct="1">
        <a:spcBef>
          <a:spcPct val="0"/>
        </a:spcBef>
        <a:spcAft>
          <a:spcPct val="40000"/>
        </a:spcAft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540544" indent="-205979" algn="l" rtl="0" eaLnBrk="1" fontAlgn="base" latinLnBrk="1" hangingPunct="1">
        <a:spcBef>
          <a:spcPct val="0"/>
        </a:spcBef>
        <a:spcAft>
          <a:spcPct val="40000"/>
        </a:spcAft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740569" indent="-198835" algn="l" rtl="0" eaLnBrk="1" fontAlgn="base" latinLnBrk="1" hangingPunct="1">
        <a:spcBef>
          <a:spcPct val="0"/>
        </a:spcBef>
        <a:spcAft>
          <a:spcPct val="4000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940594" indent="-198835" algn="l" rtl="0" eaLnBrk="1" fontAlgn="base" latinLnBrk="1" hangingPunct="1">
        <a:spcBef>
          <a:spcPct val="0"/>
        </a:spcBef>
        <a:spcAft>
          <a:spcPct val="4000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1283494" indent="-198835" algn="l" rtl="0" eaLnBrk="1" fontAlgn="base" latinLnBrk="1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1626394" indent="-198835" algn="l" rtl="0" eaLnBrk="1" fontAlgn="base" latinLnBrk="1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1969294" indent="-198835" algn="l" rtl="0" eaLnBrk="1" fontAlgn="base" latinLnBrk="1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2312194" indent="-198835" algn="l" rtl="0" eaLnBrk="1" fontAlgn="base" latinLnBrk="1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1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6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27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hyperlink" Target="https://ppomelo.tistory.com/156" TargetMode="External"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000" dirty="0" smtClean="0"/>
              <a:t>Spring boot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93327012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2. JPA </a:t>
            </a:r>
            <a:r>
              <a:rPr lang="ko-KR" altLang="en-US"/>
              <a:t>프로젝트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kumimoji="1" lang="ko-Kore-KR" altLang="en-US"/>
              <a:t>프로젝트</a:t>
            </a:r>
            <a:r>
              <a:rPr kumimoji="1" lang="ko-KR" altLang="en-US"/>
              <a:t> 생성시 추가하는 의존성 라이브러리 </a:t>
            </a:r>
            <a:endParaRPr kumimoji="1" lang="ko-KR" altLang="en-US"/>
          </a:p>
          <a:p>
            <a:pPr lvl="1">
              <a:defRPr/>
            </a:pPr>
            <a:r>
              <a:rPr lang="en-US" altLang="ko-Kore-KR"/>
              <a:t>Spring Boot DevTools</a:t>
            </a:r>
            <a:endParaRPr lang="en-US" altLang="ko-Kore-KR"/>
          </a:p>
          <a:p>
            <a:pPr lvl="1">
              <a:defRPr/>
            </a:pPr>
            <a:r>
              <a:rPr lang="en-US" altLang="ko-Kore-KR"/>
              <a:t>Lombok</a:t>
            </a:r>
            <a:endParaRPr lang="en-US" altLang="ko-Kore-KR"/>
          </a:p>
          <a:p>
            <a:pPr lvl="1">
              <a:defRPr/>
            </a:pPr>
            <a:r>
              <a:rPr lang="en-US" altLang="ko-Kore-KR"/>
              <a:t>Spring Web</a:t>
            </a:r>
            <a:endParaRPr lang="en-US" altLang="ko-Kore-KR"/>
          </a:p>
          <a:p>
            <a:pPr lvl="1">
              <a:defRPr/>
            </a:pPr>
            <a:r>
              <a:rPr lang="en-US" altLang="ko-Kore-KR"/>
              <a:t>Thymeleaf</a:t>
            </a:r>
            <a:endParaRPr lang="en-US" altLang="ko-Kore-KR"/>
          </a:p>
          <a:p>
            <a:pPr lvl="1">
              <a:defRPr/>
            </a:pPr>
            <a:r>
              <a:rPr lang="en-US" altLang="ko-Kore-KR"/>
              <a:t>Spring Data JPA</a:t>
            </a:r>
            <a:endParaRPr lang="en-US" altLang="ko-Kore-KR"/>
          </a:p>
          <a:p>
            <a:pPr lvl="1">
              <a:defRPr/>
            </a:pPr>
            <a:r>
              <a:rPr lang="en-US" altLang="ko-KR"/>
              <a:t>Mysql</a:t>
            </a:r>
            <a:r>
              <a:rPr lang="en-US" altLang="ko-Kore-KR"/>
              <a:t>DB Driver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45427" y="1408782"/>
            <a:ext cx="6294290" cy="5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2738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2. JPA </a:t>
            </a:r>
            <a:r>
              <a:rPr lang="ko-KR" altLang="en-US"/>
              <a:t>프로젝트 생성</a:t>
            </a:r>
            <a:r>
              <a:rPr lang="en-US" altLang="ko-KR"/>
              <a:t> : DataSource </a:t>
            </a:r>
            <a:r>
              <a:rPr lang="ko-KR" altLang="en-US"/>
              <a:t>설정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kumimoji="1" lang="ko-Kore-KR" altLang="en-US"/>
              <a:t>자동</a:t>
            </a:r>
            <a:r>
              <a:rPr kumimoji="1" lang="ko-KR" altLang="en-US"/>
              <a:t> 설정기능으로 인해 의존성 라이브러리를 추가한 것 만으로 자동으로 관련 설정을 사용하게 됨</a:t>
            </a:r>
            <a:endParaRPr kumimoji="1" lang="ko-KR" altLang="en-US"/>
          </a:p>
          <a:p>
            <a:pPr lvl="0">
              <a:defRPr/>
            </a:pPr>
            <a:r>
              <a:rPr kumimoji="1" lang="en-US" altLang="ko-KR"/>
              <a:t>HikariCP</a:t>
            </a:r>
            <a:r>
              <a:rPr kumimoji="1" lang="ko-KR" altLang="en-US"/>
              <a:t>를 기본으로 사용 </a:t>
            </a:r>
            <a:endParaRPr kumimoji="1" lang="ko-KR" altLang="en-US"/>
          </a:p>
          <a:p>
            <a:pPr lvl="0">
              <a:defRPr/>
            </a:pPr>
            <a:r>
              <a:rPr kumimoji="1" lang="en-US" altLang="ko-Kore-KR"/>
              <a:t>Spring Data JPA</a:t>
            </a:r>
            <a:r>
              <a:rPr kumimoji="1" lang="ko-Kore-KR" altLang="en-US"/>
              <a:t>에서</a:t>
            </a:r>
            <a:r>
              <a:rPr kumimoji="1" lang="ko-KR" altLang="en-US"/>
              <a:t> 사용할 데이터베이스 관련 설정 필요 </a:t>
            </a:r>
            <a:endParaRPr kumimoji="1" lang="ko-KR" altLang="en-US"/>
          </a:p>
          <a:p>
            <a:pPr lvl="0">
              <a:defRPr/>
            </a:pPr>
            <a:r>
              <a:rPr kumimoji="1" lang="ko-KR" altLang="en-US"/>
              <a:t>설정 파일 </a:t>
            </a:r>
            <a:endParaRPr kumimoji="1" lang="ko-KR" altLang="en-US"/>
          </a:p>
          <a:p>
            <a:pPr lvl="1">
              <a:defRPr/>
            </a:pPr>
            <a:r>
              <a:rPr kumimoji="1" lang="en-US" altLang="ko-Kore-KR" sz="1800"/>
              <a:t>application.properties </a:t>
            </a:r>
            <a:r>
              <a:rPr kumimoji="1" lang="ko-Kore-KR" altLang="en-US" sz="1800"/>
              <a:t>혹은</a:t>
            </a:r>
            <a:r>
              <a:rPr kumimoji="1" lang="ko-KR" altLang="en-US" sz="1800"/>
              <a:t> </a:t>
            </a:r>
            <a:r>
              <a:rPr kumimoji="1" lang="en-US" altLang="ko-KR" sz="1800"/>
              <a:t>application.yml </a:t>
            </a:r>
            <a:r>
              <a:rPr kumimoji="1" lang="ko-KR" altLang="en-US" sz="1800"/>
              <a:t>형식 </a:t>
            </a:r>
            <a:endParaRPr lang="ko-KR" altLang="en-US" sz="18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1709" y="3166888"/>
            <a:ext cx="10089866" cy="22267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24177907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2. JPA </a:t>
            </a:r>
            <a:r>
              <a:rPr lang="ko-KR" altLang="en-US"/>
              <a:t>프로젝트 생성</a:t>
            </a:r>
            <a:r>
              <a:rPr lang="en-US" altLang="ko-KR"/>
              <a:t> : </a:t>
            </a:r>
            <a:r>
              <a:rPr lang="ko-KR" altLang="en-US"/>
              <a:t>테스트 환경과 의존성 주입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928" y="923030"/>
            <a:ext cx="4206235" cy="174404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654472" y="687172"/>
            <a:ext cx="6096000" cy="42258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" altLang="ko-Kore-KR" sz="1700">
                <a:solidFill>
                  <a:srgbClr val="9e880d"/>
                </a:solidFill>
                <a:effectLst/>
              </a:rPr>
              <a:t>@SpringBootTest</a:t>
            </a:r>
            <a:br>
              <a:rPr lang="en" altLang="ko-Kore-KR" sz="1700">
                <a:solidFill>
                  <a:srgbClr val="9e880d"/>
                </a:solidFill>
                <a:effectLst/>
              </a:rPr>
            </a:br>
            <a:r>
              <a:rPr lang="en" altLang="ko-Kore-KR" sz="1700">
                <a:solidFill>
                  <a:srgbClr val="9e880d"/>
                </a:solidFill>
                <a:effectLst/>
              </a:rPr>
              <a:t>@Log4j2</a:t>
            </a:r>
            <a:br>
              <a:rPr lang="en" altLang="ko-Kore-KR" sz="1700">
                <a:solidFill>
                  <a:srgbClr val="9e880d"/>
                </a:solidFill>
                <a:effectLst/>
              </a:rPr>
            </a:br>
            <a:r>
              <a:rPr lang="en" altLang="ko-Kore-KR" sz="1700">
                <a:solidFill>
                  <a:srgbClr val="0033b3"/>
                </a:solidFill>
                <a:effectLst/>
              </a:rPr>
              <a:t>public class </a:t>
            </a:r>
            <a:r>
              <a:rPr lang="en" altLang="ko-Kore-KR" sz="1700">
                <a:solidFill>
                  <a:srgbClr val="000000"/>
                </a:solidFill>
                <a:effectLst/>
              </a:rPr>
              <a:t>DataSourceTests </a:t>
            </a:r>
            <a:r>
              <a:rPr lang="en" altLang="ko-Kore-KR" sz="1700"/>
              <a:t>{</a:t>
            </a:r>
            <a:br>
              <a:rPr lang="en" altLang="ko-Kore-KR" sz="1700"/>
            </a:br>
            <a:br>
              <a:rPr lang="en" altLang="ko-Kore-KR" sz="1700"/>
            </a:br>
            <a:r>
              <a:rPr lang="en" altLang="ko-Kore-KR" sz="1700"/>
              <a:t>    </a:t>
            </a:r>
            <a:r>
              <a:rPr lang="en" altLang="ko-Kore-KR" sz="1700">
                <a:solidFill>
                  <a:srgbClr val="9e880d"/>
                </a:solidFill>
                <a:effectLst/>
              </a:rPr>
              <a:t>@Autowired</a:t>
            </a:r>
            <a:br>
              <a:rPr lang="en" altLang="ko-Kore-KR" sz="1700">
                <a:solidFill>
                  <a:srgbClr val="9e880d"/>
                </a:solidFill>
                <a:effectLst/>
              </a:rPr>
            </a:br>
            <a:r>
              <a:rPr lang="en" altLang="ko-Kore-KR" sz="1700">
                <a:solidFill>
                  <a:srgbClr val="9e880d"/>
                </a:solidFill>
                <a:effectLst/>
              </a:rPr>
              <a:t>    </a:t>
            </a:r>
            <a:r>
              <a:rPr lang="en" altLang="ko-Kore-KR" sz="1700">
                <a:solidFill>
                  <a:srgbClr val="0033b3"/>
                </a:solidFill>
                <a:effectLst/>
              </a:rPr>
              <a:t>private </a:t>
            </a:r>
            <a:r>
              <a:rPr lang="en" altLang="ko-Kore-KR" sz="1700">
                <a:solidFill>
                  <a:srgbClr val="000000"/>
                </a:solidFill>
                <a:effectLst/>
              </a:rPr>
              <a:t>DataSource </a:t>
            </a:r>
            <a:r>
              <a:rPr lang="en" altLang="ko-Kore-KR" sz="1700">
                <a:solidFill>
                  <a:srgbClr val="871094"/>
                </a:solidFill>
                <a:effectLst/>
              </a:rPr>
              <a:t>dataSource</a:t>
            </a:r>
            <a:r>
              <a:rPr lang="en" altLang="ko-Kore-KR" sz="1700"/>
              <a:t>;</a:t>
            </a:r>
            <a:br>
              <a:rPr lang="en" altLang="ko-Kore-KR" sz="1700"/>
            </a:br>
            <a:br>
              <a:rPr lang="en" altLang="ko-Kore-KR" sz="1700"/>
            </a:br>
            <a:r>
              <a:rPr lang="en" altLang="ko-Kore-KR" sz="1700"/>
              <a:t>    </a:t>
            </a:r>
            <a:r>
              <a:rPr lang="en" altLang="ko-Kore-KR" sz="1700">
                <a:solidFill>
                  <a:srgbClr val="9e880d"/>
                </a:solidFill>
                <a:effectLst/>
              </a:rPr>
              <a:t>@Test</a:t>
            </a:r>
            <a:br>
              <a:rPr lang="en" altLang="ko-Kore-KR" sz="1700">
                <a:solidFill>
                  <a:srgbClr val="9e880d"/>
                </a:solidFill>
                <a:effectLst/>
              </a:rPr>
            </a:br>
            <a:r>
              <a:rPr lang="en" altLang="ko-Kore-KR" sz="1700">
                <a:solidFill>
                  <a:srgbClr val="9e880d"/>
                </a:solidFill>
                <a:effectLst/>
              </a:rPr>
              <a:t>    </a:t>
            </a:r>
            <a:r>
              <a:rPr lang="en" altLang="ko-Kore-KR" sz="1700">
                <a:solidFill>
                  <a:srgbClr val="0033b3"/>
                </a:solidFill>
                <a:effectLst/>
              </a:rPr>
              <a:t>public void </a:t>
            </a:r>
            <a:r>
              <a:rPr lang="en" altLang="ko-Kore-KR" sz="1700">
                <a:solidFill>
                  <a:srgbClr val="00627a"/>
                </a:solidFill>
                <a:effectLst/>
              </a:rPr>
              <a:t>testConnection</a:t>
            </a:r>
            <a:r>
              <a:rPr lang="en" altLang="ko-Kore-KR" sz="1700"/>
              <a:t>() </a:t>
            </a:r>
            <a:r>
              <a:rPr lang="en" altLang="ko-Kore-KR" sz="1700">
                <a:solidFill>
                  <a:srgbClr val="0033b3"/>
                </a:solidFill>
                <a:effectLst/>
              </a:rPr>
              <a:t>throws </a:t>
            </a:r>
            <a:r>
              <a:rPr lang="en" altLang="ko-Kore-KR" sz="1700">
                <a:solidFill>
                  <a:srgbClr val="000000"/>
                </a:solidFill>
                <a:effectLst/>
              </a:rPr>
              <a:t>SQLException </a:t>
            </a:r>
            <a:r>
              <a:rPr lang="en" altLang="ko-Kore-KR" sz="1700"/>
              <a:t>{</a:t>
            </a:r>
            <a:br>
              <a:rPr lang="en" altLang="ko-Kore-KR" sz="1700"/>
            </a:br>
            <a:r>
              <a:rPr lang="en" altLang="ko-Kore-KR" sz="1700"/>
              <a:t>        </a:t>
            </a:r>
            <a:r>
              <a:rPr lang="en" altLang="ko-Kore-KR" sz="1700">
                <a:solidFill>
                  <a:srgbClr val="9e880d"/>
                </a:solidFill>
                <a:effectLst/>
              </a:rPr>
              <a:t>@Cleanup</a:t>
            </a:r>
            <a:br>
              <a:rPr lang="en" altLang="ko-Kore-KR" sz="1700">
                <a:solidFill>
                  <a:srgbClr val="9e880d"/>
                </a:solidFill>
                <a:effectLst/>
              </a:rPr>
            </a:br>
            <a:r>
              <a:rPr lang="en" altLang="ko-Kore-KR" sz="1700">
                <a:solidFill>
                  <a:srgbClr val="9e880d"/>
                </a:solidFill>
                <a:effectLst/>
              </a:rPr>
              <a:t>        </a:t>
            </a:r>
            <a:r>
              <a:rPr lang="en" altLang="ko-Kore-KR" sz="1700">
                <a:solidFill>
                  <a:srgbClr val="000000"/>
                </a:solidFill>
                <a:effectLst/>
              </a:rPr>
              <a:t>Connection con </a:t>
            </a:r>
            <a:r>
              <a:rPr lang="en" altLang="ko-Kore-KR" sz="1700"/>
              <a:t>= </a:t>
            </a:r>
            <a:r>
              <a:rPr lang="en" altLang="ko-Kore-KR" sz="1700">
                <a:solidFill>
                  <a:srgbClr val="871094"/>
                </a:solidFill>
                <a:effectLst/>
              </a:rPr>
              <a:t>dataSource</a:t>
            </a:r>
            <a:r>
              <a:rPr lang="en" altLang="ko-Kore-KR" sz="1700"/>
              <a:t>.getConnection();</a:t>
            </a:r>
            <a:br>
              <a:rPr lang="en" altLang="ko-Kore-KR" sz="1700"/>
            </a:br>
            <a:r>
              <a:rPr lang="en" altLang="ko-Kore-KR" sz="1700"/>
              <a:t>        </a:t>
            </a:r>
            <a:r>
              <a:rPr lang="en" altLang="ko-Kore-KR" sz="1700" i="1">
                <a:solidFill>
                  <a:srgbClr val="871094"/>
                </a:solidFill>
                <a:effectLst/>
              </a:rPr>
              <a:t>log</a:t>
            </a:r>
            <a:r>
              <a:rPr lang="en" altLang="ko-Kore-KR" sz="1700"/>
              <a:t>.info(</a:t>
            </a:r>
            <a:r>
              <a:rPr lang="en" altLang="ko-Kore-KR" sz="1700">
                <a:solidFill>
                  <a:srgbClr val="000000"/>
                </a:solidFill>
                <a:effectLst/>
              </a:rPr>
              <a:t>con</a:t>
            </a:r>
            <a:r>
              <a:rPr lang="en" altLang="ko-Kore-KR" sz="1700"/>
              <a:t>);</a:t>
            </a:r>
            <a:br>
              <a:rPr lang="en" altLang="ko-Kore-KR" sz="1700"/>
            </a:br>
            <a:br>
              <a:rPr lang="en" altLang="ko-Kore-KR" sz="1700"/>
            </a:br>
            <a:r>
              <a:rPr lang="en" altLang="ko-Kore-KR" sz="1700"/>
              <a:t>        </a:t>
            </a:r>
            <a:r>
              <a:rPr lang="en" altLang="ko-Kore-KR" sz="1700">
                <a:solidFill>
                  <a:srgbClr val="000000"/>
                </a:solidFill>
                <a:effectLst/>
              </a:rPr>
              <a:t>Assertions</a:t>
            </a:r>
            <a:r>
              <a:rPr lang="en" altLang="ko-Kore-KR" sz="1700"/>
              <a:t>.</a:t>
            </a:r>
            <a:r>
              <a:rPr lang="en" altLang="ko-Kore-KR" sz="1700" i="1">
                <a:effectLst/>
              </a:rPr>
              <a:t>assertNotNull</a:t>
            </a:r>
            <a:r>
              <a:rPr lang="en" altLang="ko-Kore-KR" sz="1700"/>
              <a:t>(</a:t>
            </a:r>
            <a:r>
              <a:rPr lang="en" altLang="ko-Kore-KR" sz="1700">
                <a:solidFill>
                  <a:srgbClr val="000000"/>
                </a:solidFill>
                <a:effectLst/>
              </a:rPr>
              <a:t>con</a:t>
            </a:r>
            <a:r>
              <a:rPr lang="en" altLang="ko-Kore-KR" sz="1700"/>
              <a:t>);</a:t>
            </a:r>
            <a:br>
              <a:rPr lang="en" altLang="ko-Kore-KR" sz="1700"/>
            </a:br>
            <a:r>
              <a:rPr lang="en" altLang="ko-Kore-KR" sz="1700"/>
              <a:t>    }</a:t>
            </a:r>
            <a:br>
              <a:rPr lang="en" altLang="ko-Kore-KR" sz="1700"/>
            </a:br>
            <a:r>
              <a:rPr lang="en" altLang="ko-Kore-KR" sz="1700"/>
              <a:t>}</a:t>
            </a:r>
            <a:endParaRPr lang="ko-Kore-KR" altLang="en-US" sz="17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07222" y="4951568"/>
            <a:ext cx="7733590" cy="9819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95309842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2. JPA </a:t>
            </a:r>
            <a:r>
              <a:rPr lang="ko-KR" altLang="en-US"/>
              <a:t>프로젝트 생성</a:t>
            </a:r>
            <a:r>
              <a:rPr lang="en-US" altLang="ko-KR"/>
              <a:t> : Spring Data JPA</a:t>
            </a:r>
            <a:r>
              <a:rPr lang="ko-KR" altLang="en-US"/>
              <a:t>를 위한 설정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80306" y="780785"/>
            <a:ext cx="11631386" cy="5296430"/>
          </a:xfrm>
        </p:spPr>
        <p:txBody>
          <a:bodyPr/>
          <a:lstStyle/>
          <a:p>
            <a:pPr lvl="0">
              <a:defRPr/>
            </a:pPr>
            <a:r>
              <a:rPr lang="en-US" altLang="ko-Kore-KR"/>
              <a:t>spring.jpa.hibernate.ddl-auto=update</a:t>
            </a:r>
            <a:r>
              <a:rPr lang="en-US" altLang="ko-KR"/>
              <a:t>  </a:t>
            </a:r>
            <a:r>
              <a:rPr lang="en-US" altLang="ko-KR">
                <a:solidFill>
                  <a:srgbClr val="008000"/>
                </a:solidFill>
              </a:rPr>
              <a:t>ddl</a:t>
            </a:r>
            <a:r>
              <a:rPr lang="ko-KR" altLang="en-US">
                <a:solidFill>
                  <a:srgbClr val="008000"/>
                </a:solidFill>
              </a:rPr>
              <a:t> 처리방법</a:t>
            </a:r>
            <a:endParaRPr lang="en-US" altLang="ko-Kore-KR"/>
          </a:p>
          <a:p>
            <a:pPr lvl="0">
              <a:defRPr/>
            </a:pPr>
            <a:r>
              <a:rPr lang="en-US" altLang="ko-Kore-KR"/>
              <a:t>spring.jpa.properties.hibernate.format_sql=true</a:t>
            </a:r>
            <a:r>
              <a:rPr lang="ko-KR" altLang="en-US"/>
              <a:t>  </a:t>
            </a:r>
            <a:r>
              <a:rPr lang="en-US" altLang="ko-KR" sz="1700">
                <a:solidFill>
                  <a:srgbClr val="008000"/>
                </a:solidFill>
              </a:rPr>
              <a:t>//</a:t>
            </a:r>
            <a:r>
              <a:rPr lang="en-US" altLang="ko-Kore-KR" sz="1700">
                <a:solidFill>
                  <a:srgbClr val="008000"/>
                </a:solidFill>
              </a:rPr>
              <a:t>Hibernate이 DB에 </a:t>
            </a:r>
            <a:r>
              <a:rPr lang="ko-KR" altLang="en-US" sz="1700">
                <a:solidFill>
                  <a:srgbClr val="008000"/>
                </a:solidFill>
              </a:rPr>
              <a:t>보내</a:t>
            </a:r>
            <a:r>
              <a:rPr lang="en-US" altLang="ko-Kore-KR" sz="1700">
                <a:solidFill>
                  <a:srgbClr val="008000"/>
                </a:solidFill>
              </a:rPr>
              <a:t>는 모든 쿼리(DDL, DML)를 보여</a:t>
            </a:r>
            <a:r>
              <a:rPr lang="ko-KR" altLang="en-US" sz="1700">
                <a:solidFill>
                  <a:srgbClr val="008000"/>
                </a:solidFill>
              </a:rPr>
              <a:t>줌</a:t>
            </a:r>
            <a:endParaRPr lang="en-US" altLang="ko-Kore-KR"/>
          </a:p>
          <a:p>
            <a:pPr lvl="0">
              <a:defRPr/>
            </a:pPr>
            <a:r>
              <a:rPr lang="en-US" altLang="ko-Kore-KR"/>
              <a:t>logging.level.org.hibernate.type.descriptor.sql=trace</a:t>
            </a:r>
            <a:r>
              <a:rPr lang="ko-KR" altLang="en-US"/>
              <a:t> </a:t>
            </a:r>
            <a:r>
              <a:rPr lang="en-US" altLang="ko-KR" sz="1600">
                <a:solidFill>
                  <a:srgbClr val="008000"/>
                </a:solidFill>
              </a:rPr>
              <a:t>//hibernate이 보여주는 로그에 있는 ?에</a:t>
            </a:r>
            <a:r>
              <a:rPr lang="ko-KR" altLang="en-US" sz="1600">
                <a:solidFill>
                  <a:srgbClr val="008000"/>
                </a:solidFill>
              </a:rPr>
              <a:t> 들어가는 값 보여줌</a:t>
            </a:r>
            <a:endParaRPr lang="ko-KR" altLang="en-US" sz="1600"/>
          </a:p>
          <a:p>
            <a:pPr lvl="0">
              <a:defRPr/>
            </a:pPr>
            <a:r>
              <a:rPr lang="en-US" altLang="ko-Kore-KR"/>
              <a:t>spring.jpa.show-sql=true</a:t>
            </a:r>
            <a:r>
              <a:rPr lang="ko-Kore-KR" altLang="ko-Kore-KR">
                <a:effectLst/>
              </a:rPr>
              <a:t> </a:t>
            </a:r>
            <a:r>
              <a:rPr lang="ko-KR" altLang="en-US">
                <a:effectLst/>
              </a:rPr>
              <a:t> </a:t>
            </a:r>
            <a:r>
              <a:rPr lang="en-US" altLang="ko-KR">
                <a:effectLst/>
              </a:rPr>
              <a:t>//</a:t>
            </a: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53729" y="2802467"/>
          <a:ext cx="9023123" cy="25873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4115"/>
                <a:gridCol w="7609007"/>
              </a:tblGrid>
              <a:tr h="430662">
                <a:tc>
                  <a:txBody>
                    <a:bodyPr vert="horz" lIns="68580" tIns="0" rIns="68580" bIns="0" anchor="t" anchorCtr="0"/>
                    <a:lstStyle/>
                    <a:p>
                      <a:pPr lvl="0">
                        <a:lnSpc>
                          <a:spcPct val="150000"/>
                        </a:lnSpc>
                        <a:defRPr/>
                      </a:pPr>
                      <a:r>
                        <a:rPr lang="ko-KR" sz="1600" kern="0">
                          <a:effectLst/>
                        </a:rPr>
                        <a:t>속성값</a:t>
                      </a:r>
                      <a:endParaRPr lang="ko-Kore-KR" sz="1600" kern="0">
                        <a:effectLst/>
                        <a:latin typeface="나눔명조"/>
                        <a:ea typeface="나눔명조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 vert="horz" lIns="68580" tIns="0" rIns="68580" bIns="0" anchor="t" anchorCtr="0"/>
                    <a:lstStyle/>
                    <a:p>
                      <a:pPr lvl="0">
                        <a:lnSpc>
                          <a:spcPct val="150000"/>
                        </a:lnSpc>
                        <a:defRPr/>
                      </a:pPr>
                      <a:r>
                        <a:rPr lang="ko-KR" sz="1600" kern="0">
                          <a:effectLst/>
                        </a:rPr>
                        <a:t>의미 </a:t>
                      </a:r>
                      <a:endParaRPr lang="ko-Kore-KR" sz="1600" kern="0">
                        <a:effectLst/>
                        <a:latin typeface="나눔명조"/>
                        <a:ea typeface="나눔명조"/>
                        <a:cs typeface="나눔명조"/>
                      </a:endParaRPr>
                    </a:p>
                  </a:txBody>
                  <a:tcPr marL="68580" marR="68580" marT="0" marB="0"/>
                </a:tc>
              </a:tr>
              <a:tr h="431334">
                <a:tc>
                  <a:txBody>
                    <a:bodyPr vert="horz" lIns="68580" tIns="0" rIns="68580" bIns="0" anchor="t" anchorCtr="0"/>
                    <a:lstStyle/>
                    <a:p>
                      <a:pPr lvl="0">
                        <a:lnSpc>
                          <a:spcPct val="150000"/>
                        </a:lnSpc>
                        <a:defRPr/>
                      </a:pPr>
                      <a:r>
                        <a:rPr lang="en-US" sz="1600" kern="0">
                          <a:effectLst/>
                        </a:rPr>
                        <a:t>none</a:t>
                      </a:r>
                      <a:endParaRPr lang="ko-Kore-KR" sz="1600" kern="0">
                        <a:effectLst/>
                        <a:latin typeface="나눔명조"/>
                        <a:ea typeface="나눔명조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 vert="horz" lIns="68580" tIns="0" rIns="68580" bIns="0" anchor="t" anchorCtr="0"/>
                    <a:lstStyle/>
                    <a:p>
                      <a:pPr lvl="0">
                        <a:lnSpc>
                          <a:spcPct val="150000"/>
                        </a:lnSpc>
                        <a:defRPr/>
                      </a:pPr>
                      <a:r>
                        <a:rPr lang="en-US" sz="1600" kern="0">
                          <a:effectLst/>
                        </a:rPr>
                        <a:t>DDL</a:t>
                      </a:r>
                      <a:r>
                        <a:rPr lang="ko-KR" sz="1600" kern="0">
                          <a:effectLst/>
                        </a:rPr>
                        <a:t>을 하지 않음 </a:t>
                      </a:r>
                      <a:endParaRPr lang="ko-Kore-KR" sz="1600" kern="0">
                        <a:effectLst/>
                        <a:latin typeface="나눔명조"/>
                        <a:ea typeface="나눔명조"/>
                        <a:cs typeface="나눔명조"/>
                      </a:endParaRPr>
                    </a:p>
                  </a:txBody>
                  <a:tcPr marL="68580" marR="68580" marT="0" marB="0"/>
                </a:tc>
              </a:tr>
              <a:tr h="431334">
                <a:tc>
                  <a:txBody>
                    <a:bodyPr vert="horz" lIns="68580" tIns="0" rIns="68580" bIns="0" anchor="t" anchorCtr="0"/>
                    <a:lstStyle/>
                    <a:p>
                      <a:pPr lvl="0">
                        <a:lnSpc>
                          <a:spcPct val="150000"/>
                        </a:lnSpc>
                        <a:defRPr/>
                      </a:pPr>
                      <a:r>
                        <a:rPr lang="en-US" sz="1600" kern="0">
                          <a:effectLst/>
                        </a:rPr>
                        <a:t>create-drop</a:t>
                      </a:r>
                      <a:endParaRPr lang="ko-Kore-KR" sz="1600" kern="0">
                        <a:effectLst/>
                        <a:latin typeface="나눔명조"/>
                        <a:ea typeface="나눔명조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 vert="horz" lIns="68580" tIns="0" rIns="68580" bIns="0" anchor="t" anchorCtr="0"/>
                    <a:lstStyle/>
                    <a:p>
                      <a:pPr lvl="0">
                        <a:lnSpc>
                          <a:spcPct val="150000"/>
                        </a:lnSpc>
                        <a:defRPr/>
                      </a:pPr>
                      <a:r>
                        <a:rPr lang="ko-KR" sz="1600" kern="0">
                          <a:effectLst/>
                        </a:rPr>
                        <a:t>실행할때</a:t>
                      </a:r>
                      <a:r>
                        <a:rPr lang="en-US" sz="1600" kern="0">
                          <a:effectLst/>
                        </a:rPr>
                        <a:t> DDL</a:t>
                      </a:r>
                      <a:r>
                        <a:rPr lang="ko-KR" sz="1600" kern="0">
                          <a:effectLst/>
                        </a:rPr>
                        <a:t>을 실행하고 종료시에 만들어진 테이블등을 모두 삭제 </a:t>
                      </a:r>
                      <a:endParaRPr lang="ko-Kore-KR" sz="1600" kern="0">
                        <a:effectLst/>
                        <a:latin typeface="나눔명조"/>
                        <a:ea typeface="나눔명조"/>
                        <a:cs typeface="나눔명조"/>
                      </a:endParaRPr>
                    </a:p>
                  </a:txBody>
                  <a:tcPr marL="68580" marR="68580" marT="0" marB="0"/>
                </a:tc>
              </a:tr>
              <a:tr h="431334">
                <a:tc>
                  <a:txBody>
                    <a:bodyPr vert="horz" lIns="68580" tIns="0" rIns="68580" bIns="0" anchor="t" anchorCtr="0"/>
                    <a:lstStyle/>
                    <a:p>
                      <a:pPr lvl="0">
                        <a:lnSpc>
                          <a:spcPct val="150000"/>
                        </a:lnSpc>
                        <a:defRPr/>
                      </a:pPr>
                      <a:r>
                        <a:rPr lang="en-US" sz="1600" kern="0">
                          <a:effectLst/>
                        </a:rPr>
                        <a:t>create</a:t>
                      </a:r>
                      <a:endParaRPr lang="ko-Kore-KR" sz="1600" kern="0">
                        <a:effectLst/>
                        <a:latin typeface="나눔명조"/>
                        <a:ea typeface="나눔명조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 vert="horz" lIns="68580" tIns="0" rIns="68580" bIns="0" anchor="t" anchorCtr="0"/>
                    <a:lstStyle/>
                    <a:p>
                      <a:pPr lvl="0">
                        <a:lnSpc>
                          <a:spcPct val="150000"/>
                        </a:lnSpc>
                        <a:defRPr/>
                      </a:pPr>
                      <a:r>
                        <a:rPr lang="ko-KR" sz="1600" kern="0">
                          <a:effectLst/>
                        </a:rPr>
                        <a:t>실행할때마다 새롭게 테이블등을 생성 </a:t>
                      </a:r>
                      <a:endParaRPr lang="ko-Kore-KR" sz="1600" kern="0">
                        <a:effectLst/>
                        <a:latin typeface="나눔명조"/>
                        <a:ea typeface="나눔명조"/>
                        <a:cs typeface="나눔명조"/>
                      </a:endParaRPr>
                    </a:p>
                  </a:txBody>
                  <a:tcPr marL="68580" marR="68580" marT="0" marB="0"/>
                </a:tc>
              </a:tr>
              <a:tr h="431334">
                <a:tc>
                  <a:txBody>
                    <a:bodyPr vert="horz" lIns="68580" tIns="0" rIns="68580" bIns="0" anchor="t" anchorCtr="0"/>
                    <a:lstStyle/>
                    <a:p>
                      <a:pPr lvl="0">
                        <a:lnSpc>
                          <a:spcPct val="150000"/>
                        </a:lnSpc>
                        <a:defRPr/>
                      </a:pPr>
                      <a:r>
                        <a:rPr lang="en-US" sz="1600" kern="0">
                          <a:effectLst/>
                        </a:rPr>
                        <a:t>update</a:t>
                      </a:r>
                      <a:endParaRPr lang="ko-Kore-KR" sz="1600" kern="0">
                        <a:effectLst/>
                        <a:latin typeface="나눔명조"/>
                        <a:ea typeface="나눔명조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 vert="horz" lIns="68580" tIns="0" rIns="68580" bIns="0" anchor="t" anchorCtr="0"/>
                    <a:lstStyle/>
                    <a:p>
                      <a:pPr lvl="0">
                        <a:lnSpc>
                          <a:spcPct val="150000"/>
                        </a:lnSpc>
                        <a:defRPr/>
                      </a:pPr>
                      <a:r>
                        <a:rPr lang="ko-KR" sz="1600" kern="0">
                          <a:effectLst/>
                        </a:rPr>
                        <a:t>기존과 다르게 변경된 부분이 있을때는 새로 생성 </a:t>
                      </a:r>
                      <a:endParaRPr lang="ko-Kore-KR" sz="1600" kern="0">
                        <a:effectLst/>
                        <a:latin typeface="나눔명조"/>
                        <a:ea typeface="나눔명조"/>
                        <a:cs typeface="나눔명조"/>
                      </a:endParaRPr>
                    </a:p>
                  </a:txBody>
                  <a:tcPr marL="68580" marR="68580" marT="0" marB="0"/>
                </a:tc>
              </a:tr>
              <a:tr h="431334">
                <a:tc>
                  <a:txBody>
                    <a:bodyPr vert="horz" lIns="68580" tIns="0" rIns="68580" bIns="0" anchor="t" anchorCtr="0"/>
                    <a:lstStyle/>
                    <a:p>
                      <a:pPr lvl="0">
                        <a:lnSpc>
                          <a:spcPct val="150000"/>
                        </a:lnSpc>
                        <a:defRPr/>
                      </a:pPr>
                      <a:r>
                        <a:rPr lang="en-US" sz="1600" kern="0">
                          <a:effectLst/>
                        </a:rPr>
                        <a:t>validate</a:t>
                      </a:r>
                      <a:endParaRPr lang="ko-Kore-KR" sz="1600" kern="0">
                        <a:effectLst/>
                        <a:latin typeface="나눔명조"/>
                        <a:ea typeface="나눔명조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 vert="horz" lIns="68580" tIns="0" rIns="68580" bIns="0" anchor="t" anchorCtr="0"/>
                    <a:lstStyle/>
                    <a:p>
                      <a:pPr lvl="0">
                        <a:lnSpc>
                          <a:spcPct val="150000"/>
                        </a:lnSpc>
                        <a:defRPr/>
                      </a:pPr>
                      <a:r>
                        <a:rPr lang="ko-KR" sz="1600" kern="0">
                          <a:effectLst/>
                        </a:rPr>
                        <a:t>변경된 부분만 알려주고 종료 </a:t>
                      </a:r>
                      <a:endParaRPr lang="ko-Kore-KR" sz="1600" kern="0">
                        <a:effectLst/>
                        <a:latin typeface="나눔명조"/>
                        <a:ea typeface="나눔명조"/>
                        <a:cs typeface="나눔명조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025205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JPA </a:t>
            </a:r>
            <a:r>
              <a:rPr lang="ko-KR" altLang="en-US"/>
              <a:t>프로젝트 생성</a:t>
            </a:r>
            <a:r>
              <a:rPr lang="en-US" altLang="ko-KR"/>
              <a:t> : </a:t>
            </a:r>
            <a:r>
              <a:rPr lang="ko-KR" altLang="en-US"/>
              <a:t>전체설정</a:t>
            </a:r>
            <a:br>
              <a:rPr lang="en-US" altLang="ko-KR"/>
            </a:b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703" y="861850"/>
            <a:ext cx="11366500" cy="5408321"/>
          </a:xfrm>
        </p:spPr>
        <p:txBody>
          <a:bodyPr/>
          <a:lstStyle/>
          <a:p>
            <a:r>
              <a:rPr lang="en-US" altLang="ko-KR" dirty="0" err="1" smtClean="0"/>
              <a:t>application.properties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6212" y="1192050"/>
            <a:ext cx="11759574" cy="44738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/>
              <a:t>server.port=8081</a:t>
            </a:r>
            <a:endParaRPr lang="en-US" altLang="ko-KR" sz="1600"/>
          </a:p>
          <a:p>
            <a:pPr lvl="0">
              <a:defRPr/>
            </a:pPr>
            <a:endParaRPr lang="ko-KR" altLang="en-US" sz="1600"/>
          </a:p>
          <a:p>
            <a:pPr lvl="0">
              <a:defRPr/>
            </a:pPr>
            <a:r>
              <a:rPr lang="en-US" altLang="ko-KR" sz="1600"/>
              <a:t>spring.datasource.driver-class-name=com.mysql.cj.jdbc.Driver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spring.datasource.url=jdbc:mysql://localhost:3306/shop?useSSL=false&amp;serverTimezon=Asia/Seoul&amp;&amp;characterEncoding=UTF-8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spring.datasource.username=pgm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spring.datasource.password=1234</a:t>
            </a:r>
            <a:endParaRPr lang="en-US" altLang="ko-KR" sz="1600"/>
          </a:p>
          <a:p>
            <a:pPr lvl="0">
              <a:defRPr/>
            </a:pPr>
            <a:endParaRPr lang="ko-KR" altLang="en-US" sz="1600"/>
          </a:p>
          <a:p>
            <a:pPr lvl="0">
              <a:defRPr/>
            </a:pPr>
            <a:r>
              <a:rPr lang="en-US" altLang="ko-KR" sz="1600">
                <a:solidFill>
                  <a:srgbClr val="008000"/>
                </a:solidFill>
              </a:rPr>
              <a:t>#</a:t>
            </a:r>
            <a:r>
              <a:rPr lang="ko-KR" altLang="en-US" sz="1600">
                <a:solidFill>
                  <a:srgbClr val="008000"/>
                </a:solidFill>
              </a:rPr>
              <a:t>실행되는 쿼리 콘솔 출력</a:t>
            </a:r>
            <a:endParaRPr lang="ko-KR" altLang="en-US" sz="16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en-US" altLang="ko-KR" sz="1600"/>
              <a:t>spring.jpa.properties.hibernate.show_sql=true</a:t>
            </a:r>
            <a:endParaRPr lang="en-US" altLang="ko-KR" sz="1600"/>
          </a:p>
          <a:p>
            <a:pPr lvl="0">
              <a:defRPr/>
            </a:pPr>
            <a:endParaRPr lang="ko-KR" altLang="en-US" sz="1600"/>
          </a:p>
          <a:p>
            <a:pPr lvl="0">
              <a:defRPr/>
            </a:pPr>
            <a:r>
              <a:rPr lang="en-US" altLang="ko-KR" sz="1600">
                <a:solidFill>
                  <a:srgbClr val="008000"/>
                </a:solidFill>
              </a:rPr>
              <a:t>#</a:t>
            </a:r>
            <a:r>
              <a:rPr lang="ko-KR" altLang="en-US" sz="1600">
                <a:solidFill>
                  <a:srgbClr val="008000"/>
                </a:solidFill>
              </a:rPr>
              <a:t>콘솔창에 출력되는 쿼리를 가독성이 좋게 포맷팅</a:t>
            </a:r>
            <a:endParaRPr lang="ko-KR" altLang="en-US" sz="1600"/>
          </a:p>
          <a:p>
            <a:pPr lvl="0">
              <a:defRPr/>
            </a:pPr>
            <a:r>
              <a:rPr lang="en-US" altLang="ko-KR" sz="1600"/>
              <a:t>spring.jpa.properties.hibernate.format_sql=true</a:t>
            </a:r>
            <a:endParaRPr lang="en-US" altLang="ko-KR" sz="1600"/>
          </a:p>
          <a:p>
            <a:pPr lvl="0">
              <a:defRPr/>
            </a:pPr>
            <a:endParaRPr lang="ko-KR" altLang="en-US" sz="1600"/>
          </a:p>
          <a:p>
            <a:pPr lvl="0">
              <a:defRPr/>
            </a:pPr>
            <a:r>
              <a:rPr lang="en-US" altLang="ko-KR" sz="1600">
                <a:solidFill>
                  <a:srgbClr val="008000"/>
                </a:solidFill>
              </a:rPr>
              <a:t>#</a:t>
            </a:r>
            <a:r>
              <a:rPr lang="ko-KR" altLang="en-US" sz="1600">
                <a:solidFill>
                  <a:srgbClr val="008000"/>
                </a:solidFill>
              </a:rPr>
              <a:t>쿼리에 물음표로 출력되는 바인드 파라미터 출력</a:t>
            </a:r>
            <a:endParaRPr lang="ko-KR" altLang="en-US" sz="1600"/>
          </a:p>
          <a:p>
            <a:pPr lvl="0">
              <a:defRPr/>
            </a:pPr>
            <a:r>
              <a:rPr lang="en-US" altLang="ko-KR" sz="1600"/>
              <a:t>logging.level.org.hibernate.type.descriptor.sql=trace</a:t>
            </a:r>
            <a:endParaRPr lang="en-US" altLang="ko-KR" sz="1600"/>
          </a:p>
          <a:p>
            <a:pPr lvl="0">
              <a:defRPr/>
            </a:pPr>
            <a:endParaRPr lang="ko-KR" altLang="en-US" sz="1600"/>
          </a:p>
          <a:p>
            <a:pPr lvl="0">
              <a:defRPr/>
            </a:pPr>
            <a:r>
              <a:rPr lang="en-US" altLang="ko-KR" sz="1600"/>
              <a:t>spring.jpa.hibernate.ddl-auto=update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spring.jpa.database-platform=org.hibernate.dialect.MySQL8Dialect</a:t>
            </a:r>
            <a:endParaRPr lang="ko-KR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5968999" y="2392283"/>
            <a:ext cx="5857694" cy="2708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en-US" altLang="ko-KR" sz="1400" b="1"/>
              <a:t>ddl-auto </a:t>
            </a:r>
            <a:r>
              <a:rPr lang="ko-KR" altLang="en-US" sz="1400" b="1"/>
              <a:t>옵션 종류</a:t>
            </a:r>
            <a:endParaRPr lang="ko-KR" altLang="en-US" sz="1400" b="1"/>
          </a:p>
          <a:p>
            <a:pPr marL="358775" lvl="1" indent="-179388">
              <a:buFont typeface="Wingdings"/>
              <a:buChar char="ü"/>
              <a:defRPr/>
            </a:pPr>
            <a:r>
              <a:rPr lang="en-US" altLang="ko-KR" sz="1400"/>
              <a:t>create: </a:t>
            </a:r>
            <a:r>
              <a:rPr lang="ko-KR" altLang="en-US" sz="1400"/>
              <a:t>기존테이블 삭제 후 다시 생성 </a:t>
            </a:r>
            <a:r>
              <a:rPr lang="en-US" altLang="ko-KR" sz="1400"/>
              <a:t>(DROP + CREATE)</a:t>
            </a:r>
            <a:endParaRPr lang="en-US" altLang="ko-KR" sz="1400"/>
          </a:p>
          <a:p>
            <a:pPr marL="358775" lvl="1" indent="-179388">
              <a:buFont typeface="Wingdings"/>
              <a:buChar char="ü"/>
              <a:defRPr/>
            </a:pPr>
            <a:r>
              <a:rPr lang="en-US" altLang="ko-KR" sz="1400"/>
              <a:t>create-drop: create</a:t>
            </a:r>
            <a:r>
              <a:rPr lang="ko-KR" altLang="en-US" sz="1400"/>
              <a:t>와 같으나 종료시점에 테이블 </a:t>
            </a:r>
            <a:r>
              <a:rPr lang="en-US" altLang="ko-KR" sz="1400"/>
              <a:t>DROP</a:t>
            </a:r>
            <a:endParaRPr lang="en-US" altLang="ko-KR" sz="1400"/>
          </a:p>
          <a:p>
            <a:pPr marL="358775" lvl="1" indent="-179388">
              <a:buFont typeface="Wingdings"/>
              <a:buChar char="ü"/>
              <a:defRPr/>
            </a:pPr>
            <a:r>
              <a:rPr lang="en-US" altLang="ko-KR" sz="1400"/>
              <a:t>update: </a:t>
            </a:r>
            <a:r>
              <a:rPr lang="ko-KR" altLang="en-US" sz="1400"/>
              <a:t>변경분만 반영</a:t>
            </a:r>
            <a:r>
              <a:rPr lang="en-US" altLang="ko-KR" sz="1400"/>
              <a:t>(</a:t>
            </a:r>
            <a:r>
              <a:rPr lang="ko-KR" altLang="en-US" sz="1400"/>
              <a:t>운영</a:t>
            </a:r>
            <a:r>
              <a:rPr lang="en-US" altLang="ko-KR" sz="1400"/>
              <a:t>DB</a:t>
            </a:r>
            <a:r>
              <a:rPr lang="ko-KR" altLang="en-US" sz="1400"/>
              <a:t>에서는 사용하면 안됨</a:t>
            </a:r>
            <a:r>
              <a:rPr lang="en-US" altLang="ko-KR" sz="1400"/>
              <a:t>)</a:t>
            </a:r>
            <a:endParaRPr lang="en-US" altLang="ko-KR" sz="1400"/>
          </a:p>
          <a:p>
            <a:pPr marL="358775" lvl="1" indent="-179388">
              <a:buFont typeface="Wingdings"/>
              <a:buChar char="ü"/>
              <a:defRPr/>
            </a:pPr>
            <a:r>
              <a:rPr lang="en-US" altLang="ko-KR" sz="1400"/>
              <a:t>validate : </a:t>
            </a:r>
            <a:r>
              <a:rPr lang="ko-KR" altLang="en-US" sz="1400"/>
              <a:t>엔티티와 테이블이 정상 매핑되었는지 확인</a:t>
            </a:r>
            <a:endParaRPr lang="ko-KR" altLang="en-US" sz="1400"/>
          </a:p>
          <a:p>
            <a:pPr marL="358775" lvl="1" indent="-179388">
              <a:buFont typeface="Wingdings"/>
              <a:buChar char="ü"/>
              <a:defRPr/>
            </a:pPr>
            <a:r>
              <a:rPr lang="en-US" altLang="ko-KR" sz="1400"/>
              <a:t>none : </a:t>
            </a:r>
            <a:r>
              <a:rPr lang="ko-KR" altLang="en-US" sz="1400"/>
              <a:t>사용하지 않음</a:t>
            </a:r>
            <a:r>
              <a:rPr lang="en-US" altLang="ko-KR" sz="1400"/>
              <a:t>(</a:t>
            </a:r>
            <a:r>
              <a:rPr lang="ko-KR" altLang="en-US" sz="1400"/>
              <a:t>사실상 없는 값이지만 관례상 </a:t>
            </a:r>
            <a:r>
              <a:rPr lang="en-US" altLang="ko-KR" sz="1400"/>
              <a:t>none</a:t>
            </a:r>
            <a:r>
              <a:rPr lang="ko-KR" altLang="en-US" sz="1400"/>
              <a:t>이라고 함</a:t>
            </a:r>
            <a:r>
              <a:rPr lang="en-US" altLang="ko-KR" sz="1400"/>
              <a:t>)</a:t>
            </a:r>
            <a:endParaRPr lang="en-US" altLang="ko-KR" sz="1400"/>
          </a:p>
          <a:p>
            <a:pPr marL="358775" lvl="1" indent="-179388">
              <a:buFont typeface="Wingdings"/>
              <a:buChar char="ü"/>
              <a:defRPr/>
            </a:pPr>
            <a:endParaRPr lang="en-US" altLang="ko-KR" sz="1400"/>
          </a:p>
          <a:p>
            <a:pPr marL="358775" lvl="0" indent="-179388">
              <a:buFont typeface="Arial"/>
              <a:buChar char="•"/>
              <a:defRPr/>
            </a:pPr>
            <a:r>
              <a:rPr lang="ko-KR" altLang="en-US" sz="1600" b="1"/>
              <a:t>주의할 점</a:t>
            </a:r>
            <a:endParaRPr lang="ko-KR" altLang="en-US" sz="1600" b="1"/>
          </a:p>
          <a:p>
            <a:pPr marL="358775" lvl="1" indent="-179388">
              <a:buFont typeface="Wingdings"/>
              <a:buChar char="ü"/>
              <a:defRPr/>
            </a:pPr>
            <a:r>
              <a:rPr lang="ko-KR" altLang="en-US" sz="1400"/>
              <a:t>운영 장비에서는 절대 </a:t>
            </a:r>
            <a:r>
              <a:rPr lang="en-US" altLang="ko-KR" sz="1400"/>
              <a:t>crate, create-drop, update </a:t>
            </a:r>
            <a:r>
              <a:rPr lang="ko-KR" altLang="en-US" sz="1400"/>
              <a:t>사용하면 안된다</a:t>
            </a:r>
            <a:r>
              <a:rPr lang="en-US" altLang="ko-KR" sz="1400"/>
              <a:t>.</a:t>
            </a:r>
            <a:endParaRPr lang="en-US" altLang="ko-KR" sz="1400"/>
          </a:p>
          <a:p>
            <a:pPr marL="358775" lvl="1" indent="-179388">
              <a:buFont typeface="Wingdings"/>
              <a:buChar char="ü"/>
              <a:defRPr/>
            </a:pPr>
            <a:r>
              <a:rPr lang="ko-KR" altLang="en-US" sz="1400"/>
              <a:t>개발 초기 단계는 </a:t>
            </a:r>
            <a:r>
              <a:rPr lang="en-US" altLang="ko-KR" sz="1400"/>
              <a:t>create </a:t>
            </a:r>
            <a:r>
              <a:rPr lang="ko-KR" altLang="en-US" sz="1400"/>
              <a:t>또는 </a:t>
            </a:r>
            <a:r>
              <a:rPr lang="en-US" altLang="ko-KR" sz="1400"/>
              <a:t>update</a:t>
            </a:r>
            <a:endParaRPr lang="en-US" altLang="ko-KR" sz="1400"/>
          </a:p>
          <a:p>
            <a:pPr marL="358775" lvl="1" indent="-179388">
              <a:buFont typeface="Wingdings"/>
              <a:buChar char="ü"/>
              <a:defRPr/>
            </a:pPr>
            <a:r>
              <a:rPr lang="ko-KR" altLang="en-US" sz="1400"/>
              <a:t>테스트 서버는 </a:t>
            </a:r>
            <a:r>
              <a:rPr lang="en-US" altLang="ko-KR" sz="1400"/>
              <a:t>update </a:t>
            </a:r>
            <a:r>
              <a:rPr lang="ko-KR" altLang="en-US" sz="1400"/>
              <a:t>또는 </a:t>
            </a:r>
            <a:r>
              <a:rPr lang="en-US" altLang="ko-KR" sz="1400"/>
              <a:t>validate</a:t>
            </a:r>
            <a:endParaRPr lang="en-US" altLang="ko-KR" sz="1400"/>
          </a:p>
          <a:p>
            <a:pPr marL="358775" lvl="1" indent="-179388">
              <a:buFont typeface="Wingdings"/>
              <a:buChar char="ü"/>
              <a:defRPr/>
            </a:pPr>
            <a:r>
              <a:rPr lang="ko-KR" altLang="en-US" sz="1400"/>
              <a:t>스테이징과 운영 서버는 </a:t>
            </a:r>
            <a:r>
              <a:rPr lang="en-US" altLang="ko-KR" sz="1400"/>
              <a:t>validate </a:t>
            </a:r>
            <a:r>
              <a:rPr lang="ko-KR" altLang="en-US" sz="1400"/>
              <a:t>또는 </a:t>
            </a:r>
            <a:r>
              <a:rPr lang="en-US" altLang="ko-KR" sz="1400"/>
              <a:t>none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904995744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JPA </a:t>
            </a:r>
            <a:r>
              <a:rPr lang="ko-KR" altLang="en-US"/>
              <a:t>프로젝트 생성</a:t>
            </a:r>
            <a:r>
              <a:rPr lang="en-US" altLang="ko-KR"/>
              <a:t> : </a:t>
            </a:r>
            <a:r>
              <a:rPr lang="ko-KR" altLang="en-US"/>
              <a:t>전체설정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157" y="861850"/>
            <a:ext cx="11366500" cy="5221952"/>
          </a:xfrm>
        </p:spPr>
        <p:txBody>
          <a:bodyPr/>
          <a:lstStyle/>
          <a:p>
            <a:r>
              <a:rPr lang="en-US" altLang="ko-KR" dirty="0" err="1"/>
              <a:t>a</a:t>
            </a:r>
            <a:r>
              <a:rPr lang="en-US" altLang="ko-KR" dirty="0" err="1" smtClean="0"/>
              <a:t>pplication.yml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753" y="1263406"/>
            <a:ext cx="10747237" cy="47705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server:</a:t>
            </a:r>
          </a:p>
          <a:p>
            <a:r>
              <a:rPr lang="en-US" altLang="ko-KR" sz="1600" dirty="0"/>
              <a:t>  port: </a:t>
            </a:r>
            <a:r>
              <a:rPr lang="en-US" altLang="ko-KR" sz="1600" dirty="0" smtClean="0"/>
              <a:t>8083</a:t>
            </a:r>
            <a:endParaRPr lang="en-US" altLang="ko-KR" sz="1600" dirty="0"/>
          </a:p>
          <a:p>
            <a:r>
              <a:rPr lang="en-US" altLang="ko-KR" sz="1600" dirty="0"/>
              <a:t>spring: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datasource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smtClean="0"/>
              <a:t>driver-class-name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com.mysql.cj.jdbc.Driver</a:t>
            </a:r>
            <a:endParaRPr lang="en-US" altLang="ko-KR" sz="1600" dirty="0"/>
          </a:p>
          <a:p>
            <a:r>
              <a:rPr lang="en-US" altLang="ko-KR" sz="1600" dirty="0" smtClean="0"/>
              <a:t>    url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jdbc:mysql</a:t>
            </a:r>
            <a:r>
              <a:rPr lang="en-US" altLang="ko-KR" sz="1600" dirty="0"/>
              <a:t>://localhost:3306/</a:t>
            </a:r>
            <a:r>
              <a:rPr lang="en-US" altLang="ko-KR" sz="1600" dirty="0" err="1"/>
              <a:t>springdb?useSSL</a:t>
            </a:r>
            <a:r>
              <a:rPr lang="en-US" altLang="ko-KR" sz="1600" dirty="0"/>
              <a:t>=</a:t>
            </a:r>
            <a:r>
              <a:rPr lang="en-US" altLang="ko-KR" sz="1600" dirty="0" err="1"/>
              <a:t>false&amp;serverTimezone</a:t>
            </a:r>
            <a:r>
              <a:rPr lang="en-US" altLang="ko-KR" sz="1600" dirty="0"/>
              <a:t>=Asia/</a:t>
            </a:r>
            <a:r>
              <a:rPr lang="en-US" altLang="ko-KR" sz="1600" dirty="0" err="1"/>
              <a:t>Seoul&amp;characterEncoding</a:t>
            </a:r>
            <a:r>
              <a:rPr lang="en-US" altLang="ko-KR" sz="1600" dirty="0"/>
              <a:t>=UTF-8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smtClean="0"/>
              <a:t>username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pgm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/>
              <a:t>password: </a:t>
            </a:r>
            <a:r>
              <a:rPr lang="en-US" altLang="ko-KR" sz="1600" dirty="0" smtClean="0"/>
              <a:t>1234</a:t>
            </a:r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devtools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livereload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  enabled: </a:t>
            </a:r>
            <a:r>
              <a:rPr lang="en-US" altLang="ko-KR" sz="1600" dirty="0" smtClean="0"/>
              <a:t>true    </a:t>
            </a:r>
            <a:r>
              <a:rPr lang="en-US" altLang="ko-KR" sz="1600" dirty="0" smtClean="0">
                <a:solidFill>
                  <a:srgbClr val="0070C0"/>
                </a:solidFill>
              </a:rPr>
              <a:t>#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코드수정</a:t>
            </a:r>
            <a:r>
              <a:rPr lang="ko-KR" altLang="en-US" sz="1600" dirty="0" smtClean="0">
                <a:solidFill>
                  <a:srgbClr val="0070C0"/>
                </a:solidFill>
              </a:rPr>
              <a:t>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실기간</a:t>
            </a:r>
            <a:r>
              <a:rPr lang="ko-KR" altLang="en-US" sz="1600" dirty="0" smtClean="0">
                <a:solidFill>
                  <a:srgbClr val="0070C0"/>
                </a:solidFill>
              </a:rPr>
              <a:t> 반영</a:t>
            </a:r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jpa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hibernate:</a:t>
            </a:r>
          </a:p>
          <a:p>
            <a:r>
              <a:rPr lang="en-US" altLang="ko-KR" sz="1600" dirty="0"/>
              <a:t>      </a:t>
            </a:r>
            <a:r>
              <a:rPr lang="en-US" altLang="ko-KR" sz="1600" dirty="0" err="1"/>
              <a:t>ddl</a:t>
            </a:r>
            <a:r>
              <a:rPr lang="en-US" altLang="ko-KR" sz="1600" dirty="0"/>
              <a:t>-auto: </a:t>
            </a:r>
            <a:r>
              <a:rPr lang="en-US" altLang="ko-KR" sz="1600" dirty="0" smtClean="0"/>
              <a:t>update   </a:t>
            </a:r>
            <a:r>
              <a:rPr lang="en-US" altLang="ko-KR" sz="1600" dirty="0" smtClean="0">
                <a:solidFill>
                  <a:srgbClr val="0070C0"/>
                </a:solidFill>
              </a:rPr>
              <a:t>#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ddl</a:t>
            </a:r>
            <a:r>
              <a:rPr lang="en-US" altLang="ko-KR" sz="1600" dirty="0" smtClean="0">
                <a:solidFill>
                  <a:srgbClr val="0070C0"/>
                </a:solidFill>
              </a:rPr>
              <a:t>-auto </a:t>
            </a:r>
            <a:r>
              <a:rPr lang="ko-KR" altLang="en-US" sz="1600" dirty="0" smtClean="0">
                <a:solidFill>
                  <a:srgbClr val="0070C0"/>
                </a:solidFill>
              </a:rPr>
              <a:t>옵션</a:t>
            </a:r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/>
              <a:t>    show-</a:t>
            </a:r>
            <a:r>
              <a:rPr lang="en-US" altLang="ko-KR" sz="1600" dirty="0" err="1"/>
              <a:t>sql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true    </a:t>
            </a:r>
            <a:r>
              <a:rPr lang="en-US" altLang="ko-KR" sz="1600" dirty="0" smtClean="0">
                <a:solidFill>
                  <a:srgbClr val="0070C0"/>
                </a:solidFill>
              </a:rPr>
              <a:t>#</a:t>
            </a:r>
            <a:r>
              <a:rPr lang="ko-KR" altLang="en-US" sz="1600" dirty="0">
                <a:solidFill>
                  <a:srgbClr val="0070C0"/>
                </a:solidFill>
              </a:rPr>
              <a:t>실행되는 쿼리 콘솔 출력</a:t>
            </a:r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mvc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view:</a:t>
            </a:r>
          </a:p>
          <a:p>
            <a:r>
              <a:rPr lang="en-US" altLang="ko-KR" sz="1600" dirty="0"/>
              <a:t>      prefix: /WEB-INF/views/</a:t>
            </a:r>
          </a:p>
          <a:p>
            <a:r>
              <a:rPr lang="en-US" altLang="ko-KR" sz="1600" dirty="0"/>
              <a:t>      suffix: .</a:t>
            </a:r>
            <a:r>
              <a:rPr lang="en-US" altLang="ko-KR" sz="1600" dirty="0" err="1"/>
              <a:t>jsp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2388922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kumimoji="1" lang="ko-Kore-KR" altLang="en-US"/>
              <a:t>스프링부트에서의</a:t>
            </a:r>
            <a:r>
              <a:rPr kumimoji="1" lang="ko-KR" altLang="en-US"/>
              <a:t> 웹 개발</a:t>
            </a:r>
            <a:r>
              <a:rPr lang="ko-KR" altLang="en-US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324550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kumimoji="1" lang="en-US" altLang="ko-KR"/>
              <a:t>3.</a:t>
            </a:r>
            <a:r>
              <a:rPr kumimoji="1" lang="ko-KR" altLang="en-US"/>
              <a:t> </a:t>
            </a:r>
            <a:r>
              <a:rPr kumimoji="1" lang="ko-Kore-KR" altLang="en-US"/>
              <a:t>스프링부트에서의</a:t>
            </a:r>
            <a:r>
              <a:rPr kumimoji="1" lang="ko-KR" altLang="en-US"/>
              <a:t> 웹 개발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2749" y="818024"/>
            <a:ext cx="11366500" cy="5221952"/>
          </a:xfrm>
        </p:spPr>
        <p:txBody>
          <a:bodyPr/>
          <a:lstStyle/>
          <a:p>
            <a:pPr lvl="0">
              <a:defRPr/>
            </a:pPr>
            <a:r>
              <a:rPr kumimoji="1" lang="en-US" altLang="ko-Kore-KR"/>
              <a:t>web.xml</a:t>
            </a:r>
            <a:r>
              <a:rPr kumimoji="1" lang="ko-Kore-KR" altLang="en-US"/>
              <a:t>이나</a:t>
            </a:r>
            <a:r>
              <a:rPr kumimoji="1" lang="ko-KR" altLang="en-US"/>
              <a:t> </a:t>
            </a:r>
            <a:r>
              <a:rPr kumimoji="1" lang="en-US" altLang="ko-KR"/>
              <a:t>servlet-context.xml</a:t>
            </a:r>
            <a:r>
              <a:rPr kumimoji="1" lang="ko-KR" altLang="en-US"/>
              <a:t>이 없는 환경에서 개발 </a:t>
            </a:r>
            <a:endParaRPr kumimoji="1" lang="ko-KR" altLang="en-US"/>
          </a:p>
          <a:p>
            <a:pPr lvl="0">
              <a:defRPr/>
            </a:pPr>
            <a:r>
              <a:rPr kumimoji="1" lang="ko-KR" altLang="en-US"/>
              <a:t>설정을 위한 </a:t>
            </a:r>
            <a:r>
              <a:rPr kumimoji="1" lang="en-US" altLang="ko-KR"/>
              <a:t>@Configuration</a:t>
            </a:r>
            <a:r>
              <a:rPr kumimoji="1" lang="ko-KR" altLang="en-US"/>
              <a:t>이나 상속등을 사용 </a:t>
            </a:r>
            <a:endParaRPr kumimoji="1" lang="ko-KR" altLang="en-US"/>
          </a:p>
          <a:p>
            <a:pPr lvl="0">
              <a:defRPr/>
            </a:pPr>
            <a:r>
              <a:rPr kumimoji="1" lang="ko-KR" altLang="en-US"/>
              <a:t>스프링부트는 기본적으로 </a:t>
            </a:r>
            <a:r>
              <a:rPr kumimoji="1" lang="en-US" altLang="ko-KR"/>
              <a:t>JSP</a:t>
            </a:r>
            <a:r>
              <a:rPr kumimoji="1" lang="ko-KR" altLang="en-US"/>
              <a:t>를 지원하지 않음 </a:t>
            </a:r>
            <a:endParaRPr kumimoji="1" lang="ko-Kore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1286" y="2024742"/>
            <a:ext cx="3368903" cy="1159786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>
          <a:xfrm>
            <a:off x="653140" y="3163751"/>
            <a:ext cx="5913983" cy="29698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ore-KR" altLang="ko-KR" sz="1600" b="0" i="0" u="none" strike="noStrike" cap="none" normalizeH="0" baseline="0">
                <a:solidFill>
                  <a:srgbClr val="0033b3"/>
                </a:solidFill>
                <a:effectLst/>
                <a:latin typeface="Arial Unicode MS"/>
                <a:ea typeface="Courier New"/>
                <a:cs typeface="굴림체"/>
              </a:rPr>
              <a:t>package </a:t>
            </a:r>
            <a:r>
              <a:rPr kumimoji="0" lang="ko-Kore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Courier New"/>
                <a:cs typeface="굴림체"/>
              </a:rPr>
              <a:t>org.zerock.b01.controller</a:t>
            </a:r>
            <a:r>
              <a:rPr kumimoji="0" lang="ko-Kore-KR" altLang="ko-KR" sz="1600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;</a:t>
            </a:r>
            <a:br>
              <a:rPr kumimoji="0" lang="ko-Kore-KR" altLang="ko-KR" sz="1600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</a:br>
            <a:r>
              <a:rPr kumimoji="0" lang="en-US" altLang="ko-KR" sz="1600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...</a:t>
            </a:r>
            <a:br>
              <a:rPr kumimoji="0" lang="ko-Kore-KR" altLang="ko-KR" sz="1600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</a:br>
            <a:r>
              <a:rPr kumimoji="0" lang="ko-Kore-KR" altLang="ko-KR" sz="1600" b="0" i="0" u="none" strike="noStrike" cap="none" normalizeH="0" baseline="0">
                <a:solidFill>
                  <a:srgbClr val="9e880d"/>
                </a:solidFill>
                <a:effectLst/>
                <a:latin typeface="Arial Unicode MS"/>
                <a:ea typeface="Courier New"/>
                <a:cs typeface="굴림체"/>
              </a:rPr>
              <a:t>@Controller</a:t>
            </a:r>
            <a:br>
              <a:rPr kumimoji="0" lang="ko-Kore-KR" altLang="ko-KR" sz="1600" b="0" i="0" u="none" strike="noStrike" cap="none" normalizeH="0" baseline="0">
                <a:solidFill>
                  <a:srgbClr val="9e880d"/>
                </a:solidFill>
                <a:effectLst/>
                <a:latin typeface="Arial Unicode MS"/>
                <a:ea typeface="Courier New"/>
                <a:cs typeface="굴림체"/>
              </a:rPr>
            </a:br>
            <a:r>
              <a:rPr kumimoji="0" lang="ko-Kore-KR" altLang="ko-KR" sz="1600" b="0" i="0" u="none" strike="noStrike" cap="none" normalizeH="0" baseline="0">
                <a:solidFill>
                  <a:srgbClr val="9e880d"/>
                </a:solidFill>
                <a:effectLst/>
                <a:latin typeface="Arial Unicode MS"/>
                <a:ea typeface="Courier New"/>
                <a:cs typeface="굴림체"/>
              </a:rPr>
              <a:t>@Log4j2</a:t>
            </a:r>
            <a:br>
              <a:rPr kumimoji="0" lang="ko-Kore-KR" altLang="ko-KR" sz="1600" b="0" i="0" u="none" strike="noStrike" cap="none" normalizeH="0" baseline="0">
                <a:solidFill>
                  <a:srgbClr val="9e880d"/>
                </a:solidFill>
                <a:effectLst/>
                <a:latin typeface="Arial Unicode MS"/>
                <a:ea typeface="Courier New"/>
                <a:cs typeface="굴림체"/>
              </a:rPr>
            </a:br>
            <a:r>
              <a:rPr kumimoji="0" lang="ko-Kore-KR" altLang="ko-KR" sz="1600" b="0" i="0" u="none" strike="noStrike" cap="none" normalizeH="0" baseline="0">
                <a:solidFill>
                  <a:srgbClr val="0033b3"/>
                </a:solidFill>
                <a:effectLst/>
                <a:latin typeface="Arial Unicode MS"/>
                <a:ea typeface="Courier New"/>
                <a:cs typeface="굴림체"/>
              </a:rPr>
              <a:t>public class </a:t>
            </a:r>
            <a:r>
              <a:rPr kumimoji="0" lang="ko-Kore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Courier New"/>
                <a:cs typeface="굴림체"/>
              </a:rPr>
              <a:t>SampleController </a:t>
            </a:r>
            <a:r>
              <a:rPr kumimoji="0" lang="ko-Kore-KR" altLang="ko-KR" sz="1600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{</a:t>
            </a:r>
            <a:br>
              <a:rPr kumimoji="0" lang="ko-Kore-KR" altLang="ko-KR" sz="1600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</a:br>
            <a:br>
              <a:rPr kumimoji="0" lang="ko-Kore-KR" altLang="ko-KR" sz="1600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</a:br>
            <a:r>
              <a:rPr kumimoji="0" lang="ko-Kore-KR" altLang="ko-KR" sz="1600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    </a:t>
            </a:r>
            <a:r>
              <a:rPr kumimoji="0" lang="ko-Kore-KR" altLang="ko-KR" sz="1600" b="0" i="0" u="none" strike="noStrike" cap="none" normalizeH="0" baseline="0">
                <a:solidFill>
                  <a:srgbClr val="9e880d"/>
                </a:solidFill>
                <a:effectLst/>
                <a:latin typeface="Arial Unicode MS"/>
                <a:ea typeface="Courier New"/>
                <a:cs typeface="굴림체"/>
              </a:rPr>
              <a:t>@GetMapping</a:t>
            </a:r>
            <a:r>
              <a:rPr kumimoji="0" lang="ko-Kore-KR" altLang="ko-KR" sz="1600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(</a:t>
            </a:r>
            <a:r>
              <a:rPr kumimoji="0" lang="ko-Kore-KR" altLang="ko-KR" sz="1600" b="0" i="0" u="none" strike="noStrike" cap="none" normalizeH="0" baseline="0">
                <a:solidFill>
                  <a:srgbClr val="067d17"/>
                </a:solidFill>
                <a:effectLst/>
                <a:latin typeface="Arial Unicode MS"/>
                <a:ea typeface="Courier New"/>
                <a:cs typeface="굴림체"/>
              </a:rPr>
              <a:t>"/hello"</a:t>
            </a:r>
            <a:r>
              <a:rPr kumimoji="0" lang="ko-Kore-KR" altLang="ko-KR" sz="1600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)</a:t>
            </a:r>
            <a:br>
              <a:rPr kumimoji="0" lang="ko-Kore-KR" altLang="ko-KR" sz="1600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</a:br>
            <a:r>
              <a:rPr kumimoji="0" lang="ko-Kore-KR" altLang="ko-KR" sz="1600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    </a:t>
            </a:r>
            <a:r>
              <a:rPr kumimoji="0" lang="ko-Kore-KR" altLang="ko-KR" sz="1600" b="0" i="0" u="none" strike="noStrike" cap="none" normalizeH="0" baseline="0">
                <a:solidFill>
                  <a:srgbClr val="0033b3"/>
                </a:solidFill>
                <a:effectLst/>
                <a:latin typeface="Arial Unicode MS"/>
                <a:ea typeface="Courier New"/>
                <a:cs typeface="굴림체"/>
              </a:rPr>
              <a:t>public void </a:t>
            </a:r>
            <a:r>
              <a:rPr kumimoji="0" lang="ko-Kore-KR" altLang="ko-KR" sz="1600" b="0" i="0" u="none" strike="noStrike" cap="none" normalizeH="0" baseline="0">
                <a:solidFill>
                  <a:srgbClr val="00627a"/>
                </a:solidFill>
                <a:effectLst/>
                <a:latin typeface="Arial Unicode MS"/>
                <a:ea typeface="Courier New"/>
                <a:cs typeface="굴림체"/>
              </a:rPr>
              <a:t>hello</a:t>
            </a:r>
            <a:r>
              <a:rPr kumimoji="0" lang="ko-Kore-KR" altLang="ko-KR" sz="1600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(</a:t>
            </a:r>
            <a:r>
              <a:rPr kumimoji="0" lang="ko-Kore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Courier New"/>
                <a:cs typeface="굴림체"/>
              </a:rPr>
              <a:t>Model </a:t>
            </a:r>
            <a:r>
              <a:rPr kumimoji="0" lang="ko-Kore-KR" altLang="ko-KR" sz="1600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model) {</a:t>
            </a:r>
            <a:br>
              <a:rPr kumimoji="0" lang="ko-Kore-KR" altLang="ko-KR" sz="1600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</a:br>
            <a:r>
              <a:rPr kumimoji="0" lang="ko-Kore-KR" altLang="ko-KR" sz="1600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        </a:t>
            </a:r>
            <a:r>
              <a:rPr kumimoji="0" lang="ko-Kore-KR" altLang="ko-KR" sz="1600" b="0" i="1" u="none" strike="noStrike" cap="none" normalizeH="0" baseline="0">
                <a:solidFill>
                  <a:srgbClr val="871094"/>
                </a:solidFill>
                <a:effectLst/>
                <a:latin typeface="Arial Unicode MS"/>
                <a:ea typeface="Courier New"/>
                <a:cs typeface="굴림체"/>
              </a:rPr>
              <a:t>log</a:t>
            </a:r>
            <a:r>
              <a:rPr kumimoji="0" lang="ko-Kore-KR" altLang="ko-KR" sz="1600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.info(</a:t>
            </a:r>
            <a:r>
              <a:rPr kumimoji="0" lang="ko-Kore-KR" altLang="ko-KR" sz="1600" b="0" i="0" u="none" strike="noStrike" cap="none" normalizeH="0" baseline="0">
                <a:solidFill>
                  <a:srgbClr val="067d17"/>
                </a:solidFill>
                <a:effectLst/>
                <a:latin typeface="Arial Unicode MS"/>
                <a:ea typeface="Courier New"/>
                <a:cs typeface="굴림체"/>
              </a:rPr>
              <a:t>"hello................"</a:t>
            </a:r>
            <a:r>
              <a:rPr kumimoji="0" lang="ko-Kore-KR" altLang="ko-KR" sz="1600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);</a:t>
            </a:r>
            <a:br>
              <a:rPr kumimoji="0" lang="ko-Kore-KR" altLang="ko-KR" sz="1600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</a:br>
            <a:r>
              <a:rPr kumimoji="0" lang="ko-Kore-KR" altLang="ko-KR" sz="1600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        model.addAttribute(</a:t>
            </a:r>
            <a:r>
              <a:rPr kumimoji="0" lang="ko-Kore-KR" altLang="ko-KR" sz="1600" b="0" i="0" u="none" strike="noStrike" cap="none" normalizeH="0" baseline="0">
                <a:solidFill>
                  <a:srgbClr val="067d17"/>
                </a:solidFill>
                <a:effectLst/>
                <a:latin typeface="Arial Unicode MS"/>
                <a:ea typeface="Courier New"/>
                <a:cs typeface="굴림체"/>
              </a:rPr>
              <a:t>"msg"</a:t>
            </a:r>
            <a:r>
              <a:rPr kumimoji="0" lang="ko-Kore-KR" altLang="ko-KR" sz="1600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, </a:t>
            </a:r>
            <a:r>
              <a:rPr kumimoji="0" lang="ko-Kore-KR" altLang="ko-KR" sz="1600" b="0" i="0" u="none" strike="noStrike" cap="none" normalizeH="0" baseline="0">
                <a:solidFill>
                  <a:srgbClr val="067d17"/>
                </a:solidFill>
                <a:effectLst/>
                <a:latin typeface="Arial Unicode MS"/>
                <a:ea typeface="Courier New"/>
                <a:cs typeface="굴림체"/>
              </a:rPr>
              <a:t>"HELLO WORLD"</a:t>
            </a:r>
            <a:r>
              <a:rPr kumimoji="0" lang="ko-Kore-KR" altLang="ko-KR" sz="1600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);</a:t>
            </a:r>
            <a:br>
              <a:rPr kumimoji="0" lang="ko-Kore-KR" altLang="ko-KR" sz="1600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</a:br>
            <a:r>
              <a:rPr kumimoji="0" lang="ko-Kore-KR" altLang="ko-KR" sz="1600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    }</a:t>
            </a:r>
            <a:br>
              <a:rPr kumimoji="0" lang="ko-Kore-KR" altLang="ko-KR" sz="1600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</a:br>
            <a:r>
              <a:rPr kumimoji="0" lang="ko-Kore-KR" altLang="ko-KR" sz="1600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}</a:t>
            </a:r>
            <a:r>
              <a:rPr kumimoji="0" lang="ko-Kore-KR" altLang="ko-Kore-KR" sz="1600" b="0" i="0" u="none" strike="noStrike" cap="none" normalizeH="0" baseline="0"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1600" b="0" i="0" u="none" strike="noStrike" cap="none" normalizeH="0" baseline="0">
              <a:solidFill>
                <a:schemeClr val="tx1"/>
              </a:solidFill>
              <a:effectLst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32062" y="372931"/>
            <a:ext cx="2840223" cy="1482632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>
          <a:xfrm>
            <a:off x="6860772" y="1883319"/>
            <a:ext cx="4913940" cy="27889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ore-KR" altLang="ko-KR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&lt;!DOCTYPE </a:t>
            </a:r>
            <a:r>
              <a:rPr kumimoji="0" lang="ko-Kore-KR" altLang="ko-KR" b="0" i="0" u="none" strike="noStrike" cap="none" normalizeH="0" baseline="0">
                <a:solidFill>
                  <a:srgbClr val="174ad4"/>
                </a:solidFill>
                <a:effectLst/>
                <a:latin typeface="Arial Unicode MS"/>
                <a:ea typeface="Courier New"/>
                <a:cs typeface="굴림체"/>
              </a:rPr>
              <a:t>html</a:t>
            </a:r>
            <a:r>
              <a:rPr kumimoji="0" lang="ko-Kore-KR" altLang="ko-KR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&gt;</a:t>
            </a:r>
            <a:br>
              <a:rPr kumimoji="0" lang="ko-Kore-KR" altLang="ko-KR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</a:br>
            <a:r>
              <a:rPr kumimoji="0" lang="ko-Kore-KR" altLang="ko-KR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&lt;</a:t>
            </a:r>
            <a:r>
              <a:rPr kumimoji="0" lang="ko-Kore-KR" altLang="ko-KR" b="0" i="0" u="none" strike="noStrike" cap="none" normalizeH="0" baseline="0">
                <a:solidFill>
                  <a:srgbClr val="0033b3"/>
                </a:solidFill>
                <a:effectLst/>
                <a:latin typeface="Arial Unicode MS"/>
                <a:ea typeface="Courier New"/>
                <a:cs typeface="굴림체"/>
              </a:rPr>
              <a:t>html </a:t>
            </a:r>
            <a:r>
              <a:rPr kumimoji="0" lang="ko-Kore-KR" altLang="ko-KR" b="0" i="0" u="none" strike="noStrike" cap="none" normalizeH="0" baseline="0">
                <a:solidFill>
                  <a:srgbClr val="174ad4"/>
                </a:solidFill>
                <a:effectLst/>
                <a:latin typeface="Arial Unicode MS"/>
                <a:ea typeface="Courier New"/>
                <a:cs typeface="굴림체"/>
              </a:rPr>
              <a:t>xmlns:</a:t>
            </a:r>
            <a:r>
              <a:rPr kumimoji="0" lang="ko-Kore-KR" altLang="ko-KR" b="0" i="0" u="none" strike="noStrike" cap="none" normalizeH="0" baseline="0">
                <a:solidFill>
                  <a:srgbClr val="871094"/>
                </a:solidFill>
                <a:effectLst/>
                <a:latin typeface="Arial Unicode MS"/>
                <a:ea typeface="Courier New"/>
                <a:cs typeface="굴림체"/>
              </a:rPr>
              <a:t>th</a:t>
            </a:r>
            <a:r>
              <a:rPr kumimoji="0" lang="ko-Kore-KR" altLang="ko-KR" b="0" i="0" u="none" strike="noStrike" cap="none" normalizeH="0" baseline="0">
                <a:solidFill>
                  <a:srgbClr val="067d17"/>
                </a:solidFill>
                <a:effectLst/>
                <a:latin typeface="Arial Unicode MS"/>
                <a:ea typeface="Courier New"/>
                <a:cs typeface="굴림체"/>
              </a:rPr>
              <a:t>="http://www.thymeleaf.org"</a:t>
            </a:r>
            <a:r>
              <a:rPr kumimoji="0" lang="ko-Kore-KR" altLang="ko-KR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&gt;</a:t>
            </a:r>
            <a:br>
              <a:rPr kumimoji="0" lang="ko-Kore-KR" altLang="ko-KR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</a:br>
            <a:r>
              <a:rPr kumimoji="0" lang="ko-Kore-KR" altLang="ko-KR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&lt;</a:t>
            </a:r>
            <a:r>
              <a:rPr kumimoji="0" lang="ko-Kore-KR" altLang="ko-KR" b="0" i="0" u="none" strike="noStrike" cap="none" normalizeH="0" baseline="0">
                <a:solidFill>
                  <a:srgbClr val="0033b3"/>
                </a:solidFill>
                <a:effectLst/>
                <a:latin typeface="Arial Unicode MS"/>
                <a:ea typeface="Courier New"/>
                <a:cs typeface="굴림체"/>
              </a:rPr>
              <a:t>head</a:t>
            </a:r>
            <a:r>
              <a:rPr kumimoji="0" lang="ko-Kore-KR" altLang="ko-KR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&gt;</a:t>
            </a:r>
            <a:br>
              <a:rPr kumimoji="0" lang="ko-Kore-KR" altLang="ko-KR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</a:br>
            <a:r>
              <a:rPr kumimoji="0" lang="ko-Kore-KR" altLang="ko-KR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    &lt;</a:t>
            </a:r>
            <a:r>
              <a:rPr kumimoji="0" lang="ko-Kore-KR" altLang="ko-KR" b="0" i="0" u="none" strike="noStrike" cap="none" normalizeH="0" baseline="0">
                <a:solidFill>
                  <a:srgbClr val="0033b3"/>
                </a:solidFill>
                <a:effectLst/>
                <a:latin typeface="Arial Unicode MS"/>
                <a:ea typeface="Courier New"/>
                <a:cs typeface="굴림체"/>
              </a:rPr>
              <a:t>meta </a:t>
            </a:r>
            <a:r>
              <a:rPr kumimoji="0" lang="ko-Kore-KR" altLang="ko-KR" b="0" i="0" u="none" strike="noStrike" cap="none" normalizeH="0" baseline="0">
                <a:solidFill>
                  <a:srgbClr val="174ad4"/>
                </a:solidFill>
                <a:effectLst/>
                <a:latin typeface="Arial Unicode MS"/>
                <a:ea typeface="Courier New"/>
                <a:cs typeface="굴림체"/>
              </a:rPr>
              <a:t>charset</a:t>
            </a:r>
            <a:r>
              <a:rPr kumimoji="0" lang="ko-Kore-KR" altLang="ko-KR" b="0" i="0" u="none" strike="noStrike" cap="none" normalizeH="0" baseline="0">
                <a:solidFill>
                  <a:srgbClr val="067d17"/>
                </a:solidFill>
                <a:effectLst/>
                <a:latin typeface="Arial Unicode MS"/>
                <a:ea typeface="Courier New"/>
                <a:cs typeface="굴림체"/>
              </a:rPr>
              <a:t>="UTF-8"</a:t>
            </a:r>
            <a:r>
              <a:rPr kumimoji="0" lang="ko-Kore-KR" altLang="ko-KR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&gt;</a:t>
            </a:r>
            <a:br>
              <a:rPr kumimoji="0" lang="ko-Kore-KR" altLang="ko-KR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</a:br>
            <a:r>
              <a:rPr kumimoji="0" lang="ko-Kore-KR" altLang="ko-KR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    &lt;</a:t>
            </a:r>
            <a:r>
              <a:rPr kumimoji="0" lang="ko-Kore-KR" altLang="ko-KR" b="0" i="0" u="none" strike="noStrike" cap="none" normalizeH="0" baseline="0">
                <a:solidFill>
                  <a:srgbClr val="0033b3"/>
                </a:solidFill>
                <a:effectLst/>
                <a:latin typeface="Arial Unicode MS"/>
                <a:ea typeface="Courier New"/>
                <a:cs typeface="굴림체"/>
              </a:rPr>
              <a:t>title</a:t>
            </a:r>
            <a:r>
              <a:rPr kumimoji="0" lang="ko-Kore-KR" altLang="ko-KR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&gt;Title&lt;/</a:t>
            </a:r>
            <a:r>
              <a:rPr kumimoji="0" lang="ko-Kore-KR" altLang="ko-KR" b="0" i="0" u="none" strike="noStrike" cap="none" normalizeH="0" baseline="0">
                <a:solidFill>
                  <a:srgbClr val="0033b3"/>
                </a:solidFill>
                <a:effectLst/>
                <a:latin typeface="Arial Unicode MS"/>
                <a:ea typeface="Courier New"/>
                <a:cs typeface="굴림체"/>
              </a:rPr>
              <a:t>title</a:t>
            </a:r>
            <a:r>
              <a:rPr kumimoji="0" lang="ko-Kore-KR" altLang="ko-KR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&gt;</a:t>
            </a:r>
            <a:br>
              <a:rPr kumimoji="0" lang="ko-Kore-KR" altLang="ko-KR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</a:br>
            <a:r>
              <a:rPr kumimoji="0" lang="ko-Kore-KR" altLang="ko-KR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&lt;/</a:t>
            </a:r>
            <a:r>
              <a:rPr kumimoji="0" lang="ko-Kore-KR" altLang="ko-KR" b="0" i="0" u="none" strike="noStrike" cap="none" normalizeH="0" baseline="0">
                <a:solidFill>
                  <a:srgbClr val="0033b3"/>
                </a:solidFill>
                <a:effectLst/>
                <a:latin typeface="Arial Unicode MS"/>
                <a:ea typeface="Courier New"/>
                <a:cs typeface="굴림체"/>
              </a:rPr>
              <a:t>head</a:t>
            </a:r>
            <a:r>
              <a:rPr kumimoji="0" lang="ko-Kore-KR" altLang="ko-KR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&gt;</a:t>
            </a:r>
            <a:br>
              <a:rPr kumimoji="0" lang="ko-Kore-KR" altLang="ko-KR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</a:br>
            <a:r>
              <a:rPr kumimoji="0" lang="ko-Kore-KR" altLang="ko-KR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&lt;</a:t>
            </a:r>
            <a:r>
              <a:rPr kumimoji="0" lang="ko-Kore-KR" altLang="ko-KR" b="0" i="0" u="none" strike="noStrike" cap="none" normalizeH="0" baseline="0">
                <a:solidFill>
                  <a:srgbClr val="0033b3"/>
                </a:solidFill>
                <a:effectLst/>
                <a:latin typeface="Arial Unicode MS"/>
                <a:ea typeface="Courier New"/>
                <a:cs typeface="굴림체"/>
              </a:rPr>
              <a:t>body</a:t>
            </a:r>
            <a:r>
              <a:rPr kumimoji="0" lang="ko-Kore-KR" altLang="ko-KR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&gt;</a:t>
            </a:r>
            <a:br>
              <a:rPr kumimoji="0" lang="ko-Kore-KR" altLang="ko-KR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</a:br>
            <a:r>
              <a:rPr kumimoji="0" lang="ko-Kore-KR" altLang="ko-KR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  &lt;</a:t>
            </a:r>
            <a:r>
              <a:rPr kumimoji="0" lang="ko-Kore-KR" altLang="ko-KR" b="0" i="0" u="none" strike="noStrike" cap="none" normalizeH="0" baseline="0">
                <a:solidFill>
                  <a:srgbClr val="0033b3"/>
                </a:solidFill>
                <a:effectLst/>
                <a:latin typeface="Arial Unicode MS"/>
                <a:ea typeface="Courier New"/>
                <a:cs typeface="굴림체"/>
              </a:rPr>
              <a:t>h1 </a:t>
            </a:r>
            <a:r>
              <a:rPr kumimoji="0" lang="ko-Kore-KR" altLang="ko-KR" b="0" i="0" u="none" strike="noStrike" cap="none" normalizeH="0" baseline="0">
                <a:solidFill>
                  <a:srgbClr val="871094"/>
                </a:solidFill>
                <a:effectLst/>
                <a:latin typeface="Arial Unicode MS"/>
                <a:ea typeface="Courier New"/>
                <a:cs typeface="굴림체"/>
              </a:rPr>
              <a:t>th</a:t>
            </a:r>
            <a:r>
              <a:rPr kumimoji="0" lang="ko-Kore-KR" altLang="ko-KR" b="0" i="0" u="none" strike="noStrike" cap="none" normalizeH="0" baseline="0">
                <a:solidFill>
                  <a:srgbClr val="174ad4"/>
                </a:solidFill>
                <a:effectLst/>
                <a:latin typeface="Arial Unicode MS"/>
                <a:ea typeface="Courier New"/>
                <a:cs typeface="굴림체"/>
              </a:rPr>
              <a:t>:text</a:t>
            </a:r>
            <a:r>
              <a:rPr kumimoji="0" lang="ko-Kore-KR" altLang="ko-KR" b="0" i="0" u="none" strike="noStrike" cap="none" normalizeH="0" baseline="0">
                <a:solidFill>
                  <a:srgbClr val="067d17"/>
                </a:solidFill>
                <a:effectLst/>
                <a:latin typeface="Arial Unicode MS"/>
                <a:ea typeface="Courier New"/>
                <a:cs typeface="굴림체"/>
              </a:rPr>
              <a:t>="${msg}"</a:t>
            </a:r>
            <a:r>
              <a:rPr kumimoji="0" lang="ko-Kore-KR" altLang="ko-KR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&gt;&lt;/</a:t>
            </a:r>
            <a:r>
              <a:rPr kumimoji="0" lang="ko-Kore-KR" altLang="ko-KR" b="0" i="0" u="none" strike="noStrike" cap="none" normalizeH="0" baseline="0">
                <a:solidFill>
                  <a:srgbClr val="0033b3"/>
                </a:solidFill>
                <a:effectLst/>
                <a:latin typeface="Arial Unicode MS"/>
                <a:ea typeface="Courier New"/>
                <a:cs typeface="굴림체"/>
              </a:rPr>
              <a:t>h1</a:t>
            </a:r>
            <a:r>
              <a:rPr kumimoji="0" lang="ko-Kore-KR" altLang="ko-KR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&gt;</a:t>
            </a:r>
            <a:br>
              <a:rPr kumimoji="0" lang="ko-Kore-KR" altLang="ko-KR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</a:br>
            <a:r>
              <a:rPr kumimoji="0" lang="ko-Kore-KR" altLang="ko-KR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&lt;/</a:t>
            </a:r>
            <a:r>
              <a:rPr kumimoji="0" lang="ko-Kore-KR" altLang="ko-KR" b="0" i="0" u="none" strike="noStrike" cap="none" normalizeH="0" baseline="0">
                <a:solidFill>
                  <a:srgbClr val="0033b3"/>
                </a:solidFill>
                <a:effectLst/>
                <a:latin typeface="Arial Unicode MS"/>
                <a:ea typeface="Courier New"/>
                <a:cs typeface="굴림체"/>
              </a:rPr>
              <a:t>body</a:t>
            </a:r>
            <a:r>
              <a:rPr kumimoji="0" lang="ko-Kore-KR" altLang="ko-KR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&gt;</a:t>
            </a:r>
            <a:br>
              <a:rPr kumimoji="0" lang="ko-Kore-KR" altLang="ko-KR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</a:br>
            <a:r>
              <a:rPr kumimoji="0" lang="ko-Kore-KR" altLang="ko-KR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&lt;/</a:t>
            </a:r>
            <a:r>
              <a:rPr kumimoji="0" lang="ko-Kore-KR" altLang="ko-KR" b="0" i="0" u="none" strike="noStrike" cap="none" normalizeH="0" baseline="0">
                <a:solidFill>
                  <a:srgbClr val="0033b3"/>
                </a:solidFill>
                <a:effectLst/>
                <a:latin typeface="Arial Unicode MS"/>
                <a:ea typeface="Courier New"/>
                <a:cs typeface="굴림체"/>
              </a:rPr>
              <a:t>html</a:t>
            </a:r>
            <a:r>
              <a:rPr kumimoji="0" lang="ko-Kore-KR" altLang="ko-KR" b="0" i="0" u="none" strike="noStrike" cap="none" normalizeH="0" baseline="0">
                <a:solidFill>
                  <a:srgbClr val="080808"/>
                </a:solidFill>
                <a:effectLst/>
                <a:latin typeface="Arial Unicode MS"/>
                <a:ea typeface="Courier New"/>
                <a:cs typeface="굴림체"/>
              </a:rPr>
              <a:t>&gt;</a:t>
            </a:r>
            <a:r>
              <a:rPr kumimoji="0" lang="ko-Kore-KR" altLang="ko-Kore-KR" b="0" i="0" u="none" strike="noStrike" cap="none" normalizeH="0" baseline="0"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42634" y="4708424"/>
            <a:ext cx="4418828" cy="99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64970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kumimoji="1" lang="en-US" altLang="ko-KR"/>
              <a:t>3.</a:t>
            </a:r>
            <a:r>
              <a:rPr kumimoji="1" lang="ko-KR" altLang="en-US"/>
              <a:t> </a:t>
            </a:r>
            <a:r>
              <a:rPr kumimoji="1" lang="ko-Kore-KR" altLang="en-US"/>
              <a:t>스프링부트에서의</a:t>
            </a:r>
            <a:r>
              <a:rPr kumimoji="1" lang="ko-KR" altLang="en-US"/>
              <a:t> 웹 개발 </a:t>
            </a:r>
            <a:r>
              <a:rPr kumimoji="1" lang="en-US" altLang="ko-KR"/>
              <a:t>:</a:t>
            </a:r>
            <a:r>
              <a:rPr kumimoji="1" lang="ko-KR" altLang="en-US"/>
              <a:t> </a:t>
            </a:r>
            <a:r>
              <a:rPr kumimoji="1" lang="en-US" altLang="ko-Kore-KR"/>
              <a:t>JSON </a:t>
            </a:r>
            <a:r>
              <a:rPr kumimoji="1" lang="ko-KR" altLang="en-US"/>
              <a:t>데이터 만들기 </a:t>
            </a:r>
            <a:endParaRPr kumimoji="1"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>
          <a:xfrm>
            <a:off x="611249" y="2042976"/>
            <a:ext cx="6020128" cy="35013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ko-KR" sz="1600" b="1" i="0" u="none" strike="noStrike" cap="none" normalizeH="0" baseline="0"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org.zerock.b01.controller;</a:t>
            </a:r>
            <a:b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1" i="0" u="none" strike="noStrike" cap="none" normalizeH="0" baseline="0"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lombok.extern.log4j.</a:t>
            </a:r>
            <a:r>
              <a:rPr kumimoji="0" lang="ko-KR" altLang="ko-KR" sz="1600" b="0" i="0" u="none" strike="noStrike" cap="none" normalizeH="0" baseline="0"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Log4j2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1" i="0" u="none" strike="noStrike" cap="none" normalizeH="0" baseline="0"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org.springframework.web.bind.annotation.</a:t>
            </a:r>
            <a:r>
              <a:rPr kumimoji="0" lang="ko-KR" altLang="ko-KR" sz="1600" b="0" i="0" u="none" strike="noStrike" cap="none" normalizeH="0" baseline="0"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GetMapping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1" i="0" u="none" strike="noStrike" cap="none" normalizeH="0" baseline="0"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org.springframework.web.bind.annotation.</a:t>
            </a:r>
            <a:r>
              <a:rPr kumimoji="0" lang="ko-KR" altLang="ko-KR" sz="1600" b="0" i="0" u="none" strike="noStrike" cap="none" normalizeH="0" baseline="0"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RestController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@RestController</a:t>
            </a:r>
            <a:br>
              <a:rPr kumimoji="0" lang="ko-KR" altLang="ko-KR" sz="1600" b="0" i="0" u="none" strike="noStrike" cap="none" normalizeH="0" baseline="0">
                <a:solidFill>
                  <a:srgbClr val="808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@Log4j2</a:t>
            </a:r>
            <a:br>
              <a:rPr kumimoji="0" lang="ko-KR" altLang="ko-KR" sz="1600" b="0" i="0" u="none" strike="noStrike" cap="none" normalizeH="0" baseline="0">
                <a:solidFill>
                  <a:srgbClr val="808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1" i="0" u="none" strike="noStrike" cap="none" normalizeH="0" baseline="0"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SampleJSONController {</a:t>
            </a:r>
            <a:b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1" i="0" u="none" strike="noStrike" cap="none" normalizeH="0" baseline="0"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"/helloArr"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1" i="0" u="none" strike="noStrike" cap="none" normalizeH="0" baseline="0"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String[] helloArr() {</a:t>
            </a:r>
            <a:b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1" i="1" u="none" strike="noStrike" cap="none" normalizeH="0" baseline="0"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ko-KR" altLang="ko-KR" sz="1600" b="1" i="0" u="none" strike="noStrike" cap="none" normalizeH="0" baseline="0"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"helloArr.................."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1" i="0" u="none" strike="noStrike" cap="none" normalizeH="0" baseline="0"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new 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String[]{</a:t>
            </a:r>
            <a:r>
              <a:rPr kumimoji="0" lang="ko-KR" altLang="ko-KR" sz="1600" b="1" i="0" u="none" strike="noStrike" cap="none" normalizeH="0" baseline="0"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"AAA"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1" i="0" u="none" strike="noStrike" cap="none" normalizeH="0" baseline="0"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"BBB"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1" i="0" u="none" strike="noStrike" cap="none" normalizeH="0" baseline="0"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"CCC"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};</a:t>
            </a:r>
            <a:b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6755" y="963717"/>
            <a:ext cx="3399064" cy="10839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48582" y="990935"/>
            <a:ext cx="54217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별도의 라이브러리 없이 스프링부트는 기본적으로 </a:t>
            </a:r>
            <a:r>
              <a:rPr lang="en-US" altLang="ko-KR"/>
              <a:t>json </a:t>
            </a:r>
            <a:r>
              <a:rPr lang="ko-KR" altLang="en-US"/>
              <a:t>처리를 지원 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13021" y="1722265"/>
            <a:ext cx="5305425" cy="1581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70066" y="3429000"/>
            <a:ext cx="4005645" cy="103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82813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Thymeleaf</a:t>
            </a:r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스프링 </a:t>
            </a:r>
            <a:r>
              <a:rPr lang="en-US" altLang="ko-KR"/>
              <a:t>Data JPA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5375166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Thymeleaf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2750" y="930290"/>
            <a:ext cx="11366500" cy="5221952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Thymeleaf</a:t>
            </a:r>
            <a:r>
              <a:rPr lang="ko-KR" altLang="en-US"/>
              <a:t>의 특징 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JSP</a:t>
            </a:r>
            <a:r>
              <a:rPr lang="ko-KR" altLang="en-US"/>
              <a:t>의 경우 서블릿으로 변환된 후에 실행되는 방식 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Thymeleaf</a:t>
            </a:r>
            <a:r>
              <a:rPr lang="ko-KR" altLang="en-US"/>
              <a:t>는 서버사이드 템플릿 엔진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HTML</a:t>
            </a:r>
            <a:r>
              <a:rPr lang="ko-KR" altLang="en-US"/>
              <a:t>의 구조에 추가적인 태그없이 선언적으로 데이터 바인딩 처리 </a:t>
            </a:r>
            <a:endParaRPr lang="ko-KR" altLang="en-US"/>
          </a:p>
          <a:p>
            <a:pPr lvl="0">
              <a:defRPr/>
            </a:pP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5498" y="2645968"/>
            <a:ext cx="3232515" cy="1566064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>
          <a:xfrm>
            <a:off x="4117016" y="2459082"/>
            <a:ext cx="6747494" cy="24841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&lt;!DOCTYPE </a:t>
            </a:r>
            <a:r>
              <a:rPr kumimoji="0" lang="en-US" altLang="ko-KR" sz="1600" b="1" i="0" u="none" strike="noStrike" cap="none" normalizeH="0" baseline="0">
                <a:solidFill>
                  <a:srgbClr val="174ad4"/>
                </a:solidFill>
                <a:effectLst/>
                <a:latin typeface="Courier New"/>
                <a:cs typeface="Courier New"/>
              </a:rPr>
              <a:t>html</a:t>
            </a: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</a:t>
            </a:r>
            <a:r>
              <a:rPr kumimoji="0" lang="en-US" altLang="ko-KR" sz="16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html </a:t>
            </a:r>
            <a:r>
              <a:rPr kumimoji="0" lang="en-US" altLang="ko-KR" sz="1600" b="1" i="0" u="none" strike="noStrike" cap="none" normalizeH="0" baseline="0">
                <a:solidFill>
                  <a:srgbClr val="174ad4"/>
                </a:solidFill>
                <a:effectLst/>
                <a:latin typeface="Courier New"/>
                <a:cs typeface="Courier New"/>
              </a:rPr>
              <a:t>xmlns:</a:t>
            </a:r>
            <a:r>
              <a:rPr kumimoji="0" lang="en-US" altLang="ko-KR" sz="1600" b="1" i="0" u="none" strike="noStrike" cap="none" normalizeH="0" baseline="0">
                <a:solidFill>
                  <a:srgbClr val="871094"/>
                </a:solidFill>
                <a:effectLst/>
                <a:latin typeface="Courier New"/>
                <a:cs typeface="Courier New"/>
              </a:rPr>
              <a:t>th</a:t>
            </a:r>
            <a:r>
              <a:rPr kumimoji="0" lang="en-US" altLang="ko-KR" sz="1600" b="1" i="0" u="none" strike="noStrike" cap="none" normalizeH="0" baseline="0">
                <a:solidFill>
                  <a:srgbClr val="067d17"/>
                </a:solidFill>
                <a:effectLst/>
                <a:latin typeface="Courier New"/>
                <a:cs typeface="Courier New"/>
              </a:rPr>
              <a:t>="http://www.thymeleaf.org"</a:t>
            </a: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</a:t>
            </a:r>
            <a:r>
              <a:rPr kumimoji="0" lang="en-US" altLang="ko-KR" sz="16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head</a:t>
            </a: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    &lt;</a:t>
            </a:r>
            <a:r>
              <a:rPr kumimoji="0" lang="en-US" altLang="ko-KR" sz="16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meta </a:t>
            </a:r>
            <a:r>
              <a:rPr kumimoji="0" lang="en-US" altLang="ko-KR" sz="1600" b="1" i="0" u="none" strike="noStrike" cap="none" normalizeH="0" baseline="0">
                <a:solidFill>
                  <a:srgbClr val="174ad4"/>
                </a:solidFill>
                <a:effectLst/>
                <a:latin typeface="Courier New"/>
                <a:cs typeface="Courier New"/>
              </a:rPr>
              <a:t>charset</a:t>
            </a:r>
            <a:r>
              <a:rPr kumimoji="0" lang="en-US" altLang="ko-KR" sz="1600" b="1" i="0" u="none" strike="noStrike" cap="none" normalizeH="0" baseline="0">
                <a:solidFill>
                  <a:srgbClr val="067d17"/>
                </a:solidFill>
                <a:effectLst/>
                <a:latin typeface="Courier New"/>
                <a:cs typeface="Courier New"/>
              </a:rPr>
              <a:t>="UTF-8"</a:t>
            </a: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    &lt;</a:t>
            </a:r>
            <a:r>
              <a:rPr kumimoji="0" lang="en-US" altLang="ko-KR" sz="16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title</a:t>
            </a: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&gt;Title&lt;/</a:t>
            </a:r>
            <a:r>
              <a:rPr kumimoji="0" lang="en-US" altLang="ko-KR" sz="16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title</a:t>
            </a: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&lt;/</a:t>
            </a:r>
            <a:r>
              <a:rPr kumimoji="0" lang="en-US" altLang="ko-KR" sz="16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head</a:t>
            </a: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</a:t>
            </a:r>
            <a:r>
              <a:rPr kumimoji="0" lang="en-US" altLang="ko-KR" sz="16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body</a:t>
            </a: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  &lt;</a:t>
            </a:r>
            <a:r>
              <a:rPr kumimoji="0" lang="en-US" altLang="ko-KR" sz="16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h1 </a:t>
            </a:r>
            <a:r>
              <a:rPr kumimoji="0" lang="en-US" altLang="ko-KR" sz="1600" b="1" i="0" u="none" strike="noStrike" cap="none" normalizeH="0" baseline="0">
                <a:solidFill>
                  <a:srgbClr val="871094"/>
                </a:solidFill>
                <a:effectLst/>
                <a:latin typeface="Courier New"/>
                <a:cs typeface="Courier New"/>
              </a:rPr>
              <a:t>th</a:t>
            </a:r>
            <a:r>
              <a:rPr kumimoji="0" lang="en-US" altLang="ko-KR" sz="1600" b="1" i="0" u="none" strike="noStrike" cap="none" normalizeH="0" baseline="0">
                <a:solidFill>
                  <a:srgbClr val="174ad4"/>
                </a:solidFill>
                <a:effectLst/>
                <a:latin typeface="Courier New"/>
                <a:cs typeface="Courier New"/>
              </a:rPr>
              <a:t>:text</a:t>
            </a:r>
            <a:r>
              <a:rPr kumimoji="0" lang="en-US" altLang="ko-KR" sz="1600" b="1" i="0" u="none" strike="noStrike" cap="none" normalizeH="0" baseline="0">
                <a:solidFill>
                  <a:srgbClr val="067d17"/>
                </a:solidFill>
                <a:effectLst/>
                <a:latin typeface="Courier New"/>
                <a:cs typeface="Courier New"/>
              </a:rPr>
              <a:t>="${msg}"</a:t>
            </a: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&gt;&lt;/</a:t>
            </a:r>
            <a:r>
              <a:rPr kumimoji="0" lang="en-US" altLang="ko-KR" sz="16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h1</a:t>
            </a: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&lt;/</a:t>
            </a:r>
            <a:r>
              <a:rPr kumimoji="0" lang="en-US" altLang="ko-KR" sz="16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body</a:t>
            </a: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&lt;/</a:t>
            </a:r>
            <a:r>
              <a:rPr kumimoji="0" lang="en-US" altLang="ko-KR" sz="16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html</a:t>
            </a: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r>
              <a:rPr kumimoji="0" lang="en-US" altLang="ko-KR" sz="1600" b="1" i="0" u="none" strike="noStrike" cap="none" normalizeH="0" baseline="0">
                <a:solidFill>
                  <a:schemeClr val="tx1"/>
                </a:solidFill>
                <a:effectLst/>
              </a:rPr>
              <a:t> </a:t>
            </a:r>
            <a:endParaRPr kumimoji="0" lang="en-US" altLang="ko-KR" sz="1600" b="1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4003105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3571" y="426357"/>
            <a:ext cx="3083496" cy="940466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>
          <a:xfrm>
            <a:off x="3275115" y="118926"/>
            <a:ext cx="7083960" cy="22821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ko-KR" sz="1600" b="0" i="0" u="none" strike="noStrike" cap="none" normalizeH="0" baseline="0"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1" i="0" u="none" strike="noStrike" cap="none" normalizeH="0" baseline="0"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"/ex/ex1"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1" i="0" u="none" strike="noStrike" cap="none" normalizeH="0" baseline="0"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ex1(Model model){</a:t>
            </a:r>
            <a:b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List&lt;String&gt; list = Arrays.</a:t>
            </a:r>
            <a:r>
              <a:rPr kumimoji="0" lang="ko-KR" altLang="ko-KR" sz="1600" b="0" i="1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asList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1" i="0" u="none" strike="noStrike" cap="none" normalizeH="0" baseline="0"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"AAA"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1" i="0" u="none" strike="noStrike" cap="none" normalizeH="0" baseline="0"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"BBB"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1" i="0" u="none" strike="noStrike" cap="none" normalizeH="0" baseline="0"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"CCC"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1" i="0" u="none" strike="noStrike" cap="none" normalizeH="0" baseline="0"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"DDD"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model.addAttribute(</a:t>
            </a:r>
            <a:r>
              <a:rPr kumimoji="0" lang="ko-KR" altLang="ko-KR" sz="1600" b="1" i="0" u="none" strike="noStrike" cap="none" normalizeH="0" baseline="0"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"list"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list);</a:t>
            </a:r>
            <a:b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60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9571" y="2385862"/>
            <a:ext cx="2750174" cy="92160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>
          <a:xfrm>
            <a:off x="2477158" y="2621733"/>
            <a:ext cx="5886697" cy="35013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&lt;!DOCTYPE </a:t>
            </a:r>
            <a:r>
              <a:rPr kumimoji="0" lang="ko-KR" altLang="ko-KR" sz="1600" b="1" i="0" u="none" strike="noStrike" cap="none" normalizeH="0" baseline="0"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html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1" i="0" u="none" strike="noStrike" cap="none" normalizeH="0" baseline="0"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html </a:t>
            </a:r>
            <a:r>
              <a:rPr kumimoji="0" lang="ko-KR" altLang="ko-KR" sz="1600" b="1" i="0" u="none" strike="noStrike" cap="none" normalizeH="0" baseline="0"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1600" b="1" i="0" u="none" strike="noStrike" cap="none" normalizeH="0" baseline="0"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sz="1600" b="1" i="0" u="none" strike="noStrike" cap="none" normalizeH="0" baseline="0"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="http://www.thymeleaf.org"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1" i="0" u="none" strike="noStrike" cap="none" normalizeH="0" baseline="0"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head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&lt;</a:t>
            </a:r>
            <a:r>
              <a:rPr kumimoji="0" lang="ko-KR" altLang="ko-KR" sz="1600" b="1" i="0" u="none" strike="noStrike" cap="none" normalizeH="0" baseline="0"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meta </a:t>
            </a:r>
            <a:r>
              <a:rPr kumimoji="0" lang="ko-KR" altLang="ko-KR" sz="1600" b="1" i="0" u="none" strike="noStrike" cap="none" normalizeH="0" baseline="0"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charset</a:t>
            </a:r>
            <a:r>
              <a:rPr kumimoji="0" lang="ko-KR" altLang="ko-KR" sz="1600" b="1" i="0" u="none" strike="noStrike" cap="none" normalizeH="0" baseline="0"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&lt;</a:t>
            </a:r>
            <a:r>
              <a:rPr kumimoji="0" lang="ko-KR" altLang="ko-KR" sz="1600" b="1" i="0" u="none" strike="noStrike" cap="none" normalizeH="0" baseline="0"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&gt;Title&lt;/</a:t>
            </a:r>
            <a:r>
              <a:rPr kumimoji="0" lang="ko-KR" altLang="ko-KR" sz="1600" b="1" i="0" u="none" strike="noStrike" cap="none" normalizeH="0" baseline="0"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1600" b="1" i="0" u="none" strike="noStrike" cap="none" normalizeH="0" baseline="0"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head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1" i="0" u="none" strike="noStrike" cap="none" normalizeH="0" baseline="0"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body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1" i="0" u="none" strike="noStrike" cap="none" normalizeH="0" baseline="0"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h4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&gt;[[${list}]]&lt;/</a:t>
            </a:r>
            <a:r>
              <a:rPr kumimoji="0" lang="ko-KR" altLang="ko-KR" sz="1600" b="1" i="0" u="none" strike="noStrike" cap="none" normalizeH="0" baseline="0"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h4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1" i="0" u="none" strike="noStrike" cap="none" normalizeH="0" baseline="0"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hr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1" i="0" u="none" strike="noStrike" cap="none" normalizeH="0" baseline="0"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h4 </a:t>
            </a:r>
            <a:r>
              <a:rPr kumimoji="0" lang="ko-KR" altLang="ko-KR" sz="1600" b="1" i="0" u="none" strike="noStrike" cap="none" normalizeH="0" baseline="0"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sz="1600" b="1" i="0" u="none" strike="noStrike" cap="none" normalizeH="0" baseline="0"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1600" b="1" i="0" u="none" strike="noStrike" cap="none" normalizeH="0" baseline="0"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="${list}"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&gt;&lt;/</a:t>
            </a:r>
            <a:r>
              <a:rPr kumimoji="0" lang="ko-KR" altLang="ko-KR" sz="1600" b="1" i="0" u="none" strike="noStrike" cap="none" normalizeH="0" baseline="0"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h4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1600" b="1" i="0" u="none" strike="noStrike" cap="none" normalizeH="0" baseline="0"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body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1600" b="1" i="0" u="none" strike="noStrike" cap="none" normalizeH="0" baseline="0"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html</a:t>
            </a:r>
            <a: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60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98593" y="2649333"/>
            <a:ext cx="47815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08650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Thymeleaf : </a:t>
            </a:r>
            <a:r>
              <a:rPr lang="ko-KR" altLang="en-US"/>
              <a:t>주석처리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ko-KR" sz="1800" kern="0">
                <a:effectLst/>
                <a:latin typeface="나눔명조"/>
                <a:ea typeface="나눔고딕"/>
                <a:cs typeface="나눔명조"/>
              </a:rPr>
              <a:t>주석</a:t>
            </a:r>
            <a:r>
              <a:rPr lang="ko-KR" altLang="ko-KR" sz="1800" kern="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0">
                <a:effectLst/>
                <a:latin typeface="나눔명조"/>
                <a:ea typeface="나눔고딕"/>
                <a:cs typeface="나눔명조"/>
              </a:rPr>
              <a:t>처리를</a:t>
            </a:r>
            <a:r>
              <a:rPr lang="ko-KR" altLang="ko-KR" sz="1800" kern="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0">
                <a:effectLst/>
                <a:latin typeface="나눔명조"/>
                <a:ea typeface="나눔고딕"/>
                <a:cs typeface="나눔명조"/>
              </a:rPr>
              <a:t>해야</a:t>
            </a:r>
            <a:r>
              <a:rPr lang="en-US" altLang="ko-KR" sz="1800" kern="0">
                <a:effectLst/>
                <a:latin typeface="나눔명조"/>
                <a:ea typeface="나눔고딕"/>
                <a:cs typeface="나눔명조"/>
              </a:rPr>
              <a:t> </a:t>
            </a:r>
            <a:r>
              <a:rPr lang="ko-KR" altLang="ko-KR" sz="1800" kern="0">
                <a:effectLst/>
                <a:latin typeface="나눔명조"/>
                <a:ea typeface="나눔고딕"/>
                <a:cs typeface="나눔명조"/>
              </a:rPr>
              <a:t>할</a:t>
            </a:r>
            <a:r>
              <a:rPr lang="ko-KR" altLang="ko-KR" sz="1800" kern="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0">
                <a:effectLst/>
                <a:latin typeface="나눔명조"/>
                <a:ea typeface="나눔고딕"/>
                <a:cs typeface="나눔명조"/>
              </a:rPr>
              <a:t>때에는</a:t>
            </a:r>
            <a:r>
              <a:rPr lang="ko-KR" altLang="ko-KR" sz="1800" kern="0">
                <a:effectLst/>
                <a:ea typeface="나눔명조"/>
                <a:cs typeface="나눔명조"/>
              </a:rPr>
              <a:t> </a:t>
            </a:r>
            <a:r>
              <a:rPr lang="en-US" altLang="ko-KR" sz="1800" kern="0">
                <a:effectLst/>
                <a:ea typeface="나눔명조"/>
                <a:cs typeface="나눔명조"/>
              </a:rPr>
              <a:t>‘&lt;!--/*  ... */--&gt;’ </a:t>
            </a:r>
            <a:r>
              <a:rPr lang="ko-KR" altLang="ko-KR" sz="1800" kern="0">
                <a:effectLst/>
                <a:latin typeface="나눔명조"/>
                <a:ea typeface="나눔고딕"/>
                <a:cs typeface="나눔명조"/>
              </a:rPr>
              <a:t>를</a:t>
            </a:r>
            <a:r>
              <a:rPr lang="ko-KR" altLang="ko-KR" sz="1800" kern="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0">
                <a:effectLst/>
                <a:latin typeface="나눔명조"/>
                <a:ea typeface="나눔고딕"/>
                <a:cs typeface="나눔명조"/>
              </a:rPr>
              <a:t>이용</a:t>
            </a:r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>
          <a:xfrm>
            <a:off x="793005" y="1535883"/>
            <a:ext cx="5203208" cy="34556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</a:t>
            </a:r>
            <a:r>
              <a:rPr kumimoji="0" lang="en-US" altLang="ko-KR" sz="16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body</a:t>
            </a: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  &lt;</a:t>
            </a:r>
            <a:r>
              <a:rPr kumimoji="0" lang="en-US" altLang="ko-KR" sz="16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h1 </a:t>
            </a:r>
            <a:r>
              <a:rPr kumimoji="0" lang="en-US" altLang="ko-KR" sz="1600" b="1" i="0" u="none" strike="noStrike" cap="none" normalizeH="0" baseline="0">
                <a:solidFill>
                  <a:srgbClr val="871094"/>
                </a:solidFill>
                <a:effectLst/>
                <a:latin typeface="Courier New"/>
                <a:cs typeface="Courier New"/>
              </a:rPr>
              <a:t>th</a:t>
            </a:r>
            <a:r>
              <a:rPr kumimoji="0" lang="en-US" altLang="ko-KR" sz="1600" b="1" i="0" u="none" strike="noStrike" cap="none" normalizeH="0" baseline="0">
                <a:solidFill>
                  <a:srgbClr val="174ad4"/>
                </a:solidFill>
                <a:effectLst/>
                <a:latin typeface="Courier New"/>
                <a:cs typeface="Courier New"/>
              </a:rPr>
              <a:t>:text</a:t>
            </a:r>
            <a:r>
              <a:rPr kumimoji="0" lang="en-US" altLang="ko-KR" sz="1600" b="1" i="0" u="none" strike="noStrike" cap="none" normalizeH="0" baseline="0">
                <a:solidFill>
                  <a:srgbClr val="067d17"/>
                </a:solidFill>
                <a:effectLst/>
                <a:latin typeface="Courier New"/>
                <a:cs typeface="Courier New"/>
              </a:rPr>
              <a:t>="${msg}"</a:t>
            </a: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&gt;&lt;/</a:t>
            </a:r>
            <a:r>
              <a:rPr kumimoji="0" lang="en-US" altLang="ko-KR" sz="16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h1</a:t>
            </a: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b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1" i="1" u="none" strike="noStrike" cap="none" normalizeH="0" baseline="0">
                <a:solidFill>
                  <a:srgbClr val="8c8c8c"/>
                </a:solidFill>
                <a:effectLst/>
                <a:latin typeface="Courier New"/>
                <a:cs typeface="Courier New"/>
              </a:rPr>
              <a:t>&lt;!--/*  &lt;h3 th:each="${sos}"&gt;SOS&lt;/h3&gt; */--&gt;</a:t>
            </a:r>
            <a:br>
              <a:rPr kumimoji="0" lang="en-US" altLang="ko-KR" sz="1600" b="1" i="1" u="none" strike="noStrike" cap="none" normalizeH="0" baseline="0">
                <a:solidFill>
                  <a:srgbClr val="8c8c8c"/>
                </a:solidFill>
                <a:effectLst/>
                <a:latin typeface="Courier New"/>
                <a:cs typeface="Courier New"/>
              </a:rPr>
            </a:br>
            <a:br>
              <a:rPr kumimoji="0" lang="en-US" altLang="ko-KR" sz="1600" b="1" i="1" u="none" strike="noStrike" cap="none" normalizeH="0" baseline="0">
                <a:solidFill>
                  <a:srgbClr val="8c8c8c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1" i="1" u="none" strike="noStrike" cap="none" normalizeH="0" baseline="0">
                <a:solidFill>
                  <a:srgbClr val="8c8c8c"/>
                </a:solidFill>
                <a:effectLst/>
                <a:latin typeface="Courier New"/>
                <a:cs typeface="Courier New"/>
              </a:rPr>
              <a:t>  &lt;!--/* ${aaaa + bbb } */--&gt;</a:t>
            </a:r>
            <a:br>
              <a:rPr kumimoji="0" lang="en-US" altLang="ko-KR" sz="1600" b="1" i="1" u="none" strike="noStrike" cap="none" normalizeH="0" baseline="0">
                <a:solidFill>
                  <a:srgbClr val="8c8c8c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1" i="1" u="none" strike="noStrike" cap="none" normalizeH="0" baseline="0">
                <a:solidFill>
                  <a:srgbClr val="8c8c8c"/>
                </a:solidFill>
                <a:effectLst/>
                <a:latin typeface="Courier New"/>
                <a:cs typeface="Courier New"/>
              </a:rPr>
              <a:t>  &lt;!--/*</a:t>
            </a:r>
            <a:br>
              <a:rPr kumimoji="0" lang="en-US" altLang="ko-KR" sz="1600" b="1" i="1" u="none" strike="noStrike" cap="none" normalizeH="0" baseline="0">
                <a:solidFill>
                  <a:srgbClr val="8c8c8c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1" i="1" u="none" strike="noStrike" cap="none" normalizeH="0" baseline="0">
                <a:solidFill>
                  <a:srgbClr val="8c8c8c"/>
                </a:solidFill>
                <a:effectLst/>
                <a:latin typeface="Courier New"/>
                <a:cs typeface="Courier New"/>
              </a:rPr>
              <a:t>   &lt;div&gt;</a:t>
            </a:r>
            <a:br>
              <a:rPr kumimoji="0" lang="en-US" altLang="ko-KR" sz="1600" b="1" i="1" u="none" strike="noStrike" cap="none" normalizeH="0" baseline="0">
                <a:solidFill>
                  <a:srgbClr val="8c8c8c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1" i="1" u="none" strike="noStrike" cap="none" normalizeH="0" baseline="0">
                <a:solidFill>
                  <a:srgbClr val="8c8c8c"/>
                </a:solidFill>
                <a:effectLst/>
                <a:latin typeface="Courier New"/>
                <a:cs typeface="Courier New"/>
              </a:rPr>
              <a:t>      &lt;h1&gt;AAAA&lt;/h1&gt;</a:t>
            </a:r>
            <a:br>
              <a:rPr kumimoji="0" lang="en-US" altLang="ko-KR" sz="1600" b="1" i="1" u="none" strike="noStrike" cap="none" normalizeH="0" baseline="0">
                <a:solidFill>
                  <a:srgbClr val="8c8c8c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1" i="1" u="none" strike="noStrike" cap="none" normalizeH="0" baseline="0">
                <a:solidFill>
                  <a:srgbClr val="8c8c8c"/>
                </a:solidFill>
                <a:effectLst/>
                <a:latin typeface="Courier New"/>
                <a:cs typeface="Courier New"/>
              </a:rPr>
              <a:t>   &lt;/div&gt;</a:t>
            </a:r>
            <a:br>
              <a:rPr kumimoji="0" lang="en-US" altLang="ko-KR" sz="1600" b="1" i="1" u="none" strike="noStrike" cap="none" normalizeH="0" baseline="0">
                <a:solidFill>
                  <a:srgbClr val="8c8c8c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1" i="1" u="none" strike="noStrike" cap="none" normalizeH="0" baseline="0">
                <a:solidFill>
                  <a:srgbClr val="8c8c8c"/>
                </a:solidFill>
                <a:effectLst/>
                <a:latin typeface="Courier New"/>
                <a:cs typeface="Courier New"/>
              </a:rPr>
              <a:t>  */--&gt;</a:t>
            </a:r>
            <a:br>
              <a:rPr kumimoji="0" lang="en-US" altLang="ko-KR" sz="1600" b="1" i="1" u="none" strike="noStrike" cap="none" normalizeH="0" baseline="0">
                <a:solidFill>
                  <a:srgbClr val="8c8c8c"/>
                </a:solidFill>
                <a:effectLst/>
                <a:latin typeface="Courier New"/>
                <a:cs typeface="Courier New"/>
              </a:rPr>
            </a:br>
            <a:br>
              <a:rPr kumimoji="0" lang="en-US" altLang="ko-KR" sz="1600" b="1" i="1" u="none" strike="noStrike" cap="none" normalizeH="0" baseline="0">
                <a:solidFill>
                  <a:srgbClr val="8c8c8c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&lt;/</a:t>
            </a:r>
            <a:r>
              <a:rPr kumimoji="0" lang="en-US" altLang="ko-KR" sz="16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body</a:t>
            </a: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r>
              <a:rPr kumimoji="0" lang="en-US" altLang="ko-KR" sz="1600" b="1" i="0" u="none" strike="noStrike" cap="none" normalizeH="0" baseline="0">
                <a:solidFill>
                  <a:schemeClr val="tx1"/>
                </a:solidFill>
                <a:effectLst/>
              </a:rPr>
              <a:t> </a:t>
            </a:r>
            <a:endParaRPr kumimoji="0" lang="en-US" altLang="ko-KR" sz="1600" b="1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18682" y="1629095"/>
            <a:ext cx="5266006" cy="16456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83568502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42073" y="128442"/>
            <a:ext cx="10515600" cy="66780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/>
              <a:t>4.</a:t>
            </a:r>
            <a:r>
              <a:rPr lang="ko-KR" altLang="en-US" sz="2800"/>
              <a:t> </a:t>
            </a:r>
            <a:r>
              <a:rPr lang="en-US" altLang="ko-KR" sz="2800"/>
              <a:t>Thymeleaf - th:with</a:t>
            </a:r>
            <a:r>
              <a:rPr lang="ko-KR" altLang="en-US" sz="2800"/>
              <a:t>를 이용한 변수 선언</a:t>
            </a:r>
            <a:endParaRPr lang="ko-KR" altLang="en-US" sz="280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>
          <a:xfrm>
            <a:off x="4778003" y="912222"/>
            <a:ext cx="6386121" cy="7791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</a:t>
            </a:r>
            <a:r>
              <a:rPr kumimoji="0" lang="en-US" altLang="ko-KR" sz="16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div </a:t>
            </a:r>
            <a:r>
              <a:rPr kumimoji="0" lang="en-US" altLang="ko-KR" sz="1600" b="1" i="0" u="none" strike="noStrike" cap="none" normalizeH="0" baseline="0">
                <a:solidFill>
                  <a:srgbClr val="871094"/>
                </a:solidFill>
                <a:effectLst/>
                <a:latin typeface="Courier New"/>
                <a:cs typeface="Courier New"/>
              </a:rPr>
              <a:t>th</a:t>
            </a:r>
            <a:r>
              <a:rPr kumimoji="0" lang="en-US" altLang="ko-KR" sz="1600" b="1" i="0" u="none" strike="noStrike" cap="none" normalizeH="0" baseline="0">
                <a:solidFill>
                  <a:srgbClr val="174ad4"/>
                </a:solidFill>
                <a:effectLst/>
                <a:latin typeface="Courier New"/>
                <a:cs typeface="Courier New"/>
              </a:rPr>
              <a:t>:with</a:t>
            </a:r>
            <a:r>
              <a:rPr kumimoji="0" lang="en-US" altLang="ko-KR" sz="1600" b="1" i="0" u="none" strike="noStrike" cap="none" normalizeH="0" baseline="0">
                <a:solidFill>
                  <a:srgbClr val="067d17"/>
                </a:solidFill>
                <a:effectLst/>
                <a:latin typeface="Courier New"/>
                <a:cs typeface="Courier New"/>
              </a:rPr>
              <a:t>="num1 = ${10}, num2 = ${20}"</a:t>
            </a: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    &lt;</a:t>
            </a:r>
            <a:r>
              <a:rPr kumimoji="0" lang="en-US" altLang="ko-KR" sz="16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h4 </a:t>
            </a:r>
            <a:r>
              <a:rPr kumimoji="0" lang="en-US" altLang="ko-KR" sz="1600" b="1" i="0" u="none" strike="noStrike" cap="none" normalizeH="0" baseline="0">
                <a:solidFill>
                  <a:srgbClr val="871094"/>
                </a:solidFill>
                <a:effectLst/>
                <a:latin typeface="Courier New"/>
                <a:cs typeface="Courier New"/>
              </a:rPr>
              <a:t>th</a:t>
            </a:r>
            <a:r>
              <a:rPr kumimoji="0" lang="en-US" altLang="ko-KR" sz="1600" b="1" i="0" u="none" strike="noStrike" cap="none" normalizeH="0" baseline="0">
                <a:solidFill>
                  <a:srgbClr val="174ad4"/>
                </a:solidFill>
                <a:effectLst/>
                <a:latin typeface="Courier New"/>
                <a:cs typeface="Courier New"/>
              </a:rPr>
              <a:t>:text</a:t>
            </a:r>
            <a:r>
              <a:rPr kumimoji="0" lang="en-US" altLang="ko-KR" sz="1600" b="1" i="0" u="none" strike="noStrike" cap="none" normalizeH="0" baseline="0">
                <a:solidFill>
                  <a:srgbClr val="067d17"/>
                </a:solidFill>
                <a:effectLst/>
                <a:latin typeface="Courier New"/>
                <a:cs typeface="Courier New"/>
              </a:rPr>
              <a:t>="${num1 + num2}"</a:t>
            </a: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&gt;&lt;/</a:t>
            </a:r>
            <a:r>
              <a:rPr kumimoji="0" lang="en-US" altLang="ko-KR" sz="16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h4</a:t>
            </a: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&lt;/</a:t>
            </a:r>
            <a:r>
              <a:rPr kumimoji="0" lang="en-US" altLang="ko-KR" sz="16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div</a:t>
            </a: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r>
              <a:rPr kumimoji="0" lang="en-US" altLang="ko-KR" sz="1600" b="1" i="0" u="none" strike="noStrike" cap="none" normalizeH="0" baseline="0">
                <a:solidFill>
                  <a:schemeClr val="tx1"/>
                </a:solidFill>
                <a:effectLst/>
              </a:rPr>
              <a:t> </a:t>
            </a:r>
            <a:endParaRPr kumimoji="0" lang="en-US" altLang="ko-KR" sz="1600" b="1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5" name="제목 1"/>
          <p:cNvSpPr txBox="1"/>
          <p:nvPr/>
        </p:nvSpPr>
        <p:spPr>
          <a:xfrm>
            <a:off x="285996" y="940667"/>
            <a:ext cx="10515600" cy="86879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2800"/>
              <a:t>반복문과 제어문 처리 </a:t>
            </a:r>
            <a:endParaRPr lang="ko-KR" altLang="en-US" sz="2800"/>
          </a:p>
          <a:p>
            <a:pPr lvl="0">
              <a:defRPr/>
            </a:pPr>
            <a:endParaRPr lang="ko-KR" altLang="en-US" sz="2800"/>
          </a:p>
        </p:txBody>
      </p:sp>
      <p:sp>
        <p:nvSpPr>
          <p:cNvPr id="7" name="TextBox 6"/>
          <p:cNvSpPr txBox="1"/>
          <p:nvPr/>
        </p:nvSpPr>
        <p:spPr>
          <a:xfrm>
            <a:off x="487218" y="1919349"/>
            <a:ext cx="6135255" cy="374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/>
              <a:t>th:each</a:t>
            </a:r>
            <a:r>
              <a:rPr lang="ko-KR" altLang="en-US" sz="1900"/>
              <a:t>를 이용해서 배열</a:t>
            </a:r>
            <a:r>
              <a:rPr lang="en-US" altLang="ko-KR" sz="1900"/>
              <a:t>/</a:t>
            </a:r>
            <a:r>
              <a:rPr lang="ko-KR" altLang="en-US" sz="1900"/>
              <a:t>리스트</a:t>
            </a:r>
            <a:r>
              <a:rPr lang="en-US" altLang="ko-KR" sz="1900"/>
              <a:t>/</a:t>
            </a:r>
            <a:r>
              <a:rPr lang="ko-KR" altLang="en-US" sz="1900"/>
              <a:t>컬렉션 처리 </a:t>
            </a:r>
            <a:endParaRPr lang="ko-KR" altLang="en-US" sz="1900"/>
          </a:p>
        </p:txBody>
      </p:sp>
      <p:sp>
        <p:nvSpPr>
          <p:cNvPr id="8" name="TextBox 7"/>
          <p:cNvSpPr txBox="1"/>
          <p:nvPr/>
        </p:nvSpPr>
        <p:spPr>
          <a:xfrm>
            <a:off x="449283" y="2385290"/>
            <a:ext cx="6347690" cy="124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/>
              <a:t>반복문의 </a:t>
            </a:r>
            <a:r>
              <a:rPr lang="en-US" altLang="ko-KR" sz="1900"/>
              <a:t>status </a:t>
            </a:r>
            <a:r>
              <a:rPr lang="ko-KR" altLang="en-US" sz="1900"/>
              <a:t>변수</a:t>
            </a:r>
            <a:endParaRPr lang="ko-KR" altLang="en-US" sz="1900"/>
          </a:p>
          <a:p>
            <a:pPr lvl="0">
              <a:defRPr/>
            </a:pPr>
            <a:endParaRPr lang="en-US" altLang="ko-KR" sz="190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900"/>
              <a:t>반복문에서 자주 사용하는 인덱스 번호나 개수등을 사용</a:t>
            </a:r>
            <a:endParaRPr lang="ko-KR" altLang="en-US" sz="1900"/>
          </a:p>
          <a:p>
            <a:pPr marL="285750" lvl="0" indent="-285750">
              <a:buFontTx/>
              <a:buChar char="-"/>
              <a:defRPr/>
            </a:pPr>
            <a:r>
              <a:rPr lang="en-US" altLang="ko-KR" sz="1900"/>
              <a:t>index/count/size/first/odd/even </a:t>
            </a:r>
            <a:r>
              <a:rPr lang="ko-KR" altLang="en-US" sz="1900"/>
              <a:t> </a:t>
            </a:r>
            <a:endParaRPr lang="ko-KR" altLang="en-US" sz="1900"/>
          </a:p>
        </p:txBody>
      </p:sp>
      <p:sp>
        <p:nvSpPr>
          <p:cNvPr id="10" name="TextBox 9"/>
          <p:cNvSpPr txBox="1"/>
          <p:nvPr/>
        </p:nvSpPr>
        <p:spPr>
          <a:xfrm>
            <a:off x="567212" y="3616695"/>
            <a:ext cx="6135255" cy="376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/>
              <a:t>th:if</a:t>
            </a:r>
            <a:r>
              <a:rPr lang="ko-KR" altLang="en-US" sz="1900"/>
              <a:t> </a:t>
            </a:r>
            <a:r>
              <a:rPr lang="en-US" altLang="ko-KR" sz="1900"/>
              <a:t>/</a:t>
            </a:r>
            <a:r>
              <a:rPr lang="ko-KR" altLang="en-US" sz="1900"/>
              <a:t> </a:t>
            </a:r>
            <a:r>
              <a:rPr lang="en-US" altLang="ko-KR" sz="1900"/>
              <a:t>th:unless / th:swith </a:t>
            </a:r>
            <a:r>
              <a:rPr lang="ko-KR" altLang="en-US" sz="1900"/>
              <a:t>를 이용한 제어 처리 </a:t>
            </a:r>
            <a:endParaRPr lang="ko-KR" altLang="en-US" sz="190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>
          <a:xfrm>
            <a:off x="668811" y="4049575"/>
            <a:ext cx="9961748" cy="15125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</a:t>
            </a:r>
            <a:r>
              <a:rPr kumimoji="0" lang="en-US" altLang="ko-KR" sz="16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ul</a:t>
            </a: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    &lt;</a:t>
            </a:r>
            <a:r>
              <a:rPr kumimoji="0" lang="en-US" altLang="ko-KR" sz="16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li </a:t>
            </a:r>
            <a:r>
              <a:rPr kumimoji="0" lang="en-US" altLang="ko-KR" sz="1600" b="1" i="0" u="none" strike="noStrike" cap="none" normalizeH="0" baseline="0">
                <a:solidFill>
                  <a:srgbClr val="871094"/>
                </a:solidFill>
                <a:effectLst/>
                <a:latin typeface="Courier New"/>
                <a:cs typeface="Courier New"/>
              </a:rPr>
              <a:t>th</a:t>
            </a:r>
            <a:r>
              <a:rPr kumimoji="0" lang="en-US" altLang="ko-KR" sz="1600" b="1" i="0" u="none" strike="noStrike" cap="none" normalizeH="0" baseline="0">
                <a:solidFill>
                  <a:srgbClr val="174ad4"/>
                </a:solidFill>
                <a:effectLst/>
                <a:latin typeface="Courier New"/>
                <a:cs typeface="Courier New"/>
              </a:rPr>
              <a:t>:each</a:t>
            </a:r>
            <a:r>
              <a:rPr kumimoji="0" lang="en-US" altLang="ko-KR" sz="1600" b="1" i="0" u="none" strike="noStrike" cap="none" normalizeH="0" baseline="0">
                <a:solidFill>
                  <a:srgbClr val="067d17"/>
                </a:solidFill>
                <a:effectLst/>
                <a:latin typeface="Courier New"/>
                <a:cs typeface="Courier New"/>
              </a:rPr>
              <a:t>="str,status: ${list}"</a:t>
            </a: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        &lt;</a:t>
            </a:r>
            <a:r>
              <a:rPr kumimoji="0" lang="en-US" altLang="ko-KR" sz="16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span </a:t>
            </a:r>
            <a:r>
              <a:rPr kumimoji="0" lang="en-US" altLang="ko-KR" sz="1600" b="1" i="0" u="none" strike="noStrike" cap="none" normalizeH="0" baseline="0">
                <a:solidFill>
                  <a:srgbClr val="871094"/>
                </a:solidFill>
                <a:effectLst/>
                <a:latin typeface="Courier New"/>
                <a:cs typeface="Courier New"/>
              </a:rPr>
              <a:t>th</a:t>
            </a:r>
            <a:r>
              <a:rPr kumimoji="0" lang="en-US" altLang="ko-KR" sz="1600" b="1" i="0" u="none" strike="noStrike" cap="none" normalizeH="0" baseline="0">
                <a:solidFill>
                  <a:srgbClr val="174ad4"/>
                </a:solidFill>
                <a:effectLst/>
                <a:latin typeface="Courier New"/>
                <a:cs typeface="Courier New"/>
              </a:rPr>
              <a:t>:if</a:t>
            </a:r>
            <a:r>
              <a:rPr kumimoji="0" lang="en-US" altLang="ko-KR" sz="1600" b="1" i="0" u="none" strike="noStrike" cap="none" normalizeH="0" baseline="0">
                <a:solidFill>
                  <a:srgbClr val="067d17"/>
                </a:solidFill>
                <a:effectLst/>
                <a:latin typeface="Courier New"/>
                <a:cs typeface="Courier New"/>
              </a:rPr>
              <a:t>="${status.odd}"</a:t>
            </a: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 ODD -- [[${str}]]&lt;/</a:t>
            </a:r>
            <a:r>
              <a:rPr kumimoji="0" lang="en-US" altLang="ko-KR" sz="16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span</a:t>
            </a: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        &lt;</a:t>
            </a:r>
            <a:r>
              <a:rPr kumimoji="0" lang="en-US" altLang="ko-KR" sz="16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span </a:t>
            </a:r>
            <a:r>
              <a:rPr kumimoji="0" lang="en-US" altLang="ko-KR" sz="1600" b="1" i="0" u="none" strike="noStrike" cap="none" normalizeH="0" baseline="0">
                <a:solidFill>
                  <a:srgbClr val="871094"/>
                </a:solidFill>
                <a:effectLst/>
                <a:latin typeface="Courier New"/>
                <a:cs typeface="Courier New"/>
              </a:rPr>
              <a:t>th</a:t>
            </a:r>
            <a:r>
              <a:rPr kumimoji="0" lang="en-US" altLang="ko-KR" sz="1600" b="1" i="0" u="none" strike="noStrike" cap="none" normalizeH="0" baseline="0">
                <a:solidFill>
                  <a:srgbClr val="174ad4"/>
                </a:solidFill>
                <a:effectLst/>
                <a:latin typeface="Courier New"/>
                <a:cs typeface="Courier New"/>
              </a:rPr>
              <a:t>:unless</a:t>
            </a:r>
            <a:r>
              <a:rPr kumimoji="0" lang="en-US" altLang="ko-KR" sz="1600" b="1" i="0" u="none" strike="noStrike" cap="none" normalizeH="0" baseline="0">
                <a:solidFill>
                  <a:srgbClr val="067d17"/>
                </a:solidFill>
                <a:effectLst/>
                <a:latin typeface="Courier New"/>
                <a:cs typeface="Courier New"/>
              </a:rPr>
              <a:t>="${status.odd}"</a:t>
            </a: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 EVEN -- [[${str}]]&lt;/</a:t>
            </a:r>
            <a:r>
              <a:rPr kumimoji="0" lang="en-US" altLang="ko-KR" sz="16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span</a:t>
            </a: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    &lt;/</a:t>
            </a:r>
            <a:r>
              <a:rPr kumimoji="0" lang="en-US" altLang="ko-KR" sz="16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li</a:t>
            </a: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&lt;/</a:t>
            </a:r>
            <a:r>
              <a:rPr kumimoji="0" lang="en-US" altLang="ko-KR" sz="16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ul</a:t>
            </a:r>
            <a:r>
              <a:rPr kumimoji="0" lang="en-US" altLang="ko-KR" sz="16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r>
              <a:rPr kumimoji="0" lang="en-US" altLang="ko-KR" sz="1600" b="1" i="0" u="none" strike="noStrike" cap="none" normalizeH="0" baseline="0">
                <a:solidFill>
                  <a:schemeClr val="tx1"/>
                </a:solidFill>
                <a:effectLst/>
              </a:rPr>
              <a:t> </a:t>
            </a:r>
            <a:endParaRPr kumimoji="0" lang="en-US" altLang="ko-KR" sz="1600" b="1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9267948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487218" y="191943"/>
            <a:ext cx="10515600" cy="66780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/>
              <a:t>4.</a:t>
            </a:r>
            <a:r>
              <a:rPr lang="ko-KR" altLang="en-US" sz="2800"/>
              <a:t> </a:t>
            </a:r>
            <a:r>
              <a:rPr lang="en-US" altLang="ko-KR" sz="2800"/>
              <a:t>Thymeleaf : Thymeleaf</a:t>
            </a:r>
            <a:r>
              <a:rPr lang="ko-KR" altLang="en-US" sz="2800"/>
              <a:t>를 이용한 링크 처리 </a:t>
            </a:r>
            <a:endParaRPr lang="ko-KR" alt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487218" y="859751"/>
            <a:ext cx="11226306" cy="3110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절대 경로</a:t>
            </a:r>
            <a:r>
              <a:rPr lang="en-US" altLang="ko-KR" b="1"/>
              <a:t>/</a:t>
            </a:r>
            <a:r>
              <a:rPr lang="ko-KR" altLang="en-US" b="1"/>
              <a:t>컨텍스트 경로를 자동으로 처리 </a:t>
            </a:r>
            <a:endParaRPr lang="ko-KR" altLang="en-US" b="1"/>
          </a:p>
          <a:p>
            <a:pPr lvl="0">
              <a:defRPr/>
            </a:pPr>
            <a:endParaRPr lang="en-US" altLang="ko-KR" b="1"/>
          </a:p>
          <a:p>
            <a:pPr lvl="0">
              <a:defRPr/>
            </a:pPr>
            <a:r>
              <a:rPr lang="en-US" altLang="ko-KR" b="1"/>
              <a:t>‘@’</a:t>
            </a:r>
            <a:r>
              <a:rPr lang="ko-KR" altLang="en-US" b="1"/>
              <a:t>를 이용해서 처리 </a:t>
            </a:r>
            <a:endParaRPr lang="ko-KR" altLang="en-US" b="1"/>
          </a:p>
          <a:p>
            <a:pPr lvl="0">
              <a:defRPr/>
            </a:pPr>
            <a:endParaRPr lang="en-US" altLang="ko-KR" b="1"/>
          </a:p>
          <a:p>
            <a:pPr lvl="0">
              <a:defRPr/>
            </a:pPr>
            <a:r>
              <a:rPr lang="ko-KR" altLang="en-US" b="1"/>
              <a:t>쿼리 스트링 처리 </a:t>
            </a:r>
            <a:endParaRPr lang="ko-KR" altLang="en-US" b="1"/>
          </a:p>
          <a:p>
            <a:pPr lvl="0">
              <a:defRPr/>
            </a:pPr>
            <a:endParaRPr lang="en-US" altLang="ko-KR" b="1"/>
          </a:p>
          <a:p>
            <a:pPr lvl="0">
              <a:defRPr/>
            </a:pPr>
            <a:r>
              <a:rPr lang="en-US" altLang="ko-KR" sz="1800" b="1" kern="0">
                <a:solidFill>
                  <a:srgbClr val="080808"/>
                </a:solidFill>
                <a:effectLst/>
                <a:latin typeface="Courier New"/>
                <a:ea typeface="나눔고딕"/>
              </a:rPr>
              <a:t>&lt;</a:t>
            </a:r>
            <a:r>
              <a:rPr lang="en-US" altLang="ko-KR" sz="1800" b="1" kern="0">
                <a:solidFill>
                  <a:srgbClr val="0033b3"/>
                </a:solidFill>
                <a:effectLst/>
                <a:latin typeface="Courier New"/>
                <a:ea typeface="나눔고딕"/>
              </a:rPr>
              <a:t>a </a:t>
            </a:r>
            <a:r>
              <a:rPr lang="en-US" altLang="ko-KR" sz="1800" b="1" kern="0">
                <a:solidFill>
                  <a:srgbClr val="871094"/>
                </a:solidFill>
                <a:effectLst/>
                <a:latin typeface="Courier New"/>
                <a:ea typeface="나눔고딕"/>
              </a:rPr>
              <a:t>th</a:t>
            </a:r>
            <a:r>
              <a:rPr lang="en-US" altLang="ko-KR" sz="1800" b="1" kern="0">
                <a:solidFill>
                  <a:srgbClr val="174ad4"/>
                </a:solidFill>
                <a:effectLst/>
                <a:latin typeface="Courier New"/>
                <a:ea typeface="나눔고딕"/>
              </a:rPr>
              <a:t>:href</a:t>
            </a:r>
            <a:r>
              <a:rPr lang="en-US" altLang="ko-KR" sz="1800" b="1" kern="0">
                <a:solidFill>
                  <a:srgbClr val="067d17"/>
                </a:solidFill>
                <a:effectLst/>
                <a:latin typeface="Courier New"/>
                <a:ea typeface="나눔고딕"/>
              </a:rPr>
              <a:t>="@{/hello(name='AAA', age= 16)}"</a:t>
            </a:r>
            <a:r>
              <a:rPr lang="en-US" altLang="ko-KR" sz="1800" b="1" kern="0">
                <a:solidFill>
                  <a:srgbClr val="080808"/>
                </a:solidFill>
                <a:effectLst/>
                <a:latin typeface="Courier New"/>
                <a:ea typeface="나눔고딕"/>
              </a:rPr>
              <a:t>&gt;Go to /hello&lt;/</a:t>
            </a:r>
            <a:r>
              <a:rPr lang="en-US" altLang="ko-KR" sz="1800" b="1" kern="0">
                <a:solidFill>
                  <a:srgbClr val="0033b3"/>
                </a:solidFill>
                <a:effectLst/>
                <a:latin typeface="Courier New"/>
                <a:ea typeface="나눔고딕"/>
              </a:rPr>
              <a:t>a</a:t>
            </a:r>
            <a:r>
              <a:rPr lang="en-US" altLang="ko-KR" sz="1800" b="1" kern="0">
                <a:solidFill>
                  <a:srgbClr val="080808"/>
                </a:solidFill>
                <a:effectLst/>
                <a:latin typeface="Courier New"/>
                <a:ea typeface="나눔고딕"/>
              </a:rPr>
              <a:t>&gt;</a:t>
            </a:r>
            <a:br>
              <a:rPr lang="en-US" altLang="ko-KR" sz="1800" b="1" kern="0">
                <a:solidFill>
                  <a:srgbClr val="080808"/>
                </a:solidFill>
                <a:effectLst/>
                <a:latin typeface="Courier New"/>
                <a:ea typeface="나눔고딕"/>
              </a:rPr>
            </a:br>
            <a:endParaRPr lang="en-US" altLang="ko-KR" sz="1800" b="1" kern="0">
              <a:solidFill>
                <a:srgbClr val="080808"/>
              </a:solidFill>
              <a:effectLst/>
              <a:latin typeface="Courier New"/>
              <a:ea typeface="나눔고딕"/>
            </a:endParaRPr>
          </a:p>
          <a:p>
            <a:pPr lvl="0">
              <a:defRPr/>
            </a:pPr>
            <a:endParaRPr lang="en-US" altLang="ko-KR" b="1" kern="0">
              <a:solidFill>
                <a:srgbClr val="080808"/>
              </a:solidFill>
              <a:latin typeface="Courier New"/>
              <a:ea typeface="나눔고딕"/>
            </a:endParaRPr>
          </a:p>
          <a:p>
            <a:pPr lvl="0">
              <a:defRPr/>
            </a:pPr>
            <a:r>
              <a:rPr lang="en-US" altLang="ko-KR" sz="1800" b="1" kern="0">
                <a:solidFill>
                  <a:srgbClr val="080808"/>
                </a:solidFill>
                <a:effectLst/>
                <a:latin typeface="Courier New"/>
                <a:ea typeface="나눔고딕"/>
              </a:rPr>
              <a:t>&lt;</a:t>
            </a:r>
            <a:r>
              <a:rPr lang="en-US" altLang="ko-KR" sz="1800" b="1" kern="0">
                <a:solidFill>
                  <a:srgbClr val="0033b3"/>
                </a:solidFill>
                <a:effectLst/>
                <a:latin typeface="Courier New"/>
                <a:ea typeface="나눔고딕"/>
              </a:rPr>
              <a:t>a </a:t>
            </a:r>
            <a:r>
              <a:rPr lang="en-US" altLang="ko-KR" sz="1800" b="1" kern="0">
                <a:solidFill>
                  <a:srgbClr val="871094"/>
                </a:solidFill>
                <a:effectLst/>
                <a:latin typeface="Courier New"/>
                <a:ea typeface="나눔고딕"/>
              </a:rPr>
              <a:t>th</a:t>
            </a:r>
            <a:r>
              <a:rPr lang="en-US" altLang="ko-KR" sz="1800" b="1" kern="0">
                <a:solidFill>
                  <a:srgbClr val="174ad4"/>
                </a:solidFill>
                <a:effectLst/>
                <a:latin typeface="Courier New"/>
                <a:ea typeface="나눔고딕"/>
              </a:rPr>
              <a:t>:href</a:t>
            </a:r>
            <a:r>
              <a:rPr lang="en-US" altLang="ko-KR" sz="1800" b="1" kern="0">
                <a:solidFill>
                  <a:srgbClr val="067d17"/>
                </a:solidFill>
                <a:effectLst/>
                <a:latin typeface="Courier New"/>
                <a:ea typeface="나눔고딕"/>
              </a:rPr>
              <a:t>="@{/hello(types=${ {'AA','BB','CC'} }, age= 16)}"</a:t>
            </a:r>
            <a:r>
              <a:rPr lang="en-US" altLang="ko-KR" sz="1800" b="1" kern="0">
                <a:solidFill>
                  <a:srgbClr val="080808"/>
                </a:solidFill>
                <a:effectLst/>
                <a:latin typeface="Courier New"/>
                <a:ea typeface="나눔고딕"/>
              </a:rPr>
              <a:t>&gt;Go to /hello&lt;/</a:t>
            </a:r>
            <a:r>
              <a:rPr lang="en-US" altLang="ko-KR" sz="1800" b="1" kern="0">
                <a:solidFill>
                  <a:srgbClr val="0033b3"/>
                </a:solidFill>
                <a:effectLst/>
                <a:latin typeface="Courier New"/>
                <a:ea typeface="나눔고딕"/>
              </a:rPr>
              <a:t>a</a:t>
            </a:r>
            <a:r>
              <a:rPr lang="en-US" altLang="ko-KR" sz="1800" b="1" kern="0">
                <a:solidFill>
                  <a:srgbClr val="080808"/>
                </a:solidFill>
                <a:effectLst/>
                <a:latin typeface="Courier New"/>
                <a:ea typeface="나눔고딕"/>
              </a:rPr>
              <a:t>&gt;</a:t>
            </a:r>
            <a:endParaRPr lang="en-US" altLang="ko-KR" sz="1800" b="1" kern="0">
              <a:solidFill>
                <a:srgbClr val="080808"/>
              </a:solidFill>
              <a:effectLst/>
              <a:latin typeface="Courier New"/>
              <a:ea typeface="나눔고딕"/>
            </a:endParaRPr>
          </a:p>
          <a:p>
            <a:pPr lvl="0">
              <a:defRPr/>
            </a:pPr>
            <a:endParaRPr lang="ko-KR" altLang="en-US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0930" y="3703781"/>
            <a:ext cx="11000371" cy="5144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72143" y="2834182"/>
            <a:ext cx="6521472" cy="4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18770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Thymeleaf : hymeleaf</a:t>
            </a:r>
            <a:r>
              <a:rPr lang="ko-KR" altLang="en-US"/>
              <a:t>의 특별한 기능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0785"/>
            <a:ext cx="10515600" cy="5296430"/>
          </a:xfrm>
        </p:spPr>
        <p:txBody>
          <a:bodyPr/>
          <a:lstStyle/>
          <a:p>
            <a:pPr lvl="0">
              <a:defRPr/>
            </a:pPr>
            <a:r>
              <a:rPr lang="ko-KR" altLang="en-US" sz="2100"/>
              <a:t>인라인 처리  </a:t>
            </a:r>
            <a:r>
              <a:rPr lang="en-US" altLang="ko-KR" sz="2100"/>
              <a:t>:</a:t>
            </a:r>
            <a:r>
              <a:rPr lang="ko-KR" altLang="en-US" sz="2100"/>
              <a:t> </a:t>
            </a:r>
            <a:r>
              <a:rPr lang="en-US" altLang="ko-KR" sz="1900"/>
              <a:t>JavaScript</a:t>
            </a:r>
            <a:r>
              <a:rPr lang="ko-KR" altLang="en-US" sz="1900"/>
              <a:t>의 경우 변수를 자동으로 </a:t>
            </a:r>
            <a:r>
              <a:rPr lang="en-US" altLang="ko-KR" sz="1900"/>
              <a:t>JavaScript</a:t>
            </a:r>
            <a:r>
              <a:rPr lang="ko-KR" altLang="en-US" sz="1900"/>
              <a:t> </a:t>
            </a:r>
            <a:r>
              <a:rPr lang="en-US" altLang="ko-KR" sz="1900"/>
              <a:t>Object </a:t>
            </a:r>
            <a:r>
              <a:rPr lang="ko-KR" altLang="en-US" sz="1900"/>
              <a:t>형태로 출력 </a:t>
            </a:r>
            <a:endParaRPr lang="ko-KR" altLang="en-US" sz="1900"/>
          </a:p>
          <a:p>
            <a:pPr lvl="1">
              <a:defRPr/>
            </a:pPr>
            <a:endParaRPr lang="ko-KR" altLang="en-US" sz="190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>
          <a:xfrm>
            <a:off x="662805" y="1194344"/>
            <a:ext cx="7220693" cy="51701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&lt;!DOCTYPE </a:t>
            </a:r>
            <a:r>
              <a:rPr kumimoji="0" lang="en-US" altLang="ko-KR" sz="1600" b="0" i="1" u="none" strike="noStrike" cap="none" normalizeH="0" baseline="0">
                <a:solidFill>
                  <a:srgbClr val="174ad4"/>
                </a:solidFill>
                <a:effectLst/>
                <a:latin typeface="Courier New"/>
                <a:cs typeface="Courier New"/>
              </a:rPr>
              <a:t>html</a:t>
            </a: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</a:t>
            </a:r>
            <a:r>
              <a:rPr kumimoji="0" lang="en-US" altLang="ko-KR" sz="1600" b="0" i="1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html </a:t>
            </a:r>
            <a:r>
              <a:rPr kumimoji="0" lang="en-US" altLang="ko-KR" sz="1600" b="0" i="1" u="none" strike="noStrike" cap="none" normalizeH="0" baseline="0">
                <a:solidFill>
                  <a:srgbClr val="174ad4"/>
                </a:solidFill>
                <a:effectLst/>
                <a:latin typeface="Courier New"/>
                <a:cs typeface="Courier New"/>
              </a:rPr>
              <a:t>xmlns:</a:t>
            </a:r>
            <a:r>
              <a:rPr kumimoji="0" lang="en-US" altLang="ko-KR" sz="1600" b="0" i="1" u="none" strike="noStrike" cap="none" normalizeH="0" baseline="0">
                <a:solidFill>
                  <a:srgbClr val="871094"/>
                </a:solidFill>
                <a:effectLst/>
                <a:latin typeface="Courier New"/>
                <a:cs typeface="Courier New"/>
              </a:rPr>
              <a:t>th</a:t>
            </a:r>
            <a:r>
              <a:rPr kumimoji="0" lang="en-US" altLang="ko-KR" sz="1600" b="0" i="1" u="none" strike="noStrike" cap="none" normalizeH="0" baseline="0">
                <a:solidFill>
                  <a:srgbClr val="067d17"/>
                </a:solidFill>
                <a:effectLst/>
                <a:latin typeface="Courier New"/>
                <a:cs typeface="Courier New"/>
              </a:rPr>
              <a:t>="http://www.thymeleaf.org"</a:t>
            </a: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</a:t>
            </a:r>
            <a:r>
              <a:rPr kumimoji="0" lang="en-US" altLang="ko-KR" sz="1600" b="0" i="1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head</a:t>
            </a: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    &lt;</a:t>
            </a:r>
            <a:r>
              <a:rPr kumimoji="0" lang="en-US" altLang="ko-KR" sz="1600" b="0" i="1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meta </a:t>
            </a:r>
            <a:r>
              <a:rPr kumimoji="0" lang="en-US" altLang="ko-KR" sz="1600" b="0" i="1" u="none" strike="noStrike" cap="none" normalizeH="0" baseline="0">
                <a:solidFill>
                  <a:srgbClr val="174ad4"/>
                </a:solidFill>
                <a:effectLst/>
                <a:latin typeface="Courier New"/>
                <a:cs typeface="Courier New"/>
              </a:rPr>
              <a:t>charset</a:t>
            </a:r>
            <a:r>
              <a:rPr kumimoji="0" lang="en-US" altLang="ko-KR" sz="1600" b="0" i="1" u="none" strike="noStrike" cap="none" normalizeH="0" baseline="0">
                <a:solidFill>
                  <a:srgbClr val="067d17"/>
                </a:solidFill>
                <a:effectLst/>
                <a:latin typeface="Courier New"/>
                <a:cs typeface="Courier New"/>
              </a:rPr>
              <a:t>="UTF-8"</a:t>
            </a: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    &lt;</a:t>
            </a:r>
            <a:r>
              <a:rPr kumimoji="0" lang="en-US" altLang="ko-KR" sz="1600" b="0" i="1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title</a:t>
            </a: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&gt;Title&lt;/</a:t>
            </a:r>
            <a:r>
              <a:rPr kumimoji="0" lang="en-US" altLang="ko-KR" sz="1600" b="0" i="1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title</a:t>
            </a: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&lt;/</a:t>
            </a:r>
            <a:r>
              <a:rPr kumimoji="0" lang="en-US" altLang="ko-KR" sz="1600" b="0" i="1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head</a:t>
            </a: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</a:t>
            </a:r>
            <a:r>
              <a:rPr kumimoji="0" lang="en-US" altLang="ko-KR" sz="1600" b="0" i="1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body</a:t>
            </a: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    &lt;</a:t>
            </a:r>
            <a:r>
              <a:rPr kumimoji="0" lang="en-US" altLang="ko-KR" sz="1600" b="0" i="1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div </a:t>
            </a:r>
            <a:r>
              <a:rPr kumimoji="0" lang="en-US" altLang="ko-KR" sz="1600" b="0" i="1" u="none" strike="noStrike" cap="none" normalizeH="0" baseline="0">
                <a:solidFill>
                  <a:srgbClr val="871094"/>
                </a:solidFill>
                <a:effectLst/>
                <a:latin typeface="Courier New"/>
                <a:cs typeface="Courier New"/>
              </a:rPr>
              <a:t>th</a:t>
            </a:r>
            <a:r>
              <a:rPr kumimoji="0" lang="en-US" altLang="ko-KR" sz="1600" b="0" i="1" u="none" strike="noStrike" cap="none" normalizeH="0" baseline="0">
                <a:solidFill>
                  <a:srgbClr val="174ad4"/>
                </a:solidFill>
                <a:effectLst/>
                <a:latin typeface="Courier New"/>
                <a:cs typeface="Courier New"/>
              </a:rPr>
              <a:t>:text</a:t>
            </a:r>
            <a:r>
              <a:rPr kumimoji="0" lang="en-US" altLang="ko-KR" sz="1600" b="0" i="1" u="none" strike="noStrike" cap="none" normalizeH="0" baseline="0">
                <a:solidFill>
                  <a:srgbClr val="067d17"/>
                </a:solidFill>
                <a:effectLst/>
                <a:latin typeface="Courier New"/>
                <a:cs typeface="Courier New"/>
              </a:rPr>
              <a:t>="${list}"</a:t>
            </a: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&gt;&lt;/</a:t>
            </a:r>
            <a:r>
              <a:rPr kumimoji="0" lang="en-US" altLang="ko-KR" sz="1600" b="0" i="1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div</a:t>
            </a: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    &lt;</a:t>
            </a:r>
            <a:r>
              <a:rPr kumimoji="0" lang="en-US" altLang="ko-KR" sz="1600" b="0" i="1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div </a:t>
            </a:r>
            <a:r>
              <a:rPr kumimoji="0" lang="en-US" altLang="ko-KR" sz="1600" b="0" i="1" u="none" strike="noStrike" cap="none" normalizeH="0" baseline="0">
                <a:solidFill>
                  <a:srgbClr val="871094"/>
                </a:solidFill>
                <a:effectLst/>
                <a:latin typeface="Courier New"/>
                <a:cs typeface="Courier New"/>
              </a:rPr>
              <a:t>th</a:t>
            </a:r>
            <a:r>
              <a:rPr kumimoji="0" lang="en-US" altLang="ko-KR" sz="1600" b="0" i="1" u="none" strike="noStrike" cap="none" normalizeH="0" baseline="0">
                <a:solidFill>
                  <a:srgbClr val="174ad4"/>
                </a:solidFill>
                <a:effectLst/>
                <a:latin typeface="Courier New"/>
                <a:cs typeface="Courier New"/>
              </a:rPr>
              <a:t>:text</a:t>
            </a:r>
            <a:r>
              <a:rPr kumimoji="0" lang="en-US" altLang="ko-KR" sz="1600" b="0" i="1" u="none" strike="noStrike" cap="none" normalizeH="0" baseline="0">
                <a:solidFill>
                  <a:srgbClr val="067d17"/>
                </a:solidFill>
                <a:effectLst/>
                <a:latin typeface="Courier New"/>
                <a:cs typeface="Courier New"/>
              </a:rPr>
              <a:t>="${map}"</a:t>
            </a: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&gt;&lt;/</a:t>
            </a:r>
            <a:r>
              <a:rPr kumimoji="0" lang="en-US" altLang="ko-KR" sz="1600" b="0" i="1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div</a:t>
            </a: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    &lt;</a:t>
            </a:r>
            <a:r>
              <a:rPr kumimoji="0" lang="en-US" altLang="ko-KR" sz="1600" b="0" i="1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div </a:t>
            </a:r>
            <a:r>
              <a:rPr kumimoji="0" lang="en-US" altLang="ko-KR" sz="1600" b="0" i="1" u="none" strike="noStrike" cap="none" normalizeH="0" baseline="0">
                <a:solidFill>
                  <a:srgbClr val="871094"/>
                </a:solidFill>
                <a:effectLst/>
                <a:latin typeface="Courier New"/>
                <a:cs typeface="Courier New"/>
              </a:rPr>
              <a:t>th</a:t>
            </a:r>
            <a:r>
              <a:rPr kumimoji="0" lang="en-US" altLang="ko-KR" sz="1600" b="0" i="1" u="none" strike="noStrike" cap="none" normalizeH="0" baseline="0">
                <a:solidFill>
                  <a:srgbClr val="174ad4"/>
                </a:solidFill>
                <a:effectLst/>
                <a:latin typeface="Courier New"/>
                <a:cs typeface="Courier New"/>
              </a:rPr>
              <a:t>:text</a:t>
            </a:r>
            <a:r>
              <a:rPr kumimoji="0" lang="en-US" altLang="ko-KR" sz="1600" b="0" i="1" u="none" strike="noStrike" cap="none" normalizeH="0" baseline="0">
                <a:solidFill>
                  <a:srgbClr val="067d17"/>
                </a:solidFill>
                <a:effectLst/>
                <a:latin typeface="Courier New"/>
                <a:cs typeface="Courier New"/>
              </a:rPr>
              <a:t>="${dto}"</a:t>
            </a: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&gt;&lt;/</a:t>
            </a:r>
            <a:r>
              <a:rPr kumimoji="0" lang="en-US" altLang="ko-KR" sz="1600" b="0" i="1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div</a:t>
            </a: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b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    &lt;</a:t>
            </a:r>
            <a:r>
              <a:rPr kumimoji="0" lang="en-US" altLang="ko-KR" sz="1600" b="0" i="1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script </a:t>
            </a:r>
            <a:r>
              <a:rPr kumimoji="0" lang="en-US" altLang="ko-KR" sz="1600" b="0" i="1" u="none" strike="noStrike" cap="none" normalizeH="0" baseline="0">
                <a:solidFill>
                  <a:srgbClr val="871094"/>
                </a:solidFill>
                <a:effectLst/>
                <a:latin typeface="Courier New"/>
                <a:cs typeface="Courier New"/>
              </a:rPr>
              <a:t>th</a:t>
            </a:r>
            <a:r>
              <a:rPr kumimoji="0" lang="en-US" altLang="ko-KR" sz="1600" b="0" i="1" u="none" strike="noStrike" cap="none" normalizeH="0" baseline="0">
                <a:solidFill>
                  <a:srgbClr val="174ad4"/>
                </a:solidFill>
                <a:effectLst/>
                <a:latin typeface="Courier New"/>
                <a:cs typeface="Courier New"/>
              </a:rPr>
              <a:t>:inline</a:t>
            </a:r>
            <a:r>
              <a:rPr kumimoji="0" lang="en-US" altLang="ko-KR" sz="1600" b="0" i="1" u="none" strike="noStrike" cap="none" normalizeH="0" baseline="0">
                <a:solidFill>
                  <a:srgbClr val="067d17"/>
                </a:solidFill>
                <a:effectLst/>
                <a:latin typeface="Courier New"/>
                <a:cs typeface="Courier New"/>
              </a:rPr>
              <a:t>="javascript"</a:t>
            </a: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        </a:t>
            </a:r>
            <a:r>
              <a:rPr kumimoji="0" lang="en-US" altLang="ko-KR" sz="1600" b="0" i="1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const </a:t>
            </a:r>
            <a:r>
              <a:rPr kumimoji="0" lang="en-US" altLang="ko-KR" sz="1600" b="0" i="1" u="none" strike="noStrike" cap="none" normalizeH="0" baseline="0">
                <a:solidFill>
                  <a:srgbClr val="830091"/>
                </a:solidFill>
                <a:effectLst/>
                <a:latin typeface="Courier New"/>
                <a:cs typeface="Courier New"/>
              </a:rPr>
              <a:t>list </a:t>
            </a: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= [[${list}]]</a:t>
            </a:r>
            <a:b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        </a:t>
            </a:r>
            <a:r>
              <a:rPr kumimoji="0" lang="en-US" altLang="ko-KR" sz="1600" b="0" i="1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const </a:t>
            </a:r>
            <a:r>
              <a:rPr kumimoji="0" lang="en-US" altLang="ko-KR" sz="1600" b="0" i="1" u="none" strike="noStrike" cap="none" normalizeH="0" baseline="0">
                <a:solidFill>
                  <a:srgbClr val="830091"/>
                </a:solidFill>
                <a:effectLst/>
                <a:latin typeface="Courier New"/>
                <a:cs typeface="Courier New"/>
              </a:rPr>
              <a:t>map </a:t>
            </a: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= [[${map}]]</a:t>
            </a:r>
            <a:b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        </a:t>
            </a:r>
            <a:r>
              <a:rPr kumimoji="0" lang="en-US" altLang="ko-KR" sz="1600" b="0" i="1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const </a:t>
            </a:r>
            <a:r>
              <a:rPr kumimoji="0" lang="en-US" altLang="ko-KR" sz="1600" b="0" i="1" u="none" strike="noStrike" cap="none" normalizeH="0" baseline="0">
                <a:solidFill>
                  <a:srgbClr val="830091"/>
                </a:solidFill>
                <a:effectLst/>
                <a:latin typeface="Courier New"/>
                <a:cs typeface="Courier New"/>
              </a:rPr>
              <a:t>dto </a:t>
            </a: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= [[${dto}]]</a:t>
            </a:r>
            <a:b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        </a:t>
            </a:r>
            <a:r>
              <a:rPr kumimoji="0" lang="en-US" altLang="ko-KR" sz="1600" b="0" i="1" u="none" strike="noStrike" cap="none" normalizeH="0" baseline="0">
                <a:solidFill>
                  <a:srgbClr val="830091"/>
                </a:solidFill>
                <a:effectLst/>
                <a:latin typeface="Courier New"/>
                <a:cs typeface="Courier New"/>
              </a:rPr>
              <a:t>console</a:t>
            </a: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.</a:t>
            </a:r>
            <a:r>
              <a:rPr kumimoji="0" lang="en-US" altLang="ko-KR" sz="1600" b="0" i="1" u="none" strike="noStrike" cap="none" normalizeH="0" baseline="0">
                <a:solidFill>
                  <a:srgbClr val="7a7a43"/>
                </a:solidFill>
                <a:effectLst/>
                <a:latin typeface="Courier New"/>
                <a:cs typeface="Courier New"/>
              </a:rPr>
              <a:t>log</a:t>
            </a: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(</a:t>
            </a:r>
            <a:r>
              <a:rPr kumimoji="0" lang="en-US" altLang="ko-KR" sz="1600" b="0" i="1" u="none" strike="noStrike" cap="none" normalizeH="0" baseline="0">
                <a:solidFill>
                  <a:srgbClr val="830091"/>
                </a:solidFill>
                <a:effectLst/>
                <a:latin typeface="Courier New"/>
                <a:cs typeface="Courier New"/>
              </a:rPr>
              <a:t>list</a:t>
            </a: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)</a:t>
            </a:r>
            <a:b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        </a:t>
            </a:r>
            <a:r>
              <a:rPr kumimoji="0" lang="en-US" altLang="ko-KR" sz="1600" b="0" i="1" u="none" strike="noStrike" cap="none" normalizeH="0" baseline="0">
                <a:solidFill>
                  <a:srgbClr val="830091"/>
                </a:solidFill>
                <a:effectLst/>
                <a:latin typeface="Courier New"/>
                <a:cs typeface="Courier New"/>
              </a:rPr>
              <a:t>console</a:t>
            </a: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.</a:t>
            </a:r>
            <a:r>
              <a:rPr kumimoji="0" lang="en-US" altLang="ko-KR" sz="1600" b="0" i="1" u="none" strike="noStrike" cap="none" normalizeH="0" baseline="0">
                <a:solidFill>
                  <a:srgbClr val="7a7a43"/>
                </a:solidFill>
                <a:effectLst/>
                <a:latin typeface="Courier New"/>
                <a:cs typeface="Courier New"/>
              </a:rPr>
              <a:t>log</a:t>
            </a: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(</a:t>
            </a:r>
            <a:r>
              <a:rPr kumimoji="0" lang="en-US" altLang="ko-KR" sz="1600" b="0" i="1" u="none" strike="noStrike" cap="none" normalizeH="0" baseline="0">
                <a:solidFill>
                  <a:srgbClr val="830091"/>
                </a:solidFill>
                <a:effectLst/>
                <a:latin typeface="Courier New"/>
                <a:cs typeface="Courier New"/>
              </a:rPr>
              <a:t>map</a:t>
            </a: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)</a:t>
            </a:r>
            <a:b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        </a:t>
            </a:r>
            <a:r>
              <a:rPr kumimoji="0" lang="en-US" altLang="ko-KR" sz="1600" b="0" i="1" u="none" strike="noStrike" cap="none" normalizeH="0" baseline="0">
                <a:solidFill>
                  <a:srgbClr val="830091"/>
                </a:solidFill>
                <a:effectLst/>
                <a:latin typeface="Courier New"/>
                <a:cs typeface="Courier New"/>
              </a:rPr>
              <a:t>console</a:t>
            </a: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.</a:t>
            </a:r>
            <a:r>
              <a:rPr kumimoji="0" lang="en-US" altLang="ko-KR" sz="1600" b="0" i="1" u="none" strike="noStrike" cap="none" normalizeH="0" baseline="0">
                <a:solidFill>
                  <a:srgbClr val="7a7a43"/>
                </a:solidFill>
                <a:effectLst/>
                <a:latin typeface="Courier New"/>
                <a:cs typeface="Courier New"/>
              </a:rPr>
              <a:t>log</a:t>
            </a: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(</a:t>
            </a:r>
            <a:r>
              <a:rPr kumimoji="0" lang="en-US" altLang="ko-KR" sz="1600" b="0" i="1" u="none" strike="noStrike" cap="none" normalizeH="0" baseline="0">
                <a:solidFill>
                  <a:srgbClr val="830091"/>
                </a:solidFill>
                <a:effectLst/>
                <a:latin typeface="Courier New"/>
                <a:cs typeface="Courier New"/>
              </a:rPr>
              <a:t>dto</a:t>
            </a: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)</a:t>
            </a:r>
            <a:b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    &lt;/</a:t>
            </a:r>
            <a:r>
              <a:rPr kumimoji="0" lang="en-US" altLang="ko-KR" sz="1600" b="0" i="1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script</a:t>
            </a: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&lt;/</a:t>
            </a:r>
            <a:r>
              <a:rPr kumimoji="0" lang="en-US" altLang="ko-KR" sz="1600" b="0" i="1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body</a:t>
            </a: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&lt;/</a:t>
            </a:r>
            <a:r>
              <a:rPr kumimoji="0" lang="en-US" altLang="ko-KR" sz="1600" b="0" i="1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html</a:t>
            </a:r>
            <a:r>
              <a:rPr kumimoji="0" lang="en-US" altLang="ko-KR" sz="1600" b="0" i="1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r>
              <a:rPr kumimoji="0" lang="en-US" altLang="ko-KR" sz="1600" b="0" i="1" u="none" strike="noStrike" cap="none" normalizeH="0" baseline="0">
                <a:solidFill>
                  <a:schemeClr val="tx1"/>
                </a:solidFill>
                <a:effectLst/>
              </a:rPr>
              <a:t> </a:t>
            </a:r>
            <a:endParaRPr kumimoji="0" lang="en-US" altLang="ko-KR" sz="1600" b="0" i="1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04811" y="1722707"/>
            <a:ext cx="5152580" cy="16383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10541" y="3429000"/>
            <a:ext cx="6785467" cy="189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70247"/>
      </p:ext>
    </p:extLst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Thymeleaf : </a:t>
            </a:r>
            <a:r>
              <a:rPr lang="ko-KR" altLang="en-US"/>
              <a:t> 레이아웃 기능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&lt;th:block&gt;</a:t>
            </a:r>
            <a:r>
              <a:rPr lang="ko-KR" altLang="en-US"/>
              <a:t>을 이용해서 필요한 부분만을 작성하는 방식 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>
          <a:xfrm>
            <a:off x="1163782" y="1240155"/>
            <a:ext cx="10332193" cy="367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ko-KR" b="0" i="0" u="none" strike="noStrike" cap="none" normalizeH="0" baseline="0"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implementation </a:t>
            </a:r>
            <a:r>
              <a:rPr kumimoji="0" lang="ko-KR" altLang="ko-KR" b="1" i="0" u="none" strike="noStrike" cap="none" normalizeH="0" baseline="0"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'nz.net.ultraq.thymeleaf:thymeleaf-layout-dialect:3.1.0'</a:t>
            </a:r>
            <a:endParaRPr kumimoji="0" lang="ko-KR" altLang="ko-KR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8284" y="1730984"/>
            <a:ext cx="5209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layout:fragment</a:t>
            </a:r>
            <a:r>
              <a:rPr lang="ko-KR" altLang="en-US"/>
              <a:t>를 이용해서 변경이 가능한 부분을 지정하고 나중에 다른 내용물로 변경 가능 </a:t>
            </a:r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>
          <a:xfrm>
            <a:off x="1243220" y="2577280"/>
            <a:ext cx="7283922" cy="190304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152352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400" b="0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&lt;!DOCTYPE </a:t>
            </a:r>
            <a:r>
              <a:rPr kumimoji="0" lang="en-US" altLang="ko-KR" sz="1400" b="0" i="0" u="none" strike="noStrike" cap="none" normalizeH="0" baseline="0">
                <a:solidFill>
                  <a:srgbClr val="174ad4"/>
                </a:solidFill>
                <a:effectLst/>
                <a:latin typeface="Courier New"/>
                <a:cs typeface="Courier New"/>
              </a:rPr>
              <a:t>html</a:t>
            </a:r>
            <a:r>
              <a:rPr kumimoji="0" lang="en-US" altLang="ko-KR" sz="1400" b="0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400" b="0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400" b="0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</a:t>
            </a:r>
            <a:r>
              <a:rPr kumimoji="0" lang="en-US" altLang="ko-KR" sz="1400" b="0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html </a:t>
            </a:r>
            <a:r>
              <a:rPr kumimoji="0" lang="en-US" altLang="ko-KR" sz="1400" b="0" i="0" u="none" strike="noStrike" cap="none" normalizeH="0" baseline="0">
                <a:solidFill>
                  <a:srgbClr val="174ad4"/>
                </a:solidFill>
                <a:effectLst/>
                <a:latin typeface="Courier New"/>
                <a:cs typeface="Courier New"/>
              </a:rPr>
              <a:t>xmlns:</a:t>
            </a:r>
            <a:r>
              <a:rPr kumimoji="0" lang="en-US" altLang="ko-KR" sz="1400" b="0" i="0" u="none" strike="noStrike" cap="none" normalizeH="0" baseline="0">
                <a:solidFill>
                  <a:srgbClr val="871094"/>
                </a:solidFill>
                <a:effectLst/>
                <a:latin typeface="Courier New"/>
                <a:cs typeface="Courier New"/>
              </a:rPr>
              <a:t>th</a:t>
            </a:r>
            <a:r>
              <a:rPr kumimoji="0" lang="en-US" altLang="ko-KR" sz="1400" b="0" i="0" u="none" strike="noStrike" cap="none" normalizeH="0" baseline="0">
                <a:solidFill>
                  <a:srgbClr val="067d17"/>
                </a:solidFill>
                <a:effectLst/>
                <a:latin typeface="Courier New"/>
                <a:cs typeface="Courier New"/>
              </a:rPr>
              <a:t>="http://www.thymeleaf.org"</a:t>
            </a:r>
            <a:br>
              <a:rPr kumimoji="0" lang="en-US" altLang="ko-KR" sz="1400" b="0" i="0" u="none" strike="noStrike" cap="none" normalizeH="0" baseline="0">
                <a:solidFill>
                  <a:srgbClr val="067d17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400" b="0" i="0" u="none" strike="noStrike" cap="none" normalizeH="0" baseline="0">
                <a:solidFill>
                  <a:srgbClr val="067d17"/>
                </a:solidFill>
                <a:effectLst/>
                <a:latin typeface="Courier New"/>
                <a:cs typeface="Courier New"/>
              </a:rPr>
              <a:t>      </a:t>
            </a:r>
            <a:r>
              <a:rPr kumimoji="0" lang="en-US" altLang="ko-KR" sz="1400" b="0" i="0" u="none" strike="noStrike" cap="none" normalizeH="0" baseline="0">
                <a:solidFill>
                  <a:srgbClr val="174ad4"/>
                </a:solidFill>
                <a:effectLst/>
                <a:latin typeface="Courier New"/>
                <a:cs typeface="Courier New"/>
              </a:rPr>
              <a:t>xmlns:</a:t>
            </a:r>
            <a:r>
              <a:rPr kumimoji="0" lang="en-US" altLang="ko-KR" sz="1400" b="0" i="0" u="none" strike="noStrike" cap="none" normalizeH="0" baseline="0">
                <a:solidFill>
                  <a:srgbClr val="871094"/>
                </a:solidFill>
                <a:effectLst/>
                <a:latin typeface="Courier New"/>
                <a:cs typeface="Courier New"/>
              </a:rPr>
              <a:t>layout</a:t>
            </a:r>
            <a:r>
              <a:rPr kumimoji="0" lang="en-US" altLang="ko-KR" sz="1400" b="0" i="0" u="none" strike="noStrike" cap="none" normalizeH="0" baseline="0">
                <a:solidFill>
                  <a:srgbClr val="067d17"/>
                </a:solidFill>
                <a:effectLst/>
                <a:latin typeface="Courier New"/>
                <a:cs typeface="Courier New"/>
              </a:rPr>
              <a:t>="http://www.ultraq.net.nz/thymeleaf/layout"</a:t>
            </a:r>
            <a:br>
              <a:rPr kumimoji="0" lang="en-US" altLang="ko-KR" sz="1400" b="0" i="0" u="none" strike="noStrike" cap="none" normalizeH="0" baseline="0">
                <a:solidFill>
                  <a:srgbClr val="067d17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400" b="0" i="0" u="none" strike="noStrike" cap="none" normalizeH="0" baseline="0">
                <a:solidFill>
                  <a:srgbClr val="067d17"/>
                </a:solidFill>
                <a:effectLst/>
                <a:latin typeface="Courier New"/>
                <a:cs typeface="Courier New"/>
              </a:rPr>
              <a:t>      </a:t>
            </a:r>
            <a:r>
              <a:rPr kumimoji="0" lang="en-US" altLang="ko-KR" sz="1400" b="0" i="0" u="none" strike="noStrike" cap="none" normalizeH="0" baseline="0">
                <a:solidFill>
                  <a:srgbClr val="871094"/>
                </a:solidFill>
                <a:effectLst/>
                <a:latin typeface="Courier New"/>
                <a:cs typeface="Courier New"/>
              </a:rPr>
              <a:t>layout</a:t>
            </a:r>
            <a:r>
              <a:rPr kumimoji="0" lang="en-US" altLang="ko-KR" sz="1400" b="0" i="0" u="none" strike="noStrike" cap="none" normalizeH="0" baseline="0">
                <a:solidFill>
                  <a:srgbClr val="174ad4"/>
                </a:solidFill>
                <a:effectLst/>
                <a:latin typeface="Courier New"/>
                <a:cs typeface="Courier New"/>
              </a:rPr>
              <a:t>:decorate</a:t>
            </a:r>
            <a:r>
              <a:rPr kumimoji="0" lang="en-US" altLang="ko-KR" sz="1400" b="0" i="0" u="none" strike="noStrike" cap="none" normalizeH="0" baseline="0">
                <a:solidFill>
                  <a:srgbClr val="067d17"/>
                </a:solidFill>
                <a:effectLst/>
                <a:latin typeface="Courier New"/>
                <a:cs typeface="Courier New"/>
              </a:rPr>
              <a:t>="~{layout/layout1.html}"</a:t>
            </a:r>
            <a:r>
              <a:rPr kumimoji="0" lang="en-US" altLang="ko-KR" sz="1400" b="0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400" b="0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br>
              <a:rPr kumimoji="0" lang="en-US" altLang="ko-KR" sz="1400" b="0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400" b="0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</a:t>
            </a:r>
            <a:r>
              <a:rPr kumimoji="0" lang="en-US" altLang="ko-KR" sz="1400" b="0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div </a:t>
            </a:r>
            <a:r>
              <a:rPr kumimoji="0" lang="en-US" altLang="ko-KR" sz="1400" b="0" i="0" u="none" strike="noStrike" cap="none" normalizeH="0" baseline="0">
                <a:solidFill>
                  <a:srgbClr val="871094"/>
                </a:solidFill>
                <a:effectLst/>
                <a:latin typeface="Courier New"/>
                <a:cs typeface="Courier New"/>
              </a:rPr>
              <a:t>layout</a:t>
            </a:r>
            <a:r>
              <a:rPr kumimoji="0" lang="en-US" altLang="ko-KR" sz="1400" b="0" i="0" u="none" strike="noStrike" cap="none" normalizeH="0" baseline="0">
                <a:solidFill>
                  <a:srgbClr val="174ad4"/>
                </a:solidFill>
                <a:effectLst/>
                <a:latin typeface="Courier New"/>
                <a:cs typeface="Courier New"/>
              </a:rPr>
              <a:t>:fragment</a:t>
            </a:r>
            <a:r>
              <a:rPr kumimoji="0" lang="en-US" altLang="ko-KR" sz="1400" b="0" i="0" u="none" strike="noStrike" cap="none" normalizeH="0" baseline="0">
                <a:solidFill>
                  <a:srgbClr val="067d17"/>
                </a:solidFill>
                <a:effectLst/>
                <a:latin typeface="Courier New"/>
                <a:cs typeface="Courier New"/>
              </a:rPr>
              <a:t>="content"</a:t>
            </a:r>
            <a:r>
              <a:rPr kumimoji="0" lang="en-US" altLang="ko-KR" sz="1400" b="0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400" b="0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400" b="0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    &lt;</a:t>
            </a:r>
            <a:r>
              <a:rPr kumimoji="0" lang="en-US" altLang="ko-KR" sz="1400" b="0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h1</a:t>
            </a:r>
            <a:r>
              <a:rPr kumimoji="0" lang="en-US" altLang="ko-KR" sz="1400" b="0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&gt;ex3.html&lt;/</a:t>
            </a:r>
            <a:r>
              <a:rPr kumimoji="0" lang="en-US" altLang="ko-KR" sz="1400" b="0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h1</a:t>
            </a:r>
            <a:r>
              <a:rPr kumimoji="0" lang="en-US" altLang="ko-KR" sz="1400" b="0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400" b="0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400" b="0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&lt;/</a:t>
            </a:r>
            <a:r>
              <a:rPr kumimoji="0" lang="en-US" altLang="ko-KR" sz="1400" b="0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div</a:t>
            </a:r>
            <a:r>
              <a:rPr kumimoji="0" lang="en-US" altLang="ko-KR" sz="1400" b="0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r>
              <a:rPr kumimoji="0" lang="en-US" altLang="ko-KR" sz="1400" b="0" i="0" u="none" strike="noStrike" cap="none" normalizeH="0" baseline="0">
                <a:solidFill>
                  <a:schemeClr val="tx1"/>
                </a:solidFill>
                <a:effectLst/>
              </a:rPr>
              <a:t> </a:t>
            </a:r>
            <a:endParaRPr kumimoji="0" lang="en-US" altLang="ko-KR" sz="140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43485" y="3640080"/>
            <a:ext cx="5396398" cy="217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65414"/>
      </p:ext>
    </p:extLst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9142" y="400791"/>
            <a:ext cx="3248286" cy="1453033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>
          <a:xfrm>
            <a:off x="3198059" y="163830"/>
            <a:ext cx="8469584" cy="55892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&lt;!DOCTYPE </a:t>
            </a:r>
            <a:r>
              <a:rPr kumimoji="0" lang="en-US" altLang="ko-KR" sz="1400" b="1" i="0" u="none" strike="noStrike" cap="none" normalizeH="0" baseline="0">
                <a:solidFill>
                  <a:srgbClr val="174ad4"/>
                </a:solidFill>
                <a:effectLst/>
                <a:latin typeface="Courier New"/>
                <a:cs typeface="Courier New"/>
              </a:rPr>
              <a:t>html</a:t>
            </a: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</a:t>
            </a:r>
            <a:r>
              <a:rPr kumimoji="0" lang="en-US" altLang="ko-KR" sz="14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html </a:t>
            </a:r>
            <a:r>
              <a:rPr kumimoji="0" lang="en-US" altLang="ko-KR" sz="1400" b="1" i="0" u="none" strike="noStrike" cap="none" normalizeH="0" baseline="0">
                <a:solidFill>
                  <a:srgbClr val="174ad4"/>
                </a:solidFill>
                <a:effectLst/>
                <a:latin typeface="Courier New"/>
                <a:cs typeface="Courier New"/>
              </a:rPr>
              <a:t>xmlns:</a:t>
            </a:r>
            <a:r>
              <a:rPr kumimoji="0" lang="en-US" altLang="ko-KR" sz="1400" b="1" i="0" u="none" strike="noStrike" cap="none" normalizeH="0" baseline="0">
                <a:solidFill>
                  <a:srgbClr val="871094"/>
                </a:solidFill>
                <a:effectLst/>
                <a:latin typeface="Courier New"/>
                <a:cs typeface="Courier New"/>
              </a:rPr>
              <a:t>layout</a:t>
            </a:r>
            <a:r>
              <a:rPr kumimoji="0" lang="en-US" altLang="ko-KR" sz="1400" b="1" i="0" u="none" strike="noStrike" cap="none" normalizeH="0" baseline="0">
                <a:solidFill>
                  <a:srgbClr val="067d17"/>
                </a:solidFill>
                <a:effectLst/>
                <a:latin typeface="Courier New"/>
                <a:cs typeface="Courier New"/>
              </a:rPr>
              <a:t>="http://www.ultraq.net.nz/thymeleaf/layout"</a:t>
            </a:r>
            <a:br>
              <a:rPr kumimoji="0" lang="en-US" altLang="ko-KR" sz="1400" b="1" i="0" u="none" strike="noStrike" cap="none" normalizeH="0" baseline="0">
                <a:solidFill>
                  <a:srgbClr val="067d17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400" b="1" i="0" u="none" strike="noStrike" cap="none" normalizeH="0" baseline="0">
                <a:solidFill>
                  <a:srgbClr val="067d17"/>
                </a:solidFill>
                <a:effectLst/>
                <a:latin typeface="Courier New"/>
                <a:cs typeface="Courier New"/>
              </a:rPr>
              <a:t>      </a:t>
            </a:r>
            <a:r>
              <a:rPr kumimoji="0" lang="en-US" altLang="ko-KR" sz="1400" b="1" i="0" u="none" strike="noStrike" cap="none" normalizeH="0" baseline="0">
                <a:solidFill>
                  <a:srgbClr val="174ad4"/>
                </a:solidFill>
                <a:effectLst/>
                <a:latin typeface="Courier New"/>
                <a:cs typeface="Courier New"/>
              </a:rPr>
              <a:t>xmlns:</a:t>
            </a:r>
            <a:r>
              <a:rPr kumimoji="0" lang="en-US" altLang="ko-KR" sz="1400" b="1" i="0" u="none" strike="noStrike" cap="none" normalizeH="0" baseline="0">
                <a:solidFill>
                  <a:srgbClr val="871094"/>
                </a:solidFill>
                <a:effectLst/>
                <a:latin typeface="Courier New"/>
                <a:cs typeface="Courier New"/>
              </a:rPr>
              <a:t>th</a:t>
            </a:r>
            <a:r>
              <a:rPr kumimoji="0" lang="en-US" altLang="ko-KR" sz="1400" b="1" i="0" u="none" strike="noStrike" cap="none" normalizeH="0" baseline="0">
                <a:solidFill>
                  <a:srgbClr val="067d17"/>
                </a:solidFill>
                <a:effectLst/>
                <a:latin typeface="Courier New"/>
                <a:cs typeface="Courier New"/>
              </a:rPr>
              <a:t>="http://www.thymeleaf.org"</a:t>
            </a: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</a:t>
            </a:r>
            <a:r>
              <a:rPr kumimoji="0" lang="en-US" altLang="ko-KR" sz="14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head</a:t>
            </a: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    &lt;</a:t>
            </a:r>
            <a:r>
              <a:rPr kumimoji="0" lang="en-US" altLang="ko-KR" sz="14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title</a:t>
            </a: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&gt;Layout page&lt;/</a:t>
            </a:r>
            <a:r>
              <a:rPr kumimoji="0" lang="en-US" altLang="ko-KR" sz="14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title</a:t>
            </a: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&lt;/</a:t>
            </a:r>
            <a:r>
              <a:rPr kumimoji="0" lang="en-US" altLang="ko-KR" sz="14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head</a:t>
            </a: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</a:t>
            </a:r>
            <a:r>
              <a:rPr kumimoji="0" lang="en-US" altLang="ko-KR" sz="14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body</a:t>
            </a: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b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</a:t>
            </a:r>
            <a:r>
              <a:rPr kumimoji="0" lang="en-US" altLang="ko-KR" sz="14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div</a:t>
            </a: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    &lt;</a:t>
            </a:r>
            <a:r>
              <a:rPr kumimoji="0" lang="en-US" altLang="ko-KR" sz="14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h3</a:t>
            </a: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&gt;Sample Layout Header&lt;/</a:t>
            </a:r>
            <a:r>
              <a:rPr kumimoji="0" lang="en-US" altLang="ko-KR" sz="14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h3</a:t>
            </a: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&lt;/</a:t>
            </a:r>
            <a:r>
              <a:rPr kumimoji="0" lang="en-US" altLang="ko-KR" sz="14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div</a:t>
            </a: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b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</a:t>
            </a:r>
            <a:r>
              <a:rPr kumimoji="0" lang="en-US" altLang="ko-KR" sz="14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div </a:t>
            </a:r>
            <a:r>
              <a:rPr kumimoji="0" lang="en-US" altLang="ko-KR" sz="1400" b="1" i="0" u="none" strike="noStrike" cap="none" normalizeH="0" baseline="0">
                <a:solidFill>
                  <a:srgbClr val="871094"/>
                </a:solidFill>
                <a:effectLst/>
                <a:latin typeface="Courier New"/>
                <a:cs typeface="Courier New"/>
              </a:rPr>
              <a:t>layout</a:t>
            </a:r>
            <a:r>
              <a:rPr kumimoji="0" lang="en-US" altLang="ko-KR" sz="1400" b="1" i="0" u="none" strike="noStrike" cap="none" normalizeH="0" baseline="0">
                <a:solidFill>
                  <a:srgbClr val="174ad4"/>
                </a:solidFill>
                <a:effectLst/>
                <a:latin typeface="Courier New"/>
                <a:cs typeface="Courier New"/>
              </a:rPr>
              <a:t>:fragment</a:t>
            </a:r>
            <a:r>
              <a:rPr kumimoji="0" lang="en-US" altLang="ko-KR" sz="1400" b="1" i="0" u="none" strike="noStrike" cap="none" normalizeH="0" baseline="0">
                <a:solidFill>
                  <a:srgbClr val="067d17"/>
                </a:solidFill>
                <a:effectLst/>
                <a:latin typeface="Courier New"/>
                <a:cs typeface="Courier New"/>
              </a:rPr>
              <a:t>="content"</a:t>
            </a: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    &lt;</a:t>
            </a:r>
            <a:r>
              <a:rPr kumimoji="0" lang="en-US" altLang="ko-KR" sz="14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p</a:t>
            </a: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&gt;Page content goes here&lt;/</a:t>
            </a:r>
            <a:r>
              <a:rPr kumimoji="0" lang="en-US" altLang="ko-KR" sz="14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p</a:t>
            </a: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&lt;/</a:t>
            </a:r>
            <a:r>
              <a:rPr kumimoji="0" lang="en-US" altLang="ko-KR" sz="14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div</a:t>
            </a: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b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</a:t>
            </a:r>
            <a:r>
              <a:rPr kumimoji="0" lang="en-US" altLang="ko-KR" sz="14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div</a:t>
            </a: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    &lt;</a:t>
            </a:r>
            <a:r>
              <a:rPr kumimoji="0" lang="en-US" altLang="ko-KR" sz="14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h3</a:t>
            </a: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&gt;Sample Layout Footer&lt;/</a:t>
            </a:r>
            <a:r>
              <a:rPr kumimoji="0" lang="en-US" altLang="ko-KR" sz="14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h3</a:t>
            </a: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&lt;/</a:t>
            </a:r>
            <a:r>
              <a:rPr kumimoji="0" lang="en-US" altLang="ko-KR" sz="14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div</a:t>
            </a: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b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b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</a:t>
            </a:r>
            <a:r>
              <a:rPr kumimoji="0" lang="en-US" altLang="ko-KR" sz="1400" b="1" i="0" u="none" strike="noStrike" cap="none" normalizeH="0" baseline="0">
                <a:solidFill>
                  <a:srgbClr val="871094"/>
                </a:solidFill>
                <a:effectLst/>
                <a:latin typeface="Courier New"/>
                <a:cs typeface="Courier New"/>
              </a:rPr>
              <a:t>th</a:t>
            </a:r>
            <a:r>
              <a:rPr kumimoji="0" lang="en-US" altLang="ko-KR" sz="14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:block </a:t>
            </a:r>
            <a:r>
              <a:rPr kumimoji="0" lang="en-US" altLang="ko-KR" sz="1400" b="1" i="0" u="none" strike="noStrike" cap="none" normalizeH="0" baseline="0">
                <a:solidFill>
                  <a:srgbClr val="871094"/>
                </a:solidFill>
                <a:effectLst/>
                <a:latin typeface="Courier New"/>
                <a:cs typeface="Courier New"/>
              </a:rPr>
              <a:t>layout</a:t>
            </a:r>
            <a:r>
              <a:rPr kumimoji="0" lang="en-US" altLang="ko-KR" sz="1400" b="1" i="0" u="none" strike="noStrike" cap="none" normalizeH="0" baseline="0">
                <a:solidFill>
                  <a:srgbClr val="174ad4"/>
                </a:solidFill>
                <a:effectLst/>
                <a:latin typeface="Courier New"/>
                <a:cs typeface="Courier New"/>
              </a:rPr>
              <a:t>:fragment</a:t>
            </a:r>
            <a:r>
              <a:rPr kumimoji="0" lang="en-US" altLang="ko-KR" sz="1400" b="1" i="0" u="none" strike="noStrike" cap="none" normalizeH="0" baseline="0">
                <a:solidFill>
                  <a:srgbClr val="067d17"/>
                </a:solidFill>
                <a:effectLst/>
                <a:latin typeface="Courier New"/>
                <a:cs typeface="Courier New"/>
              </a:rPr>
              <a:t>="script" </a:t>
            </a: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&lt;/</a:t>
            </a:r>
            <a:r>
              <a:rPr kumimoji="0" lang="en-US" altLang="ko-KR" sz="1400" b="1" i="0" u="none" strike="noStrike" cap="none" normalizeH="0" baseline="0">
                <a:solidFill>
                  <a:srgbClr val="871094"/>
                </a:solidFill>
                <a:effectLst/>
                <a:latin typeface="Courier New"/>
                <a:cs typeface="Courier New"/>
              </a:rPr>
              <a:t>th</a:t>
            </a:r>
            <a:r>
              <a:rPr kumimoji="0" lang="en-US" altLang="ko-KR" sz="14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:block</a:t>
            </a: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b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&lt;/</a:t>
            </a:r>
            <a:r>
              <a:rPr kumimoji="0" lang="en-US" altLang="ko-KR" sz="14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body</a:t>
            </a: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b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</a:b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&lt;/</a:t>
            </a:r>
            <a:r>
              <a:rPr kumimoji="0" lang="en-US" altLang="ko-KR" sz="1400" b="1" i="0" u="none" strike="noStrike" cap="none" normalizeH="0" baseline="0">
                <a:solidFill>
                  <a:srgbClr val="0033b3"/>
                </a:solidFill>
                <a:effectLst/>
                <a:latin typeface="Courier New"/>
                <a:cs typeface="Courier New"/>
              </a:rPr>
              <a:t>html</a:t>
            </a:r>
            <a:r>
              <a:rPr kumimoji="0" lang="en-US" altLang="ko-KR" sz="1400" b="1" i="0" u="none" strike="noStrike" cap="none" normalizeH="0" baseline="0">
                <a:solidFill>
                  <a:srgbClr val="080808"/>
                </a:solidFill>
                <a:effectLst/>
                <a:latin typeface="Courier New"/>
                <a:cs typeface="Courier New"/>
              </a:rPr>
              <a:t>&gt;</a:t>
            </a:r>
            <a:r>
              <a:rPr kumimoji="0" lang="en-US" altLang="ko-KR" sz="1400" b="1" i="0" u="none" strike="noStrike" cap="none" normalizeH="0" baseline="0">
                <a:solidFill>
                  <a:schemeClr val="tx1"/>
                </a:solidFill>
                <a:effectLst/>
              </a:rPr>
              <a:t> </a:t>
            </a:r>
            <a:endParaRPr kumimoji="0" lang="en-US" altLang="ko-KR" sz="1400" b="1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8828159"/>
      </p:ext>
    </p:extLst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en-US" altLang="ko-KR" sz="4000" b="1">
                <a:latin typeface="맑은 고딕"/>
                <a:ea typeface="맑은 고딕"/>
              </a:rPr>
              <a:t>5. Entity</a:t>
            </a:r>
            <a:endParaRPr lang="ko-KR" altLang="en-US" sz="4000" b="1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32721636"/>
      </p:ext>
    </p:extLst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>
                <a:latin typeface="맑은 고딕"/>
                <a:ea typeface="맑은 고딕"/>
              </a:rPr>
              <a:t>5. Entity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703" y="931492"/>
            <a:ext cx="11366500" cy="5338679"/>
          </a:xfrm>
        </p:spPr>
        <p:txBody>
          <a:bodyPr/>
          <a:lstStyle/>
          <a:p>
            <a:r>
              <a:rPr lang="ko-KR" altLang="en-US" dirty="0" err="1" smtClean="0"/>
              <a:t>엔티티</a:t>
            </a:r>
            <a:r>
              <a:rPr lang="ko-KR" altLang="en-US" dirty="0" smtClean="0"/>
              <a:t> 설계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703" y="1375874"/>
            <a:ext cx="5885586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@Data</a:t>
            </a:r>
          </a:p>
          <a:p>
            <a:r>
              <a:rPr lang="en-US" altLang="ko-KR" sz="1600" dirty="0"/>
              <a:t>@Entity</a:t>
            </a:r>
          </a:p>
          <a:p>
            <a:r>
              <a:rPr lang="en-US" altLang="ko-KR" sz="1600" b="1" dirty="0"/>
              <a:t>public class </a:t>
            </a:r>
            <a:r>
              <a:rPr lang="en-US" altLang="ko-KR" sz="1600" b="1" dirty="0" err="1"/>
              <a:t>JpaMember</a:t>
            </a:r>
            <a:r>
              <a:rPr lang="en-US" altLang="ko-KR" sz="1600" b="1" dirty="0"/>
              <a:t> {</a:t>
            </a:r>
          </a:p>
          <a:p>
            <a:pPr lvl="1"/>
            <a:r>
              <a:rPr lang="en-US" altLang="ko-KR" sz="1600" dirty="0"/>
              <a:t>@Id  </a:t>
            </a:r>
          </a:p>
          <a:p>
            <a:pPr lvl="1"/>
            <a:r>
              <a:rPr lang="en-US" altLang="ko-KR" sz="1600" dirty="0"/>
              <a:t>@</a:t>
            </a:r>
            <a:r>
              <a:rPr lang="en-US" altLang="ko-KR" sz="1600" dirty="0" err="1"/>
              <a:t>GeneratedValue</a:t>
            </a:r>
            <a:r>
              <a:rPr lang="en-US" altLang="ko-KR" sz="1600" dirty="0"/>
              <a:t>(strategy = </a:t>
            </a:r>
            <a:r>
              <a:rPr lang="en-US" altLang="ko-KR" sz="1600" dirty="0" err="1"/>
              <a:t>GenerationType.</a:t>
            </a:r>
            <a:r>
              <a:rPr lang="en-US" altLang="ko-KR" sz="1600" b="1" i="1" dirty="0" err="1"/>
              <a:t>IDENTITY</a:t>
            </a:r>
            <a:r>
              <a:rPr lang="en-US" altLang="ko-KR" sz="1600" b="1" i="1" dirty="0"/>
              <a:t>)</a:t>
            </a:r>
          </a:p>
          <a:p>
            <a:pPr lvl="1"/>
            <a:r>
              <a:rPr lang="en-US" altLang="ko-KR" sz="1600" b="1" dirty="0"/>
              <a:t>private Long id;</a:t>
            </a:r>
          </a:p>
          <a:p>
            <a:pPr lvl="1"/>
            <a:r>
              <a:rPr lang="en-US" altLang="ko-KR" sz="1600" b="1" dirty="0"/>
              <a:t>private String name;</a:t>
            </a:r>
          </a:p>
          <a:p>
            <a:pPr lvl="1"/>
            <a:r>
              <a:rPr lang="en-US" altLang="ko-KR" sz="1600" b="1" dirty="0"/>
              <a:t>private String password;</a:t>
            </a:r>
          </a:p>
          <a:p>
            <a:pPr lvl="1"/>
            <a:r>
              <a:rPr lang="en-US" altLang="ko-KR" sz="1600" b="1" dirty="0"/>
              <a:t>private String email;</a:t>
            </a:r>
          </a:p>
          <a:p>
            <a:pPr lvl="1"/>
            <a:r>
              <a:rPr lang="en-US" altLang="ko-KR" sz="1600" b="1" dirty="0"/>
              <a:t>private String memo;</a:t>
            </a:r>
          </a:p>
          <a:p>
            <a:pPr lvl="1"/>
            <a:r>
              <a:rPr lang="en-US" altLang="ko-KR" sz="1600" dirty="0"/>
              <a:t>@Column(name="address")</a:t>
            </a:r>
          </a:p>
          <a:p>
            <a:pPr lvl="1"/>
            <a:r>
              <a:rPr lang="en-US" altLang="ko-KR" sz="1600" b="1" dirty="0"/>
              <a:t>private String </a:t>
            </a:r>
            <a:r>
              <a:rPr lang="en-US" altLang="ko-KR" sz="1600" b="1" dirty="0" err="1"/>
              <a:t>addr</a:t>
            </a:r>
            <a:r>
              <a:rPr lang="en-US" altLang="ko-KR" sz="1600" b="1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768269" y="289794"/>
            <a:ext cx="4655442" cy="63401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@Entity</a:t>
            </a:r>
          </a:p>
          <a:p>
            <a:r>
              <a:rPr lang="en-US" altLang="ko-KR" sz="1400" dirty="0"/>
              <a:t>@Table(name="item")</a:t>
            </a:r>
          </a:p>
          <a:p>
            <a:r>
              <a:rPr lang="en-US" altLang="ko-KR" sz="1400" dirty="0"/>
              <a:t>@</a:t>
            </a:r>
            <a:r>
              <a:rPr lang="en-US" altLang="ko-KR" sz="1400" dirty="0" smtClean="0"/>
              <a:t>Getter @Setter @</a:t>
            </a:r>
            <a:r>
              <a:rPr lang="en-US" altLang="ko-KR" sz="1400" dirty="0" err="1"/>
              <a:t>ToString</a:t>
            </a:r>
            <a:endParaRPr lang="en-US" altLang="ko-KR" sz="1400" dirty="0"/>
          </a:p>
          <a:p>
            <a:r>
              <a:rPr lang="en-US" altLang="ko-KR" sz="1400" b="1" dirty="0"/>
              <a:t>public class Item {</a:t>
            </a:r>
          </a:p>
          <a:p>
            <a:r>
              <a:rPr lang="en-US" altLang="ko-KR" sz="1400" dirty="0"/>
              <a:t>@Id</a:t>
            </a:r>
          </a:p>
          <a:p>
            <a:r>
              <a:rPr lang="en-US" altLang="ko-KR" sz="1400" dirty="0"/>
              <a:t>@Column(name="</a:t>
            </a:r>
            <a:r>
              <a:rPr lang="en-US" altLang="ko-KR" sz="1400" dirty="0" err="1"/>
              <a:t>item_id</a:t>
            </a:r>
            <a:r>
              <a:rPr lang="en-US" altLang="ko-KR" sz="1400" dirty="0"/>
              <a:t>")</a:t>
            </a:r>
          </a:p>
          <a:p>
            <a:r>
              <a:rPr lang="en-US" altLang="ko-KR" sz="1400" dirty="0"/>
              <a:t>@</a:t>
            </a:r>
            <a:r>
              <a:rPr lang="en-US" altLang="ko-KR" sz="1400" dirty="0" err="1"/>
              <a:t>GeneratedValue</a:t>
            </a:r>
            <a:r>
              <a:rPr lang="en-US" altLang="ko-KR" sz="1400" dirty="0"/>
              <a:t>(strategy=</a:t>
            </a:r>
            <a:r>
              <a:rPr lang="en-US" altLang="ko-KR" sz="1400" dirty="0" err="1"/>
              <a:t>GenerationType.</a:t>
            </a:r>
            <a:r>
              <a:rPr lang="en-US" altLang="ko-KR" sz="1400" b="1" i="1" dirty="0" err="1"/>
              <a:t>AUTO</a:t>
            </a:r>
            <a:r>
              <a:rPr lang="en-US" altLang="ko-KR" sz="1400" b="1" i="1" dirty="0"/>
              <a:t>)</a:t>
            </a:r>
          </a:p>
          <a:p>
            <a:r>
              <a:rPr lang="en-US" altLang="ko-KR" sz="1400" b="1" dirty="0"/>
              <a:t>private Long id;       //</a:t>
            </a:r>
            <a:r>
              <a:rPr lang="ko-KR" altLang="en-US" sz="1400" b="1" dirty="0"/>
              <a:t>상품 코드</a:t>
            </a:r>
          </a:p>
          <a:p>
            <a:endParaRPr lang="ko-KR" altLang="en-US" sz="1400" dirty="0"/>
          </a:p>
          <a:p>
            <a:r>
              <a:rPr lang="en-US" altLang="ko-KR" sz="1400" dirty="0"/>
              <a:t>@Column(</a:t>
            </a:r>
            <a:r>
              <a:rPr lang="en-US" altLang="ko-KR" sz="1400" dirty="0" err="1"/>
              <a:t>nullable</a:t>
            </a:r>
            <a:r>
              <a:rPr lang="en-US" altLang="ko-KR" sz="1400" dirty="0"/>
              <a:t>=</a:t>
            </a:r>
            <a:r>
              <a:rPr lang="en-US" altLang="ko-KR" sz="1400" b="1" dirty="0"/>
              <a:t>false, length=50)</a:t>
            </a:r>
          </a:p>
          <a:p>
            <a:r>
              <a:rPr lang="en-US" altLang="ko-KR" sz="1400" b="1" dirty="0"/>
              <a:t>private String </a:t>
            </a:r>
            <a:r>
              <a:rPr lang="en-US" altLang="ko-KR" sz="1400" b="1" dirty="0" err="1"/>
              <a:t>itemNm</a:t>
            </a:r>
            <a:r>
              <a:rPr lang="en-US" altLang="ko-KR" sz="1400" b="1" dirty="0"/>
              <a:t>; //</a:t>
            </a:r>
            <a:r>
              <a:rPr lang="ko-KR" altLang="en-US" sz="1400" b="1" dirty="0"/>
              <a:t>상품명</a:t>
            </a:r>
          </a:p>
          <a:p>
            <a:endParaRPr lang="ko-KR" altLang="en-US" sz="1400" dirty="0"/>
          </a:p>
          <a:p>
            <a:r>
              <a:rPr lang="en-US" altLang="ko-KR" sz="1400" dirty="0"/>
              <a:t>@Column(name="price", </a:t>
            </a:r>
            <a:r>
              <a:rPr lang="en-US" altLang="ko-KR" sz="1400" dirty="0" err="1"/>
              <a:t>nullable</a:t>
            </a:r>
            <a:r>
              <a:rPr lang="en-US" altLang="ko-KR" sz="1400" dirty="0"/>
              <a:t>=</a:t>
            </a:r>
            <a:r>
              <a:rPr lang="en-US" altLang="ko-KR" sz="1400" b="1" dirty="0"/>
              <a:t>false)</a:t>
            </a:r>
          </a:p>
          <a:p>
            <a:r>
              <a:rPr lang="en-US" altLang="ko-KR" sz="1400" b="1" dirty="0"/>
              <a:t>private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price; //</a:t>
            </a:r>
            <a:r>
              <a:rPr lang="ko-KR" altLang="en-US" sz="1400" b="1" dirty="0"/>
              <a:t>가격</a:t>
            </a:r>
          </a:p>
          <a:p>
            <a:endParaRPr lang="ko-KR" altLang="en-US" sz="1400" dirty="0"/>
          </a:p>
          <a:p>
            <a:r>
              <a:rPr lang="en-US" altLang="ko-KR" sz="1400" dirty="0"/>
              <a:t>@Column(</a:t>
            </a:r>
            <a:r>
              <a:rPr lang="en-US" altLang="ko-KR" sz="1400" dirty="0" err="1"/>
              <a:t>nullable</a:t>
            </a:r>
            <a:r>
              <a:rPr lang="en-US" altLang="ko-KR" sz="1400" dirty="0"/>
              <a:t>=</a:t>
            </a:r>
            <a:r>
              <a:rPr lang="en-US" altLang="ko-KR" sz="1400" b="1" dirty="0"/>
              <a:t>false)</a:t>
            </a:r>
          </a:p>
          <a:p>
            <a:r>
              <a:rPr lang="en-US" altLang="ko-KR" sz="1400" b="1" dirty="0"/>
              <a:t>private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stockNumber</a:t>
            </a:r>
            <a:r>
              <a:rPr lang="en-US" altLang="ko-KR" sz="1400" b="1" dirty="0"/>
              <a:t>; //</a:t>
            </a:r>
            <a:r>
              <a:rPr lang="ko-KR" altLang="en-US" sz="1400" b="1" dirty="0" err="1"/>
              <a:t>재고수량</a:t>
            </a:r>
            <a:endParaRPr lang="ko-KR" altLang="en-US" sz="1400" b="1" dirty="0"/>
          </a:p>
          <a:p>
            <a:endParaRPr lang="ko-KR" altLang="en-US" sz="1400" dirty="0"/>
          </a:p>
          <a:p>
            <a:r>
              <a:rPr lang="en-US" altLang="ko-KR" sz="1400" dirty="0"/>
              <a:t>@Lob</a:t>
            </a:r>
          </a:p>
          <a:p>
            <a:r>
              <a:rPr lang="en-US" altLang="ko-KR" sz="1400" dirty="0"/>
              <a:t>@Column(</a:t>
            </a:r>
            <a:r>
              <a:rPr lang="en-US" altLang="ko-KR" sz="1400" dirty="0" err="1"/>
              <a:t>nullable</a:t>
            </a:r>
            <a:r>
              <a:rPr lang="en-US" altLang="ko-KR" sz="1400" dirty="0"/>
              <a:t>=</a:t>
            </a:r>
            <a:r>
              <a:rPr lang="en-US" altLang="ko-KR" sz="1400" b="1" dirty="0"/>
              <a:t>false)</a:t>
            </a:r>
          </a:p>
          <a:p>
            <a:r>
              <a:rPr lang="en-US" altLang="ko-KR" sz="1400" b="1" dirty="0"/>
              <a:t>private String </a:t>
            </a:r>
            <a:r>
              <a:rPr lang="en-US" altLang="ko-KR" sz="1400" b="1" dirty="0" err="1"/>
              <a:t>itemDetail</a:t>
            </a:r>
            <a:r>
              <a:rPr lang="en-US" altLang="ko-KR" sz="1400" b="1" dirty="0"/>
              <a:t>; //</a:t>
            </a:r>
            <a:r>
              <a:rPr lang="ko-KR" altLang="en-US" sz="1400" b="1" dirty="0"/>
              <a:t>상품 상세 설명</a:t>
            </a:r>
          </a:p>
          <a:p>
            <a:endParaRPr lang="ko-KR" altLang="en-US" sz="1400" dirty="0"/>
          </a:p>
          <a:p>
            <a:r>
              <a:rPr lang="en-US" altLang="ko-KR" sz="1400" dirty="0"/>
              <a:t>@Enumerated(</a:t>
            </a:r>
            <a:r>
              <a:rPr lang="en-US" altLang="ko-KR" sz="1400" dirty="0" err="1"/>
              <a:t>EnumType.</a:t>
            </a:r>
            <a:r>
              <a:rPr lang="en-US" altLang="ko-KR" sz="1400" b="1" i="1" dirty="0" err="1"/>
              <a:t>STRING</a:t>
            </a:r>
            <a:r>
              <a:rPr lang="en-US" altLang="ko-KR" sz="1400" b="1" i="1" dirty="0"/>
              <a:t>)</a:t>
            </a:r>
          </a:p>
          <a:p>
            <a:r>
              <a:rPr lang="en-US" altLang="ko-KR" sz="1400" b="1" dirty="0"/>
              <a:t>private </a:t>
            </a:r>
            <a:r>
              <a:rPr lang="en-US" altLang="ko-KR" sz="1400" b="1" dirty="0" err="1"/>
              <a:t>ItemSellStatus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itemSellStatus</a:t>
            </a:r>
            <a:r>
              <a:rPr lang="en-US" altLang="ko-KR" sz="1400" b="1" dirty="0"/>
              <a:t>;//</a:t>
            </a:r>
            <a:r>
              <a:rPr lang="ko-KR" altLang="en-US" sz="1400" b="1" dirty="0"/>
              <a:t>상품 판매 상태</a:t>
            </a:r>
          </a:p>
          <a:p>
            <a:endParaRPr lang="ko-KR" altLang="en-US" sz="1400" dirty="0"/>
          </a:p>
          <a:p>
            <a:r>
              <a:rPr lang="en-US" altLang="ko-KR" sz="1400" b="1" dirty="0"/>
              <a:t>private </a:t>
            </a:r>
            <a:r>
              <a:rPr lang="en-US" altLang="ko-KR" sz="1400" b="1" dirty="0" err="1"/>
              <a:t>LocalDateTime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regTime</a:t>
            </a:r>
            <a:r>
              <a:rPr lang="en-US" altLang="ko-KR" sz="1400" b="1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b="1" dirty="0"/>
              <a:t>private </a:t>
            </a:r>
            <a:r>
              <a:rPr lang="en-US" altLang="ko-KR" sz="1400" b="1" dirty="0" err="1"/>
              <a:t>LocalDateTime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updateTime</a:t>
            </a:r>
            <a:r>
              <a:rPr lang="en-US" altLang="ko-KR" sz="1400" b="1" dirty="0" smtClean="0"/>
              <a:t>;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422263904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1. Spring Data JPA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프로젝트 생성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2491597"/>
      </p:ext>
    </p:extLst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/>
              <a:t>5. Entity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2750" y="818023"/>
            <a:ext cx="11366500" cy="5221952"/>
          </a:xfrm>
        </p:spPr>
        <p:txBody>
          <a:bodyPr/>
          <a:lstStyle/>
          <a:p>
            <a:pPr lvl="0">
              <a:defRPr/>
            </a:pPr>
            <a:r>
              <a:rPr/>
              <a:t>엔티티 매핑관련 어노테이션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6484" y="1239141"/>
          <a:ext cx="11223719" cy="5091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639"/>
                <a:gridCol w="8658080"/>
              </a:tblGrid>
              <a:tr h="313142"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400"/>
                        <a:t>어노테이션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400"/>
                        <a:t>설명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13142">
                <a:tc>
                  <a:txBody>
                    <a:bodyPr vert="horz" lIns="91440" tIns="45720" rIns="91440" bIns="45720" anchor="t" anchorCtr="0"/>
                    <a:lstStyle/>
                    <a:p>
                      <a:pPr marL="0" marR="0" lvl="0" indent="0" algn="l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/>
                        <a:t>@Entity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400"/>
                        <a:t>데이터베이스 테이블과 </a:t>
                      </a:r>
                      <a:r>
                        <a:rPr lang="en-US" altLang="ko-KR" sz="1400"/>
                        <a:t>1:1</a:t>
                      </a:r>
                      <a:r>
                        <a:rPr lang="ko-KR" altLang="en-US" sz="1400"/>
                        <a:t>로 매칭되는 객체</a:t>
                      </a:r>
                      <a:r>
                        <a:rPr lang="en-US" altLang="ko-KR" sz="1400"/>
                        <a:t>, Entity </a:t>
                      </a:r>
                      <a:r>
                        <a:rPr lang="ko-KR" altLang="en-US" sz="1400"/>
                        <a:t>객체의 인스턴스 하나가 테이블에서 하나의 레코드 값을 의미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13142"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/>
                        <a:t>@Table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400"/>
                        <a:t>엔티티와 매핑할 테이블 이름 명시적으로 설정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설정하지 않으면 </a:t>
                      </a:r>
                      <a:r>
                        <a:rPr lang="en-US" altLang="ko-KR" sz="1400"/>
                        <a:t>table</a:t>
                      </a:r>
                      <a:r>
                        <a:rPr lang="ko-KR" altLang="en-US" sz="1400"/>
                        <a:t>명 자동설정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13142"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/>
                        <a:t>@Id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400"/>
                        <a:t>테이블의 기본 키에 사용할 속성 지정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13142"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/>
                        <a:t>@GeneratedValue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400"/>
                        <a:t>키 값 생성 전략 명시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13142"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/>
                        <a:t>@Column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400"/>
                        <a:t>필드와 컬럼 매핑 및 필드 속성 지정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필드명</a:t>
                      </a:r>
                      <a:r>
                        <a:rPr lang="en-US" altLang="ko-KR" sz="1400"/>
                        <a:t>, not null, length </a:t>
                      </a:r>
                      <a:r>
                        <a:rPr lang="ko-KR" altLang="en-US" sz="1400"/>
                        <a:t>등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13142"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/>
                        <a:t>@Lob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/>
                        <a:t>BLOB,</a:t>
                      </a:r>
                      <a:r>
                        <a:rPr lang="en-US" altLang="ko-KR" sz="1400" baseline="0"/>
                        <a:t> CLOB </a:t>
                      </a:r>
                      <a:r>
                        <a:rPr lang="ko-KR" altLang="en-US" sz="1400" baseline="0"/>
                        <a:t>타입 매핑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13142"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/>
                        <a:t>@CreationTimestamp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400"/>
                        <a:t>데이터 </a:t>
                      </a:r>
                      <a:r>
                        <a:rPr lang="en-US" altLang="ko-KR" sz="1400"/>
                        <a:t>insert </a:t>
                      </a:r>
                      <a:r>
                        <a:rPr lang="ko-KR" altLang="en-US" sz="1400"/>
                        <a:t>시 시간 자동 저장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13142"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/>
                        <a:t>@UpdateTimestamp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400"/>
                        <a:t>데이터 </a:t>
                      </a:r>
                      <a:r>
                        <a:rPr lang="en-US" altLang="ko-KR" sz="1400"/>
                        <a:t>update </a:t>
                      </a:r>
                      <a:r>
                        <a:rPr lang="ko-KR" altLang="en-US" sz="1400"/>
                        <a:t>시 시간 자동 저장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13142"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/>
                        <a:t>@Enumerated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/>
                        <a:t>Enum </a:t>
                      </a:r>
                      <a:r>
                        <a:rPr lang="ko-KR" altLang="en-US" sz="1400"/>
                        <a:t>타입 매핑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13142"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/>
                        <a:t>@Transient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400"/>
                        <a:t>해당 필드 데이터베이스 매핑 무시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13142"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/>
                        <a:t>@Temporal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400"/>
                        <a:t>날짜 타입 매핑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13142"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/>
                        <a:t>@CreateDate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400"/>
                        <a:t>엔티티가 생성되어 저장될 때 시간 자동 저장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13142"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/>
                        <a:t>@LastModifedDate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400"/>
                        <a:t>조회한 엔티티의 값을 변경할 때 시간 자동 저장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13142"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35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@DateTimeFormat(pattern = "yyyy-MM-dd'T'HH:mm:ss")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400"/>
                        <a:t>날짜 시간 포맷 설정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>
                <a:latin typeface="맑은 고딕"/>
                <a:ea typeface="맑은 고딕"/>
              </a:rPr>
              <a:t>5. Entity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703" y="861850"/>
            <a:ext cx="11366500" cy="5408321"/>
          </a:xfrm>
        </p:spPr>
        <p:txBody>
          <a:bodyPr/>
          <a:lstStyle/>
          <a:p>
            <a:r>
              <a:rPr lang="en-US" altLang="ko-KR" dirty="0" smtClean="0"/>
              <a:t>@Column </a:t>
            </a:r>
            <a:r>
              <a:rPr lang="ko-KR" altLang="en-US" dirty="0" err="1" smtClean="0"/>
              <a:t>어노테이션의</a:t>
            </a:r>
            <a:r>
              <a:rPr lang="ko-KR" altLang="en-US" dirty="0" smtClean="0"/>
              <a:t> 속성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09297"/>
              </p:ext>
            </p:extLst>
          </p:nvPr>
        </p:nvGraphicFramePr>
        <p:xfrm>
          <a:off x="502302" y="1266596"/>
          <a:ext cx="9829563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32">
                  <a:extLst>
                    <a:ext uri="{9D8B030D-6E8A-4147-A177-3AD203B41FA5}">
                      <a16:colId xmlns:a16="http://schemas.microsoft.com/office/drawing/2014/main" val="3650321122"/>
                    </a:ext>
                  </a:extLst>
                </a:gridCol>
                <a:gridCol w="6285701">
                  <a:extLst>
                    <a:ext uri="{9D8B030D-6E8A-4147-A177-3AD203B41FA5}">
                      <a16:colId xmlns:a16="http://schemas.microsoft.com/office/drawing/2014/main" val="3761981103"/>
                    </a:ext>
                  </a:extLst>
                </a:gridCol>
                <a:gridCol w="1371330">
                  <a:extLst>
                    <a:ext uri="{9D8B030D-6E8A-4147-A177-3AD203B41FA5}">
                      <a16:colId xmlns:a16="http://schemas.microsoft.com/office/drawing/2014/main" val="2922430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속성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기본값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03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필드와 매핑할 컬럼 이름  설정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객체이름</a:t>
                      </a:r>
                      <a:r>
                        <a:rPr lang="ko-KR" altLang="en-US" sz="1400" dirty="0" smtClean="0"/>
                        <a:t> 필드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08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unique(DDL)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유니크 제약조건 설정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30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insertable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insert</a:t>
                      </a:r>
                      <a:r>
                        <a:rPr lang="en-US" altLang="ko-KR" sz="1400" baseline="0" dirty="0" smtClean="0"/>
                        <a:t>  </a:t>
                      </a:r>
                      <a:r>
                        <a:rPr lang="ko-KR" altLang="en-US" sz="1400" baseline="0" dirty="0" smtClean="0"/>
                        <a:t>가능 여부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true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55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updatable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update </a:t>
                      </a:r>
                      <a:r>
                        <a:rPr lang="ko-KR" altLang="en-US" sz="1400" dirty="0" smtClean="0"/>
                        <a:t>가능 여부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true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8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length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String </a:t>
                      </a:r>
                      <a:r>
                        <a:rPr lang="ko-KR" altLang="en-US" sz="1400" dirty="0" smtClean="0"/>
                        <a:t>타입의 문자 길이 제약조건 설정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255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88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nullable</a:t>
                      </a:r>
                      <a:r>
                        <a:rPr lang="en-US" altLang="ko-KR" sz="1400" dirty="0" smtClean="0"/>
                        <a:t>(DDL)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null </a:t>
                      </a:r>
                      <a:r>
                        <a:rPr lang="ko-KR" altLang="en-US" sz="1400" dirty="0" smtClean="0"/>
                        <a:t>값의 허용 여부 설정</a:t>
                      </a:r>
                      <a:r>
                        <a:rPr lang="en-US" altLang="ko-KR" sz="1400" dirty="0" smtClean="0"/>
                        <a:t>, false </a:t>
                      </a:r>
                      <a:r>
                        <a:rPr lang="ko-KR" altLang="en-US" sz="1400" dirty="0" smtClean="0"/>
                        <a:t>설정 시 </a:t>
                      </a:r>
                      <a:r>
                        <a:rPr lang="en-US" altLang="ko-KR" sz="1400" dirty="0" smtClean="0"/>
                        <a:t>DDL </a:t>
                      </a:r>
                      <a:r>
                        <a:rPr lang="ko-KR" altLang="en-US" sz="1400" dirty="0" smtClean="0"/>
                        <a:t>생성시에 </a:t>
                      </a:r>
                      <a:r>
                        <a:rPr lang="en-US" altLang="ko-KR" sz="1400" dirty="0" smtClean="0"/>
                        <a:t>not null </a:t>
                      </a:r>
                      <a:r>
                        <a:rPr lang="ko-KR" altLang="en-US" sz="1400" dirty="0" smtClean="0"/>
                        <a:t>제약조건 설정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736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columnDefinition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데이터베이스 컬럼 정보 기술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예</a:t>
                      </a:r>
                      <a:r>
                        <a:rPr lang="en-US" altLang="ko-KR" sz="1400" dirty="0" smtClean="0"/>
                        <a:t>) @Column(</a:t>
                      </a:r>
                      <a:r>
                        <a:rPr lang="en-US" altLang="ko-KR" sz="1400" dirty="0" err="1" smtClean="0"/>
                        <a:t>columnDefinition</a:t>
                      </a:r>
                      <a:r>
                        <a:rPr lang="en-US" altLang="ko-KR" sz="1400" dirty="0" smtClean="0"/>
                        <a:t>=“varchar(5) default</a:t>
                      </a:r>
                      <a:r>
                        <a:rPr lang="en-US" altLang="ko-KR" sz="1400" baseline="0" dirty="0" smtClean="0"/>
                        <a:t> ‘10’ not null”)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58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precision, scale(DDL)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BigDecimal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타입에서 사용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BigInteger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가능</a:t>
                      </a:r>
                      <a:r>
                        <a:rPr lang="en-US" altLang="ko-KR" sz="1400" baseline="0" dirty="0" smtClean="0"/>
                        <a:t>) </a:t>
                      </a:r>
                      <a:r>
                        <a:rPr lang="en-US" altLang="ko-KR" sz="1400" baseline="0" dirty="0" err="1" smtClean="0"/>
                        <a:t>precisio</a:t>
                      </a:r>
                      <a:r>
                        <a:rPr lang="ko-KR" altLang="en-US" sz="1400" baseline="0" dirty="0" smtClean="0"/>
                        <a:t>은 소수점을 포함한 전체 </a:t>
                      </a:r>
                      <a:r>
                        <a:rPr lang="ko-KR" altLang="en-US" sz="1400" baseline="0" dirty="0" err="1" smtClean="0"/>
                        <a:t>자리수이고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, scale</a:t>
                      </a:r>
                      <a:r>
                        <a:rPr lang="ko-KR" altLang="en-US" sz="1400" baseline="0" dirty="0" smtClean="0"/>
                        <a:t>은 소수점 </a:t>
                      </a:r>
                      <a:r>
                        <a:rPr lang="ko-KR" altLang="en-US" sz="1400" baseline="0" dirty="0" err="1" smtClean="0"/>
                        <a:t>자리수</a:t>
                      </a:r>
                      <a:r>
                        <a:rPr lang="en-US" altLang="ko-KR" sz="1400" baseline="0" dirty="0" smtClean="0"/>
                        <a:t>, Double</a:t>
                      </a:r>
                      <a:r>
                        <a:rPr lang="ko-KR" altLang="en-US" sz="1400" baseline="0" dirty="0" smtClean="0"/>
                        <a:t>과 </a:t>
                      </a:r>
                      <a:r>
                        <a:rPr lang="en-US" altLang="ko-KR" sz="1400" baseline="0" dirty="0" smtClean="0"/>
                        <a:t>float </a:t>
                      </a:r>
                      <a:r>
                        <a:rPr lang="ko-KR" altLang="en-US" sz="1400" baseline="0" dirty="0" smtClean="0"/>
                        <a:t>타입에 적용되지 않음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57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605565"/>
      </p:ext>
    </p:extLst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>
                <a:latin typeface="맑은 고딕"/>
                <a:ea typeface="맑은 고딕"/>
              </a:rPr>
              <a:t>5. Entity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GeneratedValue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전략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702412"/>
              </p:ext>
            </p:extLst>
          </p:nvPr>
        </p:nvGraphicFramePr>
        <p:xfrm>
          <a:off x="639035" y="1480242"/>
          <a:ext cx="987229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172">
                  <a:extLst>
                    <a:ext uri="{9D8B030D-6E8A-4147-A177-3AD203B41FA5}">
                      <a16:colId xmlns:a16="http://schemas.microsoft.com/office/drawing/2014/main" val="477000584"/>
                    </a:ext>
                  </a:extLst>
                </a:gridCol>
                <a:gridCol w="7171120">
                  <a:extLst>
                    <a:ext uri="{9D8B030D-6E8A-4147-A177-3AD203B41FA5}">
                      <a16:colId xmlns:a16="http://schemas.microsoft.com/office/drawing/2014/main" val="387887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생성전략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87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GenerationType.AUTO</a:t>
                      </a:r>
                      <a:r>
                        <a:rPr lang="en-US" altLang="ko-KR" dirty="0" smtClean="0"/>
                        <a:t>(default)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JPA </a:t>
                      </a:r>
                      <a:r>
                        <a:rPr lang="ko-KR" altLang="en-US" dirty="0" smtClean="0"/>
                        <a:t>구현체가 자동으로 생성 전략 결정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4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GenerationType.IDENTIFY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기본키</a:t>
                      </a:r>
                      <a:r>
                        <a:rPr lang="ko-KR" altLang="en-US" dirty="0" smtClean="0"/>
                        <a:t> 생성을 데이터베이스 위임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MySql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데이터베이스의 경우 </a:t>
                      </a:r>
                      <a:r>
                        <a:rPr lang="en-US" altLang="ko-KR" baseline="0" dirty="0" smtClean="0"/>
                        <a:t>AUTO_INCREMENT </a:t>
                      </a:r>
                      <a:r>
                        <a:rPr lang="ko-KR" altLang="en-US" baseline="0" dirty="0" smtClean="0"/>
                        <a:t>를 사용하여 기본 키 생성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ex)</a:t>
                      </a:r>
                    </a:p>
                    <a:p>
                      <a:pPr marL="0" lvl="2"/>
                      <a:r>
                        <a:rPr lang="en-US" altLang="ko-KR" sz="1400" dirty="0" smtClean="0"/>
                        <a:t>@</a:t>
                      </a:r>
                      <a:r>
                        <a:rPr lang="en-US" altLang="ko-KR" sz="1400" dirty="0" err="1" smtClean="0"/>
                        <a:t>GeneratedValue</a:t>
                      </a:r>
                      <a:r>
                        <a:rPr lang="en-US" altLang="ko-KR" sz="1400" dirty="0" smtClean="0"/>
                        <a:t>(strategy=</a:t>
                      </a:r>
                      <a:r>
                        <a:rPr lang="en-US" altLang="ko-KR" sz="1400" dirty="0" err="1" smtClean="0"/>
                        <a:t>GenerationType.IDENTITY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r>
                        <a:rPr lang="en-US" altLang="ko-KR" sz="1400" dirty="0" smtClean="0"/>
                        <a:t>private Long id;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69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GenerationType.SEQUECE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데이터베이스 시퀀스 오브젝트를 사용하여 기본 키 생성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@</a:t>
                      </a:r>
                      <a:r>
                        <a:rPr lang="en-US" altLang="ko-KR" dirty="0" err="1" smtClean="0"/>
                        <a:t>SequenceGenerator</a:t>
                      </a:r>
                      <a:r>
                        <a:rPr lang="ko-KR" altLang="en-US" dirty="0" smtClean="0"/>
                        <a:t>를 사용하여 시퀀스를 등록이 필요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ex)</a:t>
                      </a:r>
                    </a:p>
                    <a:p>
                      <a:r>
                        <a:rPr lang="en-US" altLang="ko-KR" sz="1200" dirty="0" smtClean="0"/>
                        <a:t>@</a:t>
                      </a:r>
                      <a:r>
                        <a:rPr lang="en-US" altLang="ko-KR" sz="1200" dirty="0" err="1" smtClean="0"/>
                        <a:t>SequenceGenerator</a:t>
                      </a:r>
                      <a:r>
                        <a:rPr lang="en-US" altLang="ko-KR" sz="1200" dirty="0" smtClean="0"/>
                        <a:t>(name=‘</a:t>
                      </a:r>
                      <a:r>
                        <a:rPr lang="en-US" altLang="ko-KR" sz="1200" dirty="0" err="1" smtClean="0"/>
                        <a:t>seq</a:t>
                      </a:r>
                      <a:r>
                        <a:rPr lang="en-US" altLang="ko-KR" sz="1200" dirty="0" smtClean="0"/>
                        <a:t>”, </a:t>
                      </a:r>
                      <a:r>
                        <a:rPr lang="en-US" altLang="ko-KR" sz="1200" dirty="0" err="1" smtClean="0"/>
                        <a:t>sequencename</a:t>
                      </a:r>
                      <a:r>
                        <a:rPr lang="en-US" altLang="ko-KR" sz="1200" dirty="0" smtClean="0"/>
                        <a:t>=“</a:t>
                      </a:r>
                      <a:r>
                        <a:rPr lang="en-US" altLang="ko-KR" sz="1200" dirty="0" err="1" smtClean="0"/>
                        <a:t>jpa_sequence</a:t>
                      </a:r>
                      <a:r>
                        <a:rPr lang="en-US" altLang="ko-KR" sz="1200" dirty="0" smtClean="0"/>
                        <a:t>”)</a:t>
                      </a:r>
                    </a:p>
                    <a:p>
                      <a:r>
                        <a:rPr lang="en-US" altLang="ko-KR" sz="1200" dirty="0" smtClean="0"/>
                        <a:t>@</a:t>
                      </a:r>
                      <a:r>
                        <a:rPr lang="en-US" altLang="ko-KR" sz="1200" dirty="0" err="1" smtClean="0"/>
                        <a:t>GeneratedValue</a:t>
                      </a:r>
                      <a:r>
                        <a:rPr lang="en-US" altLang="ko-KR" sz="1200" dirty="0" smtClean="0"/>
                        <a:t>(strategy=</a:t>
                      </a:r>
                      <a:r>
                        <a:rPr lang="en-US" altLang="ko-KR" sz="1200" dirty="0" err="1" smtClean="0"/>
                        <a:t>GenerationType.SEQUENCE</a:t>
                      </a:r>
                      <a:r>
                        <a:rPr lang="en-US" altLang="ko-KR" sz="1200" dirty="0" smtClean="0"/>
                        <a:t>, generator=“</a:t>
                      </a:r>
                      <a:r>
                        <a:rPr lang="en-US" altLang="ko-KR" sz="1200" dirty="0" err="1" smtClean="0"/>
                        <a:t>seq</a:t>
                      </a:r>
                      <a:r>
                        <a:rPr lang="en-US" altLang="ko-KR" sz="1200" dirty="0" smtClean="0"/>
                        <a:t>”)</a:t>
                      </a:r>
                    </a:p>
                    <a:p>
                      <a:r>
                        <a:rPr lang="en-US" altLang="ko-KR" sz="1200" dirty="0" smtClean="0"/>
                        <a:t>private Long id;</a:t>
                      </a:r>
                      <a:endParaRPr lang="ko-KR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15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GenerationType.TABLE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 </a:t>
                      </a:r>
                      <a:r>
                        <a:rPr lang="ko-KR" altLang="en-US" dirty="0" err="1" smtClean="0"/>
                        <a:t>생성용</a:t>
                      </a:r>
                      <a:r>
                        <a:rPr lang="ko-KR" altLang="en-US" dirty="0" smtClean="0"/>
                        <a:t> 테이블 사용 </a:t>
                      </a:r>
                      <a:r>
                        <a:rPr lang="en-US" altLang="ko-KR" dirty="0" smtClean="0"/>
                        <a:t>@</a:t>
                      </a:r>
                      <a:r>
                        <a:rPr lang="en-US" altLang="ko-KR" dirty="0" err="1" smtClean="0"/>
                        <a:t>TableGenerator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필요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678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121146"/>
      </p:ext>
    </p:extLst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en-US" altLang="ko-KR" sz="4000"/>
              <a:t>6. Repository</a:t>
            </a:r>
            <a:endParaRPr lang="en-US" altLang="ko-KR" sz="4000"/>
          </a:p>
        </p:txBody>
      </p:sp>
    </p:spTree>
    <p:extLst>
      <p:ext uri="{BB962C8B-B14F-4D97-AF65-F5344CB8AC3E}">
        <p14:creationId xmlns:p14="http://schemas.microsoft.com/office/powerpoint/2010/main" val="677160222"/>
      </p:ext>
    </p:extLst>
  </p:cSld>
  <p:clrMapOvr>
    <a:masterClrMapping/>
  </p:clrMapOvr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 Repository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703" y="861850"/>
            <a:ext cx="11366500" cy="5408321"/>
          </a:xfrm>
        </p:spPr>
        <p:txBody>
          <a:bodyPr/>
          <a:lstStyle/>
          <a:p>
            <a:r>
              <a:rPr lang="en-US" altLang="ko-KR" dirty="0" smtClean="0"/>
              <a:t>Repository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쿼리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 </a:t>
            </a:r>
            <a:r>
              <a:rPr lang="ko-KR" altLang="en-US" dirty="0" err="1"/>
              <a:t>메소드</a:t>
            </a:r>
            <a:r>
              <a:rPr lang="ko-KR" altLang="en-US" dirty="0"/>
              <a:t> 이름으로 쿼리 생성</a:t>
            </a:r>
            <a:endParaRPr lang="en-US" altLang="ko-KR" dirty="0"/>
          </a:p>
          <a:p>
            <a:r>
              <a:rPr lang="ko-KR" altLang="en-US" b="0" dirty="0"/>
              <a:t>스프링 데이터 </a:t>
            </a:r>
            <a:r>
              <a:rPr lang="en-US" altLang="ko-KR" b="0" dirty="0"/>
              <a:t>JPA</a:t>
            </a:r>
            <a:r>
              <a:rPr lang="ko-KR" altLang="en-US" b="0" dirty="0"/>
              <a:t>가 제공하는 쿼리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기능</a:t>
            </a:r>
            <a:endParaRPr lang="en-US" altLang="ko-KR" b="0" dirty="0"/>
          </a:p>
          <a:p>
            <a:pPr lvl="1"/>
            <a:r>
              <a:rPr lang="ko-KR" altLang="en-US" dirty="0" err="1"/>
              <a:t>메소드</a:t>
            </a:r>
            <a:r>
              <a:rPr lang="ko-KR" altLang="en-US" dirty="0"/>
              <a:t> 이름으로 쿼리 생성 </a:t>
            </a:r>
            <a:r>
              <a:rPr lang="en-US" altLang="ko-KR" dirty="0"/>
              <a:t>:  </a:t>
            </a:r>
            <a:r>
              <a:rPr lang="ko-KR" altLang="en-US" dirty="0" err="1"/>
              <a:t>메소드</a:t>
            </a:r>
            <a:r>
              <a:rPr lang="ko-KR" altLang="en-US" dirty="0"/>
              <a:t> 이름을 분석해서 </a:t>
            </a:r>
            <a:r>
              <a:rPr lang="en-US" altLang="ko-KR" dirty="0"/>
              <a:t>JPQL </a:t>
            </a:r>
            <a:r>
              <a:rPr lang="ko-KR" altLang="en-US" dirty="0"/>
              <a:t>쿼리 실행하는 것</a:t>
            </a:r>
          </a:p>
          <a:p>
            <a:pPr lvl="1"/>
            <a:r>
              <a:rPr lang="ko-KR" altLang="en-US" dirty="0" err="1"/>
              <a:t>메소드</a:t>
            </a:r>
            <a:r>
              <a:rPr lang="ko-KR" altLang="en-US" dirty="0"/>
              <a:t> 이름으로 </a:t>
            </a:r>
            <a:r>
              <a:rPr lang="en-US" altLang="ko-KR" dirty="0"/>
              <a:t>JPA </a:t>
            </a:r>
            <a:r>
              <a:rPr lang="en-US" altLang="ko-KR" dirty="0" err="1"/>
              <a:t>NamedQuery</a:t>
            </a:r>
            <a:r>
              <a:rPr lang="en-US" altLang="ko-KR" dirty="0"/>
              <a:t> </a:t>
            </a:r>
            <a:r>
              <a:rPr lang="ko-KR" altLang="en-US" dirty="0"/>
              <a:t>호출</a:t>
            </a:r>
          </a:p>
          <a:p>
            <a:r>
              <a:rPr lang="en-US" altLang="ko-KR" dirty="0">
                <a:hlinkClick r:id="rId2"/>
              </a:rPr>
              <a:t>@Query </a:t>
            </a:r>
            <a:r>
              <a:rPr lang="ko-KR" altLang="en-US" dirty="0" err="1">
                <a:hlinkClick r:id="rId2"/>
              </a:rPr>
              <a:t>어노테이션을</a:t>
            </a:r>
            <a:r>
              <a:rPr lang="ko-KR" altLang="en-US" dirty="0">
                <a:hlinkClick r:id="rId2"/>
              </a:rPr>
              <a:t> 이용한 쿼리 직접 정의</a:t>
            </a:r>
            <a:endParaRPr lang="en-US" altLang="ko-KR" dirty="0"/>
          </a:p>
          <a:p>
            <a:r>
              <a:rPr lang="en-US" altLang="ko-KR" dirty="0"/>
              <a:t>Spring Data JPA </a:t>
            </a:r>
            <a:r>
              <a:rPr lang="en-US" altLang="ko-KR" dirty="0" err="1"/>
              <a:t>Querydsl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2567" y="1356008"/>
            <a:ext cx="914400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public interface </a:t>
            </a:r>
            <a:r>
              <a:rPr lang="en-US" altLang="ko-KR" b="1" dirty="0" err="1"/>
              <a:t>MemberRepository</a:t>
            </a:r>
            <a:r>
              <a:rPr lang="en-US" altLang="ko-KR" b="1" dirty="0"/>
              <a:t> extends </a:t>
            </a:r>
            <a:r>
              <a:rPr lang="en-US" altLang="ko-KR" b="1" dirty="0" err="1"/>
              <a:t>JpaRepository</a:t>
            </a:r>
            <a:r>
              <a:rPr lang="en-US" altLang="ko-KR" b="1" dirty="0"/>
              <a:t>&lt;Member, Long&gt;{</a:t>
            </a:r>
          </a:p>
          <a:p>
            <a:r>
              <a:rPr lang="en-US" altLang="ko-KR" dirty="0" smtClean="0"/>
              <a:t>	</a:t>
            </a:r>
            <a:endParaRPr lang="ko-KR" altLang="en-US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103785"/>
      </p:ext>
    </p:extLst>
  </p:cSld>
  <p:clrMapOvr>
    <a:masterClrMapping/>
  </p:clrMapOvr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 Repository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쿼리메소드</a:t>
            </a:r>
            <a:r>
              <a:rPr lang="ko-KR" altLang="en-US" dirty="0" smtClean="0"/>
              <a:t> 세부 기능</a:t>
            </a:r>
            <a:endParaRPr lang="en-US" altLang="ko-KR" dirty="0" smtClean="0"/>
          </a:p>
          <a:p>
            <a:pPr lvl="1"/>
            <a:r>
              <a:rPr lang="ko-KR" altLang="en-US" dirty="0"/>
              <a:t>조회</a:t>
            </a:r>
            <a:r>
              <a:rPr lang="en-US" altLang="ko-KR" dirty="0"/>
              <a:t>: find…By ,read…By ,query…By </a:t>
            </a:r>
            <a:r>
              <a:rPr lang="en-US" altLang="ko-KR" dirty="0" smtClean="0"/>
              <a:t>get…By : &lt;T&gt; </a:t>
            </a:r>
            <a:r>
              <a:rPr lang="ko-KR" altLang="en-US" dirty="0" smtClean="0"/>
              <a:t>타입 반환</a:t>
            </a:r>
            <a:endParaRPr lang="en-US" altLang="ko-KR" dirty="0" smtClean="0"/>
          </a:p>
          <a:p>
            <a:pPr lvl="1"/>
            <a:r>
              <a:rPr lang="en-US" altLang="ko-KR" dirty="0"/>
              <a:t>COUNT: </a:t>
            </a:r>
            <a:r>
              <a:rPr lang="en-US" altLang="ko-KR" dirty="0" smtClean="0"/>
              <a:t>count…By : long </a:t>
            </a:r>
            <a:r>
              <a:rPr lang="ko-KR" altLang="en-US" dirty="0" smtClean="0"/>
              <a:t>타입 반환</a:t>
            </a:r>
            <a:endParaRPr lang="en-US" altLang="ko-KR" dirty="0" smtClean="0"/>
          </a:p>
          <a:p>
            <a:pPr lvl="1"/>
            <a:r>
              <a:rPr lang="en-US" altLang="ko-KR" dirty="0"/>
              <a:t>EXISTS: </a:t>
            </a:r>
            <a:r>
              <a:rPr lang="en-US" altLang="ko-KR" dirty="0" smtClean="0"/>
              <a:t>exists…By : Boolean </a:t>
            </a:r>
            <a:r>
              <a:rPr lang="ko-KR" altLang="en-US" dirty="0" smtClean="0"/>
              <a:t>타입 반환</a:t>
            </a:r>
            <a:endParaRPr lang="en-US" altLang="ko-KR" dirty="0" smtClean="0"/>
          </a:p>
          <a:p>
            <a:pPr lvl="1"/>
            <a:r>
              <a:rPr lang="ko-KR" altLang="en-US" dirty="0"/>
              <a:t>삭제</a:t>
            </a:r>
            <a:r>
              <a:rPr lang="en-US" altLang="ko-KR" dirty="0"/>
              <a:t>: delete…By, </a:t>
            </a:r>
            <a:r>
              <a:rPr lang="en-US" altLang="ko-KR" dirty="0" smtClean="0"/>
              <a:t>remove…By : long </a:t>
            </a:r>
            <a:r>
              <a:rPr lang="ko-KR" altLang="en-US" dirty="0" smtClean="0"/>
              <a:t>타입 반환</a:t>
            </a:r>
            <a:endParaRPr lang="en-US" altLang="ko-KR" dirty="0" smtClean="0"/>
          </a:p>
          <a:p>
            <a:pPr lvl="1"/>
            <a:r>
              <a:rPr lang="en-US" altLang="ko-KR" dirty="0"/>
              <a:t>DISTINCT: </a:t>
            </a:r>
            <a:r>
              <a:rPr lang="en-US" altLang="ko-KR" dirty="0" err="1"/>
              <a:t>findDistinct</a:t>
            </a:r>
            <a:r>
              <a:rPr lang="en-US" altLang="ko-KR" dirty="0"/>
              <a:t>, </a:t>
            </a:r>
            <a:r>
              <a:rPr lang="en-US" altLang="ko-KR" dirty="0" err="1"/>
              <a:t>findMemberDistinctBy</a:t>
            </a:r>
            <a:endParaRPr lang="en-US" altLang="ko-KR" dirty="0"/>
          </a:p>
          <a:p>
            <a:pPr lvl="1"/>
            <a:r>
              <a:rPr lang="en-US" altLang="ko-KR" dirty="0"/>
              <a:t>LIMIT: findFirst3, </a:t>
            </a:r>
            <a:r>
              <a:rPr lang="en-US" altLang="ko-KR" dirty="0" err="1"/>
              <a:t>findFirst</a:t>
            </a:r>
            <a:r>
              <a:rPr lang="en-US" altLang="ko-KR" dirty="0"/>
              <a:t>, </a:t>
            </a:r>
            <a:r>
              <a:rPr lang="en-US" altLang="ko-KR" dirty="0" err="1"/>
              <a:t>findTop</a:t>
            </a:r>
            <a:r>
              <a:rPr lang="en-US" altLang="ko-KR" dirty="0"/>
              <a:t>, findTop3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503317"/>
      </p:ext>
    </p:extLst>
  </p:cSld>
  <p:clrMapOvr>
    <a:masterClrMapping/>
  </p:clrMapOvr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 Repository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lvl="1" indent="-257175" defTabSz="914400" eaLnBrk="1" latinLnBrk="1" hangingPunct="1">
              <a:buClr>
                <a:srgbClr val="FA3A2D"/>
              </a:buClr>
              <a:buSzTx/>
            </a:pPr>
            <a:r>
              <a:rPr lang="ko-KR" altLang="en-US" sz="1800" dirty="0"/>
              <a:t>쿼리 </a:t>
            </a:r>
            <a:r>
              <a:rPr lang="ko-KR" altLang="en-US" sz="1800" dirty="0" err="1"/>
              <a:t>메소드</a:t>
            </a:r>
            <a:endParaRPr lang="en-US" altLang="ko-KR" sz="1800" dirty="0" smtClean="0"/>
          </a:p>
          <a:p>
            <a:pPr marL="257175" lvl="1" indent="-257175" defTabSz="914400" eaLnBrk="1" latinLnBrk="1" hangingPunct="1">
              <a:buClr>
                <a:srgbClr val="FA3A2D"/>
              </a:buClr>
            </a:pPr>
            <a:r>
              <a:rPr lang="en-US" altLang="ko-KR" dirty="0" smtClean="0"/>
              <a:t>Repository</a:t>
            </a:r>
            <a:r>
              <a:rPr lang="ko-KR" altLang="en-US" dirty="0"/>
              <a:t>에서 지원하는 기본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257175" lvl="1" indent="-257175" defTabSz="914400" eaLnBrk="1" latinLnBrk="1" hangingPunct="1">
              <a:buClr>
                <a:srgbClr val="FA3A2D"/>
              </a:buClr>
              <a:buSzTx/>
            </a:pPr>
            <a:endParaRPr lang="en-US" altLang="ko-KR" dirty="0"/>
          </a:p>
          <a:p>
            <a:pPr marL="257175" lvl="1" indent="-257175" defTabSz="914400" eaLnBrk="1" latinLnBrk="1" hangingPunct="1">
              <a:buClr>
                <a:srgbClr val="FA3A2D"/>
              </a:buClr>
              <a:buSzTx/>
            </a:pPr>
            <a:endParaRPr lang="en-US" altLang="ko-KR" dirty="0" smtClean="0"/>
          </a:p>
          <a:p>
            <a:pPr marL="257175" lvl="1" indent="-257175" defTabSz="914400" eaLnBrk="1" latinLnBrk="1" hangingPunct="1">
              <a:buClr>
                <a:srgbClr val="FA3A2D"/>
              </a:buClr>
              <a:buSzTx/>
            </a:pPr>
            <a:endParaRPr lang="en-US" altLang="ko-KR" dirty="0"/>
          </a:p>
          <a:p>
            <a:pPr marL="257175" lvl="1" indent="-257175" defTabSz="914400" eaLnBrk="1" latinLnBrk="1" hangingPunct="1">
              <a:buClr>
                <a:srgbClr val="FA3A2D"/>
              </a:buClr>
              <a:buSzTx/>
            </a:pPr>
            <a:endParaRPr lang="en-US" altLang="ko-KR" dirty="0" smtClean="0"/>
          </a:p>
          <a:p>
            <a:pPr marL="257175" lvl="1" indent="-257175" defTabSz="914400" eaLnBrk="1" latinLnBrk="1" hangingPunct="1">
              <a:buClr>
                <a:srgbClr val="FA3A2D"/>
              </a:buClr>
              <a:buSzTx/>
            </a:pPr>
            <a:endParaRPr lang="en-US" altLang="ko-KR" dirty="0"/>
          </a:p>
          <a:p>
            <a:pPr marL="257175" lvl="1" indent="-257175" defTabSz="914400" eaLnBrk="1" latinLnBrk="1" hangingPunct="1">
              <a:buClr>
                <a:srgbClr val="FA3A2D"/>
              </a:buClr>
              <a:buSzTx/>
            </a:pPr>
            <a:endParaRPr lang="en-US" altLang="ko-KR" dirty="0" smtClean="0"/>
          </a:p>
          <a:p>
            <a:pPr marL="257175" lvl="1" indent="-257175" defTabSz="914400" eaLnBrk="1" latinLnBrk="1" hangingPunct="1">
              <a:buClr>
                <a:srgbClr val="FA3A2D"/>
              </a:buClr>
              <a:buSzTx/>
            </a:pPr>
            <a:r>
              <a:rPr lang="ko-KR" altLang="en-US" dirty="0" smtClean="0"/>
              <a:t> </a:t>
            </a:r>
            <a:r>
              <a:rPr lang="en-US" altLang="ko-KR" dirty="0" err="1" smtClean="0"/>
              <a:t>findBy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countBy</a:t>
            </a:r>
            <a:r>
              <a:rPr lang="en-US" altLang="ko-KR" dirty="0" smtClean="0"/>
              <a:t> Entity</a:t>
            </a:r>
            <a:r>
              <a:rPr lang="ko-KR" altLang="en-US" dirty="0" err="1" smtClean="0"/>
              <a:t>필드명</a:t>
            </a:r>
            <a:r>
              <a:rPr lang="ko-KR" altLang="en-US" dirty="0" smtClean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</a:p>
          <a:p>
            <a:pPr marL="257175" lvl="1" indent="-257175" defTabSz="914400" eaLnBrk="1" latinLnBrk="1" hangingPunct="1">
              <a:buClr>
                <a:srgbClr val="FA3A2D"/>
              </a:buClr>
              <a:buSzTx/>
            </a:pP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16791"/>
              </p:ext>
            </p:extLst>
          </p:nvPr>
        </p:nvGraphicFramePr>
        <p:xfrm>
          <a:off x="606749" y="1776081"/>
          <a:ext cx="675117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391">
                  <a:extLst>
                    <a:ext uri="{9D8B030D-6E8A-4147-A177-3AD203B41FA5}">
                      <a16:colId xmlns:a16="http://schemas.microsoft.com/office/drawing/2014/main" val="2298305579"/>
                    </a:ext>
                  </a:extLst>
                </a:gridCol>
                <a:gridCol w="5132788">
                  <a:extLst>
                    <a:ext uri="{9D8B030D-6E8A-4147-A177-3AD203B41FA5}">
                      <a16:colId xmlns:a16="http://schemas.microsoft.com/office/drawing/2014/main" val="4010896314"/>
                    </a:ext>
                  </a:extLst>
                </a:gridCol>
              </a:tblGrid>
              <a:tr h="2916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메소드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기능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609470"/>
                  </a:ext>
                </a:extLst>
              </a:tr>
              <a:tr h="2916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save(S entity)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엔티티</a:t>
                      </a:r>
                      <a:r>
                        <a:rPr lang="ko-KR" altLang="en-US" sz="1400" dirty="0" smtClean="0"/>
                        <a:t> 저장 및 수정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36391"/>
                  </a:ext>
                </a:extLst>
              </a:tr>
              <a:tr h="2916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delete(T entity)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엔티티</a:t>
                      </a:r>
                      <a:r>
                        <a:rPr lang="ko-KR" altLang="en-US" sz="1400" dirty="0" smtClean="0"/>
                        <a:t> 삭제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941449"/>
                  </a:ext>
                </a:extLst>
              </a:tr>
              <a:tr h="2916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count()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엔티티</a:t>
                      </a:r>
                      <a:r>
                        <a:rPr lang="ko-KR" altLang="en-US" sz="1400" dirty="0" smtClean="0"/>
                        <a:t> 총 개수 반환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301793"/>
                  </a:ext>
                </a:extLst>
              </a:tr>
              <a:tr h="2916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findAll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모든 </a:t>
                      </a:r>
                      <a:r>
                        <a:rPr lang="ko-KR" altLang="en-US" sz="1400" dirty="0" err="1" smtClean="0"/>
                        <a:t>엔티티</a:t>
                      </a:r>
                      <a:r>
                        <a:rPr lang="ko-KR" altLang="en-US" sz="1400" dirty="0" smtClean="0"/>
                        <a:t> 조회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43740"/>
                  </a:ext>
                </a:extLst>
              </a:tr>
              <a:tr h="2916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findOne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primary key</a:t>
                      </a:r>
                      <a:r>
                        <a:rPr lang="ko-KR" altLang="en-US" sz="1400" dirty="0" smtClean="0"/>
                        <a:t>로 </a:t>
                      </a:r>
                      <a:r>
                        <a:rPr lang="ko-KR" altLang="en-US" sz="1400" dirty="0" err="1" smtClean="0"/>
                        <a:t>한건의</a:t>
                      </a:r>
                      <a:r>
                        <a:rPr lang="ko-KR" altLang="en-US" sz="1400" baseline="0" dirty="0" smtClean="0"/>
                        <a:t> 레코드 찾기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48799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55463"/>
              </p:ext>
            </p:extLst>
          </p:nvPr>
        </p:nvGraphicFramePr>
        <p:xfrm>
          <a:off x="606749" y="4158636"/>
          <a:ext cx="676827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248">
                  <a:extLst>
                    <a:ext uri="{9D8B030D-6E8A-4147-A177-3AD203B41FA5}">
                      <a16:colId xmlns:a16="http://schemas.microsoft.com/office/drawing/2014/main" val="2298305579"/>
                    </a:ext>
                  </a:extLst>
                </a:gridCol>
                <a:gridCol w="5136022">
                  <a:extLst>
                    <a:ext uri="{9D8B030D-6E8A-4147-A177-3AD203B41FA5}">
                      <a16:colId xmlns:a16="http://schemas.microsoft.com/office/drawing/2014/main" val="4010896314"/>
                    </a:ext>
                  </a:extLst>
                </a:gridCol>
              </a:tblGrid>
              <a:tr h="2916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메소드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기능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609470"/>
                  </a:ext>
                </a:extLst>
              </a:tr>
              <a:tr h="2916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findBy</a:t>
                      </a:r>
                      <a:r>
                        <a:rPr lang="en-US" altLang="ko-KR" sz="1400" dirty="0" smtClean="0"/>
                        <a:t>_____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쿼리를 요청하는 메서드 임을 알림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36391"/>
                  </a:ext>
                </a:extLst>
              </a:tr>
              <a:tr h="2916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err="1" smtClean="0"/>
                        <a:t>countBy</a:t>
                      </a:r>
                      <a:r>
                        <a:rPr lang="en-US" altLang="ko-KR" sz="1400" baseline="0" dirty="0" smtClean="0"/>
                        <a:t>_____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쿼리 결과 레코드 수를 요청하는 메서드임을 알림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941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538992"/>
      </p:ext>
    </p:extLst>
  </p:cSld>
  <p:clrMapOvr>
    <a:masterClrMapping/>
  </p:clrMapOvr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 Repository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703" y="861850"/>
            <a:ext cx="11366500" cy="5408321"/>
          </a:xfrm>
        </p:spPr>
        <p:txBody>
          <a:bodyPr/>
          <a:lstStyle/>
          <a:p>
            <a:r>
              <a:rPr lang="en-US" altLang="ko-KR" b="0" dirty="0"/>
              <a:t>Query </a:t>
            </a:r>
            <a:r>
              <a:rPr lang="ko-KR" altLang="en-US" b="0" dirty="0" err="1"/>
              <a:t>메소드에</a:t>
            </a:r>
            <a:r>
              <a:rPr lang="ko-KR" altLang="en-US" b="0" dirty="0"/>
              <a:t> </a:t>
            </a:r>
            <a:r>
              <a:rPr lang="ko-KR" altLang="en-US" dirty="0"/>
              <a:t>포함할 수 있는 키워드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78434" y="1375873"/>
          <a:ext cx="10069626" cy="381000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2194501"/>
                <a:gridCol w="4639803"/>
                <a:gridCol w="3235322"/>
              </a:tblGrid>
              <a:tr h="228600">
                <a:tc>
                  <a:txBody>
                    <a:bodyPr vert="horz" lIns="0" tIns="66675" rIns="0" bIns="104775" anchor="ctr" anchorCtr="0"/>
                    <a:lstStyle/>
                    <a:p>
                      <a:pPr marL="0" lvl="0" algn="ctr" defTabSz="685800" rtl="0" eaLnBrk="1" latinLnBrk="1" hangingPunct="1">
                        <a:defRPr/>
                      </a:pPr>
                      <a:r>
                        <a:rPr lang="ko-KR" altLang="en-US" sz="1400" kern="1200"/>
                        <a:t>메서드 이름 키워드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6675" marB="104775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 vert="horz" lIns="0" tIns="66675" rIns="0" bIns="104775" anchor="ctr" anchorCtr="0"/>
                    <a:lstStyle/>
                    <a:p>
                      <a:pPr marL="0" lvl="0" algn="ctr" defTabSz="685800" rtl="0" eaLnBrk="1" latinLnBrk="1" hangingPunct="1">
                        <a:defRPr/>
                      </a:pPr>
                      <a:r>
                        <a:rPr lang="ko-KR" altLang="en-US" sz="1400" kern="1200"/>
                        <a:t>샘플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6675" marB="104775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 vert="horz" lIns="0" tIns="66675" rIns="0" bIns="104775" anchor="ctr" anchorCtr="0"/>
                    <a:lstStyle/>
                    <a:p>
                      <a:pPr marL="0" lvl="0" algn="ctr" defTabSz="685800" rtl="0" eaLnBrk="1" latinLnBrk="1" hangingPunct="1">
                        <a:defRPr/>
                      </a:pPr>
                      <a:r>
                        <a:rPr lang="ko-KR" altLang="en-US" sz="1400" kern="1200"/>
                        <a:t>설명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6675" marB="104775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28600">
                <a:tc>
                  <a:txBody>
                    <a:bodyPr vert="horz" lIns="0" tIns="66675" rIns="0" bIns="104775" anchor="ctr" anchorCtr="0"/>
                    <a:lstStyle/>
                    <a:p>
                      <a:pPr marL="0" lvl="0" algn="ctr" defTabSz="685800" rtl="0" eaLnBrk="1" latinLnBrk="1" hangingPunct="1">
                        <a:defRPr/>
                      </a:pPr>
                      <a:r>
                        <a:rPr lang="en-US" sz="1400" kern="1200"/>
                        <a:t>And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6675" marB="104775" anchor="ctr"/>
                </a:tc>
                <a:tc>
                  <a:txBody>
                    <a:bodyPr vert="horz" lIns="0" tIns="66675" rIns="0" bIns="104775" anchor="ctr" anchorCtr="0"/>
                    <a:lstStyle/>
                    <a:p>
                      <a:pPr marL="0" lvl="0" algn="l" defTabSz="685800" rtl="0" eaLnBrk="1" latinLnBrk="1" hangingPunct="1">
                        <a:defRPr/>
                      </a:pPr>
                      <a:r>
                        <a:rPr lang="en-US" sz="1400" kern="1200"/>
                        <a:t> findByEmailAndUserId(String email, String userId)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6675" marB="104775" anchor="ctr"/>
                </a:tc>
                <a:tc>
                  <a:txBody>
                    <a:bodyPr vert="horz" lIns="0" tIns="66675" rIns="0" bIns="104775" anchor="ctr" anchorCtr="0"/>
                    <a:lstStyle/>
                    <a:p>
                      <a:pPr marL="0" lvl="0" algn="l" defTabSz="685800" rtl="0" eaLnBrk="1" latinLnBrk="1" hangingPunct="1">
                        <a:defRPr/>
                      </a:pPr>
                      <a:r>
                        <a:rPr lang="ko-KR" altLang="en-US" sz="1400" kern="1200"/>
                        <a:t> 여러필드를 </a:t>
                      </a:r>
                      <a:r>
                        <a:rPr lang="en-US" altLang="ko-KR" sz="1400" kern="1200"/>
                        <a:t>and </a:t>
                      </a:r>
                      <a:r>
                        <a:rPr lang="ko-KR" altLang="en-US" sz="1400" kern="1200"/>
                        <a:t>로 검색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6675" marB="104775" anchor="ctr"/>
                </a:tc>
              </a:tr>
              <a:tr h="228600">
                <a:tc>
                  <a:txBody>
                    <a:bodyPr vert="horz" lIns="0" tIns="66675" rIns="0" bIns="104775" anchor="ctr" anchorCtr="0"/>
                    <a:lstStyle/>
                    <a:p>
                      <a:pPr marL="0" lvl="0" algn="ctr" defTabSz="685800" rtl="0" eaLnBrk="1" latinLnBrk="1" hangingPunct="1">
                        <a:defRPr/>
                      </a:pPr>
                      <a:r>
                        <a:rPr lang="en-US" sz="1400" kern="1200"/>
                        <a:t> Or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6675" marB="104775" anchor="ctr"/>
                </a:tc>
                <a:tc>
                  <a:txBody>
                    <a:bodyPr vert="horz" lIns="0" tIns="66675" rIns="0" bIns="104775" anchor="ctr" anchorCtr="0"/>
                    <a:lstStyle/>
                    <a:p>
                      <a:pPr marL="0" lvl="0" algn="l" defTabSz="685800" rtl="0" eaLnBrk="1" latinLnBrk="1" hangingPunct="1">
                        <a:defRPr/>
                      </a:pPr>
                      <a:r>
                        <a:rPr lang="en-US" sz="1400" kern="1200"/>
                        <a:t> findByEmailOrUserId(String email, String userId)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6675" marB="104775" anchor="ctr"/>
                </a:tc>
                <a:tc>
                  <a:txBody>
                    <a:bodyPr vert="horz" lIns="0" tIns="66675" rIns="0" bIns="104775" anchor="ctr" anchorCtr="0"/>
                    <a:lstStyle/>
                    <a:p>
                      <a:pPr marL="0" lvl="0" algn="l" defTabSz="685800" rtl="0" eaLnBrk="1" latinLnBrk="1" hangingPunct="1">
                        <a:defRPr/>
                      </a:pPr>
                      <a:r>
                        <a:rPr lang="ko-KR" altLang="en-US" sz="1400" kern="1200"/>
                        <a:t> 여러필드를 </a:t>
                      </a:r>
                      <a:r>
                        <a:rPr lang="en-US" altLang="ko-KR" sz="1400" kern="1200"/>
                        <a:t>or </a:t>
                      </a:r>
                      <a:r>
                        <a:rPr lang="ko-KR" altLang="en-US" sz="1400" kern="1200"/>
                        <a:t>로 검색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6675" marB="104775" anchor="ctr"/>
                </a:tc>
              </a:tr>
              <a:tr h="228600">
                <a:tc>
                  <a:txBody>
                    <a:bodyPr vert="horz" lIns="0" tIns="66675" rIns="0" bIns="104775" anchor="ctr" anchorCtr="0"/>
                    <a:lstStyle/>
                    <a:p>
                      <a:pPr marL="0" lvl="0" algn="ctr" defTabSz="685800" rtl="0" eaLnBrk="1" latinLnBrk="1" hangingPunct="1">
                        <a:defRPr/>
                      </a:pPr>
                      <a:r>
                        <a:rPr lang="en-US" sz="1400" kern="1200"/>
                        <a:t> Between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6675" marB="104775" anchor="ctr"/>
                </a:tc>
                <a:tc>
                  <a:txBody>
                    <a:bodyPr vert="horz" lIns="0" tIns="66675" rIns="0" bIns="104775" anchor="ctr" anchorCtr="0"/>
                    <a:lstStyle/>
                    <a:p>
                      <a:pPr marL="0" lvl="0" algn="l" defTabSz="685800" rtl="0" eaLnBrk="1" latinLnBrk="1" hangingPunct="1">
                        <a:defRPr/>
                      </a:pPr>
                      <a:r>
                        <a:rPr lang="en-US" sz="1400" kern="1200"/>
                        <a:t> findByCreatedAtBetween(Date fromDate, Date toDate)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6675" marB="104775" anchor="ctr"/>
                </a:tc>
                <a:tc>
                  <a:txBody>
                    <a:bodyPr vert="horz" lIns="0" tIns="66675" rIns="0" bIns="104775" anchor="ctr" anchorCtr="0"/>
                    <a:lstStyle/>
                    <a:p>
                      <a:pPr marL="0" lvl="0" algn="l" defTabSz="685800" rtl="0" eaLnBrk="1" latinLnBrk="1" hangingPunct="1">
                        <a:defRPr/>
                      </a:pPr>
                      <a:r>
                        <a:rPr lang="ko-KR" altLang="en-US" sz="1400" kern="1200"/>
                        <a:t> 필드의 두 값 사이에 있는 항목 검색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6675" marB="104775" anchor="ctr"/>
                </a:tc>
              </a:tr>
              <a:tr h="228600">
                <a:tc>
                  <a:txBody>
                    <a:bodyPr vert="horz" lIns="0" tIns="66675" rIns="0" bIns="104775" anchor="ctr" anchorCtr="0"/>
                    <a:lstStyle/>
                    <a:p>
                      <a:pPr marL="0" lvl="0" algn="ctr" defTabSz="685800" rtl="0" eaLnBrk="1" latinLnBrk="1" hangingPunct="1">
                        <a:defRPr/>
                      </a:pPr>
                      <a:r>
                        <a:rPr lang="en-US" sz="1400" kern="1200"/>
                        <a:t> LessThan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6675" marB="104775" anchor="ctr"/>
                </a:tc>
                <a:tc>
                  <a:txBody>
                    <a:bodyPr vert="horz" lIns="0" tIns="66675" rIns="0" bIns="104775" anchor="ctr" anchorCtr="0"/>
                    <a:lstStyle/>
                    <a:p>
                      <a:pPr marL="0" lvl="0" algn="l" defTabSz="685800" rtl="0" eaLnBrk="1" latinLnBrk="1" hangingPunct="1">
                        <a:defRPr/>
                      </a:pPr>
                      <a:r>
                        <a:rPr lang="en-US" sz="1400" kern="1200"/>
                        <a:t> findByAgeGraterThanEqual(int age)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6675" marB="104775" anchor="ctr"/>
                </a:tc>
                <a:tc>
                  <a:txBody>
                    <a:bodyPr vert="horz" lIns="0" tIns="66675" rIns="0" bIns="104775" anchor="ctr" anchorCtr="0"/>
                    <a:lstStyle/>
                    <a:p>
                      <a:pPr marL="0" lvl="0" algn="l" defTabSz="685800" rtl="0" eaLnBrk="1" latinLnBrk="1" hangingPunct="1">
                        <a:defRPr/>
                      </a:pPr>
                      <a:r>
                        <a:rPr lang="ko-KR" altLang="en-US" sz="1400" kern="1200"/>
                        <a:t> 작은 항목 검색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6675" marB="104775" anchor="ctr"/>
                </a:tc>
              </a:tr>
              <a:tr h="247650">
                <a:tc>
                  <a:txBody>
                    <a:bodyPr vert="horz" lIns="0" tIns="66675" rIns="0" bIns="104775" anchor="ctr" anchorCtr="0"/>
                    <a:lstStyle/>
                    <a:p>
                      <a:pPr marL="0" lvl="0" algn="ctr" defTabSz="685800" rtl="0" eaLnBrk="1" latinLnBrk="1" hangingPunct="1">
                        <a:defRPr/>
                      </a:pPr>
                      <a:r>
                        <a:rPr lang="en-US" sz="1400" kern="1200"/>
                        <a:t> GreaterThanEqual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6675" marB="104775" anchor="ctr"/>
                </a:tc>
                <a:tc>
                  <a:txBody>
                    <a:bodyPr vert="horz" lIns="0" tIns="66675" rIns="0" bIns="104775" anchor="ctr" anchorCtr="0"/>
                    <a:lstStyle/>
                    <a:p>
                      <a:pPr marL="0" lvl="0" algn="l" defTabSz="685800" rtl="0" eaLnBrk="1" latinLnBrk="1" hangingPunct="1">
                        <a:defRPr/>
                      </a:pPr>
                      <a:r>
                        <a:rPr lang="en-US" sz="1400" kern="1200"/>
                        <a:t> findByAgeGraterThanEqual(int age)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6675" marB="104775" anchor="ctr"/>
                </a:tc>
                <a:tc>
                  <a:txBody>
                    <a:bodyPr vert="horz" lIns="0" tIns="66675" rIns="0" bIns="104775" anchor="ctr" anchorCtr="0"/>
                    <a:lstStyle/>
                    <a:p>
                      <a:pPr marL="0" lvl="0" algn="l" defTabSz="685800" rtl="0" eaLnBrk="1" latinLnBrk="1" hangingPunct="1">
                        <a:defRPr/>
                      </a:pPr>
                      <a:r>
                        <a:rPr lang="ko-KR" altLang="en-US" sz="1400" kern="1200"/>
                        <a:t> 크거나 같은 항목 검색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6675" marB="104775" anchor="ctr"/>
                </a:tc>
              </a:tr>
              <a:tr h="228600">
                <a:tc>
                  <a:txBody>
                    <a:bodyPr vert="horz" lIns="0" tIns="66675" rIns="0" bIns="104775" anchor="ctr" anchorCtr="0"/>
                    <a:lstStyle/>
                    <a:p>
                      <a:pPr marL="0" lvl="0" algn="ctr" defTabSz="685800" rtl="0" eaLnBrk="1" latinLnBrk="1" hangingPunct="1">
                        <a:defRPr/>
                      </a:pPr>
                      <a:r>
                        <a:rPr lang="en-US" sz="1400" kern="1200"/>
                        <a:t> Like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6675" marB="104775" anchor="ctr"/>
                </a:tc>
                <a:tc>
                  <a:txBody>
                    <a:bodyPr vert="horz" lIns="0" tIns="66675" rIns="0" bIns="104775" anchor="ctr" anchorCtr="0"/>
                    <a:lstStyle/>
                    <a:p>
                      <a:pPr marL="0" lvl="0" algn="l" defTabSz="685800" rtl="0" eaLnBrk="1" latinLnBrk="1" hangingPunct="1">
                        <a:defRPr/>
                      </a:pPr>
                      <a:r>
                        <a:rPr lang="en-US" sz="1400" kern="1200"/>
                        <a:t> findByNameLike(String name)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6675" marB="104775" anchor="ctr"/>
                </a:tc>
                <a:tc>
                  <a:txBody>
                    <a:bodyPr vert="horz" lIns="0" tIns="66675" rIns="0" bIns="104775" anchor="ctr" anchorCtr="0"/>
                    <a:lstStyle/>
                    <a:p>
                      <a:pPr marL="0" lvl="0" algn="l" defTabSz="685800" rtl="0" eaLnBrk="1" latinLnBrk="1" hangingPunct="1">
                        <a:defRPr/>
                      </a:pPr>
                      <a:r>
                        <a:rPr lang="en-US" sz="1400" kern="1200"/>
                        <a:t> like </a:t>
                      </a:r>
                      <a:r>
                        <a:rPr lang="ko-KR" altLang="en-US" sz="1400" kern="1200"/>
                        <a:t>검색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6675" marB="104775" anchor="ctr"/>
                </a:tc>
              </a:tr>
              <a:tr h="228600">
                <a:tc>
                  <a:txBody>
                    <a:bodyPr vert="horz" lIns="0" tIns="66675" rIns="0" bIns="104775" anchor="ctr" anchorCtr="0"/>
                    <a:lstStyle/>
                    <a:p>
                      <a:pPr marL="0" lvl="0" algn="ctr" defTabSz="685800" rtl="0" eaLnBrk="1" latinLnBrk="1" hangingPunct="1">
                        <a:defRPr/>
                      </a:pPr>
                      <a:r>
                        <a:rPr lang="en-US" sz="1400" kern="1200"/>
                        <a:t> IsNull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6675" marB="104775" anchor="ctr"/>
                </a:tc>
                <a:tc>
                  <a:txBody>
                    <a:bodyPr vert="horz" lIns="0" tIns="66675" rIns="0" bIns="104775" anchor="ctr" anchorCtr="0"/>
                    <a:lstStyle/>
                    <a:p>
                      <a:pPr marL="0" lvl="0" algn="l" defTabSz="685800" rtl="0" eaLnBrk="1" latinLnBrk="1" hangingPunct="1">
                        <a:defRPr/>
                      </a:pPr>
                      <a:r>
                        <a:rPr lang="en-US" sz="1400" kern="1200"/>
                        <a:t> findByJobIsNull()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6675" marB="104775" anchor="ctr"/>
                </a:tc>
                <a:tc>
                  <a:txBody>
                    <a:bodyPr vert="horz" lIns="0" tIns="66675" rIns="0" bIns="104775" anchor="ctr" anchorCtr="0"/>
                    <a:lstStyle/>
                    <a:p>
                      <a:pPr marL="0" lvl="0" algn="l" defTabSz="685800" rtl="0" eaLnBrk="1" latinLnBrk="1" hangingPunct="1">
                        <a:defRPr/>
                      </a:pPr>
                      <a:r>
                        <a:rPr lang="en-US" sz="1400" kern="1200"/>
                        <a:t> null </a:t>
                      </a:r>
                      <a:r>
                        <a:rPr lang="ko-KR" altLang="en-US" sz="1400" kern="1200"/>
                        <a:t>인 항목 검색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6675" marB="104775" anchor="ctr"/>
                </a:tc>
              </a:tr>
              <a:tr h="247650">
                <a:tc>
                  <a:txBody>
                    <a:bodyPr vert="horz" lIns="0" tIns="66675" rIns="0" bIns="104775" anchor="ctr" anchorCtr="0"/>
                    <a:lstStyle/>
                    <a:p>
                      <a:pPr marL="0" lvl="0" algn="ctr" defTabSz="685800" rtl="0" eaLnBrk="1" latinLnBrk="1" hangingPunct="1">
                        <a:defRPr/>
                      </a:pPr>
                      <a:r>
                        <a:rPr lang="en-US" sz="1400" kern="1200"/>
                        <a:t> In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6675" marB="104775" anchor="ctr"/>
                </a:tc>
                <a:tc>
                  <a:txBody>
                    <a:bodyPr vert="horz" lIns="0" tIns="66675" rIns="0" bIns="104775" anchor="ctr" anchorCtr="0"/>
                    <a:lstStyle/>
                    <a:p>
                      <a:pPr marL="0" lvl="0" algn="l" defTabSz="685800" rtl="0" eaLnBrk="1" latinLnBrk="1" hangingPunct="1">
                        <a:defRPr/>
                      </a:pPr>
                      <a:r>
                        <a:rPr lang="en-US" sz="1400" kern="1200"/>
                        <a:t> findByJob(String … jobs)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6675" marB="104775" anchor="ctr"/>
                </a:tc>
                <a:tc>
                  <a:txBody>
                    <a:bodyPr vert="horz" lIns="0" tIns="66675" rIns="0" bIns="104775" anchor="ctr" anchorCtr="0"/>
                    <a:lstStyle/>
                    <a:p>
                      <a:pPr marL="0" lvl="0" algn="l" defTabSz="685800" rtl="0" eaLnBrk="1" latinLnBrk="1" hangingPunct="1">
                        <a:defRPr/>
                      </a:pPr>
                      <a:r>
                        <a:rPr lang="ko-KR" altLang="en-US" sz="1400" kern="1200"/>
                        <a:t> 여러 값중에 하나인 항목 검색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6675" marB="104775" anchor="ctr"/>
                </a:tc>
              </a:tr>
              <a:tr h="247650">
                <a:tc>
                  <a:txBody>
                    <a:bodyPr vert="horz" lIns="0" tIns="66675" rIns="0" bIns="104775" anchor="ctr" anchorCtr="0"/>
                    <a:lstStyle/>
                    <a:p>
                      <a:pPr marL="0" lvl="0" algn="ctr" defTabSz="685800" rtl="0" eaLnBrk="1" latinLnBrk="1" hangingPunct="1">
                        <a:defRPr/>
                      </a:pPr>
                      <a:r>
                        <a:rPr lang="en-US" sz="1400" kern="1200"/>
                        <a:t> OrderBy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6675" marB="104775" anchor="ctr"/>
                </a:tc>
                <a:tc>
                  <a:txBody>
                    <a:bodyPr vert="horz" lIns="0" tIns="66675" rIns="0" bIns="104775" anchor="ctr" anchorCtr="0"/>
                    <a:lstStyle/>
                    <a:p>
                      <a:pPr marL="0" lvl="0" algn="l" defTabSz="685800" rtl="0" eaLnBrk="1" latinLnBrk="1" hangingPunct="1">
                        <a:defRPr/>
                      </a:pPr>
                      <a:r>
                        <a:rPr lang="en-US" sz="1400" kern="1200"/>
                        <a:t> findByEmailOrderByNameAsc(String email)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6675" marB="104775" anchor="ctr"/>
                </a:tc>
                <a:tc>
                  <a:txBody>
                    <a:bodyPr vert="horz" lIns="0" tIns="66675" rIns="0" bIns="104775" anchor="ctr" anchorCtr="0"/>
                    <a:lstStyle/>
                    <a:p>
                      <a:pPr marL="0" lvl="0" algn="l" defTabSz="685800" rtl="0" eaLnBrk="1" latinLnBrk="1" hangingPunct="1">
                        <a:defRPr/>
                      </a:pPr>
                      <a:r>
                        <a:rPr lang="ko-KR" altLang="en-US" sz="1400" kern="1200"/>
                        <a:t> 검색 결과를 정렬하여 전달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66675" marB="1047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467541"/>
      </p:ext>
    </p:extLst>
  </p:cSld>
  <p:clrMapOvr>
    <a:masterClrMapping/>
  </p:clrMapOvr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 Repository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158" y="1014036"/>
            <a:ext cx="11366500" cy="5221952"/>
          </a:xfrm>
        </p:spPr>
        <p:txBody>
          <a:bodyPr/>
          <a:lstStyle/>
          <a:p>
            <a:r>
              <a:rPr lang="en-US" altLang="ko-KR" b="0" dirty="0" err="1" smtClean="0"/>
              <a:t>Pageable</a:t>
            </a:r>
            <a:endParaRPr lang="en-US" altLang="ko-KR" b="0" dirty="0" smtClean="0"/>
          </a:p>
          <a:p>
            <a:pPr lvl="1"/>
            <a:r>
              <a:rPr lang="en-US" altLang="ko-KR" dirty="0"/>
              <a:t>Query </a:t>
            </a:r>
            <a:r>
              <a:rPr lang="ko-KR" altLang="en-US" dirty="0" err="1"/>
              <a:t>메소드의</a:t>
            </a:r>
            <a:r>
              <a:rPr lang="ko-KR" altLang="en-US" dirty="0"/>
              <a:t> </a:t>
            </a:r>
            <a:r>
              <a:rPr lang="ko-KR" altLang="en-US" dirty="0" err="1" smtClean="0"/>
              <a:t>입력변수로</a:t>
            </a:r>
            <a:r>
              <a:rPr lang="ko-KR" altLang="en-US" dirty="0"/>
              <a:t> </a:t>
            </a:r>
            <a:r>
              <a:rPr lang="en-US" altLang="ko-KR" b="1" dirty="0" err="1"/>
              <a:t>Pageable</a:t>
            </a:r>
            <a:r>
              <a:rPr lang="en-US" altLang="ko-KR" b="1" dirty="0"/>
              <a:t> </a:t>
            </a:r>
            <a:r>
              <a:rPr lang="ko-KR" altLang="en-US" b="1" dirty="0"/>
              <a:t>변수를 추가하면 </a:t>
            </a:r>
            <a:r>
              <a:rPr lang="en-US" altLang="ko-KR" b="1" dirty="0"/>
              <a:t>Page</a:t>
            </a:r>
            <a:r>
              <a:rPr lang="ko-KR" altLang="en-US" b="1" dirty="0"/>
              <a:t>타입을 반환형으로 </a:t>
            </a:r>
            <a:r>
              <a:rPr lang="ko-KR" altLang="en-US" b="1" dirty="0" smtClean="0"/>
              <a:t>사용</a:t>
            </a:r>
            <a:endParaRPr lang="en-US" altLang="ko-KR" b="1" dirty="0" smtClean="0"/>
          </a:p>
          <a:p>
            <a:pPr lvl="1"/>
            <a:r>
              <a:rPr lang="en-US" altLang="ko-KR" dirty="0" err="1"/>
              <a:t>Pageable</a:t>
            </a:r>
            <a:r>
              <a:rPr lang="en-US" altLang="ko-KR" dirty="0"/>
              <a:t> </a:t>
            </a:r>
            <a:r>
              <a:rPr lang="ko-KR" altLang="en-US" dirty="0"/>
              <a:t>객체를 통해 </a:t>
            </a:r>
            <a:r>
              <a:rPr lang="ko-KR" altLang="en-US" b="1" dirty="0" err="1"/>
              <a:t>페이징과</a:t>
            </a:r>
            <a:r>
              <a:rPr lang="ko-KR" altLang="en-US" b="1" dirty="0"/>
              <a:t> 정렬을 위한 </a:t>
            </a:r>
            <a:r>
              <a:rPr lang="ko-KR" altLang="en-US" b="1" dirty="0" err="1"/>
              <a:t>파라미터를</a:t>
            </a:r>
            <a:r>
              <a:rPr lang="ko-KR" altLang="en-US" b="1" dirty="0"/>
              <a:t> 전달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7015" y="2242134"/>
            <a:ext cx="5138643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/>
              <a:t>@</a:t>
            </a:r>
            <a:r>
              <a:rPr lang="en-US" altLang="ko-KR" sz="1600" dirty="0" err="1"/>
              <a:t>RestController</a:t>
            </a:r>
            <a:endParaRPr lang="en-US" altLang="ko-KR" sz="1600" dirty="0"/>
          </a:p>
          <a:p>
            <a:r>
              <a:rPr lang="en-US" altLang="ko-KR" sz="1600" dirty="0"/>
              <a:t>@</a:t>
            </a:r>
            <a:r>
              <a:rPr lang="en-US" altLang="ko-KR" sz="1600" dirty="0" err="1"/>
              <a:t>RequestMapping</a:t>
            </a:r>
            <a:r>
              <a:rPr lang="en-US" altLang="ko-KR" sz="1600" dirty="0"/>
              <a:t>("/member")</a:t>
            </a:r>
          </a:p>
          <a:p>
            <a:r>
              <a:rPr lang="en-US" altLang="ko-KR" sz="1600" dirty="0"/>
              <a:t>public class </a:t>
            </a:r>
            <a:r>
              <a:rPr lang="en-US" altLang="ko-KR" sz="1600" dirty="0" err="1"/>
              <a:t>MemberController</a:t>
            </a:r>
            <a:r>
              <a:rPr lang="en-US" altLang="ko-KR" sz="1600" dirty="0"/>
              <a:t> {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@</a:t>
            </a:r>
            <a:r>
              <a:rPr lang="en-US" altLang="ko-KR" sz="1600" dirty="0" err="1"/>
              <a:t>Autowired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MemberService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memberService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@</a:t>
            </a:r>
            <a:r>
              <a:rPr lang="en-US" altLang="ko-KR" sz="1600" dirty="0" err="1"/>
              <a:t>RequestMapping</a:t>
            </a:r>
            <a:r>
              <a:rPr lang="en-US" altLang="ko-KR" sz="1600" dirty="0"/>
              <a:t>("")</a:t>
            </a:r>
          </a:p>
          <a:p>
            <a:r>
              <a:rPr lang="en-US" altLang="ko-KR" sz="1600" dirty="0"/>
              <a:t>    Page&lt;Member&gt; </a:t>
            </a:r>
            <a:r>
              <a:rPr lang="en-US" altLang="ko-KR" sz="1600" dirty="0" err="1"/>
              <a:t>getMembers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Pageable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pageable</a:t>
            </a:r>
            <a:r>
              <a:rPr lang="en-US" altLang="ko-KR" sz="1600" dirty="0"/>
              <a:t>){</a:t>
            </a:r>
          </a:p>
          <a:p>
            <a:r>
              <a:rPr lang="en-US" altLang="ko-KR" sz="1600" dirty="0"/>
              <a:t>        return </a:t>
            </a:r>
            <a:r>
              <a:rPr lang="en-US" altLang="ko-KR" sz="1600" dirty="0" err="1"/>
              <a:t>memberService.getList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pageable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}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736239" y="2242134"/>
          <a:ext cx="5829423" cy="2390775"/>
        </p:xfrm>
        <a:graphic>
          <a:graphicData uri="http://schemas.openxmlformats.org/drawingml/2006/table">
            <a:tbl>
              <a:tblGrid>
                <a:gridCol w="1333324"/>
                <a:gridCol w="4496099"/>
              </a:tblGrid>
              <a:tr h="323850">
                <a:tc>
                  <a:txBody>
                    <a:bodyPr vert="horz" lIns="0" tIns="66675" rIns="0" bIns="104775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400" b="1">
                          <a:solidFill>
                            <a:srgbClr val="666666"/>
                          </a:solidFill>
                          <a:effectLst/>
                        </a:rPr>
                        <a:t>query </a:t>
                      </a:r>
                      <a:endParaRPr lang="en-US" sz="1400" b="1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lvl="0" algn="ctr">
                        <a:defRPr/>
                      </a:pPr>
                      <a:r>
                        <a:rPr lang="en-US" sz="1400" b="1">
                          <a:solidFill>
                            <a:srgbClr val="666666"/>
                          </a:solidFill>
                          <a:effectLst/>
                        </a:rPr>
                        <a:t>parameter </a:t>
                      </a:r>
                      <a:r>
                        <a:rPr lang="ko-KR" altLang="en-US" sz="1400" b="1">
                          <a:solidFill>
                            <a:srgbClr val="666666"/>
                          </a:solidFill>
                          <a:effectLst/>
                        </a:rPr>
                        <a:t>명</a:t>
                      </a:r>
                      <a:endParaRPr lang="ko-KR" altLang="en-US" sz="140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0" marR="0" marT="66675" marB="104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 vert="horz" lIns="0" tIns="66675" rIns="0" bIns="104775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rgbClr val="666666"/>
                          </a:solidFill>
                          <a:effectLst/>
                        </a:rPr>
                        <a:t> 설명</a:t>
                      </a:r>
                      <a:endParaRPr lang="ko-KR" altLang="en-US" sz="140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0" marR="0" marT="66675" marB="104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</a:tr>
              <a:tr h="228600">
                <a:tc>
                  <a:txBody>
                    <a:bodyPr vert="horz" lIns="0" tIns="66675" rIns="0" bIns="104775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 page </a:t>
                      </a:r>
                      <a:endParaRPr lang="en-US" sz="1400">
                        <a:solidFill>
                          <a:srgbClr val="666666"/>
                        </a:solidFill>
                      </a:endParaRPr>
                    </a:p>
                  </a:txBody>
                  <a:tcPr marL="0" marR="0" marT="66675" marB="104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0" tIns="66675" rIns="0" bIns="104775" anchor="ctr" anchorCtr="0"/>
                    <a:lstStyle/>
                    <a:p>
                      <a:pPr lvl="0">
                        <a:defRPr/>
                      </a:pPr>
                      <a:r>
                        <a:rPr lang="ko-KR" altLang="en-US" sz="1400">
                          <a:solidFill>
                            <a:srgbClr val="666666"/>
                          </a:solidFill>
                          <a:effectLst/>
                        </a:rPr>
                        <a:t> 몇번째 페이지 인지를 전달</a:t>
                      </a:r>
                      <a:endParaRPr lang="ko-KR" altLang="en-US" sz="1400">
                        <a:solidFill>
                          <a:srgbClr val="666666"/>
                        </a:solidFill>
                      </a:endParaRPr>
                    </a:p>
                  </a:txBody>
                  <a:tcPr marL="0" marR="0" marT="66675" marB="104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 vert="horz" lIns="0" tIns="66675" rIns="0" bIns="104775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 size </a:t>
                      </a:r>
                      <a:endParaRPr lang="en-US" sz="1400">
                        <a:solidFill>
                          <a:srgbClr val="666666"/>
                        </a:solidFill>
                      </a:endParaRPr>
                    </a:p>
                  </a:txBody>
                  <a:tcPr marL="0" marR="0" marT="66675" marB="104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0" tIns="66675" rIns="0" bIns="104775" anchor="ctr" anchorCtr="0"/>
                    <a:lstStyle/>
                    <a:p>
                      <a:pPr lvl="0">
                        <a:defRPr/>
                      </a:pPr>
                      <a:r>
                        <a:rPr lang="ko-KR" altLang="en-US" sz="1400">
                          <a:solidFill>
                            <a:srgbClr val="666666"/>
                          </a:solidFill>
                          <a:effectLst/>
                        </a:rPr>
                        <a:t> 한 페이지에 몇개의 항목을 보여줄것인지 전달</a:t>
                      </a:r>
                      <a:endParaRPr lang="ko-KR" altLang="en-US" sz="1400">
                        <a:solidFill>
                          <a:srgbClr val="666666"/>
                        </a:solidFill>
                      </a:endParaRPr>
                    </a:p>
                  </a:txBody>
                  <a:tcPr marL="0" marR="0" marT="66675" marB="104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 vert="horz" lIns="0" tIns="66675" rIns="0" bIns="104775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 sort </a:t>
                      </a:r>
                      <a:endParaRPr lang="en-US" sz="1400">
                        <a:solidFill>
                          <a:srgbClr val="666666"/>
                        </a:solidFill>
                      </a:endParaRPr>
                    </a:p>
                  </a:txBody>
                  <a:tcPr marL="0" marR="0" marT="66675" marB="104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0" tIns="66675" rIns="0" bIns="104775" anchor="ctr" anchorCtr="0"/>
                    <a:lstStyle/>
                    <a:p>
                      <a:pPr lvl="0">
                        <a:defRPr/>
                      </a:pPr>
                      <a:r>
                        <a:rPr lang="ko-KR" altLang="en-US" sz="1400">
                          <a:solidFill>
                            <a:srgbClr val="666666"/>
                          </a:solidFill>
                          <a:effectLst/>
                        </a:rPr>
                        <a:t> 정렬정보를 전달</a:t>
                      </a:r>
                      <a:r>
                        <a:rPr lang="en-US" altLang="ko-KR" sz="1400">
                          <a:solidFill>
                            <a:srgbClr val="666666"/>
                          </a:solidFill>
                          <a:effectLst/>
                        </a:rPr>
                        <a:t>. </a:t>
                      </a:r>
                      <a:r>
                        <a:rPr lang="ko-KR" altLang="en-US" sz="1400">
                          <a:solidFill>
                            <a:srgbClr val="666666"/>
                          </a:solidFill>
                          <a:effectLst/>
                        </a:rPr>
                        <a:t>정렬정보는 필드이름</a:t>
                      </a:r>
                      <a:r>
                        <a:rPr lang="en-US" altLang="ko-KR" sz="1400">
                          <a:solidFill>
                            <a:srgbClr val="666666"/>
                          </a:solidFill>
                          <a:effectLst/>
                        </a:rPr>
                        <a:t>,</a:t>
                      </a:r>
                      <a:r>
                        <a:rPr lang="ko-KR" altLang="en-US" sz="1400">
                          <a:solidFill>
                            <a:srgbClr val="666666"/>
                          </a:solidFill>
                          <a:effectLst/>
                        </a:rPr>
                        <a:t>정렬방향 의 포맷으로 전달한다</a:t>
                      </a:r>
                      <a:r>
                        <a:rPr lang="en-US" altLang="ko-KR" sz="1400">
                          <a:solidFill>
                            <a:srgbClr val="666666"/>
                          </a:solidFill>
                          <a:effectLst/>
                        </a:rPr>
                        <a:t>. </a:t>
                      </a:r>
                      <a:r>
                        <a:rPr lang="ko-KR" altLang="en-US" sz="1400">
                          <a:solidFill>
                            <a:srgbClr val="666666"/>
                          </a:solidFill>
                          <a:effectLst/>
                        </a:rPr>
                        <a:t> 여러 필드로 순차적으로 정렬도 가능하다</a:t>
                      </a:r>
                      <a:r>
                        <a:rPr lang="en-US" altLang="ko-KR" sz="1400">
                          <a:solidFill>
                            <a:srgbClr val="666666"/>
                          </a:solidFill>
                          <a:effectLst/>
                        </a:rPr>
                        <a:t>.</a:t>
                      </a:r>
                      <a:endParaRPr lang="en-US" altLang="ko-KR" sz="1400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lvl="0">
                        <a:defRPr/>
                      </a:pPr>
                      <a:endParaRPr lang="ko-KR" altLang="en-US" sz="1400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1400">
                          <a:solidFill>
                            <a:srgbClr val="666666"/>
                          </a:solidFill>
                          <a:effectLst/>
                        </a:rPr>
                        <a:t>예</a:t>
                      </a:r>
                      <a:r>
                        <a:rPr lang="en-US" altLang="ko-KR" sz="1400">
                          <a:solidFill>
                            <a:srgbClr val="666666"/>
                          </a:solidFill>
                          <a:effectLst/>
                        </a:rPr>
                        <a:t>: sort=createdAt,desc&amp;sort=userId,asc</a:t>
                      </a:r>
                      <a:endParaRPr lang="ko-KR" altLang="en-US" sz="140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0" marR="0" marT="66675" marB="104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821926" y="478700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rgbClr val="333333"/>
                </a:solidFill>
                <a:latin typeface="맑은 고딕"/>
                <a:ea typeface="맑은 고딕"/>
              </a:rPr>
              <a:t>GET /users?page=1&amp;size=10&amp;sort=createdAt,desc&amp;sort=userId,asc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524958755"/>
      </p:ext>
    </p:extLst>
  </p:cSld>
  <p:clrMapOvr>
    <a:masterClrMapping/>
  </p:clrMapOvr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 Repository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703" y="940037"/>
            <a:ext cx="11366500" cy="5330134"/>
          </a:xfrm>
        </p:spPr>
        <p:txBody>
          <a:bodyPr/>
          <a:lstStyle/>
          <a:p>
            <a:r>
              <a:rPr lang="en-US" altLang="ko-KR" dirty="0" smtClean="0"/>
              <a:t>Spring DATA JPA @Query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</a:t>
            </a:r>
            <a:r>
              <a:rPr lang="ko-KR" altLang="en-US" dirty="0" smtClean="0"/>
              <a:t>화 유사한 </a:t>
            </a:r>
            <a:r>
              <a:rPr lang="en-US" altLang="ko-KR" dirty="0" smtClean="0"/>
              <a:t>JPQL(Java </a:t>
            </a:r>
            <a:r>
              <a:rPr lang="en-US" altLang="ko-KR" dirty="0" err="1" smtClean="0"/>
              <a:t>Persistance</a:t>
            </a:r>
            <a:r>
              <a:rPr lang="en-US" altLang="ko-KR" dirty="0" smtClean="0"/>
              <a:t> Query Language)</a:t>
            </a:r>
            <a:r>
              <a:rPr lang="ko-KR" altLang="en-US" dirty="0" smtClean="0"/>
              <a:t>라는 객체지향 쿼리 언어 사용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97095" y="1817648"/>
            <a:ext cx="10954254" cy="13542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/>
              <a:t>@Query("select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from Item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where </a:t>
            </a:r>
            <a:r>
              <a:rPr lang="en-US" altLang="ko-KR" sz="1600" dirty="0" err="1"/>
              <a:t>i.itemDetail</a:t>
            </a:r>
            <a:r>
              <a:rPr lang="en-US" altLang="ko-KR" sz="1600" dirty="0"/>
              <a:t> like %:</a:t>
            </a:r>
            <a:r>
              <a:rPr lang="en-US" altLang="ko-KR" sz="1600" dirty="0" err="1"/>
              <a:t>itemDetail</a:t>
            </a:r>
            <a:r>
              <a:rPr lang="en-US" altLang="ko-KR" sz="1600" dirty="0"/>
              <a:t>% order by </a:t>
            </a:r>
            <a:r>
              <a:rPr lang="en-US" altLang="ko-KR" sz="1600" dirty="0" err="1"/>
              <a:t>i.price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desc</a:t>
            </a:r>
            <a:r>
              <a:rPr lang="en-US" altLang="ko-KR" sz="1600" dirty="0"/>
              <a:t>") </a:t>
            </a:r>
          </a:p>
          <a:p>
            <a:r>
              <a:rPr lang="en-US" altLang="ko-KR" sz="1600" dirty="0"/>
              <a:t> List&lt;Item&gt; </a:t>
            </a:r>
            <a:r>
              <a:rPr lang="en-US" altLang="ko-KR" sz="1600" dirty="0" err="1"/>
              <a:t>findByItemDetail</a:t>
            </a:r>
            <a:r>
              <a:rPr lang="en-US" altLang="ko-KR" sz="1600" dirty="0"/>
              <a:t>(@</a:t>
            </a:r>
            <a:r>
              <a:rPr lang="en-US" altLang="ko-KR" sz="1600" dirty="0" err="1"/>
              <a:t>Param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itemDetail</a:t>
            </a:r>
            <a:r>
              <a:rPr lang="en-US" altLang="ko-KR" sz="1600" dirty="0"/>
              <a:t>") String </a:t>
            </a:r>
            <a:r>
              <a:rPr lang="en-US" altLang="ko-KR" sz="1600" dirty="0" err="1"/>
              <a:t>itemDetail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@Query(value="select * from item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where </a:t>
            </a:r>
            <a:r>
              <a:rPr lang="en-US" altLang="ko-KR" sz="1600" dirty="0" err="1"/>
              <a:t>i.item_detail</a:t>
            </a:r>
            <a:r>
              <a:rPr lang="en-US" altLang="ko-KR" sz="1600" dirty="0"/>
              <a:t> like %:</a:t>
            </a:r>
            <a:r>
              <a:rPr lang="en-US" altLang="ko-KR" sz="1600" dirty="0" err="1"/>
              <a:t>itemDetail</a:t>
            </a:r>
            <a:r>
              <a:rPr lang="en-US" altLang="ko-KR" sz="1600" dirty="0"/>
              <a:t>% order by </a:t>
            </a:r>
            <a:r>
              <a:rPr lang="en-US" altLang="ko-KR" sz="1600" dirty="0" err="1"/>
              <a:t>i.price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desc</a:t>
            </a:r>
            <a:r>
              <a:rPr lang="en-US" altLang="ko-KR" sz="1600" dirty="0"/>
              <a:t>", </a:t>
            </a:r>
            <a:r>
              <a:rPr lang="en-US" altLang="ko-KR" sz="1600" dirty="0" err="1"/>
              <a:t>nativeQuery</a:t>
            </a:r>
            <a:r>
              <a:rPr lang="en-US" altLang="ko-KR" sz="1600" dirty="0"/>
              <a:t>=</a:t>
            </a:r>
            <a:r>
              <a:rPr lang="en-US" altLang="ko-KR" sz="1600" b="1" dirty="0"/>
              <a:t>true) </a:t>
            </a:r>
          </a:p>
          <a:p>
            <a:r>
              <a:rPr lang="en-US" altLang="ko-KR" sz="1600" dirty="0"/>
              <a:t> List&lt;Item&gt; </a:t>
            </a:r>
            <a:r>
              <a:rPr lang="en-US" altLang="ko-KR" sz="1600" dirty="0" err="1"/>
              <a:t>findByItemDetailByNative</a:t>
            </a:r>
            <a:r>
              <a:rPr lang="en-US" altLang="ko-KR" sz="1600" dirty="0"/>
              <a:t>(@</a:t>
            </a:r>
            <a:r>
              <a:rPr lang="en-US" altLang="ko-KR" sz="1600" dirty="0" err="1"/>
              <a:t>Param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itemDetail</a:t>
            </a:r>
            <a:r>
              <a:rPr lang="en-US" altLang="ko-KR" sz="1600" dirty="0"/>
              <a:t>") String </a:t>
            </a:r>
            <a:r>
              <a:rPr lang="en-US" altLang="ko-KR" sz="1600" dirty="0" err="1"/>
              <a:t>itemDetail</a:t>
            </a:r>
            <a:r>
              <a:rPr lang="en-US" altLang="ko-KR" sz="1600" dirty="0"/>
              <a:t>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39583077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Spring Data JPA</a:t>
            </a:r>
            <a:br>
              <a:rPr lang="en-US" altLang="ko-KR"/>
            </a:b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JPA(Java Persistence API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자바 </a:t>
            </a:r>
            <a:r>
              <a:rPr lang="ko-KR" altLang="en-US" dirty="0"/>
              <a:t>어플리케이션에서 관계형 데이터베이스를 사용하는 방식을 정의한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</a:t>
            </a:r>
            <a:r>
              <a:rPr lang="en-US" altLang="ko-KR" dirty="0" smtClean="0"/>
              <a:t>ORM </a:t>
            </a:r>
            <a:r>
              <a:rPr lang="ko-KR" altLang="en-US" dirty="0" smtClean="0"/>
              <a:t>기술에 대한 표준 명세로</a:t>
            </a:r>
            <a:r>
              <a:rPr lang="en-US" altLang="ko-KR" dirty="0" smtClean="0"/>
              <a:t>, JAVA</a:t>
            </a:r>
            <a:r>
              <a:rPr lang="ko-KR" altLang="en-US" dirty="0" smtClean="0"/>
              <a:t>에서 제공하는 </a:t>
            </a:r>
            <a:r>
              <a:rPr lang="en-US" altLang="ko-KR" dirty="0" smtClean="0"/>
              <a:t>API, </a:t>
            </a:r>
            <a:r>
              <a:rPr lang="ko-KR" altLang="en-US" dirty="0" smtClean="0"/>
              <a:t>스프링에서 제공</a:t>
            </a:r>
            <a:r>
              <a:rPr lang="en-US" altLang="ko-KR" dirty="0" smtClean="0"/>
              <a:t>(X)</a:t>
            </a:r>
          </a:p>
          <a:p>
            <a:pPr lvl="1"/>
            <a:r>
              <a:rPr lang="ko-KR" altLang="en-US" b="0" dirty="0"/>
              <a:t>자바 클래스와 </a:t>
            </a:r>
            <a:r>
              <a:rPr lang="en-US" altLang="ko-KR" dirty="0"/>
              <a:t>DB</a:t>
            </a:r>
            <a:r>
              <a:rPr lang="ko-KR" altLang="en-US" dirty="0"/>
              <a:t>테이블</a:t>
            </a:r>
            <a:r>
              <a:rPr lang="ko-KR" altLang="en-US" b="0" dirty="0"/>
              <a:t>을 </a:t>
            </a:r>
            <a:r>
              <a:rPr lang="ko-KR" altLang="en-US" b="0" dirty="0" smtClean="0"/>
              <a:t>매핑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sql</a:t>
            </a:r>
            <a:r>
              <a:rPr lang="ko-KR" altLang="en-US" b="0" dirty="0" smtClean="0"/>
              <a:t>을 매핑하지 않음</a:t>
            </a:r>
            <a:r>
              <a:rPr lang="en-US" altLang="ko-KR" b="0" dirty="0" smtClean="0"/>
              <a:t>)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9482" y="2535851"/>
            <a:ext cx="7299133" cy="358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46635"/>
      </p:ext>
    </p:extLst>
  </p:cSld>
  <p:clrMapOvr>
    <a:masterClrMapping/>
  </p:clrMapOvr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 Repository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 Data JPA </a:t>
            </a:r>
            <a:r>
              <a:rPr lang="en-US" altLang="ko-KR" dirty="0" err="1" smtClean="0"/>
              <a:t>Querydsl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동적쿼리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쿼리 재사용할 수 있어 제약조건 조립 및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향상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문자열이 아닌 자바 소스코드로 작성하기 때문에 컴파일 시점 오류 발견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IDE </a:t>
            </a:r>
            <a:r>
              <a:rPr lang="ko-KR" altLang="en-US" dirty="0" smtClean="0"/>
              <a:t>도움을 받아서 자동 완성 기능 사용가능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31768"/>
      </p:ext>
    </p:extLst>
  </p:cSld>
  <p:clrMapOvr>
    <a:masterClrMapping/>
  </p:clrMapOvr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 Repository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Dependency </a:t>
            </a:r>
            <a:r>
              <a:rPr lang="ko-KR" altLang="en-US" dirty="0" smtClean="0"/>
              <a:t>설정 및 </a:t>
            </a:r>
            <a:r>
              <a:rPr lang="en-US" altLang="ko-KR" dirty="0" smtClean="0"/>
              <a:t>plugin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(pom.xml)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3313" y="1640792"/>
            <a:ext cx="6445804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179388"/>
            <a:r>
              <a:rPr lang="en-US" altLang="ko-KR" sz="1400" dirty="0"/>
              <a:t>&lt;plugin&gt;</a:t>
            </a:r>
          </a:p>
          <a:p>
            <a:pPr lvl="1" indent="-277813" defTabSz="179388"/>
            <a:r>
              <a:rPr lang="en-US" altLang="ko-KR" sz="1400" dirty="0"/>
              <a:t>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com.mysema.maven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pPr lvl="1" indent="-277813" defTabSz="179388"/>
            <a:r>
              <a:rPr lang="en-US" altLang="ko-KR" sz="1400" dirty="0"/>
              <a:t>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&gt;apt-maven-plugin&lt;/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</a:p>
          <a:p>
            <a:pPr lvl="1" indent="-277813" defTabSz="179388"/>
            <a:r>
              <a:rPr lang="en-US" altLang="ko-KR" sz="1400" dirty="0"/>
              <a:t>&lt;version&gt;1.1.3&lt;/version&gt;</a:t>
            </a:r>
          </a:p>
          <a:p>
            <a:pPr lvl="1" indent="-277813" defTabSz="179388"/>
            <a:r>
              <a:rPr lang="en-US" altLang="ko-KR" sz="1400" dirty="0"/>
              <a:t>&lt;executions&gt;</a:t>
            </a:r>
          </a:p>
          <a:p>
            <a:pPr marL="538163" lvl="2" indent="-179388" defTabSz="179388"/>
            <a:r>
              <a:rPr lang="en-US" altLang="ko-KR" sz="1400" dirty="0"/>
              <a:t>&lt;execution&gt;</a:t>
            </a:r>
          </a:p>
          <a:p>
            <a:pPr marL="538163" lvl="3" defTabSz="179388"/>
            <a:r>
              <a:rPr lang="en-US" altLang="ko-KR" sz="1400" dirty="0"/>
              <a:t>&lt;goals&gt;</a:t>
            </a:r>
          </a:p>
          <a:p>
            <a:pPr marL="538163" lvl="3" defTabSz="179388"/>
            <a:r>
              <a:rPr lang="en-US" altLang="ko-KR" sz="1400" dirty="0"/>
              <a:t>&lt;goal&gt;process&lt;/goal&gt;</a:t>
            </a:r>
          </a:p>
          <a:p>
            <a:pPr marL="538163" lvl="3" defTabSz="179388"/>
            <a:r>
              <a:rPr lang="en-US" altLang="ko-KR" sz="1400" dirty="0"/>
              <a:t>&lt;/goals&gt;</a:t>
            </a:r>
          </a:p>
          <a:p>
            <a:pPr marL="538163" lvl="3" defTabSz="179388"/>
            <a:r>
              <a:rPr lang="en-US" altLang="ko-KR" sz="1400" dirty="0"/>
              <a:t>&lt;configuration&gt;</a:t>
            </a:r>
          </a:p>
          <a:p>
            <a:pPr marL="538163" lvl="3" defTabSz="179388"/>
            <a:r>
              <a:rPr lang="en-US" altLang="ko-KR" sz="1400" dirty="0"/>
              <a:t>&lt;</a:t>
            </a:r>
            <a:r>
              <a:rPr lang="en-US" altLang="ko-KR" sz="1400" dirty="0" err="1"/>
              <a:t>outputDirectory</a:t>
            </a:r>
            <a:r>
              <a:rPr lang="en-US" altLang="ko-KR" sz="1400" dirty="0"/>
              <a:t>&gt;target/generated-sources/java&lt;/</a:t>
            </a:r>
            <a:r>
              <a:rPr lang="en-US" altLang="ko-KR" sz="1400" dirty="0" err="1"/>
              <a:t>outputDirectory</a:t>
            </a:r>
            <a:r>
              <a:rPr lang="en-US" altLang="ko-KR" sz="1400" dirty="0"/>
              <a:t>&gt;</a:t>
            </a:r>
          </a:p>
          <a:p>
            <a:pPr marL="538163" lvl="3" defTabSz="179388"/>
            <a:r>
              <a:rPr lang="en-US" altLang="ko-KR" sz="1400" dirty="0"/>
              <a:t>&lt;processor&gt;</a:t>
            </a:r>
            <a:r>
              <a:rPr lang="en-US" altLang="ko-KR" sz="1400" dirty="0" err="1"/>
              <a:t>com.querydsl.apt.jpa.JPAAnnotationProcessor</a:t>
            </a:r>
            <a:r>
              <a:rPr lang="en-US" altLang="ko-KR" sz="1400" dirty="0"/>
              <a:t>&lt;/processor&gt;</a:t>
            </a:r>
          </a:p>
          <a:p>
            <a:pPr marL="538163" lvl="3" defTabSz="179388"/>
            <a:r>
              <a:rPr lang="en-US" altLang="ko-KR" sz="1400" dirty="0"/>
              <a:t>&lt;/configuration&gt;</a:t>
            </a:r>
          </a:p>
          <a:p>
            <a:pPr marL="538163" lvl="2" indent="-179388" defTabSz="179388"/>
            <a:r>
              <a:rPr lang="en-US" altLang="ko-KR" sz="1400" dirty="0"/>
              <a:t>&lt;/execution&gt;</a:t>
            </a:r>
          </a:p>
          <a:p>
            <a:pPr lvl="1" indent="-277813" defTabSz="179388"/>
            <a:r>
              <a:rPr lang="en-US" altLang="ko-KR" sz="1400" dirty="0"/>
              <a:t>&lt;/executions&gt;</a:t>
            </a:r>
          </a:p>
          <a:p>
            <a:pPr defTabSz="179388"/>
            <a:r>
              <a:rPr lang="en-US" altLang="ko-KR" sz="1400" dirty="0"/>
              <a:t>&lt;/plugin&gt;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21890" y="1726250"/>
            <a:ext cx="3890809" cy="2339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&lt;dependency&gt;</a:t>
            </a:r>
          </a:p>
          <a:p>
            <a:pPr lvl="1"/>
            <a:r>
              <a:rPr lang="en-US" altLang="ko-KR" sz="1600" dirty="0"/>
              <a:t>&lt;</a:t>
            </a:r>
            <a:r>
              <a:rPr lang="en-US" altLang="ko-KR" sz="1600" dirty="0" err="1"/>
              <a:t>groupId</a:t>
            </a:r>
            <a:r>
              <a:rPr lang="en-US" altLang="ko-KR" sz="1600" dirty="0"/>
              <a:t>&gt;</a:t>
            </a:r>
            <a:r>
              <a:rPr lang="en-US" altLang="ko-KR" sz="1600" dirty="0" err="1"/>
              <a:t>com.querydsl</a:t>
            </a:r>
            <a:r>
              <a:rPr lang="en-US" altLang="ko-KR" sz="1600" dirty="0"/>
              <a:t>&lt;/</a:t>
            </a:r>
            <a:r>
              <a:rPr lang="en-US" altLang="ko-KR" sz="1600" dirty="0" err="1"/>
              <a:t>groupId</a:t>
            </a:r>
            <a:r>
              <a:rPr lang="en-US" altLang="ko-KR" sz="1600" dirty="0"/>
              <a:t>&gt;</a:t>
            </a:r>
          </a:p>
          <a:p>
            <a:pPr lvl="1"/>
            <a:r>
              <a:rPr lang="en-US" altLang="ko-KR" sz="1600" dirty="0"/>
              <a:t>&lt;</a:t>
            </a:r>
            <a:r>
              <a:rPr lang="en-US" altLang="ko-KR" sz="1600" dirty="0" err="1"/>
              <a:t>artifactId</a:t>
            </a:r>
            <a:r>
              <a:rPr lang="en-US" altLang="ko-KR" sz="1600" dirty="0"/>
              <a:t>&gt;</a:t>
            </a:r>
            <a:r>
              <a:rPr lang="en-US" altLang="ko-KR" sz="1600" dirty="0" err="1"/>
              <a:t>querydsl-jpa</a:t>
            </a:r>
            <a:r>
              <a:rPr lang="en-US" altLang="ko-KR" sz="1600" dirty="0"/>
              <a:t>&lt;/</a:t>
            </a:r>
            <a:r>
              <a:rPr lang="en-US" altLang="ko-KR" sz="1600" dirty="0" err="1"/>
              <a:t>artifactId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&lt;/dependency&gt;</a:t>
            </a:r>
          </a:p>
          <a:p>
            <a:endParaRPr lang="ko-KR" altLang="en-US" sz="1600" dirty="0"/>
          </a:p>
          <a:p>
            <a:r>
              <a:rPr lang="en-US" altLang="ko-KR" sz="1600" dirty="0"/>
              <a:t>&lt;dependency&gt;</a:t>
            </a:r>
          </a:p>
          <a:p>
            <a:pPr lvl="1"/>
            <a:r>
              <a:rPr lang="en-US" altLang="ko-KR" sz="1600" dirty="0"/>
              <a:t>&lt;</a:t>
            </a:r>
            <a:r>
              <a:rPr lang="en-US" altLang="ko-KR" sz="1600" dirty="0" err="1"/>
              <a:t>groupId</a:t>
            </a:r>
            <a:r>
              <a:rPr lang="en-US" altLang="ko-KR" sz="1600" dirty="0"/>
              <a:t>&gt;</a:t>
            </a:r>
            <a:r>
              <a:rPr lang="en-US" altLang="ko-KR" sz="1600" dirty="0" err="1"/>
              <a:t>com.querydsl</a:t>
            </a:r>
            <a:r>
              <a:rPr lang="en-US" altLang="ko-KR" sz="1600" dirty="0"/>
              <a:t>&lt;/</a:t>
            </a:r>
            <a:r>
              <a:rPr lang="en-US" altLang="ko-KR" sz="1600" dirty="0" err="1"/>
              <a:t>groupId</a:t>
            </a:r>
            <a:r>
              <a:rPr lang="en-US" altLang="ko-KR" sz="1600" dirty="0"/>
              <a:t>&gt;</a:t>
            </a:r>
          </a:p>
          <a:p>
            <a:pPr lvl="1"/>
            <a:r>
              <a:rPr lang="en-US" altLang="ko-KR" sz="1600" dirty="0"/>
              <a:t>&lt;</a:t>
            </a:r>
            <a:r>
              <a:rPr lang="en-US" altLang="ko-KR" sz="1600" dirty="0" err="1"/>
              <a:t>artifactId</a:t>
            </a:r>
            <a:r>
              <a:rPr lang="en-US" altLang="ko-KR" sz="1600" dirty="0"/>
              <a:t>&gt;</a:t>
            </a:r>
            <a:r>
              <a:rPr lang="en-US" altLang="ko-KR" sz="1600" dirty="0" err="1"/>
              <a:t>querydsl</a:t>
            </a:r>
            <a:r>
              <a:rPr lang="en-US" altLang="ko-KR" sz="1600" dirty="0"/>
              <a:t>-apt&lt;/</a:t>
            </a:r>
            <a:r>
              <a:rPr lang="en-US" altLang="ko-KR" sz="1600" dirty="0" err="1"/>
              <a:t>artifactId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&lt;/dependency&gt;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77779684"/>
      </p:ext>
    </p:extLst>
  </p:cSld>
  <p:clrMapOvr>
    <a:masterClrMapping/>
  </p:clrMapOvr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 Repository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ItemRepository </a:t>
            </a:r>
            <a:r>
              <a:rPr lang="ko-KR" altLang="en-US" smtClean="0"/>
              <a:t>작성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1497106"/>
            <a:ext cx="8494633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public interface ItemRepository extends JpaRepository&lt;Item, Long</a:t>
            </a:r>
            <a:r>
              <a:rPr lang="en-US" altLang="ko-KR" smtClean="0"/>
              <a:t>&gt; {</a:t>
            </a:r>
            <a:endParaRPr lang="en-US" altLang="ko-KR"/>
          </a:p>
          <a:p>
            <a:r>
              <a:rPr lang="en-US" altLang="ko-KR"/>
              <a:t>	List&lt;Item&gt; findByItemNm(String item);</a:t>
            </a:r>
          </a:p>
          <a:p>
            <a:r>
              <a:rPr lang="en-US" altLang="ko-KR"/>
              <a:t>	</a:t>
            </a:r>
          </a:p>
          <a:p>
            <a:r>
              <a:rPr lang="en-US" altLang="ko-KR"/>
              <a:t>	List&lt;Item&gt; findByItemNmOrItemDetail(String itemNm, String itemDetail);</a:t>
            </a:r>
          </a:p>
          <a:p>
            <a:r>
              <a:rPr lang="en-US" altLang="ko-KR"/>
              <a:t>	</a:t>
            </a:r>
          </a:p>
          <a:p>
            <a:r>
              <a:rPr lang="en-US" altLang="ko-KR"/>
              <a:t>	List&lt;Item&gt; findByPriceLessThan(Integer price);</a:t>
            </a:r>
          </a:p>
          <a:p>
            <a:r>
              <a:rPr lang="en-US" altLang="ko-KR"/>
              <a:t>	</a:t>
            </a:r>
          </a:p>
          <a:p>
            <a:r>
              <a:rPr lang="en-US" altLang="ko-KR"/>
              <a:t>	List&lt;Item&gt; findByPriceLessThanOrderByPriceDesc(Integer price</a:t>
            </a:r>
            <a:r>
              <a:rPr lang="en-US" altLang="ko-KR" smtClean="0"/>
              <a:t>);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26826"/>
      </p:ext>
    </p:extLst>
  </p:cSld>
  <p:clrMapOvr>
    <a:masterClrMapping/>
  </p:clrMapOvr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 Repository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93702" y="968188"/>
            <a:ext cx="11366500" cy="5301983"/>
          </a:xfrm>
        </p:spPr>
        <p:txBody>
          <a:bodyPr/>
          <a:lstStyle/>
          <a:p>
            <a:r>
              <a:rPr lang="en-US" altLang="ko-KR" smtClean="0"/>
              <a:t>SprngBoot Test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9129" y="1341112"/>
            <a:ext cx="8960378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58775"/>
            <a:r>
              <a:rPr lang="en-US" altLang="ko-KR" sz="1400"/>
              <a:t>@SpringBootTest</a:t>
            </a:r>
          </a:p>
          <a:p>
            <a:pPr defTabSz="358775"/>
            <a:r>
              <a:rPr lang="en-US" altLang="ko-KR" sz="1400"/>
              <a:t>@TestPropertySource(locations="classpath:application-test.properties")</a:t>
            </a:r>
          </a:p>
          <a:p>
            <a:pPr defTabSz="358775"/>
            <a:r>
              <a:rPr lang="en-US" altLang="ko-KR" sz="1400"/>
              <a:t>public class ItemRepositoryTest {</a:t>
            </a:r>
          </a:p>
          <a:p>
            <a:pPr defTabSz="358775"/>
            <a:r>
              <a:rPr lang="en-US" altLang="ko-KR" sz="1400"/>
              <a:t>	</a:t>
            </a:r>
            <a:endParaRPr lang="en-US" altLang="ko-KR" sz="1400" smtClean="0"/>
          </a:p>
          <a:p>
            <a:pPr defTabSz="358775"/>
            <a:r>
              <a:rPr lang="en-US" altLang="ko-KR" sz="1400"/>
              <a:t>	</a:t>
            </a:r>
            <a:r>
              <a:rPr lang="en-US" altLang="ko-KR" sz="1400" smtClean="0"/>
              <a:t>@</a:t>
            </a:r>
            <a:r>
              <a:rPr lang="en-US" altLang="ko-KR" sz="1400"/>
              <a:t>Autowired</a:t>
            </a:r>
          </a:p>
          <a:p>
            <a:pPr defTabSz="358775"/>
            <a:r>
              <a:rPr lang="en-US" altLang="ko-KR" sz="1400"/>
              <a:t>	ItemRepository itemRepository</a:t>
            </a:r>
            <a:r>
              <a:rPr lang="en-US" altLang="ko-KR" sz="1400" smtClean="0"/>
              <a:t>;</a:t>
            </a:r>
          </a:p>
          <a:p>
            <a:pPr defTabSz="358775"/>
            <a:r>
              <a:rPr lang="en-US" altLang="ko-KR" sz="1400"/>
              <a:t>	</a:t>
            </a:r>
            <a:endParaRPr lang="en-US" altLang="ko-KR" sz="1400" smtClean="0"/>
          </a:p>
          <a:p>
            <a:pPr defTabSz="358775"/>
            <a:r>
              <a:rPr lang="en-US" altLang="ko-KR" sz="1400"/>
              <a:t>	</a:t>
            </a:r>
            <a:r>
              <a:rPr lang="en-US" altLang="ko-KR" sz="1400" i="1" smtClean="0"/>
              <a:t>@</a:t>
            </a:r>
            <a:r>
              <a:rPr lang="en-US" altLang="ko-KR" sz="1400" i="1"/>
              <a:t>Test</a:t>
            </a:r>
          </a:p>
          <a:p>
            <a:pPr defTabSz="358775"/>
            <a:r>
              <a:rPr lang="en-US" altLang="ko-KR" sz="1400" i="1"/>
              <a:t>	@DisplayName("</a:t>
            </a:r>
            <a:r>
              <a:rPr lang="ko-KR" altLang="en-US" sz="1400" i="1" smtClean="0"/>
              <a:t>상품저장 </a:t>
            </a:r>
            <a:r>
              <a:rPr lang="ko-KR" altLang="en-US" sz="1400" i="1"/>
              <a:t>테스트</a:t>
            </a:r>
            <a:r>
              <a:rPr lang="en-US" altLang="ko-KR" sz="1400" i="1"/>
              <a:t>")</a:t>
            </a:r>
          </a:p>
          <a:p>
            <a:pPr defTabSz="358775"/>
            <a:r>
              <a:rPr lang="en-US" altLang="ko-KR" sz="1400" i="1"/>
              <a:t>	public void createItemTest() {</a:t>
            </a:r>
          </a:p>
          <a:p>
            <a:pPr defTabSz="358775"/>
            <a:r>
              <a:rPr lang="en-US" altLang="ko-KR" sz="1400" i="1"/>
              <a:t>	</a:t>
            </a:r>
            <a:r>
              <a:rPr lang="en-US" altLang="ko-KR" sz="1400" i="1" smtClean="0"/>
              <a:t>Item </a:t>
            </a:r>
            <a:r>
              <a:rPr lang="en-US" altLang="ko-KR" sz="1400" i="1"/>
              <a:t>item = new Item();</a:t>
            </a:r>
          </a:p>
          <a:p>
            <a:pPr defTabSz="358775"/>
            <a:r>
              <a:rPr lang="en-US" altLang="ko-KR" sz="1400" i="1"/>
              <a:t>	     item.setItemNm("</a:t>
            </a:r>
            <a:r>
              <a:rPr lang="ko-KR" altLang="en-US" sz="1400" i="1"/>
              <a:t>테스트 상품</a:t>
            </a:r>
            <a:r>
              <a:rPr lang="en-US" altLang="ko-KR" sz="1400" i="1"/>
              <a:t>");</a:t>
            </a:r>
          </a:p>
          <a:p>
            <a:pPr defTabSz="358775"/>
            <a:r>
              <a:rPr lang="en-US" altLang="ko-KR" sz="1400" i="1"/>
              <a:t>	     item.setPrice(10000</a:t>
            </a:r>
            <a:r>
              <a:rPr lang="en-US" altLang="ko-KR" sz="1400"/>
              <a:t>);</a:t>
            </a:r>
          </a:p>
          <a:p>
            <a:pPr defTabSz="358775"/>
            <a:r>
              <a:rPr lang="en-US" altLang="ko-KR" sz="1400"/>
              <a:t>	     item.setItemDetail("</a:t>
            </a:r>
            <a:r>
              <a:rPr lang="ko-KR" altLang="en-US" sz="1400"/>
              <a:t>테스트 상품 상세 설명</a:t>
            </a:r>
            <a:r>
              <a:rPr lang="en-US" altLang="ko-KR" sz="1400"/>
              <a:t>");</a:t>
            </a:r>
          </a:p>
          <a:p>
            <a:pPr defTabSz="358775"/>
            <a:r>
              <a:rPr lang="en-US" altLang="ko-KR" sz="1400"/>
              <a:t>	     item.setItemSellStatus(ItemSellStatus.SELL);</a:t>
            </a:r>
          </a:p>
          <a:p>
            <a:pPr defTabSz="358775"/>
            <a:r>
              <a:rPr lang="en-US" altLang="ko-KR" sz="1400"/>
              <a:t>	     item.setStockNumber(100);</a:t>
            </a:r>
          </a:p>
          <a:p>
            <a:pPr defTabSz="358775"/>
            <a:r>
              <a:rPr lang="en-US" altLang="ko-KR" sz="1400"/>
              <a:t>	     item.setRegTime(LocalDateTime.now());</a:t>
            </a:r>
          </a:p>
          <a:p>
            <a:pPr defTabSz="358775"/>
            <a:r>
              <a:rPr lang="en-US" altLang="ko-KR" sz="1400"/>
              <a:t>	     item.setUpdateTime(LocalDateTime.now());</a:t>
            </a:r>
          </a:p>
          <a:p>
            <a:pPr defTabSz="358775"/>
            <a:r>
              <a:rPr lang="en-US" altLang="ko-KR" sz="1400"/>
              <a:t>	     Item savedItem = itemRepository.save(item);</a:t>
            </a:r>
          </a:p>
          <a:p>
            <a:pPr defTabSz="358775"/>
            <a:r>
              <a:rPr lang="en-US" altLang="ko-KR" sz="1400"/>
              <a:t>	     System.out.println(savedItem.toString</a:t>
            </a:r>
            <a:r>
              <a:rPr lang="en-US" altLang="ko-KR" sz="1400" smtClean="0"/>
              <a:t>());</a:t>
            </a:r>
            <a:r>
              <a:rPr lang="en-US" altLang="ko-KR" sz="1400"/>
              <a:t>	</a:t>
            </a:r>
          </a:p>
          <a:p>
            <a:pPr defTabSz="358775"/>
            <a:r>
              <a:rPr lang="en-US" altLang="ko-KR" sz="1400"/>
              <a:t>	</a:t>
            </a:r>
            <a:r>
              <a:rPr lang="en-US" altLang="ko-KR" sz="1400" smtClean="0"/>
              <a:t>}</a:t>
            </a:r>
            <a:endParaRPr lang="en-US" altLang="ko-KR" sz="1400"/>
          </a:p>
          <a:p>
            <a:pPr defTabSz="358775"/>
            <a:r>
              <a:rPr lang="en-US" altLang="ko-KR" sz="1400" smtClean="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966107377"/>
      </p:ext>
    </p:extLst>
  </p:cSld>
  <p:clrMapOvr>
    <a:masterClrMapping/>
  </p:clrMapOvr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 Repository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2211" y="3228533"/>
            <a:ext cx="93100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smtClean="0"/>
              <a:t>     @</a:t>
            </a:r>
            <a:r>
              <a:rPr lang="en-US" altLang="ko-KR" sz="1400"/>
              <a:t>Test</a:t>
            </a:r>
          </a:p>
          <a:p>
            <a:pPr defTabSz="179388"/>
            <a:r>
              <a:rPr lang="en-US" altLang="ko-KR" sz="1400"/>
              <a:t>	</a:t>
            </a:r>
            <a:r>
              <a:rPr lang="en-US" altLang="ko-KR" sz="1400" smtClean="0"/>
              <a:t> @</a:t>
            </a:r>
            <a:r>
              <a:rPr lang="en-US" altLang="ko-KR" sz="1400"/>
              <a:t>DisplayName("</a:t>
            </a:r>
            <a:r>
              <a:rPr lang="ko-KR" altLang="en-US" sz="1400"/>
              <a:t>상품명</a:t>
            </a:r>
            <a:r>
              <a:rPr lang="en-US" altLang="ko-KR" sz="1400"/>
              <a:t>, </a:t>
            </a:r>
            <a:r>
              <a:rPr lang="ko-KR" altLang="en-US" sz="1400"/>
              <a:t>상품상세설명 </a:t>
            </a:r>
            <a:r>
              <a:rPr lang="en-US" altLang="ko-KR" sz="1400"/>
              <a:t>or </a:t>
            </a:r>
            <a:r>
              <a:rPr lang="ko-KR" altLang="en-US" sz="1400"/>
              <a:t>테스트</a:t>
            </a:r>
            <a:r>
              <a:rPr lang="en-US" altLang="ko-KR" sz="1400"/>
              <a:t>")</a:t>
            </a:r>
          </a:p>
          <a:p>
            <a:pPr defTabSz="179388"/>
            <a:r>
              <a:rPr lang="en-US" altLang="ko-KR" sz="1400"/>
              <a:t>	 public void findByItemNmOrItemDetailTest(){</a:t>
            </a:r>
          </a:p>
          <a:p>
            <a:pPr defTabSz="179388"/>
            <a:r>
              <a:rPr lang="en-US" altLang="ko-KR" sz="1400"/>
              <a:t>	     this.createItemList();</a:t>
            </a:r>
          </a:p>
          <a:p>
            <a:pPr defTabSz="179388"/>
            <a:r>
              <a:rPr lang="en-US" altLang="ko-KR" sz="1400"/>
              <a:t>	     List&lt;Item&gt; itemList = itemRepository.findByItemNmOrItemDetail("</a:t>
            </a:r>
            <a:r>
              <a:rPr lang="ko-KR" altLang="en-US" sz="1400"/>
              <a:t>테스트 상품</a:t>
            </a:r>
            <a:r>
              <a:rPr lang="en-US" altLang="ko-KR" sz="1400"/>
              <a:t>1", "</a:t>
            </a:r>
            <a:r>
              <a:rPr lang="ko-KR" altLang="en-US" sz="1400"/>
              <a:t>테스트 상품 상세 설명</a:t>
            </a:r>
            <a:r>
              <a:rPr lang="en-US" altLang="ko-KR" sz="1400"/>
              <a:t>5");</a:t>
            </a:r>
          </a:p>
          <a:p>
            <a:pPr defTabSz="179388"/>
            <a:r>
              <a:rPr lang="en-US" altLang="ko-KR" sz="1400"/>
              <a:t>	     </a:t>
            </a:r>
            <a:r>
              <a:rPr lang="en-US" altLang="ko-KR" sz="1400" smtClean="0"/>
              <a:t>for(Item </a:t>
            </a:r>
            <a:r>
              <a:rPr lang="en-US" altLang="ko-KR" sz="1400"/>
              <a:t>item : itemList){</a:t>
            </a:r>
          </a:p>
          <a:p>
            <a:pPr defTabSz="179388"/>
            <a:r>
              <a:rPr lang="en-US" altLang="ko-KR" sz="1400"/>
              <a:t>	            System.out.println(item.toString());</a:t>
            </a:r>
          </a:p>
          <a:p>
            <a:pPr defTabSz="179388"/>
            <a:r>
              <a:rPr lang="en-US" altLang="ko-KR" sz="1400"/>
              <a:t>	     </a:t>
            </a:r>
            <a:r>
              <a:rPr lang="en-US" altLang="ko-KR" sz="1400" smtClean="0"/>
              <a:t>}</a:t>
            </a:r>
            <a:endParaRPr lang="en-US" altLang="ko-KR" sz="1400"/>
          </a:p>
          <a:p>
            <a:pPr defTabSz="179388"/>
            <a:r>
              <a:rPr lang="en-US" altLang="ko-KR" sz="1400" smtClean="0"/>
              <a:t>   </a:t>
            </a:r>
            <a:r>
              <a:rPr lang="en-US" altLang="ko-KR" sz="1400"/>
              <a:t>}</a:t>
            </a:r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542210" y="996995"/>
            <a:ext cx="9310001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58775">
              <a:tabLst>
                <a:tab pos="358775" algn="l"/>
              </a:tabLst>
            </a:pPr>
            <a:r>
              <a:rPr lang="en-US" altLang="ko-KR" sz="1400"/>
              <a:t> </a:t>
            </a:r>
            <a:r>
              <a:rPr lang="en-US" altLang="ko-KR" sz="1400" smtClean="0"/>
              <a:t>   @</a:t>
            </a:r>
            <a:r>
              <a:rPr lang="en-US" altLang="ko-KR" sz="1400"/>
              <a:t>Test</a:t>
            </a:r>
          </a:p>
          <a:p>
            <a:pPr defTabSz="358775">
              <a:tabLst>
                <a:tab pos="358775" algn="l"/>
              </a:tabLst>
            </a:pPr>
            <a:r>
              <a:rPr lang="en-US" altLang="ko-KR" sz="1400"/>
              <a:t>    @DisplayName("</a:t>
            </a:r>
            <a:r>
              <a:rPr lang="ko-KR" altLang="en-US" sz="1400"/>
              <a:t>상품명 조회 테스트</a:t>
            </a:r>
            <a:r>
              <a:rPr lang="en-US" altLang="ko-KR" sz="1400"/>
              <a:t>")</a:t>
            </a:r>
          </a:p>
          <a:p>
            <a:pPr defTabSz="358775">
              <a:tabLst>
                <a:tab pos="358775" algn="l"/>
              </a:tabLst>
            </a:pPr>
            <a:r>
              <a:rPr lang="en-US" altLang="ko-KR" sz="1400"/>
              <a:t>    public void findByItemNmTest(){</a:t>
            </a:r>
          </a:p>
          <a:p>
            <a:pPr defTabSz="358775">
              <a:tabLst>
                <a:tab pos="358775" algn="l"/>
              </a:tabLst>
            </a:pPr>
            <a:r>
              <a:rPr lang="en-US" altLang="ko-KR" sz="1400"/>
              <a:t>        this.createItemList();</a:t>
            </a:r>
          </a:p>
          <a:p>
            <a:pPr defTabSz="358775">
              <a:tabLst>
                <a:tab pos="358775" algn="l"/>
              </a:tabLst>
            </a:pPr>
            <a:r>
              <a:rPr lang="en-US" altLang="ko-KR" sz="1400"/>
              <a:t>        List&lt;Item&gt; itemList = itemRepository.findByItemNm("</a:t>
            </a:r>
            <a:r>
              <a:rPr lang="ko-KR" altLang="en-US" sz="1400"/>
              <a:t>테스트 상품</a:t>
            </a:r>
            <a:r>
              <a:rPr lang="en-US" altLang="ko-KR" sz="1400"/>
              <a:t>1");</a:t>
            </a:r>
          </a:p>
          <a:p>
            <a:pPr defTabSz="358775">
              <a:tabLst>
                <a:tab pos="358775" algn="l"/>
              </a:tabLst>
            </a:pPr>
            <a:r>
              <a:rPr lang="en-US" altLang="ko-KR" sz="1400"/>
              <a:t>        for(Item item : itemList){</a:t>
            </a:r>
          </a:p>
          <a:p>
            <a:pPr defTabSz="358775">
              <a:tabLst>
                <a:tab pos="358775" algn="l"/>
              </a:tabLst>
            </a:pPr>
            <a:r>
              <a:rPr lang="en-US" altLang="ko-KR" sz="1400"/>
              <a:t>            System.out.println(item.toString()+"1111");</a:t>
            </a:r>
          </a:p>
          <a:p>
            <a:pPr defTabSz="358775">
              <a:tabLst>
                <a:tab pos="358775" algn="l"/>
              </a:tabLst>
            </a:pPr>
            <a:r>
              <a:rPr lang="en-US" altLang="ko-KR" sz="1400"/>
              <a:t>        }</a:t>
            </a:r>
          </a:p>
          <a:p>
            <a:pPr defTabSz="358775">
              <a:tabLst>
                <a:tab pos="358775" algn="l"/>
              </a:tabLst>
            </a:pPr>
            <a:r>
              <a:rPr lang="en-US" altLang="ko-KR" sz="1400"/>
              <a:t>    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43630291"/>
      </p:ext>
    </p:extLst>
  </p:cSld>
  <p:clrMapOvr>
    <a:masterClrMapping/>
  </p:clrMapOvr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 Repository</a:t>
            </a:r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Query </a:t>
            </a:r>
            <a:r>
              <a:rPr lang="ko-KR" altLang="en-US" smtClean="0"/>
              <a:t>메소드 사용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43599" y="3506439"/>
            <a:ext cx="8691436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8288"/>
            <a:r>
              <a:rPr lang="en-US" altLang="ko-KR" sz="1400" smtClean="0"/>
              <a:t>	@</a:t>
            </a:r>
            <a:r>
              <a:rPr lang="en-US" altLang="ko-KR" sz="1400"/>
              <a:t>Test</a:t>
            </a:r>
          </a:p>
          <a:p>
            <a:pPr defTabSz="268288"/>
            <a:r>
              <a:rPr lang="en-US" altLang="ko-KR" sz="1400" smtClean="0"/>
              <a:t>	@</a:t>
            </a:r>
            <a:r>
              <a:rPr lang="en-US" altLang="ko-KR" sz="1400"/>
              <a:t>DisplayName("</a:t>
            </a:r>
            <a:r>
              <a:rPr lang="ko-KR" altLang="en-US" sz="1400"/>
              <a:t>가격 내림차순 조회 테스트</a:t>
            </a:r>
            <a:r>
              <a:rPr lang="en-US" altLang="ko-KR" sz="1400" smtClean="0"/>
              <a:t>")</a:t>
            </a:r>
          </a:p>
          <a:p>
            <a:pPr defTabSz="268288"/>
            <a:r>
              <a:rPr lang="en-US" altLang="ko-KR" sz="1400"/>
              <a:t>	</a:t>
            </a:r>
            <a:r>
              <a:rPr lang="en-US" altLang="ko-KR" sz="1400" smtClean="0"/>
              <a:t>public void findByPriceLessThanOrderByPriceDesc(){</a:t>
            </a:r>
          </a:p>
          <a:p>
            <a:pPr defTabSz="268288"/>
            <a:r>
              <a:rPr lang="en-US" altLang="ko-KR" sz="1400"/>
              <a:t>	</a:t>
            </a:r>
            <a:r>
              <a:rPr lang="en-US" altLang="ko-KR" sz="1400" smtClean="0"/>
              <a:t>	this.createItemList</a:t>
            </a:r>
            <a:r>
              <a:rPr lang="en-US" altLang="ko-KR" sz="1400"/>
              <a:t>();</a:t>
            </a:r>
          </a:p>
          <a:p>
            <a:pPr defTabSz="268288"/>
            <a:r>
              <a:rPr lang="en-US" altLang="ko-KR" sz="1400"/>
              <a:t>	</a:t>
            </a:r>
            <a:r>
              <a:rPr lang="en-US" altLang="ko-KR" sz="1400" smtClean="0"/>
              <a:t>	List&lt;Item</a:t>
            </a:r>
            <a:r>
              <a:rPr lang="en-US" altLang="ko-KR" sz="1400"/>
              <a:t>&gt; itemList = itemRepository.findByPriceLessThanOrderByPriceDesc(10005);</a:t>
            </a:r>
          </a:p>
          <a:p>
            <a:pPr defTabSz="268288"/>
            <a:r>
              <a:rPr lang="en-US" altLang="ko-KR" sz="1400"/>
              <a:t>	</a:t>
            </a:r>
            <a:r>
              <a:rPr lang="en-US" altLang="ko-KR" sz="1400" smtClean="0"/>
              <a:t>	for(Item </a:t>
            </a:r>
            <a:r>
              <a:rPr lang="en-US" altLang="ko-KR" sz="1400"/>
              <a:t>item : itemList){</a:t>
            </a:r>
          </a:p>
          <a:p>
            <a:pPr defTabSz="268288"/>
            <a:r>
              <a:rPr lang="en-US" altLang="ko-KR" sz="1400" smtClean="0"/>
              <a:t>			System.out.println(item.toString())</a:t>
            </a:r>
          </a:p>
          <a:p>
            <a:pPr defTabSz="268288"/>
            <a:r>
              <a:rPr lang="en-US" altLang="ko-KR" sz="1400"/>
              <a:t>	</a:t>
            </a:r>
            <a:r>
              <a:rPr lang="en-US" altLang="ko-KR" sz="1400" smtClean="0"/>
              <a:t>	}</a:t>
            </a:r>
            <a:endParaRPr lang="en-US" altLang="ko-KR" sz="1400"/>
          </a:p>
          <a:p>
            <a:pPr defTabSz="268288"/>
            <a:r>
              <a:rPr lang="en-US" altLang="ko-KR" sz="1400" smtClean="0"/>
              <a:t>	}</a:t>
            </a:r>
            <a:endParaRPr lang="ko-KR" altLang="en-US" sz="1400"/>
          </a:p>
        </p:txBody>
      </p:sp>
      <p:sp>
        <p:nvSpPr>
          <p:cNvPr id="6" name="직사각형 5"/>
          <p:cNvSpPr/>
          <p:nvPr/>
        </p:nvSpPr>
        <p:spPr>
          <a:xfrm>
            <a:off x="443599" y="1379276"/>
            <a:ext cx="8691436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 </a:t>
            </a:r>
            <a:r>
              <a:rPr lang="en-US" altLang="ko-KR" sz="1400" smtClean="0"/>
              <a:t>   @Test</a:t>
            </a:r>
          </a:p>
          <a:p>
            <a:r>
              <a:rPr lang="en-US" altLang="ko-KR" sz="1400" smtClean="0"/>
              <a:t>    </a:t>
            </a:r>
            <a:r>
              <a:rPr lang="en-US" altLang="ko-KR" sz="1400"/>
              <a:t>@DisplayName("</a:t>
            </a:r>
            <a:r>
              <a:rPr lang="ko-KR" altLang="en-US" sz="1400"/>
              <a:t>가격 </a:t>
            </a:r>
            <a:r>
              <a:rPr lang="en-US" altLang="ko-KR" sz="1400"/>
              <a:t>LessThan </a:t>
            </a:r>
            <a:r>
              <a:rPr lang="ko-KR" altLang="en-US" sz="1400"/>
              <a:t>테스트</a:t>
            </a:r>
            <a:r>
              <a:rPr lang="en-US" altLang="ko-KR" sz="1400"/>
              <a:t>")</a:t>
            </a:r>
          </a:p>
          <a:p>
            <a:pPr defTabSz="268288"/>
            <a:r>
              <a:rPr lang="en-US" altLang="ko-KR" sz="1400" smtClean="0"/>
              <a:t>     public </a:t>
            </a:r>
            <a:r>
              <a:rPr lang="en-US" altLang="ko-KR" sz="1400"/>
              <a:t>void findByPriceLessThanTest(){</a:t>
            </a:r>
          </a:p>
          <a:p>
            <a:pPr defTabSz="268288"/>
            <a:r>
              <a:rPr lang="en-US" altLang="ko-KR" sz="1400"/>
              <a:t>	    </a:t>
            </a:r>
            <a:r>
              <a:rPr lang="en-US" altLang="ko-KR" sz="1400" smtClean="0"/>
              <a:t>this.createItemList</a:t>
            </a:r>
            <a:r>
              <a:rPr lang="en-US" altLang="ko-KR" sz="1400"/>
              <a:t>();</a:t>
            </a:r>
          </a:p>
          <a:p>
            <a:pPr defTabSz="268288"/>
            <a:r>
              <a:rPr lang="en-US" altLang="ko-KR" sz="1400"/>
              <a:t>	    </a:t>
            </a:r>
            <a:r>
              <a:rPr lang="en-US" altLang="ko-KR" sz="1400" smtClean="0"/>
              <a:t>List&lt;Item</a:t>
            </a:r>
            <a:r>
              <a:rPr lang="en-US" altLang="ko-KR" sz="1400"/>
              <a:t>&gt; itemList = itemRepository.findByPriceLessThan(10005);</a:t>
            </a:r>
          </a:p>
          <a:p>
            <a:pPr defTabSz="268288"/>
            <a:r>
              <a:rPr lang="en-US" altLang="ko-KR" sz="1400"/>
              <a:t>	    </a:t>
            </a:r>
            <a:r>
              <a:rPr lang="en-US" altLang="ko-KR" sz="1400" smtClean="0"/>
              <a:t>for(Item </a:t>
            </a:r>
            <a:r>
              <a:rPr lang="en-US" altLang="ko-KR" sz="1400"/>
              <a:t>item : itemList){</a:t>
            </a:r>
          </a:p>
          <a:p>
            <a:pPr defTabSz="268288"/>
            <a:r>
              <a:rPr lang="en-US" altLang="ko-KR" sz="1400"/>
              <a:t>	            System.out.println(item.toString());</a:t>
            </a:r>
          </a:p>
          <a:p>
            <a:pPr defTabSz="268288"/>
            <a:r>
              <a:rPr lang="en-US" altLang="ko-KR" sz="1400"/>
              <a:t>	    </a:t>
            </a:r>
            <a:r>
              <a:rPr lang="en-US" altLang="ko-KR" sz="1400" smtClean="0"/>
              <a:t>}</a:t>
            </a:r>
            <a:endParaRPr lang="en-US" altLang="ko-KR" sz="1400"/>
          </a:p>
          <a:p>
            <a:pPr defTabSz="268288"/>
            <a:r>
              <a:rPr lang="en-US" altLang="ko-KR" sz="1400" smtClean="0"/>
              <a:t>   </a:t>
            </a:r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905310783"/>
      </p:ext>
    </p:extLst>
  </p:cSld>
  <p:clrMapOvr>
    <a:masterClrMapping/>
  </p:clrMapOvr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 Repository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Query </a:t>
            </a:r>
            <a:r>
              <a:rPr lang="ko-KR" altLang="en-US"/>
              <a:t>메소드 사용</a:t>
            </a: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3082" y="1452282"/>
            <a:ext cx="11248266" cy="2800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58775"/>
            <a:r>
              <a:rPr lang="en-US" altLang="ko-KR" sz="1600"/>
              <a:t>public interface ItemRepository extends JpaRepository&lt;Item, Long</a:t>
            </a:r>
            <a:r>
              <a:rPr lang="en-US" altLang="ko-KR" sz="1600" smtClean="0"/>
              <a:t>&gt; {</a:t>
            </a:r>
            <a:endParaRPr lang="en-US" altLang="ko-KR" sz="1600"/>
          </a:p>
          <a:p>
            <a:pPr defTabSz="358775"/>
            <a:r>
              <a:rPr lang="en-US" altLang="ko-KR" sz="1600"/>
              <a:t>	</a:t>
            </a:r>
            <a:r>
              <a:rPr lang="en-US" altLang="ko-KR" sz="1600" smtClean="0"/>
              <a:t>…</a:t>
            </a:r>
          </a:p>
          <a:p>
            <a:pPr defTabSz="358775"/>
            <a:endParaRPr lang="en-US" altLang="ko-KR" sz="1600" smtClean="0"/>
          </a:p>
          <a:p>
            <a:pPr defTabSz="358775"/>
            <a:r>
              <a:rPr lang="en-US" altLang="ko-KR" sz="1600" smtClean="0"/>
              <a:t>	</a:t>
            </a:r>
            <a:r>
              <a:rPr lang="en-US" altLang="ko-KR" sz="1600" smtClean="0">
                <a:solidFill>
                  <a:srgbClr val="00B050"/>
                </a:solidFill>
              </a:rPr>
              <a:t>//</a:t>
            </a:r>
            <a:r>
              <a:rPr lang="en-US" altLang="ko-KR" sz="1600">
                <a:solidFill>
                  <a:srgbClr val="00B050"/>
                </a:solidFill>
              </a:rPr>
              <a:t>Query</a:t>
            </a:r>
            <a:r>
              <a:rPr lang="ko-KR" altLang="en-US" sz="1600">
                <a:solidFill>
                  <a:srgbClr val="00B050"/>
                </a:solidFill>
              </a:rPr>
              <a:t>를 이용한 상품 </a:t>
            </a:r>
            <a:r>
              <a:rPr lang="ko-KR" altLang="en-US" sz="1600" smtClean="0">
                <a:solidFill>
                  <a:srgbClr val="00B050"/>
                </a:solidFill>
              </a:rPr>
              <a:t>조회</a:t>
            </a:r>
            <a:endParaRPr lang="en-US" altLang="ko-KR" sz="1600">
              <a:solidFill>
                <a:srgbClr val="00B050"/>
              </a:solidFill>
            </a:endParaRPr>
          </a:p>
          <a:p>
            <a:pPr defTabSz="358775"/>
            <a:r>
              <a:rPr lang="en-US" altLang="ko-KR" sz="1600"/>
              <a:t>	@Query("select i from Item i where i.itemDetail like %:itemDetail% order by i.price desc") </a:t>
            </a:r>
          </a:p>
          <a:p>
            <a:pPr defTabSz="358775"/>
            <a:r>
              <a:rPr lang="en-US" altLang="ko-KR" sz="1600"/>
              <a:t>	 List&lt;Item&gt; findByItemDetail(@Param("itemDetail") String itemDetail</a:t>
            </a:r>
            <a:r>
              <a:rPr lang="en-US" altLang="ko-KR" sz="1600" smtClean="0"/>
              <a:t>);</a:t>
            </a:r>
          </a:p>
          <a:p>
            <a:pPr defTabSz="358775"/>
            <a:endParaRPr lang="en-US" altLang="ko-KR" sz="1600" smtClean="0"/>
          </a:p>
          <a:p>
            <a:pPr defTabSz="358775"/>
            <a:r>
              <a:rPr lang="en-US" altLang="ko-KR" sz="1600"/>
              <a:t>	</a:t>
            </a:r>
            <a:r>
              <a:rPr lang="en-US" altLang="ko-KR" sz="1600" smtClean="0">
                <a:solidFill>
                  <a:srgbClr val="00B050"/>
                </a:solidFill>
              </a:rPr>
              <a:t>//nativeQuery</a:t>
            </a:r>
            <a:r>
              <a:rPr lang="ko-KR" altLang="en-US" sz="1600">
                <a:solidFill>
                  <a:srgbClr val="00B050"/>
                </a:solidFill>
              </a:rPr>
              <a:t>속성을 이용한 상품 </a:t>
            </a:r>
            <a:r>
              <a:rPr lang="ko-KR" altLang="en-US" sz="1600" smtClean="0">
                <a:solidFill>
                  <a:srgbClr val="00B050"/>
                </a:solidFill>
              </a:rPr>
              <a:t>조회</a:t>
            </a:r>
            <a:endParaRPr lang="en-US" altLang="ko-KR" sz="1600">
              <a:solidFill>
                <a:srgbClr val="00B050"/>
              </a:solidFill>
            </a:endParaRPr>
          </a:p>
          <a:p>
            <a:pPr defTabSz="358775"/>
            <a:r>
              <a:rPr lang="en-US" altLang="ko-KR" sz="1600"/>
              <a:t>	 @Query(value="select * from item i where i.item_detail like %:itemDetail% order by i.price desc", nativeQuery=true) </a:t>
            </a:r>
          </a:p>
          <a:p>
            <a:pPr defTabSz="358775"/>
            <a:r>
              <a:rPr lang="en-US" altLang="ko-KR" sz="1600"/>
              <a:t>	 List&lt;Item&gt; findByItemDetailByNative(@Param("itemDetail") String itemDetail);</a:t>
            </a:r>
          </a:p>
          <a:p>
            <a:pPr defTabSz="358775"/>
            <a:r>
              <a:rPr lang="en-US" altLang="ko-KR" sz="1600" smtClean="0"/>
              <a:t>}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895589254"/>
      </p:ext>
    </p:extLst>
  </p:cSld>
  <p:clrMapOvr>
    <a:masterClrMapping/>
  </p:clrMapOvr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 Repository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Query</a:t>
            </a:r>
            <a:r>
              <a:rPr lang="ko-KR" altLang="en-US" smtClean="0"/>
              <a:t>를 이용한 상품 조회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en-US" altLang="ko-KR"/>
              <a:t>nativeQuery</a:t>
            </a:r>
            <a:r>
              <a:rPr lang="ko-KR" altLang="en-US"/>
              <a:t>속성을 이용한 상품 조회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917" y="1443318"/>
            <a:ext cx="8758517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58775"/>
            <a:r>
              <a:rPr lang="en-US" altLang="ko-KR" sz="1400" smtClean="0"/>
              <a:t>	@</a:t>
            </a:r>
            <a:r>
              <a:rPr lang="en-US" altLang="ko-KR" sz="1400"/>
              <a:t>Test</a:t>
            </a:r>
          </a:p>
          <a:p>
            <a:pPr defTabSz="358775"/>
            <a:r>
              <a:rPr lang="en-US" altLang="ko-KR" sz="1400"/>
              <a:t>	</a:t>
            </a:r>
            <a:r>
              <a:rPr lang="en-US" altLang="ko-KR" sz="1400" smtClean="0"/>
              <a:t>@</a:t>
            </a:r>
            <a:r>
              <a:rPr lang="en-US" altLang="ko-KR" sz="1400"/>
              <a:t>DisplayName("@Query</a:t>
            </a:r>
            <a:r>
              <a:rPr lang="ko-KR" altLang="en-US" sz="1400"/>
              <a:t>를 이용한 상품 조회 테스트</a:t>
            </a:r>
            <a:r>
              <a:rPr lang="en-US" altLang="ko-KR" sz="1400"/>
              <a:t>")</a:t>
            </a:r>
          </a:p>
          <a:p>
            <a:pPr defTabSz="358775"/>
            <a:r>
              <a:rPr lang="en-US" altLang="ko-KR" sz="1400"/>
              <a:t>	</a:t>
            </a:r>
            <a:r>
              <a:rPr lang="en-US" altLang="ko-KR" sz="1400" smtClean="0"/>
              <a:t>public </a:t>
            </a:r>
            <a:r>
              <a:rPr lang="en-US" altLang="ko-KR" sz="1400"/>
              <a:t>void findByItemDetailTest(){</a:t>
            </a:r>
          </a:p>
          <a:p>
            <a:pPr defTabSz="358775"/>
            <a:r>
              <a:rPr lang="en-US" altLang="ko-KR" sz="1400"/>
              <a:t>	</a:t>
            </a:r>
            <a:r>
              <a:rPr lang="en-US" altLang="ko-KR" sz="1400" smtClean="0"/>
              <a:t>	this.createItemList</a:t>
            </a:r>
            <a:r>
              <a:rPr lang="en-US" altLang="ko-KR" sz="1400"/>
              <a:t>();</a:t>
            </a:r>
          </a:p>
          <a:p>
            <a:pPr defTabSz="358775"/>
            <a:r>
              <a:rPr lang="en-US" altLang="ko-KR" sz="1400"/>
              <a:t>	        </a:t>
            </a:r>
            <a:r>
              <a:rPr lang="en-US" altLang="ko-KR" sz="1400" smtClean="0"/>
              <a:t>	List&lt;Item</a:t>
            </a:r>
            <a:r>
              <a:rPr lang="en-US" altLang="ko-KR" sz="1400"/>
              <a:t>&gt; itemList = itemRepository.findByItemDetail("</a:t>
            </a:r>
            <a:r>
              <a:rPr lang="ko-KR" altLang="en-US" sz="1400"/>
              <a:t>테스트 상품 상세 설명</a:t>
            </a:r>
            <a:r>
              <a:rPr lang="en-US" altLang="ko-KR" sz="1400"/>
              <a:t>");</a:t>
            </a:r>
          </a:p>
          <a:p>
            <a:pPr defTabSz="358775"/>
            <a:r>
              <a:rPr lang="en-US" altLang="ko-KR" sz="1400"/>
              <a:t>	        </a:t>
            </a:r>
            <a:r>
              <a:rPr lang="en-US" altLang="ko-KR" sz="1400" smtClean="0"/>
              <a:t>	for(Item </a:t>
            </a:r>
            <a:r>
              <a:rPr lang="en-US" altLang="ko-KR" sz="1400"/>
              <a:t>item : itemList){</a:t>
            </a:r>
          </a:p>
          <a:p>
            <a:pPr defTabSz="358775"/>
            <a:r>
              <a:rPr lang="en-US" altLang="ko-KR" sz="1400"/>
              <a:t>	            </a:t>
            </a:r>
            <a:r>
              <a:rPr lang="en-US" altLang="ko-KR" sz="1400" smtClean="0"/>
              <a:t>	System.out.println(item.toString</a:t>
            </a:r>
            <a:r>
              <a:rPr lang="en-US" altLang="ko-KR" sz="1400"/>
              <a:t>());</a:t>
            </a:r>
          </a:p>
          <a:p>
            <a:pPr defTabSz="358775"/>
            <a:r>
              <a:rPr lang="en-US" altLang="ko-KR" sz="1400"/>
              <a:t>	        </a:t>
            </a:r>
            <a:r>
              <a:rPr lang="en-US" altLang="ko-KR" sz="1400" smtClean="0"/>
              <a:t>	}</a:t>
            </a:r>
            <a:endParaRPr lang="en-US" altLang="ko-KR" sz="1400"/>
          </a:p>
          <a:p>
            <a:pPr defTabSz="358775"/>
            <a:r>
              <a:rPr lang="en-US" altLang="ko-KR" sz="1400" smtClean="0"/>
              <a:t>	}</a:t>
            </a:r>
            <a:endParaRPr lang="ko-KR" altLang="en-US" sz="1400"/>
          </a:p>
        </p:txBody>
      </p:sp>
      <p:sp>
        <p:nvSpPr>
          <p:cNvPr id="5" name="직사각형 4"/>
          <p:cNvSpPr/>
          <p:nvPr/>
        </p:nvSpPr>
        <p:spPr>
          <a:xfrm>
            <a:off x="528918" y="4013764"/>
            <a:ext cx="8758517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58775" algn="l"/>
              </a:tabLst>
            </a:pPr>
            <a:r>
              <a:rPr lang="en-US" altLang="ko-KR" sz="1400" smtClean="0"/>
              <a:t>	@</a:t>
            </a:r>
            <a:r>
              <a:rPr lang="en-US" altLang="ko-KR" sz="1400"/>
              <a:t>Test</a:t>
            </a:r>
          </a:p>
          <a:p>
            <a:pPr>
              <a:tabLst>
                <a:tab pos="358775" algn="l"/>
              </a:tabLst>
            </a:pPr>
            <a:r>
              <a:rPr lang="en-US" altLang="ko-KR" sz="1400"/>
              <a:t>	</a:t>
            </a:r>
            <a:r>
              <a:rPr lang="en-US" altLang="ko-KR" sz="1400" smtClean="0"/>
              <a:t>@</a:t>
            </a:r>
            <a:r>
              <a:rPr lang="en-US" altLang="ko-KR" sz="1400"/>
              <a:t>DisplayName("nativeQuery</a:t>
            </a:r>
            <a:r>
              <a:rPr lang="ko-KR" altLang="en-US" sz="1400"/>
              <a:t>속성을 이용한 상품 조회 테스트</a:t>
            </a:r>
            <a:r>
              <a:rPr lang="en-US" altLang="ko-KR" sz="1400"/>
              <a:t>")</a:t>
            </a:r>
          </a:p>
          <a:p>
            <a:pPr>
              <a:tabLst>
                <a:tab pos="358775" algn="l"/>
              </a:tabLst>
            </a:pPr>
            <a:r>
              <a:rPr lang="en-US" altLang="ko-KR" sz="1400"/>
              <a:t>	</a:t>
            </a:r>
            <a:r>
              <a:rPr lang="en-US" altLang="ko-KR" sz="1400" smtClean="0"/>
              <a:t>public </a:t>
            </a:r>
            <a:r>
              <a:rPr lang="en-US" altLang="ko-KR" sz="1400"/>
              <a:t>void findByItemDetailByNativeTest(){</a:t>
            </a:r>
          </a:p>
          <a:p>
            <a:pPr>
              <a:tabLst>
                <a:tab pos="358775" algn="l"/>
              </a:tabLst>
            </a:pPr>
            <a:r>
              <a:rPr lang="en-US" altLang="ko-KR" sz="1400"/>
              <a:t>	</a:t>
            </a:r>
            <a:r>
              <a:rPr lang="en-US" altLang="ko-KR" sz="1400" smtClean="0"/>
              <a:t>	this.createItemList</a:t>
            </a:r>
            <a:r>
              <a:rPr lang="en-US" altLang="ko-KR" sz="1400"/>
              <a:t>();</a:t>
            </a:r>
          </a:p>
          <a:p>
            <a:pPr>
              <a:tabLst>
                <a:tab pos="358775" algn="l"/>
              </a:tabLst>
            </a:pPr>
            <a:r>
              <a:rPr lang="en-US" altLang="ko-KR" sz="1400"/>
              <a:t>	</a:t>
            </a:r>
            <a:r>
              <a:rPr lang="en-US" altLang="ko-KR" sz="1400" smtClean="0"/>
              <a:t>	List&lt;Item</a:t>
            </a:r>
            <a:r>
              <a:rPr lang="en-US" altLang="ko-KR" sz="1400"/>
              <a:t>&gt; itemList = itemRepository.findByItemDetailByNative("</a:t>
            </a:r>
            <a:r>
              <a:rPr lang="ko-KR" altLang="en-US" sz="1400"/>
              <a:t>테스트 상품 상세 설명</a:t>
            </a:r>
            <a:r>
              <a:rPr lang="en-US" altLang="ko-KR" sz="1400"/>
              <a:t>");</a:t>
            </a:r>
          </a:p>
          <a:p>
            <a:pPr>
              <a:tabLst>
                <a:tab pos="358775" algn="l"/>
              </a:tabLst>
            </a:pPr>
            <a:r>
              <a:rPr lang="en-US" altLang="ko-KR" sz="1400" smtClean="0"/>
              <a:t>		for(Item </a:t>
            </a:r>
            <a:r>
              <a:rPr lang="en-US" altLang="ko-KR" sz="1400"/>
              <a:t>item : itemList){</a:t>
            </a:r>
          </a:p>
          <a:p>
            <a:pPr>
              <a:tabLst>
                <a:tab pos="358775" algn="l"/>
              </a:tabLst>
            </a:pPr>
            <a:r>
              <a:rPr lang="en-US" altLang="ko-KR" sz="1400" smtClean="0"/>
              <a:t>			System.out.println(item.toString())</a:t>
            </a:r>
          </a:p>
          <a:p>
            <a:pPr>
              <a:tabLst>
                <a:tab pos="358775" algn="l"/>
              </a:tabLst>
            </a:pPr>
            <a:r>
              <a:rPr lang="en-US" altLang="ko-KR" sz="1400"/>
              <a:t>	</a:t>
            </a:r>
            <a:r>
              <a:rPr lang="en-US" altLang="ko-KR" sz="1400" smtClean="0"/>
              <a:t>	}</a:t>
            </a:r>
          </a:p>
          <a:p>
            <a:pPr>
              <a:tabLst>
                <a:tab pos="358775" algn="l"/>
              </a:tabLst>
            </a:pPr>
            <a:r>
              <a:rPr lang="en-US" altLang="ko-KR" sz="1400"/>
              <a:t>	</a:t>
            </a:r>
            <a:r>
              <a:rPr lang="en-US" altLang="ko-KR" sz="1400" smtClean="0"/>
              <a:t> </a:t>
            </a:r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7778967"/>
      </p:ext>
    </p:extLst>
  </p:cSld>
  <p:clrMapOvr>
    <a:masterClrMapping/>
  </p:clrMapOvr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 Repository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Querydsl </a:t>
            </a:r>
            <a:r>
              <a:rPr lang="en-US" altLang="ko-KR" smtClean="0"/>
              <a:t>Test</a:t>
            </a:r>
            <a:r>
              <a:rPr lang="ko-KR" altLang="en-US" smtClean="0"/>
              <a:t>를 위한 </a:t>
            </a:r>
            <a:r>
              <a:rPr lang="en-US" altLang="ko-KR" smtClean="0"/>
              <a:t>Repository </a:t>
            </a:r>
            <a:r>
              <a:rPr lang="ko-KR" altLang="en-US" smtClean="0"/>
              <a:t>수정</a:t>
            </a:r>
            <a:endParaRPr lang="en-US" altLang="ko-KR"/>
          </a:p>
          <a:p>
            <a:pPr lvl="1"/>
            <a:r>
              <a:rPr lang="en-US" altLang="ko-KR" smtClean="0">
                <a:solidFill>
                  <a:srgbClr val="C00000"/>
                </a:solidFill>
              </a:rPr>
              <a:t>QuerydslPredicateExecutor&lt;Object&gt; </a:t>
            </a:r>
            <a:r>
              <a:rPr lang="ko-KR" altLang="en-US" smtClean="0">
                <a:solidFill>
                  <a:srgbClr val="C00000"/>
                </a:solidFill>
              </a:rPr>
              <a:t>주가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966" y="1846731"/>
            <a:ext cx="11136382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358775"/>
            <a:r>
              <a:rPr lang="en-US" altLang="ko-KR" sz="1600"/>
              <a:t>public interface ItemRepository extends JpaRepository&lt;Item, Long</a:t>
            </a:r>
            <a:r>
              <a:rPr lang="en-US" altLang="ko-KR" sz="1600" smtClean="0"/>
              <a:t>&gt;</a:t>
            </a:r>
            <a:r>
              <a:rPr lang="en-US" altLang="ko-KR" sz="1600" smtClean="0">
                <a:solidFill>
                  <a:srgbClr val="C00000"/>
                </a:solidFill>
              </a:rPr>
              <a:t>, QuerydslPredicateExecutor&lt;Item</a:t>
            </a:r>
            <a:r>
              <a:rPr lang="en-US" altLang="ko-KR" sz="1600">
                <a:solidFill>
                  <a:srgbClr val="C00000"/>
                </a:solidFill>
              </a:rPr>
              <a:t>&gt;</a:t>
            </a:r>
            <a:r>
              <a:rPr lang="en-US" altLang="ko-KR" sz="1600"/>
              <a:t> {</a:t>
            </a:r>
          </a:p>
          <a:p>
            <a:pPr defTabSz="358775"/>
            <a:r>
              <a:rPr lang="en-US" altLang="ko-KR" sz="1600"/>
              <a:t>	List&lt;Item&gt; findByItemNm(String item);</a:t>
            </a:r>
          </a:p>
          <a:p>
            <a:pPr defTabSz="358775"/>
            <a:r>
              <a:rPr lang="en-US" altLang="ko-KR" sz="1600"/>
              <a:t>	</a:t>
            </a:r>
          </a:p>
          <a:p>
            <a:pPr defTabSz="358775"/>
            <a:r>
              <a:rPr lang="en-US" altLang="ko-KR" sz="1600"/>
              <a:t>	List&lt;Item&gt; findByItemNmOrItemDetail(String itemNm, String itemDetail);</a:t>
            </a:r>
          </a:p>
          <a:p>
            <a:pPr defTabSz="358775"/>
            <a:r>
              <a:rPr lang="en-US" altLang="ko-KR" sz="1600"/>
              <a:t>	</a:t>
            </a:r>
          </a:p>
          <a:p>
            <a:pPr defTabSz="358775"/>
            <a:r>
              <a:rPr lang="en-US" altLang="ko-KR" sz="1600"/>
              <a:t>	List&lt;Item&gt; findByPriceLessThan(Integer price);</a:t>
            </a:r>
          </a:p>
          <a:p>
            <a:pPr defTabSz="358775"/>
            <a:r>
              <a:rPr lang="en-US" altLang="ko-KR" sz="1600"/>
              <a:t>	</a:t>
            </a:r>
          </a:p>
          <a:p>
            <a:pPr defTabSz="358775"/>
            <a:r>
              <a:rPr lang="en-US" altLang="ko-KR" sz="1600"/>
              <a:t>	List&lt;Item&gt; findByPriceLessThanOrderByPriceDesc(Integer price);</a:t>
            </a:r>
          </a:p>
          <a:p>
            <a:pPr defTabSz="358775"/>
            <a:r>
              <a:rPr lang="en-US" altLang="ko-KR" sz="1600"/>
              <a:t>	</a:t>
            </a:r>
          </a:p>
          <a:p>
            <a:pPr defTabSz="358775"/>
            <a:r>
              <a:rPr lang="en-US" altLang="ko-KR" sz="1600"/>
              <a:t>	 @Query("select i from Item i where i.itemDetail like %:itemDetail% order by i.price desc") </a:t>
            </a:r>
          </a:p>
          <a:p>
            <a:pPr defTabSz="358775"/>
            <a:r>
              <a:rPr lang="en-US" altLang="ko-KR" sz="1600"/>
              <a:t>	 List&lt;Item&gt; findByItemDetail(@Param("itemDetail") String itemDetail);</a:t>
            </a:r>
          </a:p>
          <a:p>
            <a:pPr defTabSz="358775"/>
            <a:r>
              <a:rPr lang="en-US" altLang="ko-KR" sz="1600"/>
              <a:t>	 @Query(value="select * from item i where i.item_detail like %:itemDetail% order by i.price desc", nativeQuery=true) </a:t>
            </a:r>
          </a:p>
          <a:p>
            <a:pPr defTabSz="358775"/>
            <a:r>
              <a:rPr lang="en-US" altLang="ko-KR" sz="1600"/>
              <a:t>	 List&lt;Item&gt; findByItemDetailByNative(@Param("itemDetail") String itemDetail);</a:t>
            </a:r>
          </a:p>
          <a:p>
            <a:pPr defTabSz="358775"/>
            <a:r>
              <a:rPr lang="en-US" altLang="ko-KR" sz="1600"/>
              <a:t>	 </a:t>
            </a:r>
          </a:p>
          <a:p>
            <a:pPr defTabSz="358775"/>
            <a:endParaRPr lang="en-US" altLang="ko-KR" sz="1600"/>
          </a:p>
          <a:p>
            <a:pPr defTabSz="358775"/>
            <a:r>
              <a:rPr lang="en-US" altLang="ko-KR" sz="1600"/>
              <a:t>}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337929404"/>
      </p:ext>
    </p:extLst>
  </p:cSld>
  <p:clrMapOvr>
    <a:masterClrMapping/>
  </p:clrMapOvr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 Repository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Querydsl </a:t>
            </a:r>
            <a:r>
              <a:rPr lang="en-US" altLang="ko-KR" smtClean="0"/>
              <a:t>Test</a:t>
            </a:r>
          </a:p>
          <a:p>
            <a:pPr lvl="1"/>
            <a:r>
              <a:rPr lang="en-US" altLang="ko-KR" smtClean="0"/>
              <a:t>QuerydslPredicateExecutor </a:t>
            </a:r>
            <a:r>
              <a:rPr lang="ko-KR" altLang="en-US" smtClean="0"/>
              <a:t>메소드</a:t>
            </a:r>
            <a:endParaRPr lang="en-US" altLang="ko-KR" smtClean="0"/>
          </a:p>
          <a:p>
            <a:pPr lvl="1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579718" y="1876114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094">
                  <a:extLst>
                    <a:ext uri="{9D8B030D-6E8A-4147-A177-3AD203B41FA5}">
                      <a16:colId xmlns:a16="http://schemas.microsoft.com/office/drawing/2014/main" val="29351314"/>
                    </a:ext>
                  </a:extLst>
                </a:gridCol>
                <a:gridCol w="5103906">
                  <a:extLst>
                    <a:ext uri="{9D8B030D-6E8A-4147-A177-3AD203B41FA5}">
                      <a16:colId xmlns:a16="http://schemas.microsoft.com/office/drawing/2014/main" val="881043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메소드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9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long</a:t>
                      </a:r>
                      <a:r>
                        <a:rPr lang="en-US" altLang="ko-KR" baseline="0" smtClean="0"/>
                        <a:t> count(Predicate)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조건에 맞는 데이터의 총개수를 반환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378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Boolean</a:t>
                      </a:r>
                      <a:r>
                        <a:rPr lang="en-US" altLang="ko-KR" baseline="0" smtClean="0"/>
                        <a:t> exists(Predicate)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조건에 맞는 데이터 존재 여부 반환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168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Iterable</a:t>
                      </a:r>
                      <a:r>
                        <a:rPr lang="en-US" altLang="ko-KR" baseline="0" smtClean="0"/>
                        <a:t> findAll(Predicate)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조건에 맞는 모든 데이터 반환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8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Page&lt;T&gt; findAll(Predicate, Pageable)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조건에 맞는 페이지 데이터 반환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43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Iterable</a:t>
                      </a:r>
                      <a:r>
                        <a:rPr lang="en-US" altLang="ko-KR" baseline="0" smtClean="0"/>
                        <a:t> findAll(Predicate, sort)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조건에 맞는 정렬된 데이터 반환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14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 findOnd(Predicate)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조건에 맞는 </a:t>
                      </a:r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개의 데이터 반환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3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94163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Spring Data JPA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703" y="948583"/>
            <a:ext cx="11366500" cy="5321588"/>
          </a:xfrm>
        </p:spPr>
        <p:txBody>
          <a:bodyPr/>
          <a:lstStyle/>
          <a:p>
            <a:r>
              <a:rPr lang="en-US" altLang="ko-KR" dirty="0"/>
              <a:t>SQL Mapper</a:t>
            </a:r>
            <a:r>
              <a:rPr lang="ko-KR" altLang="en-US" dirty="0"/>
              <a:t>와 </a:t>
            </a:r>
            <a:r>
              <a:rPr lang="en-US" altLang="ko-KR" dirty="0" smtClean="0"/>
              <a:t>ORM</a:t>
            </a:r>
          </a:p>
          <a:p>
            <a:pPr lvl="1"/>
            <a:r>
              <a:rPr lang="en-US" altLang="ko-KR" b="0" dirty="0"/>
              <a:t>ORM</a:t>
            </a:r>
            <a:r>
              <a:rPr lang="ko-KR" altLang="en-US" b="0" dirty="0"/>
              <a:t>은 </a:t>
            </a:r>
            <a:r>
              <a:rPr lang="en-US" altLang="ko-KR" b="0" dirty="0"/>
              <a:t>DB </a:t>
            </a:r>
            <a:r>
              <a:rPr lang="ko-KR" altLang="en-US" b="0" dirty="0"/>
              <a:t>테이블을 자바 객체로 매핑함으로써 객체간의 관계를 바탕으로 </a:t>
            </a:r>
            <a:r>
              <a:rPr lang="en-US" altLang="ko-KR" dirty="0"/>
              <a:t>SQL</a:t>
            </a:r>
            <a:r>
              <a:rPr lang="ko-KR" altLang="en-US" dirty="0"/>
              <a:t>을 자동으로 생성</a:t>
            </a:r>
            <a:r>
              <a:rPr lang="ko-KR" altLang="en-US" b="0" dirty="0"/>
              <a:t>하지만 </a:t>
            </a:r>
            <a:r>
              <a:rPr lang="en-US" altLang="ko-KR" b="0" dirty="0"/>
              <a:t>Mapper</a:t>
            </a:r>
            <a:r>
              <a:rPr lang="ko-KR" altLang="en-US" b="0" dirty="0"/>
              <a:t>는 </a:t>
            </a:r>
            <a:r>
              <a:rPr lang="en-US" altLang="ko-KR" dirty="0"/>
              <a:t>SQL</a:t>
            </a:r>
            <a:r>
              <a:rPr lang="ko-KR" altLang="en-US" dirty="0"/>
              <a:t>을 명시</a:t>
            </a:r>
            <a:r>
              <a:rPr lang="ko-KR" altLang="en-US" b="0" dirty="0"/>
              <a:t>해주어야 한다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/>
              <a:t>ORM</a:t>
            </a:r>
            <a:r>
              <a:rPr lang="ko-KR" altLang="en-US" b="0" dirty="0"/>
              <a:t>은 </a:t>
            </a:r>
            <a:r>
              <a:rPr lang="en-US" altLang="ko-KR" b="0" dirty="0"/>
              <a:t>RDB</a:t>
            </a:r>
            <a:r>
              <a:rPr lang="ko-KR" altLang="en-US" b="0" dirty="0"/>
              <a:t>의 관계를 </a:t>
            </a:r>
            <a:r>
              <a:rPr lang="en-US" altLang="ko-KR" b="0" dirty="0"/>
              <a:t>Object</a:t>
            </a:r>
            <a:r>
              <a:rPr lang="ko-KR" altLang="en-US" b="0" dirty="0"/>
              <a:t>에 반영하는 것이 목적이라면</a:t>
            </a:r>
            <a:r>
              <a:rPr lang="en-US" altLang="ko-KR" b="0" dirty="0"/>
              <a:t>, Mapper</a:t>
            </a:r>
            <a:r>
              <a:rPr lang="ko-KR" altLang="en-US" b="0" dirty="0"/>
              <a:t>는 단순히 필드를 </a:t>
            </a:r>
            <a:r>
              <a:rPr lang="ko-KR" altLang="en-US" b="0" dirty="0" err="1"/>
              <a:t>매핑시키는</a:t>
            </a:r>
            <a:r>
              <a:rPr lang="ko-KR" altLang="en-US" b="0" dirty="0"/>
              <a:t> 것이 목적이라는 점에서 지향점의 차이가 </a:t>
            </a:r>
            <a:r>
              <a:rPr lang="ko-KR" altLang="en-US" b="0" dirty="0" smtClean="0"/>
              <a:t>있음</a:t>
            </a:r>
            <a:r>
              <a:rPr lang="en-US" altLang="ko-KR" b="0" dirty="0" smtClean="0"/>
              <a:t>.</a:t>
            </a:r>
            <a:endParaRPr lang="ko-KR" altLang="en-US" b="0" dirty="0"/>
          </a:p>
          <a:p>
            <a:pPr lvl="1"/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>
          <a:xfrm>
            <a:off x="614769" y="2559367"/>
            <a:ext cx="4124585" cy="17392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ko-KR" b="1" i="0" u="none" strike="noStrike" cap="none" normalizeH="0" baseline="0">
                <a:solidFill>
                  <a:srgbClr val="212529"/>
                </a:solidFill>
                <a:effectLst/>
                <a:latin typeface="Arial"/>
                <a:ea typeface="-apple-system"/>
              </a:rPr>
              <a:t>SQL Mapper</a:t>
            </a:r>
            <a:endParaRPr kumimoji="0" lang="ko-KR" altLang="ko-KR" b="1" i="0" u="none" strike="noStrike" cap="none" normalizeH="0" baseline="0">
              <a:solidFill>
                <a:srgbClr val="212529"/>
              </a:solidFill>
              <a:effectLst/>
              <a:latin typeface="Arial"/>
              <a:ea typeface="-apple-system"/>
            </a:endParaRPr>
          </a:p>
          <a:p>
            <a:pPr marL="0" marR="0" lvl="0" indent="0" algn="l" defTabSz="914400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defRPr/>
            </a:pPr>
            <a:r>
              <a:rPr kumimoji="0" lang="ko-KR" altLang="ko-KR" b="0" i="0" u="none" strike="noStrike" cap="none" normalizeH="0" baseline="0"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SQL</a:t>
            </a:r>
            <a:r>
              <a:rPr kumimoji="0" lang="ko-KR" altLang="ko-KR" b="0" i="0" u="none" strike="noStrike" cap="none" normalizeH="0" baseline="0"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b="0" i="0" u="none" strike="noStrike" cap="none" normalizeH="0" baseline="0">
                <a:solidFill>
                  <a:srgbClr val="212529"/>
                </a:solidFill>
                <a:effectLst/>
                <a:latin typeface="Arial"/>
                <a:ea typeface="-apple-system"/>
              </a:rPr>
              <a:t>←mapping→ Object 필드</a:t>
            </a:r>
            <a:endParaRPr kumimoji="0" lang="ko-KR" altLang="ko-KR" b="0" i="0" u="none" strike="noStrike" cap="none" normalizeH="0" baseline="0">
              <a:solidFill>
                <a:srgbClr val="212529"/>
              </a:solidFill>
              <a:effectLst/>
              <a:latin typeface="Arial"/>
              <a:ea typeface="-apple-system"/>
            </a:endParaRPr>
          </a:p>
          <a:p>
            <a:pPr marL="0" marR="0" lvl="0" indent="0" algn="l" defTabSz="914400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defRPr/>
            </a:pPr>
            <a:r>
              <a:rPr kumimoji="0" lang="ko-KR" altLang="ko-KR" b="0" i="0" u="none" strike="noStrike" cap="none" normalizeH="0" baseline="0">
                <a:solidFill>
                  <a:srgbClr val="212529"/>
                </a:solidFill>
                <a:effectLst/>
                <a:latin typeface="Arial"/>
                <a:ea typeface="-apple-system"/>
              </a:rPr>
              <a:t>SQL 문으로 직접 </a:t>
            </a:r>
            <a:r>
              <a:rPr kumimoji="0" lang="ko-KR" altLang="en-US" b="0" i="0" u="none" strike="noStrike" cap="none" normalizeH="0" baseline="0">
                <a:solidFill>
                  <a:srgbClr val="212529"/>
                </a:solidFill>
                <a:effectLst/>
                <a:latin typeface="Arial"/>
                <a:ea typeface="-apple-system"/>
              </a:rPr>
              <a:t>데이터베이스</a:t>
            </a:r>
            <a:r>
              <a:rPr kumimoji="0" lang="ko-KR" altLang="ko-KR" b="0" i="0" u="none" strike="noStrike" cap="none" normalizeH="0" baseline="0">
                <a:solidFill>
                  <a:srgbClr val="212529"/>
                </a:solidFill>
                <a:effectLst/>
                <a:latin typeface="Arial"/>
                <a:ea typeface="-apple-system"/>
              </a:rPr>
              <a:t>를 조작</a:t>
            </a:r>
            <a:endParaRPr kumimoji="0" lang="ko-KR" altLang="ko-KR" b="0" i="0" u="none" strike="noStrike" cap="none" normalizeH="0" baseline="0">
              <a:solidFill>
                <a:srgbClr val="212529"/>
              </a:solidFill>
              <a:effectLst/>
              <a:latin typeface="Arial"/>
              <a:ea typeface="-apple-system"/>
            </a:endParaRPr>
          </a:p>
          <a:p>
            <a:pPr marL="0" marR="0" lvl="0" indent="0" algn="l" defTabSz="914400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defRPr/>
            </a:pPr>
            <a:r>
              <a:rPr kumimoji="0" lang="ko-KR" altLang="ko-KR" b="0" i="0" u="none" strike="noStrike" cap="none" normalizeH="0" baseline="0">
                <a:solidFill>
                  <a:srgbClr val="212529"/>
                </a:solidFill>
                <a:effectLst/>
                <a:latin typeface="Arial"/>
                <a:ea typeface="-apple-system"/>
              </a:rPr>
              <a:t>Mybatis, jdbcTemplate</a:t>
            </a:r>
            <a:endParaRPr kumimoji="0" lang="ko-KR" altLang="ko-KR" b="0" i="0" u="none" strike="noStrike" cap="none" normalizeH="0" baseline="0">
              <a:solidFill>
                <a:srgbClr val="212529"/>
              </a:solidFill>
              <a:effectLst/>
              <a:latin typeface="Arial"/>
              <a:ea typeface="-apple-system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>
          <a:xfrm>
            <a:off x="4779977" y="2554605"/>
            <a:ext cx="6558602" cy="33870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ko-KR" b="1" i="0" u="none" strike="noStrike" cap="none" normalizeH="0" baseline="0">
                <a:solidFill>
                  <a:srgbClr val="212529"/>
                </a:solidFill>
                <a:effectLst/>
                <a:latin typeface="Arial"/>
                <a:ea typeface="-apple-system"/>
              </a:rPr>
              <a:t>ORM(Object-Relation Mapping/객체-관계 매핑)</a:t>
            </a:r>
            <a:endParaRPr kumimoji="0" lang="ko-KR" altLang="ko-KR" b="1" i="0" u="none" strike="noStrike" cap="none" normalizeH="0" baseline="0">
              <a:solidFill>
                <a:srgbClr val="212529"/>
              </a:solidFill>
              <a:effectLst/>
              <a:latin typeface="Arial"/>
              <a:ea typeface="-apple-system"/>
            </a:endParaRPr>
          </a:p>
          <a:p>
            <a:pPr marL="0" marR="0" lvl="0" indent="0" algn="l" defTabSz="914400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defRPr/>
            </a:pPr>
            <a:r>
              <a:rPr kumimoji="0" lang="ko-KR" altLang="ko-KR" b="0" i="0" u="none" strike="noStrike" cap="none" normalizeH="0" baseline="0"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DB 데이터</a:t>
            </a:r>
            <a:r>
              <a:rPr kumimoji="0" lang="ko-KR" altLang="ko-KR" b="0" i="0" u="none" strike="noStrike" cap="none" normalizeH="0" baseline="0"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b="0" i="0" u="none" strike="noStrike" cap="none" normalizeH="0" baseline="0">
                <a:solidFill>
                  <a:srgbClr val="212529"/>
                </a:solidFill>
                <a:effectLst/>
                <a:latin typeface="Arial"/>
                <a:ea typeface="-apple-system"/>
              </a:rPr>
              <a:t>←mapping→ Object 필드</a:t>
            </a:r>
            <a:endParaRPr kumimoji="0" lang="ko-KR" altLang="ko-KR" b="0" i="0" u="none" strike="noStrike" cap="none" normalizeH="0" baseline="0">
              <a:solidFill>
                <a:srgbClr val="212529"/>
              </a:solidFill>
              <a:effectLst/>
              <a:latin typeface="Arial"/>
              <a:ea typeface="-apple-system"/>
            </a:endParaRPr>
          </a:p>
          <a:p>
            <a:pPr marL="457200" marR="0" lvl="1" indent="0" algn="l" defTabSz="914400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defRPr/>
            </a:pPr>
            <a:r>
              <a:rPr kumimoji="0" lang="ko-KR" altLang="ko-KR" b="0" i="0" u="none" strike="noStrike" cap="none" normalizeH="0" baseline="0">
                <a:solidFill>
                  <a:srgbClr val="212529"/>
                </a:solidFill>
                <a:effectLst/>
                <a:latin typeface="Arial"/>
                <a:ea typeface="-apple-system"/>
              </a:rPr>
              <a:t>객체를 통해 간접적으로 디비 데이터를 다룬다.</a:t>
            </a:r>
            <a:endParaRPr kumimoji="0" lang="ko-KR" altLang="ko-KR" b="0" i="0" u="none" strike="noStrike" cap="none" normalizeH="0" baseline="0">
              <a:solidFill>
                <a:srgbClr val="212529"/>
              </a:solidFill>
              <a:effectLst/>
              <a:latin typeface="Arial"/>
              <a:ea typeface="-apple-system"/>
            </a:endParaRPr>
          </a:p>
          <a:p>
            <a:pPr marL="0" marR="0" lvl="0" indent="0" algn="l" defTabSz="914400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defRPr/>
            </a:pPr>
            <a:r>
              <a:rPr kumimoji="0" lang="ko-KR" altLang="ko-KR" b="0" i="0" u="none" strike="noStrike" cap="none" normalizeH="0" baseline="0">
                <a:solidFill>
                  <a:srgbClr val="212529"/>
                </a:solidFill>
                <a:effectLst/>
                <a:latin typeface="Arial"/>
                <a:ea typeface="-apple-system"/>
              </a:rPr>
              <a:t>객체와 디비의 데이터를 자동으로 매핑해</a:t>
            </a:r>
            <a:r>
              <a:rPr kumimoji="0" lang="ko-KR" altLang="en-US" b="0" i="0" u="none" strike="noStrike" cap="none" normalizeH="0" baseline="0">
                <a:solidFill>
                  <a:srgbClr val="212529"/>
                </a:solidFill>
                <a:effectLst/>
                <a:latin typeface="Arial"/>
                <a:ea typeface="-apple-system"/>
              </a:rPr>
              <a:t>줌</a:t>
            </a:r>
            <a:r>
              <a:rPr kumimoji="0" lang="ko-KR" altLang="ko-KR" b="0" i="0" u="none" strike="noStrike" cap="none" normalizeH="0" baseline="0">
                <a:solidFill>
                  <a:srgbClr val="212529"/>
                </a:solidFill>
                <a:effectLst/>
                <a:latin typeface="Arial"/>
                <a:ea typeface="-apple-system"/>
              </a:rPr>
              <a:t>.</a:t>
            </a:r>
            <a:endParaRPr kumimoji="0" lang="ko-KR" altLang="ko-KR" b="0" i="0" u="none" strike="noStrike" cap="none" normalizeH="0" baseline="0">
              <a:solidFill>
                <a:srgbClr val="212529"/>
              </a:solidFill>
              <a:effectLst/>
              <a:latin typeface="Arial"/>
              <a:ea typeface="-apple-system"/>
            </a:endParaRPr>
          </a:p>
          <a:p>
            <a:pPr marL="457200" marR="0" lvl="1" indent="0" algn="l" defTabSz="914400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defRPr/>
            </a:pPr>
            <a:r>
              <a:rPr kumimoji="0" lang="ko-KR" altLang="ko-KR" b="0" i="0" u="none" strike="noStrike" cap="none" normalizeH="0" baseline="0">
                <a:solidFill>
                  <a:srgbClr val="212529"/>
                </a:solidFill>
                <a:effectLst/>
                <a:latin typeface="Arial"/>
                <a:ea typeface="-apple-system"/>
              </a:rPr>
              <a:t>SQL 쿼리가 아니라 </a:t>
            </a:r>
            <a:r>
              <a:rPr kumimoji="0" lang="ko-KR" altLang="ko-KR" b="1" i="0" u="none" strike="noStrike" cap="none" normalizeH="0" baseline="0">
                <a:solidFill>
                  <a:srgbClr val="212529"/>
                </a:solidFill>
                <a:effectLst/>
                <a:latin typeface="Arial"/>
                <a:ea typeface="-apple-system"/>
              </a:rPr>
              <a:t>메서드로 데이터를 조작</a:t>
            </a:r>
            <a:r>
              <a:rPr kumimoji="0" lang="ko-KR" altLang="ko-KR" b="0" i="0" u="none" strike="noStrike" cap="none" normalizeH="0" baseline="0">
                <a:solidFill>
                  <a:srgbClr val="212529"/>
                </a:solidFill>
                <a:effectLst/>
                <a:latin typeface="Arial"/>
                <a:ea typeface="-apple-system"/>
              </a:rPr>
              <a:t>.</a:t>
            </a:r>
            <a:endParaRPr kumimoji="0" lang="ko-KR" altLang="ko-KR" b="0" i="0" u="none" strike="noStrike" cap="none" normalizeH="0" baseline="0">
              <a:solidFill>
                <a:srgbClr val="212529"/>
              </a:solidFill>
              <a:effectLst/>
              <a:latin typeface="Arial"/>
              <a:ea typeface="-apple-system"/>
            </a:endParaRPr>
          </a:p>
          <a:p>
            <a:pPr marL="457200" marR="0" lvl="1" indent="0" algn="l" defTabSz="914400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defRPr/>
            </a:pPr>
            <a:r>
              <a:rPr kumimoji="0" lang="ko-KR" altLang="ko-KR" b="0" i="0" u="none" strike="noStrike" cap="none" normalizeH="0" baseline="0">
                <a:solidFill>
                  <a:srgbClr val="212529"/>
                </a:solidFill>
                <a:effectLst/>
                <a:latin typeface="Arial"/>
                <a:ea typeface="-apple-system"/>
              </a:rPr>
              <a:t>객체간 관계를 바탕으로 </a:t>
            </a:r>
            <a:r>
              <a:rPr kumimoji="0" lang="ko-KR" altLang="ko-KR" b="1" i="0" u="none" strike="noStrike" cap="none" normalizeH="0" baseline="0">
                <a:solidFill>
                  <a:srgbClr val="212529"/>
                </a:solidFill>
                <a:effectLst/>
                <a:latin typeface="Arial"/>
                <a:ea typeface="-apple-system"/>
              </a:rPr>
              <a:t>sql을 자동으로 생성</a:t>
            </a:r>
            <a:endParaRPr kumimoji="0" lang="ko-KR" altLang="ko-KR" b="0" i="0" u="none" strike="noStrike" cap="none" normalizeH="0" baseline="0">
              <a:solidFill>
                <a:srgbClr val="212529"/>
              </a:solidFill>
              <a:effectLst/>
              <a:latin typeface="Arial"/>
              <a:ea typeface="-apple-system"/>
            </a:endParaRPr>
          </a:p>
          <a:p>
            <a:pPr marL="0" marR="0" lvl="0" indent="0" algn="l" defTabSz="914400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defRPr/>
            </a:pPr>
            <a:r>
              <a:rPr kumimoji="0" lang="ko-KR" altLang="ko-KR" b="0" i="0" u="none" strike="noStrike" cap="none" normalizeH="0" baseline="0">
                <a:solidFill>
                  <a:srgbClr val="212529"/>
                </a:solidFill>
                <a:effectLst/>
                <a:latin typeface="Arial"/>
                <a:ea typeface="-apple-system"/>
              </a:rPr>
              <a:t>Persistant API라고 할 수 있다.</a:t>
            </a:r>
            <a:endParaRPr kumimoji="0" lang="ko-KR" altLang="ko-KR" b="0" i="0" u="none" strike="noStrike" cap="none" normalizeH="0" baseline="0">
              <a:solidFill>
                <a:srgbClr val="212529"/>
              </a:solidFill>
              <a:effectLst/>
              <a:latin typeface="Arial"/>
              <a:ea typeface="-apple-system"/>
            </a:endParaRPr>
          </a:p>
          <a:p>
            <a:pPr marL="0" marR="0" lvl="0" indent="0" algn="l" defTabSz="914400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defRPr/>
            </a:pPr>
            <a:r>
              <a:rPr kumimoji="0" lang="ko-KR" altLang="ko-KR" b="0" i="0" u="none" strike="noStrike" cap="none" normalizeH="0" baseline="0">
                <a:solidFill>
                  <a:srgbClr val="212529"/>
                </a:solidFill>
                <a:effectLst/>
                <a:latin typeface="Arial"/>
                <a:ea typeface="-apple-system"/>
              </a:rPr>
              <a:t>JPA, Hibernate</a:t>
            </a:r>
            <a:endParaRPr kumimoji="0" lang="ko-KR" altLang="ko-KR" b="0" i="0" u="none" strike="noStrike" cap="none" normalizeH="0" baseline="0">
              <a:solidFill>
                <a:srgbClr val="212529"/>
              </a:solidFill>
              <a:effectLst/>
              <a:latin typeface="Arial"/>
              <a:ea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75111991"/>
      </p:ext>
    </p:extLst>
  </p:cSld>
  <p:clrMapOvr>
    <a:masterClrMapping/>
  </p:clrMapOvr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 Repository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808" y="861850"/>
            <a:ext cx="11366500" cy="5328877"/>
          </a:xfrm>
        </p:spPr>
        <p:txBody>
          <a:bodyPr/>
          <a:lstStyle/>
          <a:p>
            <a:r>
              <a:rPr lang="en-US" altLang="ko-KR" smtClean="0"/>
              <a:t>Querydsl Test</a:t>
            </a:r>
          </a:p>
          <a:p>
            <a:pPr lvl="1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7199" y="1210235"/>
            <a:ext cx="11026589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58775"/>
            <a:r>
              <a:rPr lang="en-US" altLang="ko-KR" sz="1400">
                <a:solidFill>
                  <a:srgbClr val="C00000"/>
                </a:solidFill>
              </a:rPr>
              <a:t>import javax.persistence.EntityManager;</a:t>
            </a:r>
          </a:p>
          <a:p>
            <a:pPr defTabSz="358775"/>
            <a:r>
              <a:rPr lang="en-US" altLang="ko-KR" sz="1400" smtClean="0"/>
              <a:t>public </a:t>
            </a:r>
            <a:r>
              <a:rPr lang="en-US" altLang="ko-KR" sz="1400"/>
              <a:t>class ItemRepositoryTest {</a:t>
            </a:r>
          </a:p>
          <a:p>
            <a:pPr defTabSz="358775"/>
            <a:r>
              <a:rPr lang="en-US" altLang="ko-KR" sz="1400" smtClean="0"/>
              <a:t>	@</a:t>
            </a:r>
            <a:r>
              <a:rPr lang="en-US" altLang="ko-KR" sz="1400"/>
              <a:t>Autowired</a:t>
            </a:r>
          </a:p>
          <a:p>
            <a:pPr defTabSz="358775"/>
            <a:r>
              <a:rPr lang="en-US" altLang="ko-KR" sz="1400"/>
              <a:t>	ItemRepository itemRepository;</a:t>
            </a:r>
          </a:p>
          <a:p>
            <a:pPr defTabSz="358775"/>
            <a:r>
              <a:rPr lang="en-US" altLang="ko-KR" sz="1400"/>
              <a:t>	</a:t>
            </a:r>
          </a:p>
          <a:p>
            <a:pPr defTabSz="358775"/>
            <a:r>
              <a:rPr lang="en-US" altLang="ko-KR" sz="1400"/>
              <a:t>	</a:t>
            </a:r>
            <a:r>
              <a:rPr lang="en-US" altLang="ko-KR" sz="1400">
                <a:solidFill>
                  <a:srgbClr val="C00000"/>
                </a:solidFill>
              </a:rPr>
              <a:t>@</a:t>
            </a:r>
            <a:r>
              <a:rPr lang="en-US" altLang="ko-KR" sz="1400" smtClean="0">
                <a:solidFill>
                  <a:srgbClr val="C00000"/>
                </a:solidFill>
              </a:rPr>
              <a:t>PersistenceContext  </a:t>
            </a:r>
            <a:r>
              <a:rPr lang="en-US" altLang="ko-KR" sz="1400"/>
              <a:t>//</a:t>
            </a:r>
            <a:r>
              <a:rPr lang="en-US" altLang="ko-KR" sz="1400" smtClean="0"/>
              <a:t>EntityManager </a:t>
            </a:r>
            <a:r>
              <a:rPr lang="ko-KR" altLang="en-US" sz="1400" smtClean="0"/>
              <a:t>빈 주입</a:t>
            </a:r>
            <a:endParaRPr lang="en-US" altLang="ko-KR" sz="1400">
              <a:solidFill>
                <a:srgbClr val="C00000"/>
              </a:solidFill>
            </a:endParaRPr>
          </a:p>
          <a:p>
            <a:pPr defTabSz="358775"/>
            <a:r>
              <a:rPr lang="en-US" altLang="ko-KR" sz="1400">
                <a:solidFill>
                  <a:srgbClr val="C00000"/>
                </a:solidFill>
              </a:rPr>
              <a:t>    </a:t>
            </a:r>
            <a:r>
              <a:rPr lang="en-US" altLang="ko-KR" sz="1400" smtClean="0">
                <a:solidFill>
                  <a:srgbClr val="C00000"/>
                </a:solidFill>
              </a:rPr>
              <a:t>	EntityManager </a:t>
            </a:r>
            <a:r>
              <a:rPr lang="en-US" altLang="ko-KR" sz="1400">
                <a:solidFill>
                  <a:srgbClr val="C00000"/>
                </a:solidFill>
              </a:rPr>
              <a:t>em</a:t>
            </a:r>
            <a:r>
              <a:rPr lang="en-US" altLang="ko-KR" sz="1400" smtClean="0">
                <a:solidFill>
                  <a:srgbClr val="C00000"/>
                </a:solidFill>
              </a:rPr>
              <a:t>;</a:t>
            </a:r>
          </a:p>
          <a:p>
            <a:pPr defTabSz="358775"/>
            <a:endParaRPr lang="en-US" altLang="ko-KR" sz="1400"/>
          </a:p>
          <a:p>
            <a:pPr defTabSz="358775"/>
            <a:r>
              <a:rPr lang="en-US" altLang="ko-KR" sz="1400" smtClean="0"/>
              <a:t>	@</a:t>
            </a:r>
            <a:r>
              <a:rPr lang="en-US" altLang="ko-KR" sz="1400"/>
              <a:t>Test</a:t>
            </a:r>
          </a:p>
          <a:p>
            <a:pPr defTabSz="358775"/>
            <a:r>
              <a:rPr lang="en-US" altLang="ko-KR" sz="1400"/>
              <a:t>	</a:t>
            </a:r>
            <a:r>
              <a:rPr lang="en-US" altLang="ko-KR" sz="1400" smtClean="0"/>
              <a:t>@</a:t>
            </a:r>
            <a:r>
              <a:rPr lang="en-US" altLang="ko-KR" sz="1400"/>
              <a:t>DisplayName("Querydsl </a:t>
            </a:r>
            <a:r>
              <a:rPr lang="ko-KR" altLang="en-US" sz="1400"/>
              <a:t>조회 테스트</a:t>
            </a:r>
            <a:r>
              <a:rPr lang="en-US" altLang="ko-KR" sz="1400"/>
              <a:t>1")</a:t>
            </a:r>
          </a:p>
          <a:p>
            <a:pPr defTabSz="358775"/>
            <a:r>
              <a:rPr lang="en-US" altLang="ko-KR" sz="1400"/>
              <a:t>	</a:t>
            </a:r>
            <a:r>
              <a:rPr lang="en-US" altLang="ko-KR" sz="1400" smtClean="0"/>
              <a:t>public </a:t>
            </a:r>
            <a:r>
              <a:rPr lang="en-US" altLang="ko-KR" sz="1400"/>
              <a:t>void queryDslTest(){</a:t>
            </a:r>
          </a:p>
          <a:p>
            <a:pPr defTabSz="358775"/>
            <a:r>
              <a:rPr lang="en-US" altLang="ko-KR" sz="1400"/>
              <a:t>	        </a:t>
            </a:r>
            <a:r>
              <a:rPr lang="en-US" altLang="ko-KR" sz="1400" smtClean="0"/>
              <a:t>this.createItemList</a:t>
            </a:r>
            <a:r>
              <a:rPr lang="en-US" altLang="ko-KR" sz="1400"/>
              <a:t>();</a:t>
            </a:r>
          </a:p>
          <a:p>
            <a:pPr defTabSz="358775"/>
            <a:r>
              <a:rPr lang="en-US" altLang="ko-KR" sz="1400"/>
              <a:t>	        </a:t>
            </a:r>
            <a:r>
              <a:rPr lang="en-US" altLang="ko-KR" sz="1400" smtClean="0"/>
              <a:t>JPAQueryFactory </a:t>
            </a:r>
            <a:r>
              <a:rPr lang="en-US" altLang="ko-KR" sz="1400"/>
              <a:t>queryFactory = new JPAQueryFactory(em</a:t>
            </a:r>
            <a:r>
              <a:rPr lang="en-US" altLang="ko-KR" sz="1400" smtClean="0"/>
              <a:t>);  </a:t>
            </a:r>
            <a:r>
              <a:rPr lang="en-US" altLang="ko-KR" sz="1400" smtClean="0">
                <a:solidFill>
                  <a:srgbClr val="00B050"/>
                </a:solidFill>
              </a:rPr>
              <a:t>//JPAQueryFactory</a:t>
            </a:r>
            <a:r>
              <a:rPr lang="ko-KR" altLang="en-US" sz="1400" smtClean="0">
                <a:solidFill>
                  <a:srgbClr val="00B050"/>
                </a:solidFill>
              </a:rPr>
              <a:t>를 이용하여 쿼리를 동적으로 생성</a:t>
            </a:r>
            <a:endParaRPr lang="en-US" altLang="ko-KR" sz="1400">
              <a:solidFill>
                <a:srgbClr val="00B050"/>
              </a:solidFill>
            </a:endParaRPr>
          </a:p>
          <a:p>
            <a:pPr defTabSz="358775"/>
            <a:r>
              <a:rPr lang="en-US" altLang="ko-KR" sz="1400"/>
              <a:t>	        </a:t>
            </a:r>
            <a:r>
              <a:rPr lang="en-US" altLang="ko-KR" sz="1400" smtClean="0"/>
              <a:t>QItem </a:t>
            </a:r>
            <a:r>
              <a:rPr lang="en-US" altLang="ko-KR" sz="1400"/>
              <a:t>qItem = QItem.item</a:t>
            </a:r>
            <a:r>
              <a:rPr lang="en-US" altLang="ko-KR" sz="1400" smtClean="0"/>
              <a:t>;        </a:t>
            </a:r>
            <a:r>
              <a:rPr lang="en-US" altLang="ko-KR" sz="1400" smtClean="0">
                <a:solidFill>
                  <a:srgbClr val="00B050"/>
                </a:solidFill>
              </a:rPr>
              <a:t>//Querydsl</a:t>
            </a:r>
            <a:r>
              <a:rPr lang="ko-KR" altLang="en-US" sz="1400" smtClean="0">
                <a:solidFill>
                  <a:srgbClr val="00B050"/>
                </a:solidFill>
              </a:rPr>
              <a:t>을 통해 쿼리를 생성하기 위해 플러그인을 통해 자동생성된 </a:t>
            </a:r>
            <a:r>
              <a:rPr lang="en-US" altLang="ko-KR" sz="1400" smtClean="0">
                <a:solidFill>
                  <a:srgbClr val="00B050"/>
                </a:solidFill>
              </a:rPr>
              <a:t>QItem </a:t>
            </a:r>
            <a:r>
              <a:rPr lang="ko-KR" altLang="en-US" sz="1400" smtClean="0">
                <a:solidFill>
                  <a:srgbClr val="00B050"/>
                </a:solidFill>
              </a:rPr>
              <a:t>객체를 이용</a:t>
            </a:r>
            <a:endParaRPr lang="en-US" altLang="ko-KR" sz="1400">
              <a:solidFill>
                <a:srgbClr val="00B050"/>
              </a:solidFill>
            </a:endParaRPr>
          </a:p>
          <a:p>
            <a:pPr defTabSz="358775"/>
            <a:r>
              <a:rPr lang="en-US" altLang="ko-KR" sz="1400"/>
              <a:t>	        </a:t>
            </a:r>
            <a:r>
              <a:rPr lang="en-US" altLang="ko-KR" sz="1400" smtClean="0"/>
              <a:t>JPAQuery&lt;Item</a:t>
            </a:r>
            <a:r>
              <a:rPr lang="en-US" altLang="ko-KR" sz="1400"/>
              <a:t>&gt; query  = queryFactory.selectFrom(qItem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rgbClr val="00B050"/>
                </a:solidFill>
              </a:rPr>
              <a:t>//</a:t>
            </a:r>
            <a:r>
              <a:rPr lang="ko-KR" altLang="en-US" sz="1400" smtClean="0">
                <a:solidFill>
                  <a:srgbClr val="00B050"/>
                </a:solidFill>
              </a:rPr>
              <a:t>자바소스 쿼리 작성</a:t>
            </a:r>
            <a:endParaRPr lang="en-US" altLang="ko-KR" sz="1400">
              <a:solidFill>
                <a:srgbClr val="00B050"/>
              </a:solidFill>
            </a:endParaRPr>
          </a:p>
          <a:p>
            <a:pPr defTabSz="358775"/>
            <a:r>
              <a:rPr lang="en-US" altLang="ko-KR" sz="1400"/>
              <a:t>	                </a:t>
            </a:r>
            <a:r>
              <a:rPr lang="en-US" altLang="ko-KR" sz="1400" smtClean="0"/>
              <a:t>	.</a:t>
            </a:r>
            <a:r>
              <a:rPr lang="en-US" altLang="ko-KR" sz="1400"/>
              <a:t>where(qItem.itemSellStatus.eq(ItemSellStatus.SELL))</a:t>
            </a:r>
          </a:p>
          <a:p>
            <a:pPr defTabSz="358775"/>
            <a:r>
              <a:rPr lang="en-US" altLang="ko-KR" sz="1400"/>
              <a:t>	                </a:t>
            </a:r>
            <a:r>
              <a:rPr lang="en-US" altLang="ko-KR" sz="1400" smtClean="0"/>
              <a:t>	.</a:t>
            </a:r>
            <a:r>
              <a:rPr lang="en-US" altLang="ko-KR" sz="1400"/>
              <a:t>where(qItem.itemDetail.like("%" + "</a:t>
            </a:r>
            <a:r>
              <a:rPr lang="ko-KR" altLang="en-US" sz="1400"/>
              <a:t>테스트 상품 상세 설명</a:t>
            </a:r>
            <a:r>
              <a:rPr lang="en-US" altLang="ko-KR" sz="1400"/>
              <a:t>" + "%"))</a:t>
            </a:r>
          </a:p>
          <a:p>
            <a:pPr defTabSz="358775"/>
            <a:r>
              <a:rPr lang="en-US" altLang="ko-KR" sz="1400"/>
              <a:t>	                </a:t>
            </a:r>
            <a:r>
              <a:rPr lang="en-US" altLang="ko-KR" sz="1400" smtClean="0"/>
              <a:t>	.</a:t>
            </a:r>
            <a:r>
              <a:rPr lang="en-US" altLang="ko-KR" sz="1400"/>
              <a:t>orderBy(qItem.price.desc</a:t>
            </a:r>
            <a:r>
              <a:rPr lang="en-US" altLang="ko-KR" sz="1400" smtClean="0"/>
              <a:t>());</a:t>
            </a:r>
            <a:endParaRPr lang="en-US" altLang="ko-KR" sz="1400"/>
          </a:p>
          <a:p>
            <a:pPr defTabSz="358775"/>
            <a:r>
              <a:rPr lang="en-US" altLang="ko-KR" sz="1400"/>
              <a:t>	       </a:t>
            </a:r>
            <a:r>
              <a:rPr lang="en-US" altLang="ko-KR" sz="1400" smtClean="0"/>
              <a:t>	 </a:t>
            </a:r>
            <a:r>
              <a:rPr lang="en-US" altLang="ko-KR" sz="1400"/>
              <a:t>List&lt;Item&gt; itemList = query.fetch</a:t>
            </a:r>
            <a:r>
              <a:rPr lang="en-US" altLang="ko-KR" sz="1400" smtClean="0"/>
              <a:t>();   </a:t>
            </a:r>
            <a:r>
              <a:rPr lang="en-US" altLang="ko-KR" sz="1400" smtClean="0">
                <a:solidFill>
                  <a:srgbClr val="00B050"/>
                </a:solidFill>
              </a:rPr>
              <a:t>//</a:t>
            </a:r>
            <a:r>
              <a:rPr lang="ko-KR" altLang="en-US" sz="1400" smtClean="0">
                <a:solidFill>
                  <a:srgbClr val="00B050"/>
                </a:solidFill>
              </a:rPr>
              <a:t>쿼리 결과 반환</a:t>
            </a:r>
            <a:endParaRPr lang="en-US" altLang="ko-KR" sz="1400">
              <a:solidFill>
                <a:srgbClr val="00B050"/>
              </a:solidFill>
            </a:endParaRPr>
          </a:p>
          <a:p>
            <a:pPr defTabSz="358775"/>
            <a:endParaRPr lang="en-US" altLang="ko-KR" sz="1400"/>
          </a:p>
          <a:p>
            <a:pPr defTabSz="358775"/>
            <a:r>
              <a:rPr lang="en-US" altLang="ko-KR" sz="1400"/>
              <a:t>	       </a:t>
            </a:r>
            <a:r>
              <a:rPr lang="en-US" altLang="ko-KR" sz="1400" smtClean="0"/>
              <a:t>	 </a:t>
            </a:r>
            <a:r>
              <a:rPr lang="en-US" altLang="ko-KR" sz="1400"/>
              <a:t>for(Item item : itemList){</a:t>
            </a:r>
          </a:p>
          <a:p>
            <a:pPr defTabSz="358775"/>
            <a:r>
              <a:rPr lang="en-US" altLang="ko-KR" sz="1400"/>
              <a:t>	           </a:t>
            </a:r>
            <a:r>
              <a:rPr lang="en-US" altLang="ko-KR" sz="1400" smtClean="0"/>
              <a:t>	 System.out.println(item.toString</a:t>
            </a:r>
            <a:r>
              <a:rPr lang="en-US" altLang="ko-KR" sz="1400"/>
              <a:t>());</a:t>
            </a:r>
          </a:p>
          <a:p>
            <a:pPr defTabSz="358775"/>
            <a:r>
              <a:rPr lang="en-US" altLang="ko-KR" sz="1400" smtClean="0"/>
              <a:t>		}</a:t>
            </a:r>
            <a:endParaRPr lang="en-US" altLang="ko-KR" sz="1400"/>
          </a:p>
          <a:p>
            <a:pPr defTabSz="358775"/>
            <a:r>
              <a:rPr lang="en-US" altLang="ko-KR" sz="1400" smtClean="0"/>
              <a:t>	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653595058"/>
      </p:ext>
    </p:extLst>
  </p:cSld>
  <p:clrMapOvr>
    <a:masterClrMapping/>
  </p:clrMapOvr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 Repository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199" y="932329"/>
            <a:ext cx="11366500" cy="5328877"/>
          </a:xfrm>
        </p:spPr>
        <p:txBody>
          <a:bodyPr/>
          <a:lstStyle/>
          <a:p>
            <a:r>
              <a:rPr lang="en-US" altLang="ko-KR" smtClean="0"/>
              <a:t>JPAQuery </a:t>
            </a:r>
            <a:r>
              <a:rPr lang="ko-KR" altLang="en-US" smtClean="0"/>
              <a:t>데이터 반환메소드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63176" y="137172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577">
                  <a:extLst>
                    <a:ext uri="{9D8B030D-6E8A-4147-A177-3AD203B41FA5}">
                      <a16:colId xmlns:a16="http://schemas.microsoft.com/office/drawing/2014/main" val="3075871589"/>
                    </a:ext>
                  </a:extLst>
                </a:gridCol>
                <a:gridCol w="5480423">
                  <a:extLst>
                    <a:ext uri="{9D8B030D-6E8A-4147-A177-3AD203B41FA5}">
                      <a16:colId xmlns:a16="http://schemas.microsoft.com/office/drawing/2014/main" val="2786294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메소드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61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List&lt;T&gt;</a:t>
                      </a:r>
                      <a:r>
                        <a:rPr lang="en-US" altLang="ko-KR" baseline="0" smtClean="0"/>
                        <a:t> fetch()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조회결과 리스트를 반환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5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 fetchOne()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조회 결과가  </a:t>
                      </a:r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건인 경우 </a:t>
                      </a:r>
                      <a:r>
                        <a:rPr lang="en-US" altLang="ko-KR" smtClean="0"/>
                        <a:t>T</a:t>
                      </a:r>
                      <a:r>
                        <a:rPr lang="ko-KR" altLang="en-US" smtClean="0"/>
                        <a:t>타입을 반환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 fetchFirst()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조회대상 중 </a:t>
                      </a:r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건만 반환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02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Long</a:t>
                      </a:r>
                      <a:r>
                        <a:rPr lang="en-US" altLang="ko-KR" baseline="0" smtClean="0"/>
                        <a:t> fetchCount()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조회 대상 개수를 반환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12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QueryResult&lt;T&gt; fetchResults()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조회한 리스트의 전체 개수를 포함한 </a:t>
                      </a:r>
                      <a:r>
                        <a:rPr lang="en-US" altLang="ko-KR" smtClean="0"/>
                        <a:t>QueryResult</a:t>
                      </a:r>
                      <a:r>
                        <a:rPr lang="ko-KR" altLang="en-US" smtClean="0"/>
                        <a:t>를 반환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932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169878"/>
      </p:ext>
    </p:extLst>
  </p:cSld>
  <p:clrMapOvr>
    <a:masterClrMapping/>
  </p:clrMapOvr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 Repository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1199" y="932328"/>
            <a:ext cx="6486119" cy="5693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79388"/>
            <a:r>
              <a:rPr lang="en-US" altLang="ko-KR" sz="1400" smtClean="0"/>
              <a:t>	@</a:t>
            </a:r>
            <a:r>
              <a:rPr lang="en-US" altLang="ko-KR" sz="1400"/>
              <a:t>DisplayName("Querydsl </a:t>
            </a:r>
            <a:r>
              <a:rPr lang="ko-KR" altLang="en-US" sz="1400"/>
              <a:t>조회 테스트을 위한 상품입력</a:t>
            </a:r>
            <a:r>
              <a:rPr lang="en-US" altLang="ko-KR" sz="1400"/>
              <a:t>")</a:t>
            </a:r>
          </a:p>
          <a:p>
            <a:pPr defTabSz="179388"/>
            <a:r>
              <a:rPr lang="en-US" altLang="ko-KR" sz="1400"/>
              <a:t>	 public void createItemList2(){</a:t>
            </a:r>
          </a:p>
          <a:p>
            <a:pPr defTabSz="179388"/>
            <a:r>
              <a:rPr lang="en-US" altLang="ko-KR" sz="1400"/>
              <a:t>	        for(int i=1;i&lt;=5;i++){</a:t>
            </a:r>
          </a:p>
          <a:p>
            <a:pPr defTabSz="179388"/>
            <a:r>
              <a:rPr lang="en-US" altLang="ko-KR" sz="1400"/>
              <a:t>	            Item item = new Item();</a:t>
            </a:r>
          </a:p>
          <a:p>
            <a:pPr defTabSz="179388"/>
            <a:r>
              <a:rPr lang="en-US" altLang="ko-KR" sz="1400"/>
              <a:t>	            item.setItemNm("</a:t>
            </a:r>
            <a:r>
              <a:rPr lang="ko-KR" altLang="en-US" sz="1400"/>
              <a:t>테스트 상품</a:t>
            </a:r>
            <a:r>
              <a:rPr lang="en-US" altLang="ko-KR" sz="1400"/>
              <a:t>" + i);</a:t>
            </a:r>
          </a:p>
          <a:p>
            <a:pPr defTabSz="179388"/>
            <a:r>
              <a:rPr lang="en-US" altLang="ko-KR" sz="1400"/>
              <a:t>	            item.setPrice(10000 + i);</a:t>
            </a:r>
          </a:p>
          <a:p>
            <a:pPr defTabSz="179388"/>
            <a:r>
              <a:rPr lang="en-US" altLang="ko-KR" sz="1400"/>
              <a:t>	            item.setItemDetail("</a:t>
            </a:r>
            <a:r>
              <a:rPr lang="ko-KR" altLang="en-US" sz="1400"/>
              <a:t>테스트 상품 상세 설명</a:t>
            </a:r>
            <a:r>
              <a:rPr lang="en-US" altLang="ko-KR" sz="1400"/>
              <a:t>" + i);</a:t>
            </a:r>
          </a:p>
          <a:p>
            <a:pPr defTabSz="179388"/>
            <a:r>
              <a:rPr lang="en-US" altLang="ko-KR" sz="1400"/>
              <a:t>	            item.setItemSellStatus(ItemSellStatus.SELL);</a:t>
            </a:r>
          </a:p>
          <a:p>
            <a:pPr defTabSz="179388"/>
            <a:r>
              <a:rPr lang="en-US" altLang="ko-KR" sz="1400"/>
              <a:t>	            item.setStockNumber(100);</a:t>
            </a:r>
          </a:p>
          <a:p>
            <a:pPr defTabSz="179388"/>
            <a:r>
              <a:rPr lang="en-US" altLang="ko-KR" sz="1400"/>
              <a:t>	            item.setRegTime(LocalDateTime.now());</a:t>
            </a:r>
          </a:p>
          <a:p>
            <a:pPr defTabSz="179388"/>
            <a:r>
              <a:rPr lang="en-US" altLang="ko-KR" sz="1400"/>
              <a:t>	            item.setUpdateTime(LocalDateTime.now());</a:t>
            </a:r>
          </a:p>
          <a:p>
            <a:pPr defTabSz="179388"/>
            <a:r>
              <a:rPr lang="en-US" altLang="ko-KR" sz="1400"/>
              <a:t>	            itemRepository.save(item);</a:t>
            </a:r>
          </a:p>
          <a:p>
            <a:pPr defTabSz="179388"/>
            <a:r>
              <a:rPr lang="en-US" altLang="ko-KR" sz="1400"/>
              <a:t>	        }</a:t>
            </a:r>
          </a:p>
          <a:p>
            <a:pPr defTabSz="179388"/>
            <a:endParaRPr lang="en-US" altLang="ko-KR" sz="1400"/>
          </a:p>
          <a:p>
            <a:pPr defTabSz="179388"/>
            <a:r>
              <a:rPr lang="en-US" altLang="ko-KR" sz="1400"/>
              <a:t>	        for(int i=6;i&lt;=10;i++){</a:t>
            </a:r>
          </a:p>
          <a:p>
            <a:pPr defTabSz="179388"/>
            <a:r>
              <a:rPr lang="en-US" altLang="ko-KR" sz="1400"/>
              <a:t>	            Item item = new Item();</a:t>
            </a:r>
          </a:p>
          <a:p>
            <a:pPr defTabSz="179388"/>
            <a:r>
              <a:rPr lang="en-US" altLang="ko-KR" sz="1400"/>
              <a:t>	            item.setItemNm("</a:t>
            </a:r>
            <a:r>
              <a:rPr lang="ko-KR" altLang="en-US" sz="1400"/>
              <a:t>테스트 상품</a:t>
            </a:r>
            <a:r>
              <a:rPr lang="en-US" altLang="ko-KR" sz="1400"/>
              <a:t>" + i);</a:t>
            </a:r>
          </a:p>
          <a:p>
            <a:pPr defTabSz="179388"/>
            <a:r>
              <a:rPr lang="en-US" altLang="ko-KR" sz="1400"/>
              <a:t>	            item.setPrice(10000 + i);</a:t>
            </a:r>
          </a:p>
          <a:p>
            <a:pPr defTabSz="179388"/>
            <a:r>
              <a:rPr lang="en-US" altLang="ko-KR" sz="1400"/>
              <a:t>	            item.setItemDetail("</a:t>
            </a:r>
            <a:r>
              <a:rPr lang="ko-KR" altLang="en-US" sz="1400"/>
              <a:t>테스트 상품 상세 설명</a:t>
            </a:r>
            <a:r>
              <a:rPr lang="en-US" altLang="ko-KR" sz="1400"/>
              <a:t>" + i);</a:t>
            </a:r>
          </a:p>
          <a:p>
            <a:pPr defTabSz="179388"/>
            <a:r>
              <a:rPr lang="en-US" altLang="ko-KR" sz="1400"/>
              <a:t>	            item.setItemSellStatus(ItemSellStatus.SOLD_OUT);</a:t>
            </a:r>
          </a:p>
          <a:p>
            <a:pPr defTabSz="179388"/>
            <a:r>
              <a:rPr lang="en-US" altLang="ko-KR" sz="1400"/>
              <a:t>	            item.setStockNumber(0);</a:t>
            </a:r>
          </a:p>
          <a:p>
            <a:pPr defTabSz="179388"/>
            <a:r>
              <a:rPr lang="en-US" altLang="ko-KR" sz="1400"/>
              <a:t>	            item.setRegTime(LocalDateTime.now());</a:t>
            </a:r>
          </a:p>
          <a:p>
            <a:pPr defTabSz="179388"/>
            <a:r>
              <a:rPr lang="en-US" altLang="ko-KR" sz="1400"/>
              <a:t>	            item.setUpdateTime(LocalDateTime.now());</a:t>
            </a:r>
          </a:p>
          <a:p>
            <a:pPr defTabSz="179388"/>
            <a:r>
              <a:rPr lang="en-US" altLang="ko-KR" sz="1400"/>
              <a:t>	            itemRepository.save(item);</a:t>
            </a:r>
          </a:p>
          <a:p>
            <a:pPr defTabSz="179388"/>
            <a:r>
              <a:rPr lang="en-US" altLang="ko-KR" sz="1400"/>
              <a:t>	        }</a:t>
            </a:r>
          </a:p>
          <a:p>
            <a:pPr defTabSz="179388"/>
            <a:r>
              <a:rPr lang="en-US" altLang="ko-KR" sz="1400"/>
              <a:t>	    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09657776"/>
      </p:ext>
    </p:extLst>
  </p:cSld>
  <p:clrMapOvr>
    <a:masterClrMapping/>
  </p:clrMapOvr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 Repository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48237" y="861850"/>
            <a:ext cx="8498541" cy="5693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8288"/>
            <a:r>
              <a:rPr lang="en-US" altLang="ko-KR" sz="1300" smtClean="0"/>
              <a:t>	@</a:t>
            </a:r>
            <a:r>
              <a:rPr lang="en-US" altLang="ko-KR" sz="1300"/>
              <a:t>Test</a:t>
            </a:r>
          </a:p>
          <a:p>
            <a:pPr defTabSz="268288"/>
            <a:r>
              <a:rPr lang="en-US" altLang="ko-KR" sz="1300"/>
              <a:t>	</a:t>
            </a:r>
            <a:r>
              <a:rPr lang="en-US" altLang="ko-KR" sz="1300" smtClean="0"/>
              <a:t>@</a:t>
            </a:r>
            <a:r>
              <a:rPr lang="en-US" altLang="ko-KR" sz="1300"/>
              <a:t>DisplayName("</a:t>
            </a:r>
            <a:r>
              <a:rPr lang="ko-KR" altLang="en-US" sz="1300"/>
              <a:t>상품 </a:t>
            </a:r>
            <a:r>
              <a:rPr lang="en-US" altLang="ko-KR" sz="1300"/>
              <a:t>Querydsl </a:t>
            </a:r>
            <a:r>
              <a:rPr lang="ko-KR" altLang="en-US" sz="1300"/>
              <a:t>조회 테스트 </a:t>
            </a:r>
            <a:r>
              <a:rPr lang="en-US" altLang="ko-KR" sz="1300"/>
              <a:t>2")</a:t>
            </a:r>
          </a:p>
          <a:p>
            <a:pPr defTabSz="268288"/>
            <a:r>
              <a:rPr lang="en-US" altLang="ko-KR" sz="1300"/>
              <a:t>	</a:t>
            </a:r>
            <a:r>
              <a:rPr lang="en-US" altLang="ko-KR" sz="1300" smtClean="0"/>
              <a:t>public </a:t>
            </a:r>
            <a:r>
              <a:rPr lang="en-US" altLang="ko-KR" sz="1300"/>
              <a:t>void queryDslTest2(){</a:t>
            </a:r>
          </a:p>
          <a:p>
            <a:pPr defTabSz="268288"/>
            <a:endParaRPr lang="en-US" altLang="ko-KR" sz="1300"/>
          </a:p>
          <a:p>
            <a:pPr defTabSz="268288"/>
            <a:r>
              <a:rPr lang="en-US" altLang="ko-KR" sz="1300"/>
              <a:t>	        this.createItemList2();</a:t>
            </a:r>
          </a:p>
          <a:p>
            <a:pPr defTabSz="268288"/>
            <a:endParaRPr lang="en-US" altLang="ko-KR" sz="1300"/>
          </a:p>
          <a:p>
            <a:pPr defTabSz="268288"/>
            <a:r>
              <a:rPr lang="en-US" altLang="ko-KR" sz="1300"/>
              <a:t>	        BooleanBuilder booleanBuilder = new BooleanBuilder();</a:t>
            </a:r>
          </a:p>
          <a:p>
            <a:pPr defTabSz="268288"/>
            <a:r>
              <a:rPr lang="en-US" altLang="ko-KR" sz="1300"/>
              <a:t>	        QItem item = QItem.item;</a:t>
            </a:r>
          </a:p>
          <a:p>
            <a:pPr defTabSz="268288"/>
            <a:r>
              <a:rPr lang="en-US" altLang="ko-KR" sz="1300"/>
              <a:t>	        String itemDetail = "</a:t>
            </a:r>
            <a:r>
              <a:rPr lang="ko-KR" altLang="en-US" sz="1300"/>
              <a:t>테스트 상품 상세 설명</a:t>
            </a:r>
            <a:r>
              <a:rPr lang="en-US" altLang="ko-KR" sz="1300"/>
              <a:t>";</a:t>
            </a:r>
          </a:p>
          <a:p>
            <a:pPr defTabSz="268288"/>
            <a:r>
              <a:rPr lang="en-US" altLang="ko-KR" sz="1300"/>
              <a:t>	        int price = 10003;</a:t>
            </a:r>
          </a:p>
          <a:p>
            <a:pPr defTabSz="268288"/>
            <a:r>
              <a:rPr lang="en-US" altLang="ko-KR" sz="1300"/>
              <a:t>	        String itemSellStat = "SELL";</a:t>
            </a:r>
          </a:p>
          <a:p>
            <a:pPr defTabSz="268288"/>
            <a:endParaRPr lang="en-US" altLang="ko-KR" sz="1300"/>
          </a:p>
          <a:p>
            <a:pPr defTabSz="268288"/>
            <a:r>
              <a:rPr lang="en-US" altLang="ko-KR" sz="1300"/>
              <a:t>	        booleanBuilder.and(item.itemDetail.like("%" + itemDetail + "%"));</a:t>
            </a:r>
          </a:p>
          <a:p>
            <a:pPr defTabSz="268288"/>
            <a:r>
              <a:rPr lang="en-US" altLang="ko-KR" sz="1300"/>
              <a:t>	        booleanBuilder.and(item.price.gt(price));</a:t>
            </a:r>
          </a:p>
          <a:p>
            <a:pPr defTabSz="268288"/>
            <a:r>
              <a:rPr lang="en-US" altLang="ko-KR" sz="1300"/>
              <a:t>	        System.out.println(ItemSellStatus.SELL);</a:t>
            </a:r>
          </a:p>
          <a:p>
            <a:pPr defTabSz="268288"/>
            <a:r>
              <a:rPr lang="en-US" altLang="ko-KR" sz="1300"/>
              <a:t>	        if(itemSellStat.equals(ItemSellStatus.SELL)){</a:t>
            </a:r>
          </a:p>
          <a:p>
            <a:pPr defTabSz="268288"/>
            <a:r>
              <a:rPr lang="en-US" altLang="ko-KR" sz="1300"/>
              <a:t>	            booleanBuilder.and(item.itemSellStatus.eq(ItemSellStatus.SELL));</a:t>
            </a:r>
          </a:p>
          <a:p>
            <a:pPr defTabSz="268288"/>
            <a:r>
              <a:rPr lang="en-US" altLang="ko-KR" sz="1300"/>
              <a:t>	        }</a:t>
            </a:r>
          </a:p>
          <a:p>
            <a:pPr defTabSz="268288"/>
            <a:endParaRPr lang="en-US" altLang="ko-KR" sz="1300"/>
          </a:p>
          <a:p>
            <a:pPr defTabSz="268288"/>
            <a:r>
              <a:rPr lang="en-US" altLang="ko-KR" sz="1300"/>
              <a:t>	        Pageable pageable = PageRequest.of(0, 5);</a:t>
            </a:r>
          </a:p>
          <a:p>
            <a:pPr defTabSz="268288"/>
            <a:r>
              <a:rPr lang="en-US" altLang="ko-KR" sz="1300"/>
              <a:t>	        Page&lt;Item&gt; itemPagingResult = itemRepository.findAll(booleanBuilder, pageable);</a:t>
            </a:r>
          </a:p>
          <a:p>
            <a:pPr defTabSz="268288"/>
            <a:r>
              <a:rPr lang="en-US" altLang="ko-KR" sz="1300"/>
              <a:t>	        System.out.println("total elements : " + itemPagingResult. getTotalElements ());</a:t>
            </a:r>
          </a:p>
          <a:p>
            <a:pPr defTabSz="268288"/>
            <a:endParaRPr lang="en-US" altLang="ko-KR" sz="1300"/>
          </a:p>
          <a:p>
            <a:pPr defTabSz="268288"/>
            <a:r>
              <a:rPr lang="en-US" altLang="ko-KR" sz="1300"/>
              <a:t>	        List&lt;Item&gt; resultItemList = itemPagingResult.getContent();</a:t>
            </a:r>
          </a:p>
          <a:p>
            <a:pPr defTabSz="268288"/>
            <a:r>
              <a:rPr lang="en-US" altLang="ko-KR" sz="1300"/>
              <a:t>	        for(Item resultItem: resultItemList){</a:t>
            </a:r>
          </a:p>
          <a:p>
            <a:pPr defTabSz="268288"/>
            <a:r>
              <a:rPr lang="en-US" altLang="ko-KR" sz="1300"/>
              <a:t>	            System.out.println(resultItem.toString());</a:t>
            </a:r>
          </a:p>
          <a:p>
            <a:pPr defTabSz="268288"/>
            <a:r>
              <a:rPr lang="en-US" altLang="ko-KR" sz="1300"/>
              <a:t>	        }</a:t>
            </a:r>
          </a:p>
          <a:p>
            <a:pPr defTabSz="268288"/>
            <a:r>
              <a:rPr lang="en-US" altLang="ko-KR" sz="1300"/>
              <a:t>	    }</a:t>
            </a:r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418982888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Spring Data JPA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703" y="861850"/>
            <a:ext cx="11366500" cy="5408321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spring-data-jpa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JPA</a:t>
            </a:r>
            <a:r>
              <a:rPr lang="ko-KR" altLang="en-US"/>
              <a:t>는 </a:t>
            </a:r>
            <a:r>
              <a:rPr lang="en-US" altLang="ko-KR"/>
              <a:t>ORM</a:t>
            </a:r>
            <a:r>
              <a:rPr lang="ko-KR" altLang="en-US"/>
              <a:t>을 위한 자바 </a:t>
            </a:r>
            <a:r>
              <a:rPr lang="en-US" altLang="ko-KR"/>
              <a:t>EE </a:t>
            </a:r>
            <a:r>
              <a:rPr lang="ko-KR" altLang="en-US"/>
              <a:t>표준이며 </a:t>
            </a:r>
            <a:r>
              <a:rPr lang="en-US" altLang="ko-KR"/>
              <a:t>Spring-Data-JPA</a:t>
            </a:r>
            <a:r>
              <a:rPr lang="ko-KR" altLang="en-US"/>
              <a:t>는 </a:t>
            </a:r>
            <a:r>
              <a:rPr lang="en-US" altLang="ko-KR"/>
              <a:t>JPA</a:t>
            </a:r>
            <a:r>
              <a:rPr lang="ko-KR" altLang="en-US"/>
              <a:t>를 쉽게 사용하기 위해 스프링에서 제공하는 프레임워크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추상화 정도 </a:t>
            </a:r>
            <a:r>
              <a:rPr lang="en-US" altLang="ko-KR"/>
              <a:t>: Spring-Data-JPA -&gt; Hibernate -&gt; JPA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Spring Data JPA </a:t>
            </a:r>
            <a:r>
              <a:rPr lang="ko-KR" altLang="en-US"/>
              <a:t>장점</a:t>
            </a:r>
            <a:endParaRPr lang="ko-KR" altLang="en-US"/>
          </a:p>
          <a:p>
            <a:pPr lvl="2">
              <a:defRPr/>
            </a:pPr>
            <a:r>
              <a:rPr lang="ko-KR" altLang="en-US" b="0"/>
              <a:t>구현체 교체의 용이성</a:t>
            </a:r>
            <a:r>
              <a:rPr lang="en-US" altLang="ko-KR" b="0"/>
              <a:t>, </a:t>
            </a:r>
            <a:r>
              <a:rPr lang="ko-KR" altLang="en-US" b="0"/>
              <a:t>저장소 교체의 용이성</a:t>
            </a:r>
            <a:endParaRPr lang="ko-KR" altLang="en-US" b="0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 b="0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ko-KR" altLang="en-US" b="0"/>
          </a:p>
          <a:p>
            <a:pPr lvl="2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6929" y="2804501"/>
            <a:ext cx="5378428" cy="274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7823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1. Spring Data JPA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JPA </a:t>
            </a:r>
            <a:r>
              <a:rPr lang="ko-KR" altLang="en-US"/>
              <a:t>동작 과정</a:t>
            </a:r>
            <a:endParaRPr lang="ko-KR" altLang="en-US"/>
          </a:p>
        </p:txBody>
      </p:sp>
      <p:grpSp>
        <p:nvGrpSpPr>
          <p:cNvPr id="11" name=""/>
          <p:cNvGrpSpPr/>
          <p:nvPr/>
        </p:nvGrpSpPr>
        <p:grpSpPr>
          <a:xfrm rot="0">
            <a:off x="6194002" y="1662083"/>
            <a:ext cx="5471855" cy="3193338"/>
            <a:chOff x="6194002" y="1662083"/>
            <a:chExt cx="5471855" cy="3193338"/>
          </a:xfrm>
        </p:grpSpPr>
        <p:pic>
          <p:nvPicPr>
            <p:cNvPr id="8" name="그림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194002" y="1758112"/>
              <a:ext cx="5471855" cy="3097309"/>
            </a:xfrm>
            <a:prstGeom prst="rect">
              <a:avLst/>
            </a:prstGeom>
          </p:spPr>
        </p:pic>
        <p:sp>
          <p:nvSpPr>
            <p:cNvPr id="6" name="TextBox 6"/>
            <p:cNvSpPr txBox="1"/>
            <p:nvPr/>
          </p:nvSpPr>
          <p:spPr>
            <a:xfrm>
              <a:off x="7011092" y="1662083"/>
              <a:ext cx="726048" cy="35848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find</a:t>
              </a:r>
              <a:endParaRPr lang="ko-KR" altLang="en-US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453571" y="1814225"/>
            <a:ext cx="5642429" cy="3222555"/>
            <a:chOff x="453571" y="1814225"/>
            <a:chExt cx="5642429" cy="322255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53571" y="1850125"/>
              <a:ext cx="5642429" cy="3186656"/>
            </a:xfrm>
            <a:prstGeom prst="rect">
              <a:avLst/>
            </a:prstGeom>
          </p:spPr>
        </p:pic>
        <p:sp>
          <p:nvSpPr>
            <p:cNvPr id="9" name="TextBox 7"/>
            <p:cNvSpPr txBox="1"/>
            <p:nvPr/>
          </p:nvSpPr>
          <p:spPr>
            <a:xfrm>
              <a:off x="1656683" y="1814225"/>
              <a:ext cx="962617" cy="3601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insert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048051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2. JPA </a:t>
            </a:r>
            <a:r>
              <a:rPr lang="ko-KR" altLang="en-US"/>
              <a:t>프로젝트 생성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1707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JPA </a:t>
            </a:r>
            <a:r>
              <a:rPr lang="ko-KR" altLang="en-US"/>
              <a:t>프로젝트 생성</a:t>
            </a:r>
            <a:br>
              <a:rPr lang="en-US" altLang="ko-KR"/>
            </a:b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2750" y="818023"/>
            <a:ext cx="11366500" cy="5221952"/>
          </a:xfrm>
        </p:spPr>
        <p:txBody>
          <a:bodyPr/>
          <a:lstStyle/>
          <a:p>
            <a:pPr marL="365401" lvl="1" indent="-228480">
              <a:buFont typeface="Arial"/>
              <a:buChar char="•"/>
              <a:defRPr/>
            </a:pPr>
            <a:r>
              <a:rPr kumimoji="1" lang="en" altLang="ko-Kore-KR"/>
              <a:t>Spring Initializr </a:t>
            </a:r>
            <a:endParaRPr kumimoji="1" lang="en" altLang="ko-Kore-KR"/>
          </a:p>
          <a:p>
            <a:pPr marL="563045" lvl="2" indent="-228480">
              <a:buFont typeface="Arial"/>
              <a:buNone/>
              <a:defRPr/>
            </a:pPr>
            <a:r>
              <a:rPr kumimoji="1" lang="ko-KR" altLang="en-US"/>
              <a:t>개발도구 지원 </a:t>
            </a:r>
            <a:endParaRPr kumimoji="1" lang="ko-KR" altLang="en-US"/>
          </a:p>
          <a:p>
            <a:pPr marL="770214" lvl="3" indent="-228480" defTabSz="685800">
              <a:buFont typeface="Arial"/>
              <a:buChar char="•"/>
              <a:defRPr/>
            </a:pPr>
            <a:r>
              <a:rPr kumimoji="1" lang="en-US" altLang="ko-KR"/>
              <a:t>eclipse</a:t>
            </a:r>
            <a:endParaRPr kumimoji="1" lang="en-US" altLang="ko-KR"/>
          </a:p>
          <a:p>
            <a:pPr marL="770214" lvl="3" indent="-228480" defTabSz="685800">
              <a:buFont typeface="Arial"/>
              <a:buChar char="•"/>
              <a:defRPr/>
            </a:pPr>
            <a:r>
              <a:rPr kumimoji="1" lang="en-US" altLang="ko-KR"/>
              <a:t>Intellij</a:t>
            </a:r>
            <a:endParaRPr kumimoji="1" lang="en-US" altLang="ko-KR"/>
          </a:p>
          <a:p>
            <a:pPr marL="770214" lvl="3" indent="-228480" defTabSz="685800">
              <a:buFont typeface="Arial"/>
              <a:buChar char="•"/>
              <a:defRPr/>
            </a:pPr>
            <a:r>
              <a:rPr kumimoji="1" lang="en-US" altLang="ko-KR"/>
              <a:t>VSCode</a:t>
            </a:r>
            <a:endParaRPr kumimoji="1" lang="en-US" altLang="ko-KR"/>
          </a:p>
          <a:p>
            <a:pPr marL="563045" lvl="2" indent="-228480">
              <a:buFont typeface="Arial"/>
              <a:buNone/>
              <a:defRPr/>
            </a:pPr>
            <a:r>
              <a:rPr kumimoji="1" lang="en-US" altLang="ko-KR"/>
              <a:t>web</a:t>
            </a:r>
            <a:r>
              <a:rPr kumimoji="1" lang="ko-KR" altLang="en-US"/>
              <a:t>상에서 프로젝트 생성후 다운로드 </a:t>
            </a:r>
            <a:endParaRPr kumimoji="1" lang="ko-KR" altLang="en-US"/>
          </a:p>
          <a:p>
            <a:pPr marL="365401" lvl="1" indent="-228480">
              <a:buFont typeface="Arial"/>
              <a:buChar char="•"/>
              <a:defRPr/>
            </a:pPr>
            <a:r>
              <a:rPr kumimoji="1" lang="en-US" altLang="ko-KR"/>
              <a:t>Maven/Gradle </a:t>
            </a:r>
            <a:endParaRPr kumimoji="1"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56153" y="239524"/>
            <a:ext cx="6541525" cy="36493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23417" y="3824155"/>
            <a:ext cx="3775870" cy="303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0612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Office 클래식 2">
      <a:majorFont>
        <a:latin typeface="Arial"/>
        <a:ea typeface=""/>
        <a:cs typeface=""/>
        <a:font script="Jpan" typeface="MS PGothic"/>
        <a:font script="Hang" typeface="굴림"/>
        <a:font script="Hans" typeface="黑体"/>
        <a:font script="Hant" typeface="Microsoft JhengHe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굴림"/>
        <a:font script="Hans" typeface="黑体"/>
        <a:font script="Hant" typeface="Microsoft JhengHe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20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20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1662</ep:Words>
  <ep:PresentationFormat>와이드스크린</ep:PresentationFormat>
  <ep:Paragraphs>564</ep:Paragraphs>
  <ep:Slides>53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ep:HeadingPairs>
  <ep:TitlesOfParts>
    <vt:vector size="54" baseType="lpstr">
      <vt:lpstr>Standarddesign</vt:lpstr>
      <vt:lpstr>Spring boot</vt:lpstr>
      <vt:lpstr>1. 스프링 Data JPA</vt:lpstr>
      <vt:lpstr>슬라이드 3</vt:lpstr>
      <vt:lpstr>1. Spring Data JPA</vt:lpstr>
      <vt:lpstr>1. Spring Data JPA</vt:lpstr>
      <vt:lpstr>1. Spring Data JPA</vt:lpstr>
      <vt:lpstr>1. Spring Data JPA</vt:lpstr>
      <vt:lpstr>2. JPA 프로젝트 생성</vt:lpstr>
      <vt:lpstr>2. JPA 프로젝트 생성</vt:lpstr>
      <vt:lpstr>2. JPA 프로젝트 생성</vt:lpstr>
      <vt:lpstr>2. JPA 프로젝트 생성 : DataSource 설정</vt:lpstr>
      <vt:lpstr>2. JPA 프로젝트 생성 : 테스트 환경과 의존성 주입</vt:lpstr>
      <vt:lpstr>2. JPA 프로젝트 생성 : Spring Data JPA를 위한 설정</vt:lpstr>
      <vt:lpstr>2. JPA 프로젝트 생성 : 전체설정</vt:lpstr>
      <vt:lpstr>2. JPA 프로젝트 생성 : 전체설정</vt:lpstr>
      <vt:lpstr>3. 스프링부트에서의 웹 개발</vt:lpstr>
      <vt:lpstr>3. 스프링부트에서의 웹 개발</vt:lpstr>
      <vt:lpstr>3. 스프링부트에서의 웹 개발 : JSON 데이터 만들기</vt:lpstr>
      <vt:lpstr>4. Thymeleaf</vt:lpstr>
      <vt:lpstr>4. Thymeleaf</vt:lpstr>
      <vt:lpstr>슬라이드 21</vt:lpstr>
      <vt:lpstr>4. Thymeleaf : 주석처리</vt:lpstr>
      <vt:lpstr>4. Thymeleaf - th:with를 이용한 변수 선언</vt:lpstr>
      <vt:lpstr>4. Thymeleaf : Thymeleaf를 이용한 링크 처리</vt:lpstr>
      <vt:lpstr>4. Thymeleaf : hymeleaf의 특별한 기능</vt:lpstr>
      <vt:lpstr>4. Thymeleaf :  레이아웃 기능</vt:lpstr>
      <vt:lpstr>슬라이드 27</vt:lpstr>
      <vt:lpstr>5. Entity</vt:lpstr>
      <vt:lpstr>5. Entity</vt:lpstr>
      <vt:lpstr>5. Entity</vt:lpstr>
      <vt:lpstr>5. Entity</vt:lpstr>
      <vt:lpstr>5. Entity</vt:lpstr>
      <vt:lpstr>6. Repository</vt:lpstr>
      <vt:lpstr>6. Repository</vt:lpstr>
      <vt:lpstr>6. Repository</vt:lpstr>
      <vt:lpstr>6. Repository</vt:lpstr>
      <vt:lpstr>6. Repository</vt:lpstr>
      <vt:lpstr>6. Repository</vt:lpstr>
      <vt:lpstr>6. Repository</vt:lpstr>
      <vt:lpstr>6. Repository</vt:lpstr>
      <vt:lpstr>6. Repository</vt:lpstr>
      <vt:lpstr>6. Repository</vt:lpstr>
      <vt:lpstr>6. Repository</vt:lpstr>
      <vt:lpstr>6. Repository</vt:lpstr>
      <vt:lpstr>6. Repository</vt:lpstr>
      <vt:lpstr>6. Repository</vt:lpstr>
      <vt:lpstr>6. Repository</vt:lpstr>
      <vt:lpstr>6. Repository</vt:lpstr>
      <vt:lpstr>6. Repository</vt:lpstr>
      <vt:lpstr>6. Repository</vt:lpstr>
      <vt:lpstr>6. Repository</vt:lpstr>
      <vt:lpstr>6. Repository</vt:lpstr>
      <vt:lpstr>6. Repository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2022-03-15T23:45:24.000</dcterms:created>
  <dc:creator>user</dc:creator>
  <cp:lastModifiedBy>user</cp:lastModifiedBy>
  <dcterms:modified xsi:type="dcterms:W3CDTF">2023-12-13T11:44:08.191</dcterms:modified>
  <cp:revision>50</cp:revision>
  <dc:title>Spring boot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