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365" r:id="rId2"/>
    <p:sldId id="369" r:id="rId3"/>
    <p:sldId id="370" r:id="rId4"/>
    <p:sldId id="372" r:id="rId5"/>
    <p:sldId id="376" r:id="rId6"/>
    <p:sldId id="373" r:id="rId7"/>
    <p:sldId id="374" r:id="rId8"/>
    <p:sldId id="37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8200"/>
    <a:srgbClr val="CFA2F1"/>
    <a:srgbClr val="5DC7C2"/>
    <a:srgbClr val="B95ED5"/>
    <a:srgbClr val="FF9C99"/>
    <a:srgbClr val="38383A"/>
    <a:srgbClr val="5859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79"/>
    <p:restoredTop sz="89759"/>
  </p:normalViewPr>
  <p:slideViewPr>
    <p:cSldViewPr snapToGrid="0" snapToObjects="1">
      <p:cViewPr varScale="1">
        <p:scale>
          <a:sx n="114" d="100"/>
          <a:sy n="114" d="100"/>
        </p:scale>
        <p:origin x="200" y="22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C5A918-A857-8A45-9D8A-72B940001014}" type="datetimeFigureOut">
              <a:rPr lang="en-US" smtClean="0"/>
              <a:t>8/4/21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216D59-741A-DF44-8670-DF40A096FC9C}" type="slidenum">
              <a:rPr lang="en-US" smtClean="0"/>
              <a:t>‹#›</a:t>
            </a:fld>
            <a:endParaRPr lang="en-US"/>
          </a:p>
        </p:txBody>
      </p:sp>
    </p:spTree>
    <p:extLst>
      <p:ext uri="{BB962C8B-B14F-4D97-AF65-F5344CB8AC3E}">
        <p14:creationId xmlns:p14="http://schemas.microsoft.com/office/powerpoint/2010/main" val="1215320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216D59-741A-DF44-8670-DF40A096FC9C}" type="slidenum">
              <a:rPr lang="en-US" smtClean="0"/>
              <a:t>4</a:t>
            </a:fld>
            <a:endParaRPr lang="en-US"/>
          </a:p>
        </p:txBody>
      </p:sp>
    </p:spTree>
    <p:extLst>
      <p:ext uri="{BB962C8B-B14F-4D97-AF65-F5344CB8AC3E}">
        <p14:creationId xmlns:p14="http://schemas.microsoft.com/office/powerpoint/2010/main" val="3468938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5FC917A-7DC0-394D-BDE6-4CE22DE78644}" type="datetimeFigureOut">
              <a:rPr lang="en-US" smtClean="0"/>
              <a:t>8/4/21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82762-2854-814E-B4E0-BD5C1D54FA6F}" type="slidenum">
              <a:rPr lang="en-US" smtClean="0"/>
              <a:t>‹#›</a:t>
            </a:fld>
            <a:endParaRPr lang="en-US"/>
          </a:p>
        </p:txBody>
      </p:sp>
    </p:spTree>
    <p:extLst>
      <p:ext uri="{BB962C8B-B14F-4D97-AF65-F5344CB8AC3E}">
        <p14:creationId xmlns:p14="http://schemas.microsoft.com/office/powerpoint/2010/main" val="1509812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FC917A-7DC0-394D-BDE6-4CE22DE78644}" type="datetimeFigureOut">
              <a:rPr lang="en-US" smtClean="0"/>
              <a:t>8/4/21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82762-2854-814E-B4E0-BD5C1D54FA6F}" type="slidenum">
              <a:rPr lang="en-US" smtClean="0"/>
              <a:t>‹#›</a:t>
            </a:fld>
            <a:endParaRPr lang="en-US"/>
          </a:p>
        </p:txBody>
      </p:sp>
    </p:spTree>
    <p:extLst>
      <p:ext uri="{BB962C8B-B14F-4D97-AF65-F5344CB8AC3E}">
        <p14:creationId xmlns:p14="http://schemas.microsoft.com/office/powerpoint/2010/main" val="451760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FC917A-7DC0-394D-BDE6-4CE22DE78644}" type="datetimeFigureOut">
              <a:rPr lang="en-US" smtClean="0"/>
              <a:t>8/4/21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82762-2854-814E-B4E0-BD5C1D54FA6F}" type="slidenum">
              <a:rPr lang="en-US" smtClean="0"/>
              <a:t>‹#›</a:t>
            </a:fld>
            <a:endParaRPr lang="en-US"/>
          </a:p>
        </p:txBody>
      </p:sp>
    </p:spTree>
    <p:extLst>
      <p:ext uri="{BB962C8B-B14F-4D97-AF65-F5344CB8AC3E}">
        <p14:creationId xmlns:p14="http://schemas.microsoft.com/office/powerpoint/2010/main" val="1385275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FC917A-7DC0-394D-BDE6-4CE22DE78644}" type="datetimeFigureOut">
              <a:rPr lang="en-US" smtClean="0"/>
              <a:t>8/4/21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82762-2854-814E-B4E0-BD5C1D54FA6F}" type="slidenum">
              <a:rPr lang="en-US" smtClean="0"/>
              <a:t>‹#›</a:t>
            </a:fld>
            <a:endParaRPr lang="en-US"/>
          </a:p>
        </p:txBody>
      </p:sp>
    </p:spTree>
    <p:extLst>
      <p:ext uri="{BB962C8B-B14F-4D97-AF65-F5344CB8AC3E}">
        <p14:creationId xmlns:p14="http://schemas.microsoft.com/office/powerpoint/2010/main" val="930145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FC917A-7DC0-394D-BDE6-4CE22DE78644}" type="datetimeFigureOut">
              <a:rPr lang="en-US" smtClean="0"/>
              <a:t>8/4/21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82762-2854-814E-B4E0-BD5C1D54FA6F}" type="slidenum">
              <a:rPr lang="en-US" smtClean="0"/>
              <a:t>‹#›</a:t>
            </a:fld>
            <a:endParaRPr lang="en-US"/>
          </a:p>
        </p:txBody>
      </p:sp>
    </p:spTree>
    <p:extLst>
      <p:ext uri="{BB962C8B-B14F-4D97-AF65-F5344CB8AC3E}">
        <p14:creationId xmlns:p14="http://schemas.microsoft.com/office/powerpoint/2010/main" val="1417414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FC917A-7DC0-394D-BDE6-4CE22DE78644}" type="datetimeFigureOut">
              <a:rPr lang="en-US" smtClean="0"/>
              <a:t>8/4/21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82762-2854-814E-B4E0-BD5C1D54FA6F}" type="slidenum">
              <a:rPr lang="en-US" smtClean="0"/>
              <a:t>‹#›</a:t>
            </a:fld>
            <a:endParaRPr lang="en-US"/>
          </a:p>
        </p:txBody>
      </p:sp>
    </p:spTree>
    <p:extLst>
      <p:ext uri="{BB962C8B-B14F-4D97-AF65-F5344CB8AC3E}">
        <p14:creationId xmlns:p14="http://schemas.microsoft.com/office/powerpoint/2010/main" val="442632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FC917A-7DC0-394D-BDE6-4CE22DE78644}" type="datetimeFigureOut">
              <a:rPr lang="en-US" smtClean="0"/>
              <a:t>8/4/21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282762-2854-814E-B4E0-BD5C1D54FA6F}" type="slidenum">
              <a:rPr lang="en-US" smtClean="0"/>
              <a:t>‹#›</a:t>
            </a:fld>
            <a:endParaRPr lang="en-US"/>
          </a:p>
        </p:txBody>
      </p:sp>
    </p:spTree>
    <p:extLst>
      <p:ext uri="{BB962C8B-B14F-4D97-AF65-F5344CB8AC3E}">
        <p14:creationId xmlns:p14="http://schemas.microsoft.com/office/powerpoint/2010/main" val="43448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FC917A-7DC0-394D-BDE6-4CE22DE78644}" type="datetimeFigureOut">
              <a:rPr lang="en-US" smtClean="0"/>
              <a:t>8/4/21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282762-2854-814E-B4E0-BD5C1D54FA6F}" type="slidenum">
              <a:rPr lang="en-US" smtClean="0"/>
              <a:t>‹#›</a:t>
            </a:fld>
            <a:endParaRPr lang="en-US"/>
          </a:p>
        </p:txBody>
      </p:sp>
    </p:spTree>
    <p:extLst>
      <p:ext uri="{BB962C8B-B14F-4D97-AF65-F5344CB8AC3E}">
        <p14:creationId xmlns:p14="http://schemas.microsoft.com/office/powerpoint/2010/main" val="960928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FC917A-7DC0-394D-BDE6-4CE22DE78644}" type="datetimeFigureOut">
              <a:rPr lang="en-US" smtClean="0"/>
              <a:t>8/4/21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282762-2854-814E-B4E0-BD5C1D54FA6F}" type="slidenum">
              <a:rPr lang="en-US" smtClean="0"/>
              <a:t>‹#›</a:t>
            </a:fld>
            <a:endParaRPr lang="en-US"/>
          </a:p>
        </p:txBody>
      </p:sp>
    </p:spTree>
    <p:extLst>
      <p:ext uri="{BB962C8B-B14F-4D97-AF65-F5344CB8AC3E}">
        <p14:creationId xmlns:p14="http://schemas.microsoft.com/office/powerpoint/2010/main" val="1243837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FC917A-7DC0-394D-BDE6-4CE22DE78644}" type="datetimeFigureOut">
              <a:rPr lang="en-US" smtClean="0"/>
              <a:t>8/4/21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82762-2854-814E-B4E0-BD5C1D54FA6F}" type="slidenum">
              <a:rPr lang="en-US" smtClean="0"/>
              <a:t>‹#›</a:t>
            </a:fld>
            <a:endParaRPr lang="en-US"/>
          </a:p>
        </p:txBody>
      </p:sp>
    </p:spTree>
    <p:extLst>
      <p:ext uri="{BB962C8B-B14F-4D97-AF65-F5344CB8AC3E}">
        <p14:creationId xmlns:p14="http://schemas.microsoft.com/office/powerpoint/2010/main" val="1562840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FC917A-7DC0-394D-BDE6-4CE22DE78644}" type="datetimeFigureOut">
              <a:rPr lang="en-US" smtClean="0"/>
              <a:t>8/4/21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82762-2854-814E-B4E0-BD5C1D54FA6F}" type="slidenum">
              <a:rPr lang="en-US" smtClean="0"/>
              <a:t>‹#›</a:t>
            </a:fld>
            <a:endParaRPr lang="en-US"/>
          </a:p>
        </p:txBody>
      </p:sp>
    </p:spTree>
    <p:extLst>
      <p:ext uri="{BB962C8B-B14F-4D97-AF65-F5344CB8AC3E}">
        <p14:creationId xmlns:p14="http://schemas.microsoft.com/office/powerpoint/2010/main" val="792603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FC917A-7DC0-394D-BDE6-4CE22DE78644}" type="datetimeFigureOut">
              <a:rPr lang="en-US" smtClean="0"/>
              <a:t>8/4/21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282762-2854-814E-B4E0-BD5C1D54FA6F}" type="slidenum">
              <a:rPr lang="en-US" smtClean="0"/>
              <a:t>‹#›</a:t>
            </a:fld>
            <a:endParaRPr lang="en-US"/>
          </a:p>
        </p:txBody>
      </p:sp>
    </p:spTree>
    <p:extLst>
      <p:ext uri="{BB962C8B-B14F-4D97-AF65-F5344CB8AC3E}">
        <p14:creationId xmlns:p14="http://schemas.microsoft.com/office/powerpoint/2010/main" val="667704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12192000" cy="6864652"/>
          </a:xfrm>
          <a:prstGeom prst="rect">
            <a:avLst/>
          </a:prstGeom>
          <a:noFill/>
          <a:ln w="76200">
            <a:solidFill>
              <a:srgbClr val="585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flipH="1">
            <a:off x="49227" y="182880"/>
            <a:ext cx="12192000" cy="584775"/>
          </a:xfrm>
          <a:prstGeom prst="rect">
            <a:avLst/>
          </a:prstGeom>
          <a:noFill/>
        </p:spPr>
        <p:txBody>
          <a:bodyPr wrap="square" rtlCol="0">
            <a:spAutoFit/>
          </a:bodyPr>
          <a:lstStyle/>
          <a:p>
            <a:pPr algn="ctr"/>
            <a:r>
              <a:rPr lang="en-US" sz="3200" dirty="0">
                <a:latin typeface="Roboto" charset="0"/>
                <a:ea typeface="Roboto" charset="0"/>
                <a:cs typeface="Roboto" charset="0"/>
              </a:rPr>
              <a:t>Undergraduate Committee Meeting: 8/5/2021</a:t>
            </a:r>
          </a:p>
        </p:txBody>
      </p:sp>
      <p:sp>
        <p:nvSpPr>
          <p:cNvPr id="23" name="Rectangle 22"/>
          <p:cNvSpPr/>
          <p:nvPr/>
        </p:nvSpPr>
        <p:spPr>
          <a:xfrm>
            <a:off x="6096" y="932688"/>
            <a:ext cx="12192000" cy="5938059"/>
          </a:xfrm>
          <a:prstGeom prst="rect">
            <a:avLst/>
          </a:prstGeom>
          <a:noFill/>
          <a:ln w="76200">
            <a:solidFill>
              <a:srgbClr val="585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AD53B51-BEC8-CA42-850A-2E263E6E41E0}"/>
              </a:ext>
            </a:extLst>
          </p:cNvPr>
          <p:cNvSpPr txBox="1"/>
          <p:nvPr/>
        </p:nvSpPr>
        <p:spPr>
          <a:xfrm>
            <a:off x="2672861" y="1866049"/>
            <a:ext cx="5357447"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Roboto" charset="0"/>
                <a:ea typeface="Roboto" charset="0"/>
                <a:cs typeface="Roboto" charset="0"/>
              </a:rPr>
              <a:t>3:30 – 5:00</a:t>
            </a:r>
          </a:p>
          <a:p>
            <a:pPr marL="457200" indent="-457200">
              <a:buFont typeface="Arial" panose="020B0604020202020204" pitchFamily="34" charset="0"/>
              <a:buChar char="•"/>
            </a:pPr>
            <a:r>
              <a:rPr lang="en-US" sz="2800" dirty="0">
                <a:latin typeface="Roboto" charset="0"/>
                <a:ea typeface="Roboto" charset="0"/>
                <a:cs typeface="Roboto" charset="0"/>
              </a:rPr>
              <a:t>Present:</a:t>
            </a:r>
          </a:p>
          <a:p>
            <a:pPr marL="914400" lvl="1" indent="-457200">
              <a:buFont typeface="Arial" panose="020B0604020202020204" pitchFamily="34" charset="0"/>
              <a:buChar char="•"/>
            </a:pPr>
            <a:r>
              <a:rPr lang="en-US" sz="2800" dirty="0">
                <a:latin typeface="Roboto" charset="0"/>
                <a:ea typeface="Roboto" charset="0"/>
                <a:cs typeface="Roboto" charset="0"/>
              </a:rPr>
              <a:t>Jim Plank (chair)</a:t>
            </a:r>
          </a:p>
          <a:p>
            <a:pPr marL="914400" lvl="1" indent="-457200">
              <a:buFont typeface="Arial" panose="020B0604020202020204" pitchFamily="34" charset="0"/>
              <a:buChar char="•"/>
            </a:pPr>
            <a:r>
              <a:rPr lang="en-US" sz="2800" dirty="0">
                <a:latin typeface="Roboto" charset="0"/>
                <a:ea typeface="Roboto" charset="0"/>
                <a:cs typeface="Roboto" charset="0"/>
              </a:rPr>
              <a:t>Leon Tolbert</a:t>
            </a:r>
          </a:p>
          <a:p>
            <a:pPr marL="914400" lvl="1" indent="-457200">
              <a:buFont typeface="Arial" panose="020B0604020202020204" pitchFamily="34" charset="0"/>
              <a:buChar char="•"/>
            </a:pPr>
            <a:r>
              <a:rPr lang="en-US" sz="2800" dirty="0">
                <a:latin typeface="Roboto" charset="0"/>
                <a:ea typeface="Roboto" charset="0"/>
                <a:cs typeface="Roboto" charset="0"/>
              </a:rPr>
              <a:t>Garrett Rose</a:t>
            </a:r>
          </a:p>
          <a:p>
            <a:pPr marL="914400" lvl="1" indent="-457200">
              <a:buFont typeface="Arial" panose="020B0604020202020204" pitchFamily="34" charset="0"/>
              <a:buChar char="•"/>
            </a:pPr>
            <a:r>
              <a:rPr lang="en-US" sz="2800" dirty="0">
                <a:latin typeface="Roboto" charset="0"/>
                <a:ea typeface="Roboto" charset="0"/>
                <a:cs typeface="Roboto" charset="0"/>
              </a:rPr>
              <a:t>Nicole McFarlane</a:t>
            </a:r>
          </a:p>
          <a:p>
            <a:pPr marL="914400" lvl="1" indent="-457200">
              <a:buFont typeface="Arial" panose="020B0604020202020204" pitchFamily="34" charset="0"/>
              <a:buChar char="•"/>
            </a:pPr>
            <a:r>
              <a:rPr lang="en-US" sz="2800" dirty="0">
                <a:latin typeface="Roboto" charset="0"/>
                <a:ea typeface="Roboto" charset="0"/>
                <a:cs typeface="Roboto" charset="0"/>
              </a:rPr>
              <a:t>Jian Liu</a:t>
            </a:r>
          </a:p>
          <a:p>
            <a:pPr marL="914400" lvl="1" indent="-457200">
              <a:buFont typeface="Arial" panose="020B0604020202020204" pitchFamily="34" charset="0"/>
              <a:buChar char="•"/>
            </a:pPr>
            <a:r>
              <a:rPr lang="en-US" sz="2800" dirty="0">
                <a:latin typeface="Roboto" charset="0"/>
                <a:ea typeface="Roboto" charset="0"/>
                <a:cs typeface="Roboto" charset="0"/>
              </a:rPr>
              <a:t>Scott </a:t>
            </a:r>
            <a:r>
              <a:rPr lang="en-US" sz="2800" dirty="0" err="1">
                <a:latin typeface="Roboto" charset="0"/>
                <a:ea typeface="Roboto" charset="0"/>
                <a:cs typeface="Roboto" charset="0"/>
              </a:rPr>
              <a:t>Ruoti</a:t>
            </a:r>
            <a:r>
              <a:rPr lang="en-US" sz="2800" dirty="0">
                <a:latin typeface="Roboto" charset="0"/>
                <a:ea typeface="Roboto" charset="0"/>
                <a:cs typeface="Roboto" charset="0"/>
              </a:rPr>
              <a:t> (via zoom)</a:t>
            </a:r>
          </a:p>
        </p:txBody>
      </p:sp>
    </p:spTree>
    <p:extLst>
      <p:ext uri="{BB962C8B-B14F-4D97-AF65-F5344CB8AC3E}">
        <p14:creationId xmlns:p14="http://schemas.microsoft.com/office/powerpoint/2010/main" val="2394757023"/>
      </p:ext>
    </p:extLst>
  </p:cSld>
  <p:clrMapOvr>
    <a:masterClrMapping/>
  </p:clrMapOvr>
  <mc:AlternateContent xmlns:mc="http://schemas.openxmlformats.org/markup-compatibility/2006" xmlns:p14="http://schemas.microsoft.com/office/powerpoint/2010/main">
    <mc:Choice Requires="p14">
      <p:transition spd="slow" p14:dur="2000" advTm="10886"/>
    </mc:Choice>
    <mc:Fallback xmlns="">
      <p:transition spd="slow" advTm="1088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12192000" cy="6864652"/>
          </a:xfrm>
          <a:prstGeom prst="rect">
            <a:avLst/>
          </a:prstGeom>
          <a:noFill/>
          <a:ln w="76200">
            <a:solidFill>
              <a:srgbClr val="585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flipH="1">
            <a:off x="49227" y="182880"/>
            <a:ext cx="12192000" cy="584775"/>
          </a:xfrm>
          <a:prstGeom prst="rect">
            <a:avLst/>
          </a:prstGeom>
          <a:noFill/>
        </p:spPr>
        <p:txBody>
          <a:bodyPr wrap="square" rtlCol="0">
            <a:spAutoFit/>
          </a:bodyPr>
          <a:lstStyle/>
          <a:p>
            <a:pPr algn="ctr"/>
            <a:r>
              <a:rPr lang="en-US" sz="3200" dirty="0">
                <a:latin typeface="Roboto" charset="0"/>
                <a:ea typeface="Roboto" charset="0"/>
                <a:cs typeface="Roboto" charset="0"/>
              </a:rPr>
              <a:t>Undergraduate Committee Meeting: 8/5/2021</a:t>
            </a:r>
          </a:p>
        </p:txBody>
      </p:sp>
      <p:sp>
        <p:nvSpPr>
          <p:cNvPr id="23" name="Rectangle 22"/>
          <p:cNvSpPr/>
          <p:nvPr/>
        </p:nvSpPr>
        <p:spPr>
          <a:xfrm>
            <a:off x="6096" y="932688"/>
            <a:ext cx="12192000" cy="5938059"/>
          </a:xfrm>
          <a:prstGeom prst="rect">
            <a:avLst/>
          </a:prstGeom>
          <a:noFill/>
          <a:ln w="76200">
            <a:solidFill>
              <a:srgbClr val="585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152400" y="1104053"/>
            <a:ext cx="11265880" cy="523220"/>
          </a:xfrm>
          <a:prstGeom prst="rect">
            <a:avLst/>
          </a:prstGeom>
          <a:noFill/>
        </p:spPr>
        <p:txBody>
          <a:bodyPr wrap="square" rtlCol="0">
            <a:spAutoFit/>
          </a:bodyPr>
          <a:lstStyle/>
          <a:p>
            <a:pPr algn="ctr"/>
            <a:r>
              <a:rPr lang="en-US" sz="2800" dirty="0" err="1">
                <a:latin typeface="Roboto" charset="0"/>
                <a:ea typeface="Roboto" charset="0"/>
                <a:cs typeface="Roboto" charset="0"/>
              </a:rPr>
              <a:t>VolCore</a:t>
            </a:r>
            <a:r>
              <a:rPr lang="en-US" sz="2800" dirty="0">
                <a:latin typeface="Roboto" charset="0"/>
                <a:ea typeface="Roboto" charset="0"/>
                <a:cs typeface="Roboto" charset="0"/>
              </a:rPr>
              <a:t> requirements for students</a:t>
            </a:r>
          </a:p>
        </p:txBody>
      </p:sp>
      <p:sp>
        <p:nvSpPr>
          <p:cNvPr id="13" name="TextBox 12">
            <a:extLst>
              <a:ext uri="{FF2B5EF4-FFF2-40B4-BE49-F238E27FC236}">
                <a16:creationId xmlns:a16="http://schemas.microsoft.com/office/drawing/2014/main" id="{CAD53B51-BEC8-CA42-850A-2E263E6E41E0}"/>
              </a:ext>
            </a:extLst>
          </p:cNvPr>
          <p:cNvSpPr txBox="1"/>
          <p:nvPr/>
        </p:nvSpPr>
        <p:spPr>
          <a:xfrm>
            <a:off x="787780" y="1792306"/>
            <a:ext cx="10923574"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Roboto" charset="0"/>
                <a:ea typeface="Roboto" charset="0"/>
                <a:cs typeface="Roboto" charset="0"/>
              </a:rPr>
              <a:t>WC: Written Communication: ENGL101 &amp; 102, Plus 1.</a:t>
            </a:r>
          </a:p>
          <a:p>
            <a:pPr marL="457200" indent="-457200">
              <a:buFont typeface="Arial" panose="020B0604020202020204" pitchFamily="34" charset="0"/>
              <a:buChar char="•"/>
            </a:pPr>
            <a:r>
              <a:rPr lang="en-US" sz="2800" dirty="0">
                <a:latin typeface="Roboto" charset="0"/>
                <a:ea typeface="Roboto" charset="0"/>
                <a:cs typeface="Roboto" charset="0"/>
              </a:rPr>
              <a:t>OC: Oral Communication</a:t>
            </a:r>
          </a:p>
          <a:p>
            <a:pPr marL="457200" indent="-457200">
              <a:buFont typeface="Arial" panose="020B0604020202020204" pitchFamily="34" charset="0"/>
              <a:buChar char="•"/>
            </a:pPr>
            <a:r>
              <a:rPr lang="en-US" sz="2800" dirty="0">
                <a:latin typeface="Roboto" charset="0"/>
                <a:ea typeface="Roboto" charset="0"/>
                <a:cs typeface="Roboto" charset="0"/>
              </a:rPr>
              <a:t>AOC: Applied Oral Communication</a:t>
            </a:r>
          </a:p>
          <a:p>
            <a:pPr marL="457200" indent="-457200">
              <a:buFont typeface="Arial" panose="020B0604020202020204" pitchFamily="34" charset="0"/>
              <a:buChar char="•"/>
            </a:pPr>
            <a:r>
              <a:rPr lang="en-US" sz="2800" dirty="0">
                <a:latin typeface="Roboto" charset="0"/>
                <a:ea typeface="Roboto" charset="0"/>
                <a:cs typeface="Roboto" charset="0"/>
              </a:rPr>
              <a:t>Expanded Perspectives: AH (1), NS (2), QR (2), SS(1), GCI(1), GCUS(1), Two more chosen from AH, AAH, GCI, GCUS, SS</a:t>
            </a:r>
          </a:p>
          <a:p>
            <a:pPr marL="457200" indent="-457200">
              <a:buFont typeface="Arial" panose="020B0604020202020204" pitchFamily="34" charset="0"/>
              <a:buChar char="•"/>
            </a:pPr>
            <a:r>
              <a:rPr lang="en-US" sz="2800" dirty="0">
                <a:latin typeface="Roboto" charset="0"/>
                <a:ea typeface="Roboto" charset="0"/>
                <a:cs typeface="Roboto" charset="0"/>
              </a:rPr>
              <a:t>EI: Engaged Inquiries: 3 courses, can double-dip.</a:t>
            </a:r>
          </a:p>
        </p:txBody>
      </p:sp>
    </p:spTree>
    <p:extLst>
      <p:ext uri="{BB962C8B-B14F-4D97-AF65-F5344CB8AC3E}">
        <p14:creationId xmlns:p14="http://schemas.microsoft.com/office/powerpoint/2010/main" val="1988647779"/>
      </p:ext>
    </p:extLst>
  </p:cSld>
  <p:clrMapOvr>
    <a:masterClrMapping/>
  </p:clrMapOvr>
  <mc:AlternateContent xmlns:mc="http://schemas.openxmlformats.org/markup-compatibility/2006" xmlns:p14="http://schemas.microsoft.com/office/powerpoint/2010/main">
    <mc:Choice Requires="p14">
      <p:transition spd="slow" p14:dur="2000" advTm="10886"/>
    </mc:Choice>
    <mc:Fallback xmlns="">
      <p:transition spd="slow" advTm="1088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12192000" cy="6864652"/>
          </a:xfrm>
          <a:prstGeom prst="rect">
            <a:avLst/>
          </a:prstGeom>
          <a:noFill/>
          <a:ln w="76200">
            <a:solidFill>
              <a:srgbClr val="585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flipH="1">
            <a:off x="49227" y="182880"/>
            <a:ext cx="12192000" cy="584775"/>
          </a:xfrm>
          <a:prstGeom prst="rect">
            <a:avLst/>
          </a:prstGeom>
          <a:noFill/>
        </p:spPr>
        <p:txBody>
          <a:bodyPr wrap="square" rtlCol="0">
            <a:spAutoFit/>
          </a:bodyPr>
          <a:lstStyle/>
          <a:p>
            <a:pPr algn="ctr"/>
            <a:r>
              <a:rPr lang="en-US" sz="3200" dirty="0">
                <a:latin typeface="Roboto" charset="0"/>
                <a:ea typeface="Roboto" charset="0"/>
                <a:cs typeface="Roboto" charset="0"/>
              </a:rPr>
              <a:t>Undergraduate Committee Meeting: 8/5/2021</a:t>
            </a:r>
          </a:p>
        </p:txBody>
      </p:sp>
      <p:sp>
        <p:nvSpPr>
          <p:cNvPr id="23" name="Rectangle 22"/>
          <p:cNvSpPr/>
          <p:nvPr/>
        </p:nvSpPr>
        <p:spPr>
          <a:xfrm>
            <a:off x="6096" y="932688"/>
            <a:ext cx="12192000" cy="5938059"/>
          </a:xfrm>
          <a:prstGeom prst="rect">
            <a:avLst/>
          </a:prstGeom>
          <a:noFill/>
          <a:ln w="76200">
            <a:solidFill>
              <a:srgbClr val="585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152400" y="1104053"/>
            <a:ext cx="11265880" cy="523220"/>
          </a:xfrm>
          <a:prstGeom prst="rect">
            <a:avLst/>
          </a:prstGeom>
          <a:noFill/>
        </p:spPr>
        <p:txBody>
          <a:bodyPr wrap="square" rtlCol="0">
            <a:spAutoFit/>
          </a:bodyPr>
          <a:lstStyle/>
          <a:p>
            <a:pPr algn="ctr"/>
            <a:r>
              <a:rPr lang="en-US" sz="2800" dirty="0">
                <a:latin typeface="Roboto" charset="0"/>
                <a:ea typeface="Roboto" charset="0"/>
                <a:cs typeface="Roboto" charset="0"/>
              </a:rPr>
              <a:t>Direct Mapping to what we already do in blue</a:t>
            </a:r>
          </a:p>
        </p:txBody>
      </p:sp>
      <p:sp>
        <p:nvSpPr>
          <p:cNvPr id="13" name="TextBox 12">
            <a:extLst>
              <a:ext uri="{FF2B5EF4-FFF2-40B4-BE49-F238E27FC236}">
                <a16:creationId xmlns:a16="http://schemas.microsoft.com/office/drawing/2014/main" id="{CAD53B51-BEC8-CA42-850A-2E263E6E41E0}"/>
              </a:ext>
            </a:extLst>
          </p:cNvPr>
          <p:cNvSpPr txBox="1"/>
          <p:nvPr/>
        </p:nvSpPr>
        <p:spPr>
          <a:xfrm>
            <a:off x="787780" y="1792306"/>
            <a:ext cx="10923574"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Roboto" charset="0"/>
                <a:ea typeface="Roboto" charset="0"/>
                <a:cs typeface="Roboto" charset="0"/>
              </a:rPr>
              <a:t>WC: Written Communication: </a:t>
            </a:r>
            <a:r>
              <a:rPr lang="en-US" sz="2800" dirty="0">
                <a:solidFill>
                  <a:srgbClr val="0070C0"/>
                </a:solidFill>
                <a:latin typeface="Roboto" charset="0"/>
                <a:ea typeface="Roboto" charset="0"/>
                <a:cs typeface="Roboto" charset="0"/>
              </a:rPr>
              <a:t>ENGL101 &amp; 102</a:t>
            </a:r>
            <a:r>
              <a:rPr lang="en-US" sz="2800" dirty="0">
                <a:latin typeface="Roboto" charset="0"/>
                <a:ea typeface="Roboto" charset="0"/>
                <a:cs typeface="Roboto" charset="0"/>
              </a:rPr>
              <a:t>, </a:t>
            </a:r>
            <a:r>
              <a:rPr lang="en-US" sz="2800" dirty="0">
                <a:solidFill>
                  <a:srgbClr val="0070C0"/>
                </a:solidFill>
                <a:latin typeface="Roboto" charset="0"/>
                <a:ea typeface="Roboto" charset="0"/>
                <a:cs typeface="Roboto" charset="0"/>
              </a:rPr>
              <a:t>(Plus 1 – CS only)</a:t>
            </a:r>
          </a:p>
          <a:p>
            <a:pPr marL="457200" indent="-457200">
              <a:buFont typeface="Arial" panose="020B0604020202020204" pitchFamily="34" charset="0"/>
              <a:buChar char="•"/>
            </a:pPr>
            <a:r>
              <a:rPr lang="en-US" sz="2800" dirty="0">
                <a:latin typeface="Roboto" charset="0"/>
                <a:ea typeface="Roboto" charset="0"/>
                <a:cs typeface="Roboto" charset="0"/>
              </a:rPr>
              <a:t>OC: Oral Communication</a:t>
            </a:r>
          </a:p>
          <a:p>
            <a:pPr marL="457200" indent="-457200">
              <a:buFont typeface="Arial" panose="020B0604020202020204" pitchFamily="34" charset="0"/>
              <a:buChar char="•"/>
            </a:pPr>
            <a:r>
              <a:rPr lang="en-US" sz="2800" dirty="0">
                <a:latin typeface="Roboto" charset="0"/>
                <a:ea typeface="Roboto" charset="0"/>
                <a:cs typeface="Roboto" charset="0"/>
              </a:rPr>
              <a:t>AOC: Applied Oral Communication</a:t>
            </a:r>
          </a:p>
          <a:p>
            <a:pPr marL="457200" indent="-457200">
              <a:buFont typeface="Arial" panose="020B0604020202020204" pitchFamily="34" charset="0"/>
              <a:buChar char="•"/>
            </a:pPr>
            <a:r>
              <a:rPr lang="en-US" sz="2800" dirty="0">
                <a:latin typeface="Roboto" charset="0"/>
                <a:ea typeface="Roboto" charset="0"/>
                <a:cs typeface="Roboto" charset="0"/>
              </a:rPr>
              <a:t>Expanded Perspectives: </a:t>
            </a:r>
            <a:r>
              <a:rPr lang="en-US" sz="2800" dirty="0">
                <a:solidFill>
                  <a:srgbClr val="0070C0"/>
                </a:solidFill>
                <a:latin typeface="Roboto" charset="0"/>
                <a:ea typeface="Roboto" charset="0"/>
                <a:cs typeface="Roboto" charset="0"/>
              </a:rPr>
              <a:t>AH (1), NS (2), QR (2), SS(1), GCI(1),</a:t>
            </a:r>
            <a:r>
              <a:rPr lang="en-US" sz="2800" dirty="0">
                <a:latin typeface="Roboto" charset="0"/>
                <a:ea typeface="Roboto" charset="0"/>
                <a:cs typeface="Roboto" charset="0"/>
              </a:rPr>
              <a:t> </a:t>
            </a:r>
            <a:r>
              <a:rPr lang="en-US" sz="2800" dirty="0">
                <a:solidFill>
                  <a:srgbClr val="0070C0"/>
                </a:solidFill>
                <a:latin typeface="Roboto" charset="0"/>
                <a:ea typeface="Roboto" charset="0"/>
                <a:cs typeface="Roboto" charset="0"/>
              </a:rPr>
              <a:t>GCUS(1),</a:t>
            </a:r>
            <a:r>
              <a:rPr lang="en-US" sz="2800" dirty="0">
                <a:latin typeface="Roboto" charset="0"/>
                <a:ea typeface="Roboto" charset="0"/>
                <a:cs typeface="Roboto" charset="0"/>
              </a:rPr>
              <a:t> </a:t>
            </a:r>
            <a:r>
              <a:rPr lang="en-US" sz="2800" dirty="0">
                <a:solidFill>
                  <a:srgbClr val="0070C0"/>
                </a:solidFill>
                <a:latin typeface="Roboto" charset="0"/>
                <a:ea typeface="Roboto" charset="0"/>
                <a:cs typeface="Roboto" charset="0"/>
              </a:rPr>
              <a:t>Two more chosen from AH, AAH, GCI, GCUS, SS</a:t>
            </a:r>
          </a:p>
          <a:p>
            <a:pPr marL="457200" indent="-457200">
              <a:buFont typeface="Arial" panose="020B0604020202020204" pitchFamily="34" charset="0"/>
              <a:buChar char="•"/>
            </a:pPr>
            <a:r>
              <a:rPr lang="en-US" sz="2800" dirty="0">
                <a:latin typeface="Roboto" charset="0"/>
                <a:ea typeface="Roboto" charset="0"/>
                <a:cs typeface="Roboto" charset="0"/>
              </a:rPr>
              <a:t>EI: Engaged Inquiries: </a:t>
            </a:r>
            <a:r>
              <a:rPr lang="en-US" sz="2800" dirty="0">
                <a:solidFill>
                  <a:srgbClr val="0070C0"/>
                </a:solidFill>
                <a:latin typeface="Roboto" charset="0"/>
                <a:ea typeface="Roboto" charset="0"/>
                <a:cs typeface="Roboto" charset="0"/>
              </a:rPr>
              <a:t>Two of three</a:t>
            </a:r>
          </a:p>
        </p:txBody>
      </p:sp>
    </p:spTree>
    <p:extLst>
      <p:ext uri="{BB962C8B-B14F-4D97-AF65-F5344CB8AC3E}">
        <p14:creationId xmlns:p14="http://schemas.microsoft.com/office/powerpoint/2010/main" val="3623935127"/>
      </p:ext>
    </p:extLst>
  </p:cSld>
  <p:clrMapOvr>
    <a:masterClrMapping/>
  </p:clrMapOvr>
  <mc:AlternateContent xmlns:mc="http://schemas.openxmlformats.org/markup-compatibility/2006" xmlns:p14="http://schemas.microsoft.com/office/powerpoint/2010/main">
    <mc:Choice Requires="p14">
      <p:transition spd="slow" p14:dur="2000" advTm="10886"/>
    </mc:Choice>
    <mc:Fallback xmlns="">
      <p:transition spd="slow" advTm="1088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12192000" cy="6864652"/>
          </a:xfrm>
          <a:prstGeom prst="rect">
            <a:avLst/>
          </a:prstGeom>
          <a:noFill/>
          <a:ln w="76200">
            <a:solidFill>
              <a:srgbClr val="585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flipH="1">
            <a:off x="49227" y="182880"/>
            <a:ext cx="12192000" cy="584775"/>
          </a:xfrm>
          <a:prstGeom prst="rect">
            <a:avLst/>
          </a:prstGeom>
          <a:noFill/>
        </p:spPr>
        <p:txBody>
          <a:bodyPr wrap="square" rtlCol="0">
            <a:spAutoFit/>
          </a:bodyPr>
          <a:lstStyle/>
          <a:p>
            <a:pPr algn="ctr"/>
            <a:r>
              <a:rPr lang="en-US" sz="3200" dirty="0">
                <a:latin typeface="Roboto" charset="0"/>
                <a:ea typeface="Roboto" charset="0"/>
                <a:cs typeface="Roboto" charset="0"/>
              </a:rPr>
              <a:t>Undergraduate Committee Meeting: 8/5/2021</a:t>
            </a:r>
          </a:p>
        </p:txBody>
      </p:sp>
      <p:sp>
        <p:nvSpPr>
          <p:cNvPr id="23" name="Rectangle 22"/>
          <p:cNvSpPr/>
          <p:nvPr/>
        </p:nvSpPr>
        <p:spPr>
          <a:xfrm>
            <a:off x="6096" y="932688"/>
            <a:ext cx="12192000" cy="5938059"/>
          </a:xfrm>
          <a:prstGeom prst="rect">
            <a:avLst/>
          </a:prstGeom>
          <a:noFill/>
          <a:ln w="76200">
            <a:solidFill>
              <a:srgbClr val="585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152400" y="1026934"/>
            <a:ext cx="11265880" cy="523220"/>
          </a:xfrm>
          <a:prstGeom prst="rect">
            <a:avLst/>
          </a:prstGeom>
          <a:noFill/>
        </p:spPr>
        <p:txBody>
          <a:bodyPr wrap="square" rtlCol="0">
            <a:spAutoFit/>
          </a:bodyPr>
          <a:lstStyle/>
          <a:p>
            <a:pPr algn="ctr"/>
            <a:r>
              <a:rPr lang="en-US" sz="2800" dirty="0">
                <a:latin typeface="Roboto" charset="0"/>
                <a:ea typeface="Roboto" charset="0"/>
                <a:cs typeface="Roboto" charset="0"/>
              </a:rPr>
              <a:t>Thoughts on the WC course</a:t>
            </a:r>
          </a:p>
        </p:txBody>
      </p:sp>
      <p:sp>
        <p:nvSpPr>
          <p:cNvPr id="13" name="TextBox 12">
            <a:extLst>
              <a:ext uri="{FF2B5EF4-FFF2-40B4-BE49-F238E27FC236}">
                <a16:creationId xmlns:a16="http://schemas.microsoft.com/office/drawing/2014/main" id="{CAD53B51-BEC8-CA42-850A-2E263E6E41E0}"/>
              </a:ext>
            </a:extLst>
          </p:cNvPr>
          <p:cNvSpPr txBox="1"/>
          <p:nvPr/>
        </p:nvSpPr>
        <p:spPr>
          <a:xfrm>
            <a:off x="171153" y="1440777"/>
            <a:ext cx="11909243" cy="5509200"/>
          </a:xfrm>
          <a:prstGeom prst="rect">
            <a:avLst/>
          </a:prstGeom>
          <a:noFill/>
        </p:spPr>
        <p:txBody>
          <a:bodyPr wrap="square" rtlCol="0">
            <a:spAutoFit/>
          </a:bodyPr>
          <a:lstStyle/>
          <a:p>
            <a:pPr marL="457200" indent="-457200">
              <a:buFont typeface="Arial" panose="020B0604020202020204" pitchFamily="34" charset="0"/>
              <a:buChar char="•"/>
            </a:pPr>
            <a:r>
              <a:rPr lang="en-US" sz="1600" dirty="0">
                <a:latin typeface="Roboto" charset="0"/>
                <a:ea typeface="Roboto" charset="0"/>
                <a:cs typeface="Roboto" charset="0"/>
              </a:rPr>
              <a:t>It can be a 1-credit course.</a:t>
            </a:r>
          </a:p>
          <a:p>
            <a:pPr marL="457200" indent="-457200">
              <a:buFont typeface="Arial" panose="020B0604020202020204" pitchFamily="34" charset="0"/>
              <a:buChar char="•"/>
            </a:pPr>
            <a:r>
              <a:rPr lang="en-US" sz="1600" dirty="0">
                <a:latin typeface="Roboto" charset="0"/>
                <a:ea typeface="Roboto" charset="0"/>
                <a:cs typeface="Roboto" charset="0"/>
              </a:rPr>
              <a:t>Not a problem for COSC, which requires ENGL 355.  Should require 360.</a:t>
            </a:r>
          </a:p>
          <a:p>
            <a:pPr marL="457200" indent="-457200">
              <a:buFont typeface="Arial" panose="020B0604020202020204" pitchFamily="34" charset="0"/>
              <a:buChar char="•"/>
            </a:pPr>
            <a:r>
              <a:rPr lang="en-US" sz="1600" dirty="0" err="1">
                <a:latin typeface="Roboto" charset="0"/>
                <a:ea typeface="Roboto" charset="0"/>
                <a:cs typeface="Roboto" charset="0"/>
              </a:rPr>
              <a:t>CpE</a:t>
            </a:r>
            <a:r>
              <a:rPr lang="en-US" sz="1600" dirty="0">
                <a:latin typeface="Roboto" charset="0"/>
                <a:ea typeface="Roboto" charset="0"/>
                <a:cs typeface="Roboto" charset="0"/>
              </a:rPr>
              <a:t> and EE currently use ECE401 – Dave has made multiple attempts to get 401 approved and although the coordinator says we can get it done, I’m not sure it will.  Dave is concerned.</a:t>
            </a:r>
          </a:p>
          <a:p>
            <a:pPr marL="457200" indent="-457200">
              <a:buFont typeface="Arial" panose="020B0604020202020204" pitchFamily="34" charset="0"/>
              <a:buChar char="•"/>
            </a:pPr>
            <a:r>
              <a:rPr lang="en-US" sz="1600" dirty="0">
                <a:latin typeface="Roboto" charset="0"/>
                <a:ea typeface="Roboto" charset="0"/>
                <a:cs typeface="Roboto" charset="0"/>
              </a:rPr>
              <a:t>There are a lot of English courses where you can double-dip AH and WC</a:t>
            </a:r>
          </a:p>
          <a:p>
            <a:pPr marL="457200" indent="-457200">
              <a:buFont typeface="Arial" panose="020B0604020202020204" pitchFamily="34" charset="0"/>
              <a:buChar char="•"/>
            </a:pPr>
            <a:r>
              <a:rPr lang="en-US" sz="1600" dirty="0">
                <a:latin typeface="Roboto" charset="0"/>
                <a:ea typeface="Roboto" charset="0"/>
                <a:cs typeface="Roboto" charset="0"/>
              </a:rPr>
              <a:t>English 494 (Cultural </a:t>
            </a:r>
            <a:r>
              <a:rPr lang="en-US" sz="1600" dirty="0" err="1">
                <a:latin typeface="Roboto" charset="0"/>
                <a:ea typeface="Roboto" charset="0"/>
                <a:cs typeface="Roboto" charset="0"/>
              </a:rPr>
              <a:t>Rhetorics</a:t>
            </a:r>
            <a:r>
              <a:rPr lang="en-US" sz="1600" dirty="0">
                <a:latin typeface="Roboto" charset="0"/>
                <a:ea typeface="Roboto" charset="0"/>
                <a:cs typeface="Roboto" charset="0"/>
              </a:rPr>
              <a:t>) is a triple-dip WC, GCUS and EI.  ENGL 355 is recommended or consent of instructor.</a:t>
            </a:r>
          </a:p>
          <a:p>
            <a:pPr marL="457200" indent="-457200">
              <a:buFont typeface="Arial" panose="020B0604020202020204" pitchFamily="34" charset="0"/>
              <a:buChar char="•"/>
            </a:pPr>
            <a:r>
              <a:rPr lang="en-US" sz="1600" dirty="0">
                <a:latin typeface="Roboto" charset="0"/>
                <a:ea typeface="Roboto" charset="0"/>
                <a:cs typeface="Roboto" charset="0"/>
              </a:rPr>
              <a:t>Other Departments:</a:t>
            </a:r>
          </a:p>
          <a:p>
            <a:pPr marL="914400" lvl="1" indent="-457200">
              <a:buFont typeface="Arial" panose="020B0604020202020204" pitchFamily="34" charset="0"/>
              <a:buChar char="•"/>
            </a:pPr>
            <a:r>
              <a:rPr lang="en-US" sz="1600" dirty="0">
                <a:latin typeface="Roboto" charset="0"/>
                <a:ea typeface="Roboto" charset="0"/>
                <a:cs typeface="Roboto" charset="0"/>
              </a:rPr>
              <a:t>Civil Engineering has a 2-credit course 205: Professional Development 1, which has been approved for both WC and OC.</a:t>
            </a:r>
          </a:p>
          <a:p>
            <a:pPr marL="914400" lvl="1" indent="-457200">
              <a:buFont typeface="Arial" panose="020B0604020202020204" pitchFamily="34" charset="0"/>
              <a:buChar char="•"/>
            </a:pPr>
            <a:r>
              <a:rPr lang="en-US" sz="1600" dirty="0">
                <a:latin typeface="Roboto" charset="0"/>
                <a:ea typeface="Roboto" charset="0"/>
                <a:cs typeface="Roboto" charset="0"/>
              </a:rPr>
              <a:t>Industrial Engineering has a 1-credit course: 250: Leadership in Industrial Engineering that has been approved for WC.</a:t>
            </a:r>
          </a:p>
          <a:p>
            <a:pPr marL="914400" lvl="1" indent="-457200">
              <a:buFont typeface="Arial" panose="020B0604020202020204" pitchFamily="34" charset="0"/>
              <a:buChar char="•"/>
            </a:pPr>
            <a:r>
              <a:rPr lang="en-US" sz="1600" dirty="0">
                <a:latin typeface="Roboto" charset="0"/>
                <a:ea typeface="Roboto" charset="0"/>
                <a:cs typeface="Roboto" charset="0"/>
              </a:rPr>
              <a:t>MABE failed at using their 401 for both OC and WC.  They moved WC to a senior lab.</a:t>
            </a:r>
          </a:p>
          <a:p>
            <a:pPr marL="914400" lvl="1" indent="-457200">
              <a:buFont typeface="Arial" panose="020B0604020202020204" pitchFamily="34" charset="0"/>
              <a:buChar char="•"/>
            </a:pPr>
            <a:r>
              <a:rPr lang="en-US" sz="1600" dirty="0">
                <a:latin typeface="Roboto" charset="0"/>
                <a:ea typeface="Roboto" charset="0"/>
                <a:cs typeface="Roboto" charset="0"/>
              </a:rPr>
              <a:t>MSE uses a 300-level lab course for their WC – a lot of lab report writing. </a:t>
            </a:r>
          </a:p>
          <a:p>
            <a:pPr marL="914400" lvl="1" indent="-457200">
              <a:buFont typeface="Arial" panose="020B0604020202020204" pitchFamily="34" charset="0"/>
              <a:buChar char="•"/>
            </a:pPr>
            <a:r>
              <a:rPr lang="en-US" sz="1600" dirty="0">
                <a:latin typeface="Roboto" charset="0"/>
                <a:ea typeface="Roboto" charset="0"/>
                <a:cs typeface="Roboto" charset="0"/>
              </a:rPr>
              <a:t>EF 437 Honors Interdisciplinary Senior Design 1 got both WC and OC.  Their enrollment is limited.</a:t>
            </a:r>
          </a:p>
          <a:p>
            <a:pPr marL="914400" lvl="1" indent="-457200">
              <a:buFont typeface="Arial" panose="020B0604020202020204" pitchFamily="34" charset="0"/>
              <a:buChar char="•"/>
            </a:pPr>
            <a:r>
              <a:rPr lang="en-US" sz="1600" dirty="0">
                <a:latin typeface="Roboto" charset="0"/>
                <a:ea typeface="Roboto" charset="0"/>
                <a:cs typeface="Roboto" charset="0"/>
              </a:rPr>
              <a:t>Some science/</a:t>
            </a:r>
            <a:r>
              <a:rPr lang="en-US" sz="1600" dirty="0" err="1">
                <a:latin typeface="Roboto" charset="0"/>
                <a:ea typeface="Roboto" charset="0"/>
                <a:cs typeface="Roboto" charset="0"/>
              </a:rPr>
              <a:t>eng</a:t>
            </a:r>
            <a:r>
              <a:rPr lang="en-US" sz="1600" dirty="0">
                <a:latin typeface="Roboto" charset="0"/>
                <a:ea typeface="Roboto" charset="0"/>
                <a:cs typeface="Roboto" charset="0"/>
              </a:rPr>
              <a:t> majors have 300/400-level lab courses (3 credits) with WC.</a:t>
            </a:r>
          </a:p>
          <a:p>
            <a:pPr marL="914400" lvl="1" indent="-457200">
              <a:buFont typeface="Arial" panose="020B0604020202020204" pitchFamily="34" charset="0"/>
              <a:buChar char="•"/>
            </a:pPr>
            <a:r>
              <a:rPr lang="en-US" sz="1600" dirty="0">
                <a:latin typeface="Roboto" charset="0"/>
                <a:ea typeface="Roboto" charset="0"/>
                <a:cs typeface="Roboto" charset="0"/>
              </a:rPr>
              <a:t>Classics has a 299 course ”Research Practicum” that has WC.</a:t>
            </a:r>
          </a:p>
          <a:p>
            <a:pPr marL="457200" indent="-457200">
              <a:buFont typeface="Arial" panose="020B0604020202020204" pitchFamily="34" charset="0"/>
              <a:buChar char="•"/>
            </a:pPr>
            <a:endParaRPr lang="en-US" sz="1600" dirty="0">
              <a:latin typeface="Roboto" charset="0"/>
              <a:ea typeface="Roboto" charset="0"/>
              <a:cs typeface="Roboto" charset="0"/>
            </a:endParaRPr>
          </a:p>
          <a:p>
            <a:r>
              <a:rPr lang="en-US" sz="1600" dirty="0">
                <a:latin typeface="Roboto" charset="0"/>
                <a:ea typeface="Roboto" charset="0"/>
                <a:cs typeface="Roboto" charset="0"/>
              </a:rPr>
              <a:t>Suggestions:</a:t>
            </a:r>
          </a:p>
          <a:p>
            <a:pPr marL="457200" indent="-457200">
              <a:buFont typeface="Arial" panose="020B0604020202020204" pitchFamily="34" charset="0"/>
              <a:buChar char="•"/>
            </a:pPr>
            <a:r>
              <a:rPr lang="en-US" sz="1600" dirty="0">
                <a:latin typeface="Roboto" charset="0"/>
                <a:ea typeface="Roboto" charset="0"/>
                <a:cs typeface="Roboto" charset="0"/>
              </a:rPr>
              <a:t>Keep at it with 401.  I can meet with the coordinator.  I’m not sure Dave is up to it.  The numbers make this hard.</a:t>
            </a:r>
          </a:p>
          <a:p>
            <a:pPr marL="457200" indent="-457200">
              <a:buFont typeface="Arial" panose="020B0604020202020204" pitchFamily="34" charset="0"/>
              <a:buChar char="•"/>
            </a:pPr>
            <a:r>
              <a:rPr lang="en-US" sz="1600" dirty="0">
                <a:latin typeface="Roboto" charset="0"/>
                <a:ea typeface="Roboto" charset="0"/>
                <a:cs typeface="Roboto" charset="0"/>
              </a:rPr>
              <a:t>Split 401 into two one-credit courses – one for WC and one for OC.  May make approval easier (thanks Doug Aaron).</a:t>
            </a:r>
          </a:p>
          <a:p>
            <a:pPr marL="457200" indent="-457200">
              <a:buFont typeface="Arial" panose="020B0604020202020204" pitchFamily="34" charset="0"/>
              <a:buChar char="•"/>
            </a:pPr>
            <a:r>
              <a:rPr lang="en-US" sz="1600" dirty="0">
                <a:latin typeface="Roboto" charset="0"/>
                <a:ea typeface="Roboto" charset="0"/>
                <a:cs typeface="Roboto" charset="0"/>
              </a:rPr>
              <a:t>Try Civil/Industrial’s approach of banging out WC  with a 1-credit 200-300 level course.  </a:t>
            </a:r>
          </a:p>
          <a:p>
            <a:pPr marL="457200" indent="-457200">
              <a:buFont typeface="Arial" panose="020B0604020202020204" pitchFamily="34" charset="0"/>
              <a:buChar char="•"/>
            </a:pPr>
            <a:r>
              <a:rPr lang="en-US" sz="1600" dirty="0">
                <a:latin typeface="Roboto" charset="0"/>
                <a:ea typeface="Roboto" charset="0"/>
                <a:cs typeface="Roboto" charset="0"/>
              </a:rPr>
              <a:t>Leave it to the students to double-dip with AH and-or GCUS.  Those choices should grow.</a:t>
            </a:r>
          </a:p>
          <a:p>
            <a:pPr marL="457200" indent="-457200">
              <a:buFont typeface="Arial" panose="020B0604020202020204" pitchFamily="34" charset="0"/>
              <a:buChar char="•"/>
            </a:pPr>
            <a:r>
              <a:rPr lang="en-US" sz="1600" dirty="0">
                <a:latin typeface="Roboto" charset="0"/>
                <a:ea typeface="Roboto" charset="0"/>
                <a:cs typeface="Roboto" charset="0"/>
              </a:rPr>
              <a:t>Add a “research practicum” or such as a 300/400-level course.  Required or not (students can do the above to not take the course)</a:t>
            </a:r>
          </a:p>
        </p:txBody>
      </p:sp>
    </p:spTree>
    <p:extLst>
      <p:ext uri="{BB962C8B-B14F-4D97-AF65-F5344CB8AC3E}">
        <p14:creationId xmlns:p14="http://schemas.microsoft.com/office/powerpoint/2010/main" val="3225230731"/>
      </p:ext>
    </p:extLst>
  </p:cSld>
  <p:clrMapOvr>
    <a:masterClrMapping/>
  </p:clrMapOvr>
  <mc:AlternateContent xmlns:mc="http://schemas.openxmlformats.org/markup-compatibility/2006" xmlns:p14="http://schemas.microsoft.com/office/powerpoint/2010/main">
    <mc:Choice Requires="p14">
      <p:transition spd="slow" p14:dur="2000" advTm="10886"/>
    </mc:Choice>
    <mc:Fallback xmlns="">
      <p:transition spd="slow" advTm="1088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12192000" cy="6864652"/>
          </a:xfrm>
          <a:prstGeom prst="rect">
            <a:avLst/>
          </a:prstGeom>
          <a:noFill/>
          <a:ln w="76200">
            <a:solidFill>
              <a:srgbClr val="585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flipH="1">
            <a:off x="49227" y="182880"/>
            <a:ext cx="12192000" cy="584775"/>
          </a:xfrm>
          <a:prstGeom prst="rect">
            <a:avLst/>
          </a:prstGeom>
          <a:noFill/>
        </p:spPr>
        <p:txBody>
          <a:bodyPr wrap="square" rtlCol="0">
            <a:spAutoFit/>
          </a:bodyPr>
          <a:lstStyle/>
          <a:p>
            <a:pPr algn="ctr"/>
            <a:r>
              <a:rPr lang="en-US" sz="3200" dirty="0">
                <a:latin typeface="Roboto" charset="0"/>
                <a:ea typeface="Roboto" charset="0"/>
                <a:cs typeface="Roboto" charset="0"/>
              </a:rPr>
              <a:t>Undergraduate Committee Meeting: 8/5/2021</a:t>
            </a:r>
          </a:p>
        </p:txBody>
      </p:sp>
      <p:sp>
        <p:nvSpPr>
          <p:cNvPr id="23" name="Rectangle 22"/>
          <p:cNvSpPr/>
          <p:nvPr/>
        </p:nvSpPr>
        <p:spPr>
          <a:xfrm>
            <a:off x="6096" y="932688"/>
            <a:ext cx="12192000" cy="5938059"/>
          </a:xfrm>
          <a:prstGeom prst="rect">
            <a:avLst/>
          </a:prstGeom>
          <a:noFill/>
          <a:ln w="76200">
            <a:solidFill>
              <a:srgbClr val="585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152400" y="1104053"/>
            <a:ext cx="11265880" cy="523220"/>
          </a:xfrm>
          <a:prstGeom prst="rect">
            <a:avLst/>
          </a:prstGeom>
          <a:noFill/>
        </p:spPr>
        <p:txBody>
          <a:bodyPr wrap="square" rtlCol="0">
            <a:spAutoFit/>
          </a:bodyPr>
          <a:lstStyle/>
          <a:p>
            <a:pPr algn="ctr"/>
            <a:r>
              <a:rPr lang="en-US" sz="2800" dirty="0">
                <a:latin typeface="Roboto" charset="0"/>
                <a:ea typeface="Roboto" charset="0"/>
                <a:cs typeface="Roboto" charset="0"/>
              </a:rPr>
              <a:t>Thoughts on the OC course</a:t>
            </a:r>
          </a:p>
        </p:txBody>
      </p:sp>
      <p:sp>
        <p:nvSpPr>
          <p:cNvPr id="13" name="TextBox 12">
            <a:extLst>
              <a:ext uri="{FF2B5EF4-FFF2-40B4-BE49-F238E27FC236}">
                <a16:creationId xmlns:a16="http://schemas.microsoft.com/office/drawing/2014/main" id="{CAD53B51-BEC8-CA42-850A-2E263E6E41E0}"/>
              </a:ext>
            </a:extLst>
          </p:cNvPr>
          <p:cNvSpPr txBox="1"/>
          <p:nvPr/>
        </p:nvSpPr>
        <p:spPr>
          <a:xfrm>
            <a:off x="171153" y="1672134"/>
            <a:ext cx="11909243" cy="4278094"/>
          </a:xfrm>
          <a:prstGeom prst="rect">
            <a:avLst/>
          </a:prstGeom>
          <a:noFill/>
        </p:spPr>
        <p:txBody>
          <a:bodyPr wrap="square" rtlCol="0">
            <a:spAutoFit/>
          </a:bodyPr>
          <a:lstStyle/>
          <a:p>
            <a:pPr marL="457200" indent="-457200">
              <a:buFont typeface="Arial" panose="020B0604020202020204" pitchFamily="34" charset="0"/>
              <a:buChar char="•"/>
            </a:pPr>
            <a:r>
              <a:rPr lang="en-US" sz="1600" dirty="0">
                <a:latin typeface="Roboto" charset="0"/>
                <a:ea typeface="Roboto" charset="0"/>
                <a:cs typeface="Roboto" charset="0"/>
              </a:rPr>
              <a:t>It can be a 1-credit course.</a:t>
            </a:r>
          </a:p>
          <a:p>
            <a:pPr marL="457200" indent="-457200">
              <a:buFont typeface="Arial" panose="020B0604020202020204" pitchFamily="34" charset="0"/>
              <a:buChar char="•"/>
            </a:pPr>
            <a:r>
              <a:rPr lang="en-US" sz="1600" dirty="0">
                <a:latin typeface="Roboto" charset="0"/>
                <a:ea typeface="Roboto" charset="0"/>
                <a:cs typeface="Roboto" charset="0"/>
              </a:rPr>
              <a:t>We currently use 402.  We have not applied for OC for any course.</a:t>
            </a:r>
          </a:p>
          <a:p>
            <a:pPr marL="457200" indent="-457200">
              <a:buFont typeface="Arial" panose="020B0604020202020204" pitchFamily="34" charset="0"/>
              <a:buChar char="•"/>
            </a:pPr>
            <a:r>
              <a:rPr lang="en-US" sz="1600" dirty="0">
                <a:latin typeface="Roboto" charset="0"/>
                <a:ea typeface="Roboto" charset="0"/>
                <a:cs typeface="Roboto" charset="0"/>
              </a:rPr>
              <a:t>Most non-engineering majors punt this to “Public Speaking” or “Business and Professional Communication”</a:t>
            </a:r>
          </a:p>
          <a:p>
            <a:pPr marL="457200" indent="-457200">
              <a:buFont typeface="Arial" panose="020B0604020202020204" pitchFamily="34" charset="0"/>
              <a:buChar char="•"/>
            </a:pPr>
            <a:r>
              <a:rPr lang="en-US" sz="1600" dirty="0">
                <a:latin typeface="Roboto" charset="0"/>
                <a:ea typeface="Roboto" charset="0"/>
                <a:cs typeface="Roboto" charset="0"/>
              </a:rPr>
              <a:t>PHIL 244 (Professional </a:t>
            </a:r>
            <a:r>
              <a:rPr lang="en-US" sz="1600" dirty="0" err="1">
                <a:latin typeface="Roboto" charset="0"/>
                <a:ea typeface="Roboto" charset="0"/>
                <a:cs typeface="Roboto" charset="0"/>
              </a:rPr>
              <a:t>Reponsibility</a:t>
            </a:r>
            <a:r>
              <a:rPr lang="en-US" sz="1600" dirty="0">
                <a:latin typeface="Roboto" charset="0"/>
                <a:ea typeface="Roboto" charset="0"/>
                <a:cs typeface="Roboto" charset="0"/>
              </a:rPr>
              <a:t>) is a double-dip in AH and OC </a:t>
            </a:r>
          </a:p>
          <a:p>
            <a:pPr marL="914400" lvl="1" indent="-457200">
              <a:buFont typeface="Arial" panose="020B0604020202020204" pitchFamily="34" charset="0"/>
              <a:buChar char="•"/>
            </a:pPr>
            <a:r>
              <a:rPr lang="en-US" sz="1600" dirty="0">
                <a:latin typeface="Roboto" charset="0"/>
                <a:ea typeface="Roboto" charset="0"/>
                <a:cs typeface="Roboto" charset="0"/>
              </a:rPr>
              <a:t>(i.e. if a student takes PHIL 244, he/she gets to count it for both AH and OC).</a:t>
            </a:r>
          </a:p>
          <a:p>
            <a:pPr marL="457200" indent="-457200">
              <a:buFont typeface="Arial" panose="020B0604020202020204" pitchFamily="34" charset="0"/>
              <a:buChar char="•"/>
            </a:pPr>
            <a:r>
              <a:rPr lang="en-US" sz="1600" dirty="0">
                <a:latin typeface="Roboto" charset="0"/>
                <a:ea typeface="Roboto" charset="0"/>
                <a:cs typeface="Roboto" charset="0"/>
              </a:rPr>
              <a:t>Other departments:</a:t>
            </a:r>
          </a:p>
          <a:p>
            <a:pPr marL="914400" lvl="1" indent="-457200">
              <a:buFont typeface="Arial" panose="020B0604020202020204" pitchFamily="34" charset="0"/>
              <a:buChar char="•"/>
            </a:pPr>
            <a:r>
              <a:rPr lang="en-US" sz="1600" dirty="0">
                <a:latin typeface="Roboto" charset="0"/>
                <a:ea typeface="Roboto" charset="0"/>
                <a:cs typeface="Roboto" charset="0"/>
              </a:rPr>
              <a:t>ESS301 is a 1 Credit course “Professional Development” approved for OC.</a:t>
            </a:r>
          </a:p>
          <a:p>
            <a:pPr marL="914400" lvl="1" indent="-457200">
              <a:buFont typeface="Arial" panose="020B0604020202020204" pitchFamily="34" charset="0"/>
              <a:buChar char="•"/>
            </a:pPr>
            <a:r>
              <a:rPr lang="en-US" sz="1600" dirty="0">
                <a:latin typeface="Roboto" charset="0"/>
                <a:ea typeface="Roboto" charset="0"/>
                <a:cs typeface="Roboto" charset="0"/>
              </a:rPr>
              <a:t>Civil has a 2-credit course 205: Professional Development 1, which has been approved for both WC and OC.</a:t>
            </a:r>
          </a:p>
          <a:p>
            <a:pPr marL="914400" lvl="1" indent="-457200">
              <a:buFont typeface="Arial" panose="020B0604020202020204" pitchFamily="34" charset="0"/>
              <a:buChar char="•"/>
            </a:pPr>
            <a:r>
              <a:rPr lang="en-US" sz="1600" dirty="0">
                <a:latin typeface="Roboto" charset="0"/>
                <a:ea typeface="Roboto" charset="0"/>
                <a:cs typeface="Roboto" charset="0"/>
              </a:rPr>
              <a:t>CBE, BSE, MABE and MSE are targeting 200-400 level courses for this.  MABE is Senior Design 1.</a:t>
            </a:r>
          </a:p>
          <a:p>
            <a:pPr marL="914400" lvl="1" indent="-457200">
              <a:buFont typeface="Arial" panose="020B0604020202020204" pitchFamily="34" charset="0"/>
              <a:buChar char="•"/>
            </a:pPr>
            <a:r>
              <a:rPr lang="en-US" sz="1600" dirty="0">
                <a:latin typeface="Roboto" charset="0"/>
                <a:ea typeface="Roboto" charset="0"/>
                <a:cs typeface="Roboto" charset="0"/>
              </a:rPr>
              <a:t>EF 437 Honors Interdisciplinary Senior Design 1 got both WC and OC.  Their enrollment is limited.</a:t>
            </a:r>
          </a:p>
          <a:p>
            <a:pPr marL="457200" indent="-457200">
              <a:buFont typeface="Arial" panose="020B0604020202020204" pitchFamily="34" charset="0"/>
              <a:buChar char="•"/>
            </a:pPr>
            <a:endParaRPr lang="en-US" sz="1600" dirty="0">
              <a:latin typeface="Roboto" charset="0"/>
              <a:ea typeface="Roboto" charset="0"/>
              <a:cs typeface="Roboto" charset="0"/>
            </a:endParaRPr>
          </a:p>
          <a:p>
            <a:r>
              <a:rPr lang="en-US" sz="1600" dirty="0">
                <a:latin typeface="Roboto" charset="0"/>
                <a:ea typeface="Roboto" charset="0"/>
                <a:cs typeface="Roboto" charset="0"/>
              </a:rPr>
              <a:t>Suggestions:</a:t>
            </a:r>
          </a:p>
          <a:p>
            <a:pPr marL="457200" indent="-457200">
              <a:buFont typeface="Arial" panose="020B0604020202020204" pitchFamily="34" charset="0"/>
              <a:buChar char="•"/>
            </a:pPr>
            <a:r>
              <a:rPr lang="en-US" sz="1600" dirty="0">
                <a:latin typeface="Roboto" charset="0"/>
                <a:ea typeface="Roboto" charset="0"/>
                <a:cs typeface="Roboto" charset="0"/>
              </a:rPr>
              <a:t>Try to use 401.</a:t>
            </a:r>
          </a:p>
          <a:p>
            <a:pPr marL="457200" indent="-457200">
              <a:buFont typeface="Arial" panose="020B0604020202020204" pitchFamily="34" charset="0"/>
              <a:buChar char="•"/>
            </a:pPr>
            <a:r>
              <a:rPr lang="en-US" sz="1600" dirty="0">
                <a:latin typeface="Roboto" charset="0"/>
                <a:ea typeface="Roboto" charset="0"/>
                <a:cs typeface="Roboto" charset="0"/>
              </a:rPr>
              <a:t>Create a one-credit course and get it approved (makes it tight for </a:t>
            </a:r>
            <a:r>
              <a:rPr lang="en-US" sz="1600" dirty="0" err="1">
                <a:latin typeface="Roboto" charset="0"/>
                <a:ea typeface="Roboto" charset="0"/>
                <a:cs typeface="Roboto" charset="0"/>
              </a:rPr>
              <a:t>CpE</a:t>
            </a:r>
            <a:r>
              <a:rPr lang="en-US" sz="1600" dirty="0">
                <a:latin typeface="Roboto" charset="0"/>
                <a:ea typeface="Roboto" charset="0"/>
                <a:cs typeface="Roboto" charset="0"/>
              </a:rPr>
              <a:t>).</a:t>
            </a:r>
          </a:p>
          <a:p>
            <a:pPr marL="457200" indent="-457200">
              <a:buFont typeface="Arial" panose="020B0604020202020204" pitchFamily="34" charset="0"/>
              <a:buChar char="•"/>
            </a:pPr>
            <a:r>
              <a:rPr lang="en-US" sz="1600" dirty="0">
                <a:latin typeface="Roboto" charset="0"/>
                <a:ea typeface="Roboto" charset="0"/>
                <a:cs typeface="Roboto" charset="0"/>
              </a:rPr>
              <a:t>Leave it to the students to fulfill.  Since they can take PHIL 244, it won’t increase the credit hour count.  Since COSC has two general electives, one of those can be used for the public speaking courses.</a:t>
            </a:r>
          </a:p>
          <a:p>
            <a:pPr marL="457200" indent="-457200">
              <a:buFont typeface="Arial" panose="020B0604020202020204" pitchFamily="34" charset="0"/>
              <a:buChar char="•"/>
            </a:pPr>
            <a:r>
              <a:rPr lang="en-US" sz="1600" dirty="0">
                <a:latin typeface="Roboto" charset="0"/>
                <a:ea typeface="Roboto" charset="0"/>
                <a:cs typeface="Roboto" charset="0"/>
              </a:rPr>
              <a:t>Sacrifice 395 – does that have other ABET ramifications?</a:t>
            </a:r>
          </a:p>
        </p:txBody>
      </p:sp>
    </p:spTree>
    <p:extLst>
      <p:ext uri="{BB962C8B-B14F-4D97-AF65-F5344CB8AC3E}">
        <p14:creationId xmlns:p14="http://schemas.microsoft.com/office/powerpoint/2010/main" val="430175510"/>
      </p:ext>
    </p:extLst>
  </p:cSld>
  <p:clrMapOvr>
    <a:masterClrMapping/>
  </p:clrMapOvr>
  <mc:AlternateContent xmlns:mc="http://schemas.openxmlformats.org/markup-compatibility/2006" xmlns:p14="http://schemas.microsoft.com/office/powerpoint/2010/main">
    <mc:Choice Requires="p14">
      <p:transition spd="slow" p14:dur="2000" advTm="10886"/>
    </mc:Choice>
    <mc:Fallback xmlns="">
      <p:transition spd="slow" advTm="1088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12192000" cy="6864652"/>
          </a:xfrm>
          <a:prstGeom prst="rect">
            <a:avLst/>
          </a:prstGeom>
          <a:noFill/>
          <a:ln w="76200">
            <a:solidFill>
              <a:srgbClr val="585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flipH="1">
            <a:off x="49227" y="182880"/>
            <a:ext cx="12192000" cy="584775"/>
          </a:xfrm>
          <a:prstGeom prst="rect">
            <a:avLst/>
          </a:prstGeom>
          <a:noFill/>
        </p:spPr>
        <p:txBody>
          <a:bodyPr wrap="square" rtlCol="0">
            <a:spAutoFit/>
          </a:bodyPr>
          <a:lstStyle/>
          <a:p>
            <a:pPr algn="ctr"/>
            <a:r>
              <a:rPr lang="en-US" sz="3200" dirty="0">
                <a:latin typeface="Roboto" charset="0"/>
                <a:ea typeface="Roboto" charset="0"/>
                <a:cs typeface="Roboto" charset="0"/>
              </a:rPr>
              <a:t>Undergraduate Committee Meeting: 8/5/2021</a:t>
            </a:r>
          </a:p>
        </p:txBody>
      </p:sp>
      <p:sp>
        <p:nvSpPr>
          <p:cNvPr id="23" name="Rectangle 22"/>
          <p:cNvSpPr/>
          <p:nvPr/>
        </p:nvSpPr>
        <p:spPr>
          <a:xfrm>
            <a:off x="6096" y="932688"/>
            <a:ext cx="12192000" cy="5938059"/>
          </a:xfrm>
          <a:prstGeom prst="rect">
            <a:avLst/>
          </a:prstGeom>
          <a:noFill/>
          <a:ln w="76200">
            <a:solidFill>
              <a:srgbClr val="585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152400" y="1104053"/>
            <a:ext cx="11265880" cy="523220"/>
          </a:xfrm>
          <a:prstGeom prst="rect">
            <a:avLst/>
          </a:prstGeom>
          <a:noFill/>
        </p:spPr>
        <p:txBody>
          <a:bodyPr wrap="square" rtlCol="0">
            <a:spAutoFit/>
          </a:bodyPr>
          <a:lstStyle/>
          <a:p>
            <a:pPr algn="ctr"/>
            <a:r>
              <a:rPr lang="en-US" sz="2800" dirty="0">
                <a:latin typeface="Roboto" charset="0"/>
                <a:ea typeface="Roboto" charset="0"/>
                <a:cs typeface="Roboto" charset="0"/>
              </a:rPr>
              <a:t>Thoughts on the AOC course</a:t>
            </a:r>
          </a:p>
        </p:txBody>
      </p:sp>
      <p:sp>
        <p:nvSpPr>
          <p:cNvPr id="13" name="TextBox 12">
            <a:extLst>
              <a:ext uri="{FF2B5EF4-FFF2-40B4-BE49-F238E27FC236}">
                <a16:creationId xmlns:a16="http://schemas.microsoft.com/office/drawing/2014/main" id="{CAD53B51-BEC8-CA42-850A-2E263E6E41E0}"/>
              </a:ext>
            </a:extLst>
          </p:cNvPr>
          <p:cNvSpPr txBox="1"/>
          <p:nvPr/>
        </p:nvSpPr>
        <p:spPr>
          <a:xfrm>
            <a:off x="171153" y="1672134"/>
            <a:ext cx="11909243" cy="3046988"/>
          </a:xfrm>
          <a:prstGeom prst="rect">
            <a:avLst/>
          </a:prstGeom>
          <a:noFill/>
        </p:spPr>
        <p:txBody>
          <a:bodyPr wrap="square" rtlCol="0">
            <a:spAutoFit/>
          </a:bodyPr>
          <a:lstStyle/>
          <a:p>
            <a:pPr marL="457200" indent="-457200">
              <a:buFont typeface="Arial" panose="020B0604020202020204" pitchFamily="34" charset="0"/>
              <a:buChar char="•"/>
            </a:pPr>
            <a:r>
              <a:rPr lang="en-US" sz="1600" dirty="0">
                <a:latin typeface="Roboto" charset="0"/>
                <a:ea typeface="Roboto" charset="0"/>
                <a:cs typeface="Roboto" charset="0"/>
              </a:rPr>
              <a:t>It can be a 1-credit course.</a:t>
            </a:r>
          </a:p>
          <a:p>
            <a:pPr marL="457200" indent="-457200">
              <a:buFont typeface="Arial" panose="020B0604020202020204" pitchFamily="34" charset="0"/>
              <a:buChar char="•"/>
            </a:pPr>
            <a:r>
              <a:rPr lang="en-US" sz="1600" dirty="0">
                <a:latin typeface="Roboto" charset="0"/>
                <a:ea typeface="Roboto" charset="0"/>
                <a:cs typeface="Roboto" charset="0"/>
              </a:rPr>
              <a:t>This is a new </a:t>
            </a:r>
            <a:r>
              <a:rPr lang="en-US" sz="1600" dirty="0" err="1">
                <a:latin typeface="Roboto" charset="0"/>
                <a:ea typeface="Roboto" charset="0"/>
                <a:cs typeface="Roboto" charset="0"/>
              </a:rPr>
              <a:t>VolCore</a:t>
            </a:r>
            <a:r>
              <a:rPr lang="en-US" sz="1600" dirty="0">
                <a:latin typeface="Roboto" charset="0"/>
                <a:ea typeface="Roboto" charset="0"/>
                <a:cs typeface="Roboto" charset="0"/>
              </a:rPr>
              <a:t> thing, so we don’t handle it.</a:t>
            </a:r>
          </a:p>
          <a:p>
            <a:pPr marL="457200" indent="-457200">
              <a:buFont typeface="Arial" panose="020B0604020202020204" pitchFamily="34" charset="0"/>
              <a:buChar char="•"/>
            </a:pPr>
            <a:r>
              <a:rPr lang="en-US" sz="1600" dirty="0">
                <a:latin typeface="Roboto" charset="0"/>
                <a:ea typeface="Roboto" charset="0"/>
                <a:cs typeface="Roboto" charset="0"/>
              </a:rPr>
              <a:t>Other Departments:</a:t>
            </a:r>
          </a:p>
          <a:p>
            <a:pPr marL="914400" lvl="1" indent="-457200">
              <a:buFont typeface="Arial" panose="020B0604020202020204" pitchFamily="34" charset="0"/>
              <a:buChar char="•"/>
            </a:pPr>
            <a:r>
              <a:rPr lang="en-US" sz="1600" dirty="0">
                <a:latin typeface="Roboto" charset="0"/>
                <a:ea typeface="Roboto" charset="0"/>
                <a:cs typeface="Roboto" charset="0"/>
              </a:rPr>
              <a:t>BSE 403 (Design Presentation and Reporting) is a one-credit course approved for AOC.</a:t>
            </a:r>
          </a:p>
          <a:p>
            <a:pPr marL="914400" lvl="1" indent="-457200">
              <a:buFont typeface="Arial" panose="020B0604020202020204" pitchFamily="34" charset="0"/>
              <a:buChar char="•"/>
            </a:pPr>
            <a:r>
              <a:rPr lang="en-US" sz="1600" dirty="0">
                <a:latin typeface="Roboto" charset="0"/>
                <a:ea typeface="Roboto" charset="0"/>
                <a:cs typeface="Roboto" charset="0"/>
              </a:rPr>
              <a:t>EF 438 (Honors Int. Senior Design II) has been approved for AOC.</a:t>
            </a:r>
          </a:p>
          <a:p>
            <a:pPr marL="914400" lvl="1" indent="-457200">
              <a:buFont typeface="Arial" panose="020B0604020202020204" pitchFamily="34" charset="0"/>
              <a:buChar char="•"/>
            </a:pPr>
            <a:r>
              <a:rPr lang="en-US" sz="1600" dirty="0">
                <a:latin typeface="Roboto" charset="0"/>
                <a:ea typeface="Roboto" charset="0"/>
                <a:cs typeface="Roboto" charset="0"/>
              </a:rPr>
              <a:t>MSE Senior Design has been approved for AOC.</a:t>
            </a:r>
          </a:p>
          <a:p>
            <a:pPr marL="914400" lvl="1" indent="-457200">
              <a:buFont typeface="Arial" panose="020B0604020202020204" pitchFamily="34" charset="0"/>
              <a:buChar char="•"/>
            </a:pPr>
            <a:r>
              <a:rPr lang="en-US" sz="1600" dirty="0">
                <a:latin typeface="Roboto" charset="0"/>
                <a:ea typeface="Roboto" charset="0"/>
                <a:cs typeface="Roboto" charset="0"/>
              </a:rPr>
              <a:t>MABE is taking this approach, too.</a:t>
            </a:r>
          </a:p>
          <a:p>
            <a:endParaRPr lang="en-US" sz="1600" dirty="0">
              <a:latin typeface="Roboto" charset="0"/>
              <a:ea typeface="Roboto" charset="0"/>
              <a:cs typeface="Roboto" charset="0"/>
            </a:endParaRPr>
          </a:p>
          <a:p>
            <a:r>
              <a:rPr lang="en-US" sz="1600" dirty="0">
                <a:latin typeface="Roboto" charset="0"/>
                <a:ea typeface="Roboto" charset="0"/>
                <a:cs typeface="Roboto" charset="0"/>
              </a:rPr>
              <a:t>Suggestions:</a:t>
            </a:r>
          </a:p>
          <a:p>
            <a:pPr marL="457200" indent="-457200">
              <a:buFont typeface="Arial" panose="020B0604020202020204" pitchFamily="34" charset="0"/>
              <a:buChar char="•"/>
            </a:pPr>
            <a:r>
              <a:rPr lang="en-US" sz="1600" dirty="0">
                <a:latin typeface="Roboto" charset="0"/>
                <a:ea typeface="Roboto" charset="0"/>
                <a:cs typeface="Roboto" charset="0"/>
              </a:rPr>
              <a:t>Try 402.</a:t>
            </a:r>
          </a:p>
          <a:p>
            <a:pPr marL="457200" indent="-457200">
              <a:buFont typeface="Arial" panose="020B0604020202020204" pitchFamily="34" charset="0"/>
              <a:buChar char="•"/>
            </a:pPr>
            <a:r>
              <a:rPr lang="en-US" sz="1600" dirty="0">
                <a:latin typeface="Roboto" charset="0"/>
                <a:ea typeface="Roboto" charset="0"/>
                <a:cs typeface="Roboto" charset="0"/>
              </a:rPr>
              <a:t>Create a 1 credit course and get it approved.</a:t>
            </a:r>
          </a:p>
          <a:p>
            <a:pPr marL="457200" indent="-457200">
              <a:buFont typeface="Arial" panose="020B0604020202020204" pitchFamily="34" charset="0"/>
              <a:buChar char="•"/>
            </a:pPr>
            <a:r>
              <a:rPr lang="en-US" sz="1600" dirty="0">
                <a:latin typeface="Roboto" charset="0"/>
                <a:ea typeface="Roboto" charset="0"/>
                <a:cs typeface="Roboto" charset="0"/>
              </a:rPr>
              <a:t>See if we have courses on our curriculum already that can get AOC and apply for them.</a:t>
            </a:r>
          </a:p>
        </p:txBody>
      </p:sp>
    </p:spTree>
    <p:extLst>
      <p:ext uri="{BB962C8B-B14F-4D97-AF65-F5344CB8AC3E}">
        <p14:creationId xmlns:p14="http://schemas.microsoft.com/office/powerpoint/2010/main" val="3343307641"/>
      </p:ext>
    </p:extLst>
  </p:cSld>
  <p:clrMapOvr>
    <a:masterClrMapping/>
  </p:clrMapOvr>
  <mc:AlternateContent xmlns:mc="http://schemas.openxmlformats.org/markup-compatibility/2006" xmlns:p14="http://schemas.microsoft.com/office/powerpoint/2010/main">
    <mc:Choice Requires="p14">
      <p:transition spd="slow" p14:dur="2000" advTm="10886"/>
    </mc:Choice>
    <mc:Fallback xmlns="">
      <p:transition spd="slow" advTm="1088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12192000" cy="6864652"/>
          </a:xfrm>
          <a:prstGeom prst="rect">
            <a:avLst/>
          </a:prstGeom>
          <a:noFill/>
          <a:ln w="76200">
            <a:solidFill>
              <a:srgbClr val="585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flipH="1">
            <a:off x="49227" y="182880"/>
            <a:ext cx="12192000" cy="584775"/>
          </a:xfrm>
          <a:prstGeom prst="rect">
            <a:avLst/>
          </a:prstGeom>
          <a:noFill/>
        </p:spPr>
        <p:txBody>
          <a:bodyPr wrap="square" rtlCol="0">
            <a:spAutoFit/>
          </a:bodyPr>
          <a:lstStyle/>
          <a:p>
            <a:pPr algn="ctr"/>
            <a:r>
              <a:rPr lang="en-US" sz="3200" dirty="0">
                <a:latin typeface="Roboto" charset="0"/>
                <a:ea typeface="Roboto" charset="0"/>
                <a:cs typeface="Roboto" charset="0"/>
              </a:rPr>
              <a:t>Undergraduate Committee Meeting: 8/5/2021</a:t>
            </a:r>
          </a:p>
        </p:txBody>
      </p:sp>
      <p:sp>
        <p:nvSpPr>
          <p:cNvPr id="23" name="Rectangle 22"/>
          <p:cNvSpPr/>
          <p:nvPr/>
        </p:nvSpPr>
        <p:spPr>
          <a:xfrm>
            <a:off x="6096" y="932688"/>
            <a:ext cx="12192000" cy="5938059"/>
          </a:xfrm>
          <a:prstGeom prst="rect">
            <a:avLst/>
          </a:prstGeom>
          <a:noFill/>
          <a:ln w="76200">
            <a:solidFill>
              <a:srgbClr val="585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152400" y="1104053"/>
            <a:ext cx="11265880" cy="523220"/>
          </a:xfrm>
          <a:prstGeom prst="rect">
            <a:avLst/>
          </a:prstGeom>
          <a:noFill/>
        </p:spPr>
        <p:txBody>
          <a:bodyPr wrap="square" rtlCol="0">
            <a:spAutoFit/>
          </a:bodyPr>
          <a:lstStyle/>
          <a:p>
            <a:pPr algn="ctr"/>
            <a:r>
              <a:rPr lang="en-US" sz="2800" dirty="0">
                <a:latin typeface="Roboto" charset="0"/>
                <a:ea typeface="Roboto" charset="0"/>
                <a:cs typeface="Roboto" charset="0"/>
              </a:rPr>
              <a:t>Thoughts on the EI course</a:t>
            </a:r>
          </a:p>
        </p:txBody>
      </p:sp>
      <p:sp>
        <p:nvSpPr>
          <p:cNvPr id="13" name="TextBox 12">
            <a:extLst>
              <a:ext uri="{FF2B5EF4-FFF2-40B4-BE49-F238E27FC236}">
                <a16:creationId xmlns:a16="http://schemas.microsoft.com/office/drawing/2014/main" id="{CAD53B51-BEC8-CA42-850A-2E263E6E41E0}"/>
              </a:ext>
            </a:extLst>
          </p:cNvPr>
          <p:cNvSpPr txBox="1"/>
          <p:nvPr/>
        </p:nvSpPr>
        <p:spPr>
          <a:xfrm>
            <a:off x="171153" y="1672134"/>
            <a:ext cx="11909243" cy="2554545"/>
          </a:xfrm>
          <a:prstGeom prst="rect">
            <a:avLst/>
          </a:prstGeom>
          <a:noFill/>
        </p:spPr>
        <p:txBody>
          <a:bodyPr wrap="square" rtlCol="0">
            <a:spAutoFit/>
          </a:bodyPr>
          <a:lstStyle/>
          <a:p>
            <a:pPr marL="457200" indent="-457200">
              <a:buFont typeface="Arial" panose="020B0604020202020204" pitchFamily="34" charset="0"/>
              <a:buChar char="•"/>
            </a:pPr>
            <a:r>
              <a:rPr lang="en-US" sz="1600" dirty="0">
                <a:latin typeface="Roboto" charset="0"/>
                <a:ea typeface="Roboto" charset="0"/>
                <a:cs typeface="Roboto" charset="0"/>
              </a:rPr>
              <a:t>There are plenty of double-dip options: ENGL 264 (AAH), ENGL 494 (WC&amp;GCUS), PUBH 201 (SS), THEA 373 (AAH).  Only ENGL 494 has </a:t>
            </a:r>
            <a:r>
              <a:rPr lang="en-US" sz="1600" dirty="0" err="1">
                <a:latin typeface="Roboto" charset="0"/>
                <a:ea typeface="Roboto" charset="0"/>
                <a:cs typeface="Roboto" charset="0"/>
              </a:rPr>
              <a:t>prereq</a:t>
            </a:r>
            <a:r>
              <a:rPr lang="en-US" sz="1600" dirty="0">
                <a:latin typeface="Roboto" charset="0"/>
                <a:ea typeface="Roboto" charset="0"/>
                <a:cs typeface="Roboto" charset="0"/>
              </a:rPr>
              <a:t> issues (ENGL 355 / permission of instructor)</a:t>
            </a:r>
          </a:p>
          <a:p>
            <a:pPr marL="457200" indent="-457200">
              <a:buFont typeface="Arial" panose="020B0604020202020204" pitchFamily="34" charset="0"/>
              <a:buChar char="•"/>
            </a:pPr>
            <a:r>
              <a:rPr lang="en-US" sz="1600" dirty="0">
                <a:latin typeface="Roboto" charset="0"/>
                <a:ea typeface="Roboto" charset="0"/>
                <a:cs typeface="Roboto" charset="0"/>
              </a:rPr>
              <a:t>We can try for EI with 402: “Engaged Inquires courses are defined as courses that meet learning outcomes from at least 2 of the following domains: (a) Integrative or Multidisciplinary Knowledge; (b) Applied Learning; (c) Collaborative Learning; (d) Reflective Development.”</a:t>
            </a:r>
          </a:p>
          <a:p>
            <a:pPr marL="457200" indent="-457200">
              <a:buFont typeface="Arial" panose="020B0604020202020204" pitchFamily="34" charset="0"/>
              <a:buChar char="•"/>
            </a:pPr>
            <a:endParaRPr lang="en-US" sz="1600" dirty="0">
              <a:latin typeface="Roboto" charset="0"/>
              <a:ea typeface="Roboto" charset="0"/>
              <a:cs typeface="Roboto" charset="0"/>
            </a:endParaRPr>
          </a:p>
          <a:p>
            <a:r>
              <a:rPr lang="en-US" sz="1600" dirty="0">
                <a:latin typeface="Roboto" charset="0"/>
                <a:ea typeface="Roboto" charset="0"/>
                <a:cs typeface="Roboto" charset="0"/>
              </a:rPr>
              <a:t>Suggestions:</a:t>
            </a:r>
          </a:p>
          <a:p>
            <a:pPr marL="457200" indent="-457200">
              <a:buFont typeface="Arial" panose="020B0604020202020204" pitchFamily="34" charset="0"/>
              <a:buChar char="•"/>
            </a:pPr>
            <a:r>
              <a:rPr lang="en-US" sz="1600" dirty="0">
                <a:latin typeface="Roboto" charset="0"/>
                <a:ea typeface="Roboto" charset="0"/>
                <a:cs typeface="Roboto" charset="0"/>
              </a:rPr>
              <a:t>Do nothing – the students can double-dip with their other </a:t>
            </a:r>
            <a:r>
              <a:rPr lang="en-US" sz="1600" dirty="0" err="1">
                <a:latin typeface="Roboto" charset="0"/>
                <a:ea typeface="Roboto" charset="0"/>
                <a:cs typeface="Roboto" charset="0"/>
              </a:rPr>
              <a:t>VolCore</a:t>
            </a:r>
            <a:r>
              <a:rPr lang="en-US" sz="1600" dirty="0">
                <a:latin typeface="Roboto" charset="0"/>
                <a:ea typeface="Roboto" charset="0"/>
                <a:cs typeface="Roboto" charset="0"/>
              </a:rPr>
              <a:t> courses.</a:t>
            </a:r>
          </a:p>
          <a:p>
            <a:pPr marL="457200" indent="-457200">
              <a:buFont typeface="Arial" panose="020B0604020202020204" pitchFamily="34" charset="0"/>
              <a:buChar char="•"/>
            </a:pPr>
            <a:r>
              <a:rPr lang="en-US" sz="1600" dirty="0">
                <a:latin typeface="Roboto" charset="0"/>
                <a:ea typeface="Roboto" charset="0"/>
                <a:cs typeface="Roboto" charset="0"/>
              </a:rPr>
              <a:t>Try 402.</a:t>
            </a:r>
          </a:p>
          <a:p>
            <a:pPr marL="457200" indent="-457200">
              <a:buFont typeface="Arial" panose="020B0604020202020204" pitchFamily="34" charset="0"/>
              <a:buChar char="•"/>
            </a:pPr>
            <a:r>
              <a:rPr lang="en-US" sz="1600" dirty="0">
                <a:latin typeface="Roboto" charset="0"/>
                <a:ea typeface="Roboto" charset="0"/>
                <a:cs typeface="Roboto" charset="0"/>
              </a:rPr>
              <a:t>Find one or more of our courses and apply for EI.</a:t>
            </a:r>
          </a:p>
        </p:txBody>
      </p:sp>
    </p:spTree>
    <p:extLst>
      <p:ext uri="{BB962C8B-B14F-4D97-AF65-F5344CB8AC3E}">
        <p14:creationId xmlns:p14="http://schemas.microsoft.com/office/powerpoint/2010/main" val="1329103155"/>
      </p:ext>
    </p:extLst>
  </p:cSld>
  <p:clrMapOvr>
    <a:masterClrMapping/>
  </p:clrMapOvr>
  <mc:AlternateContent xmlns:mc="http://schemas.openxmlformats.org/markup-compatibility/2006" xmlns:p14="http://schemas.microsoft.com/office/powerpoint/2010/main">
    <mc:Choice Requires="p14">
      <p:transition spd="slow" p14:dur="2000" advTm="10886"/>
    </mc:Choice>
    <mc:Fallback xmlns="">
      <p:transition spd="slow" advTm="1088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12192000" cy="6864652"/>
          </a:xfrm>
          <a:prstGeom prst="rect">
            <a:avLst/>
          </a:prstGeom>
          <a:noFill/>
          <a:ln w="76200">
            <a:solidFill>
              <a:srgbClr val="585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flipH="1">
            <a:off x="49227" y="182880"/>
            <a:ext cx="12192000" cy="584775"/>
          </a:xfrm>
          <a:prstGeom prst="rect">
            <a:avLst/>
          </a:prstGeom>
          <a:noFill/>
        </p:spPr>
        <p:txBody>
          <a:bodyPr wrap="square" rtlCol="0">
            <a:spAutoFit/>
          </a:bodyPr>
          <a:lstStyle/>
          <a:p>
            <a:pPr algn="ctr"/>
            <a:r>
              <a:rPr lang="en-US" sz="3200" dirty="0">
                <a:latin typeface="Roboto" charset="0"/>
                <a:ea typeface="Roboto" charset="0"/>
                <a:cs typeface="Roboto" charset="0"/>
              </a:rPr>
              <a:t>Undergraduate Committee Meeting: 8/5/2021</a:t>
            </a:r>
          </a:p>
        </p:txBody>
      </p:sp>
      <p:sp>
        <p:nvSpPr>
          <p:cNvPr id="23" name="Rectangle 22"/>
          <p:cNvSpPr/>
          <p:nvPr/>
        </p:nvSpPr>
        <p:spPr>
          <a:xfrm>
            <a:off x="6096" y="932688"/>
            <a:ext cx="12192000" cy="5938059"/>
          </a:xfrm>
          <a:prstGeom prst="rect">
            <a:avLst/>
          </a:prstGeom>
          <a:noFill/>
          <a:ln w="76200">
            <a:solidFill>
              <a:srgbClr val="585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152400" y="1104053"/>
            <a:ext cx="11265880" cy="523220"/>
          </a:xfrm>
          <a:prstGeom prst="rect">
            <a:avLst/>
          </a:prstGeom>
          <a:noFill/>
        </p:spPr>
        <p:txBody>
          <a:bodyPr wrap="square" rtlCol="0">
            <a:spAutoFit/>
          </a:bodyPr>
          <a:lstStyle/>
          <a:p>
            <a:pPr algn="ctr"/>
            <a:r>
              <a:rPr lang="en-US" sz="2800" dirty="0">
                <a:latin typeface="Roboto" charset="0"/>
                <a:ea typeface="Roboto" charset="0"/>
                <a:cs typeface="Roboto" charset="0"/>
              </a:rPr>
              <a:t>Thoughts on applying for QR for our courses</a:t>
            </a:r>
          </a:p>
        </p:txBody>
      </p:sp>
      <p:sp>
        <p:nvSpPr>
          <p:cNvPr id="13" name="TextBox 12">
            <a:extLst>
              <a:ext uri="{FF2B5EF4-FFF2-40B4-BE49-F238E27FC236}">
                <a16:creationId xmlns:a16="http://schemas.microsoft.com/office/drawing/2014/main" id="{CAD53B51-BEC8-CA42-850A-2E263E6E41E0}"/>
              </a:ext>
            </a:extLst>
          </p:cNvPr>
          <p:cNvSpPr txBox="1"/>
          <p:nvPr/>
        </p:nvSpPr>
        <p:spPr>
          <a:xfrm>
            <a:off x="171153" y="1672134"/>
            <a:ext cx="11909243" cy="2800767"/>
          </a:xfrm>
          <a:prstGeom prst="rect">
            <a:avLst/>
          </a:prstGeom>
          <a:noFill/>
        </p:spPr>
        <p:txBody>
          <a:bodyPr wrap="square" rtlCol="0">
            <a:spAutoFit/>
          </a:bodyPr>
          <a:lstStyle/>
          <a:p>
            <a:pPr marL="457200" indent="-457200">
              <a:buFont typeface="Arial" panose="020B0604020202020204" pitchFamily="34" charset="0"/>
              <a:buChar char="•"/>
            </a:pPr>
            <a:r>
              <a:rPr lang="en-US" sz="1600" dirty="0">
                <a:latin typeface="Roboto" charset="0"/>
                <a:ea typeface="Roboto" charset="0"/>
                <a:cs typeface="Roboto" charset="0"/>
              </a:rPr>
              <a:t>COSC 100 and COSC 102 currently are QR courses.</a:t>
            </a:r>
          </a:p>
          <a:p>
            <a:pPr marL="457200" indent="-457200">
              <a:buFont typeface="Arial" panose="020B0604020202020204" pitchFamily="34" charset="0"/>
              <a:buChar char="•"/>
            </a:pPr>
            <a:r>
              <a:rPr lang="en-US" sz="1600" dirty="0">
                <a:latin typeface="Roboto" charset="0"/>
                <a:ea typeface="Roboto" charset="0"/>
                <a:cs typeface="Roboto" charset="0"/>
              </a:rPr>
              <a:t>COSC 100’s enrollment would plummet without QR.</a:t>
            </a:r>
          </a:p>
          <a:p>
            <a:pPr marL="457200" indent="-457200">
              <a:buFont typeface="Arial" panose="020B0604020202020204" pitchFamily="34" charset="0"/>
              <a:buChar char="•"/>
            </a:pPr>
            <a:r>
              <a:rPr lang="en-US" sz="1600" dirty="0">
                <a:latin typeface="Roboto" charset="0"/>
                <a:ea typeface="Roboto" charset="0"/>
                <a:cs typeface="Roboto" charset="0"/>
              </a:rPr>
              <a:t>Other candidates are COSC 101 and COSC 111.</a:t>
            </a:r>
          </a:p>
          <a:p>
            <a:pPr marL="457200" indent="-457200">
              <a:buFont typeface="Arial" panose="020B0604020202020204" pitchFamily="34" charset="0"/>
              <a:buChar char="•"/>
            </a:pPr>
            <a:r>
              <a:rPr lang="en-US" sz="1600" dirty="0">
                <a:latin typeface="Roboto" charset="0"/>
                <a:ea typeface="Roboto" charset="0"/>
                <a:cs typeface="Roboto" charset="0"/>
              </a:rPr>
              <a:t>Math 132, 141 and 142 are required for all three majors, and they are all QR approved.</a:t>
            </a:r>
          </a:p>
          <a:p>
            <a:pPr marL="457200" indent="-457200">
              <a:buFont typeface="Arial" panose="020B0604020202020204" pitchFamily="34" charset="0"/>
              <a:buChar char="•"/>
            </a:pPr>
            <a:endParaRPr lang="en-US" sz="1600" dirty="0">
              <a:latin typeface="Roboto" charset="0"/>
              <a:ea typeface="Roboto" charset="0"/>
              <a:cs typeface="Roboto" charset="0"/>
            </a:endParaRPr>
          </a:p>
          <a:p>
            <a:r>
              <a:rPr lang="en-US" sz="1600" dirty="0">
                <a:latin typeface="Roboto" charset="0"/>
                <a:ea typeface="Roboto" charset="0"/>
                <a:cs typeface="Roboto" charset="0"/>
              </a:rPr>
              <a:t>Suggestions:</a:t>
            </a:r>
          </a:p>
          <a:p>
            <a:pPr marL="457200" indent="-457200">
              <a:buFont typeface="Arial" panose="020B0604020202020204" pitchFamily="34" charset="0"/>
              <a:buChar char="•"/>
            </a:pPr>
            <a:r>
              <a:rPr lang="en-US" sz="1600" dirty="0">
                <a:latin typeface="Roboto" charset="0"/>
                <a:ea typeface="Roboto" charset="0"/>
                <a:cs typeface="Roboto" charset="0"/>
              </a:rPr>
              <a:t>Apply for COSC 100 and COSC 111.</a:t>
            </a:r>
          </a:p>
          <a:p>
            <a:pPr marL="457200" indent="-457200">
              <a:buFont typeface="Arial" panose="020B0604020202020204" pitchFamily="34" charset="0"/>
              <a:buChar char="•"/>
            </a:pPr>
            <a:r>
              <a:rPr lang="en-US" sz="1600" dirty="0">
                <a:latin typeface="Roboto" charset="0"/>
                <a:ea typeface="Roboto" charset="0"/>
                <a:cs typeface="Roboto" charset="0"/>
              </a:rPr>
              <a:t>Don’t apply for COSC 102.  Our majors already get QR with math and getting QR means that we have to do assessment on it.  It won’t attract majors, because they have to take the math anyway.</a:t>
            </a:r>
          </a:p>
          <a:p>
            <a:pPr marL="457200" indent="-457200">
              <a:buFont typeface="Arial" panose="020B0604020202020204" pitchFamily="34" charset="0"/>
              <a:buChar char="•"/>
            </a:pPr>
            <a:r>
              <a:rPr lang="en-US" sz="1600" dirty="0">
                <a:latin typeface="Roboto" charset="0"/>
                <a:ea typeface="Roboto" charset="0"/>
                <a:cs typeface="Roboto" charset="0"/>
              </a:rPr>
              <a:t>Maybe apply for COSC 101.  See above for reasons not to.  The only reason to is that perhaps a non-major wants to take 101 instead of 111, and this will reward that student with QR.</a:t>
            </a:r>
          </a:p>
        </p:txBody>
      </p:sp>
    </p:spTree>
    <p:extLst>
      <p:ext uri="{BB962C8B-B14F-4D97-AF65-F5344CB8AC3E}">
        <p14:creationId xmlns:p14="http://schemas.microsoft.com/office/powerpoint/2010/main" val="3417865668"/>
      </p:ext>
    </p:extLst>
  </p:cSld>
  <p:clrMapOvr>
    <a:masterClrMapping/>
  </p:clrMapOvr>
  <mc:AlternateContent xmlns:mc="http://schemas.openxmlformats.org/markup-compatibility/2006" xmlns:p14="http://schemas.microsoft.com/office/powerpoint/2010/main">
    <mc:Choice Requires="p14">
      <p:transition spd="slow" p14:dur="2000" advTm="10886"/>
    </mc:Choice>
    <mc:Fallback xmlns="">
      <p:transition spd="slow" advTm="10886"/>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4951</TotalTime>
  <Words>1189</Words>
  <Application>Microsoft Macintosh PowerPoint</Application>
  <PresentationFormat>Widescreen</PresentationFormat>
  <Paragraphs>98</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Unified Hardware/Software Co-Design Framework for Neuromorphic Computing Devices and Applications </dc:title>
  <dc:creator>Microsoft Office User</dc:creator>
  <cp:lastModifiedBy>Jim Plank</cp:lastModifiedBy>
  <cp:revision>460</cp:revision>
  <cp:lastPrinted>2017-11-09T01:07:46Z</cp:lastPrinted>
  <dcterms:created xsi:type="dcterms:W3CDTF">2017-11-07T17:15:16Z</dcterms:created>
  <dcterms:modified xsi:type="dcterms:W3CDTF">2021-08-05T15:57:15Z</dcterms:modified>
</cp:coreProperties>
</file>