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3" r:id="rId2"/>
    <p:sldId id="446" r:id="rId3"/>
    <p:sldId id="454" r:id="rId4"/>
    <p:sldId id="447" r:id="rId5"/>
    <p:sldId id="450" r:id="rId6"/>
    <p:sldId id="449" r:id="rId7"/>
    <p:sldId id="455" r:id="rId8"/>
    <p:sldId id="44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7342" autoAdjust="0"/>
  </p:normalViewPr>
  <p:slideViewPr>
    <p:cSldViewPr>
      <p:cViewPr>
        <p:scale>
          <a:sx n="100" d="100"/>
          <a:sy n="100" d="100"/>
        </p:scale>
        <p:origin x="176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965AF-F8EE-4FA9-8543-23DAB8AB47E5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5CA9-F35B-4173-99FA-F5D3BA375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6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75CA9-F35B-4173-99FA-F5D3BA3750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-Math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20000" y="5791200"/>
            <a:ext cx="1295400" cy="884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.pleuss@usma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Baskerville Old Face" panose="02020602080505020303" pitchFamily="18" charset="0"/>
              </a:rPr>
              <a:t>The Effect of Academically Homogeneous Classrooms in Undergraduate Statistics Education</a:t>
            </a:r>
            <a:br>
              <a:rPr lang="en-US" sz="3600" dirty="0" smtClean="0">
                <a:latin typeface="Baskerville Old Face" panose="02020602080505020303" pitchFamily="18" charset="0"/>
              </a:rPr>
            </a:br>
            <a:endParaRPr 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askerville Old Face" panose="02020602080505020303" pitchFamily="18" charset="0"/>
              </a:rPr>
              <a:t> MAJ Jim Pleuss</a:t>
            </a:r>
          </a:p>
          <a:p>
            <a:r>
              <a:rPr lang="en-US" sz="2800" dirty="0" smtClean="0">
                <a:latin typeface="Baskerville Old Face" panose="02020602080505020303" pitchFamily="18" charset="0"/>
              </a:rPr>
              <a:t>United States Military Academy</a:t>
            </a:r>
          </a:p>
          <a:p>
            <a:r>
              <a:rPr lang="en-US" sz="2800" dirty="0" smtClean="0">
                <a:latin typeface="Baskerville Old Face" panose="02020602080505020303" pitchFamily="18" charset="0"/>
              </a:rPr>
              <a:t>Department of Mathematical Sciences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7200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066800"/>
            <a:ext cx="78326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Course Structure (Introduction to Probability and Statistics)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411 Students (mostly sophomores)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37 Unique Sections </a:t>
            </a:r>
            <a:r>
              <a:rPr lang="en-US" sz="2400" dirty="0" smtClean="0"/>
              <a:t>(~17 students per class)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13 Different Instructors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Course-Wide Exams and a Final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114800" y="18373828"/>
            <a:ext cx="3048000" cy="24091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Compare Performance on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Course-wide Graded Events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Down Arrow Callout 106"/>
          <p:cNvSpPr/>
          <p:nvPr/>
        </p:nvSpPr>
        <p:spPr>
          <a:xfrm flipH="1">
            <a:off x="6420144" y="15859228"/>
            <a:ext cx="3933583" cy="3106644"/>
          </a:xfrm>
          <a:custGeom>
            <a:avLst/>
            <a:gdLst>
              <a:gd name="connsiteX0" fmla="*/ 0 w 2438400"/>
              <a:gd name="connsiteY0" fmla="*/ 0 h 2260216"/>
              <a:gd name="connsiteX1" fmla="*/ 2438400 w 2438400"/>
              <a:gd name="connsiteY1" fmla="*/ 0 h 2260216"/>
              <a:gd name="connsiteX2" fmla="*/ 2438400 w 2438400"/>
              <a:gd name="connsiteY2" fmla="*/ 1232654 h 2260216"/>
              <a:gd name="connsiteX3" fmla="*/ 1501727 w 2438400"/>
              <a:gd name="connsiteY3" fmla="*/ 1232654 h 2260216"/>
              <a:gd name="connsiteX4" fmla="*/ 1501727 w 2438400"/>
              <a:gd name="connsiteY4" fmla="*/ 1695162 h 2260216"/>
              <a:gd name="connsiteX5" fmla="*/ 1784254 w 2438400"/>
              <a:gd name="connsiteY5" fmla="*/ 1695162 h 2260216"/>
              <a:gd name="connsiteX6" fmla="*/ 1219200 w 2438400"/>
              <a:gd name="connsiteY6" fmla="*/ 2260216 h 2260216"/>
              <a:gd name="connsiteX7" fmla="*/ 654146 w 2438400"/>
              <a:gd name="connsiteY7" fmla="*/ 1695162 h 2260216"/>
              <a:gd name="connsiteX8" fmla="*/ 936673 w 2438400"/>
              <a:gd name="connsiteY8" fmla="*/ 1695162 h 2260216"/>
              <a:gd name="connsiteX9" fmla="*/ 936673 w 2438400"/>
              <a:gd name="connsiteY9" fmla="*/ 1232654 h 2260216"/>
              <a:gd name="connsiteX10" fmla="*/ 0 w 2438400"/>
              <a:gd name="connsiteY10" fmla="*/ 1232654 h 2260216"/>
              <a:gd name="connsiteX11" fmla="*/ 0 w 2438400"/>
              <a:gd name="connsiteY11" fmla="*/ 0 h 2260216"/>
              <a:gd name="connsiteX0" fmla="*/ 0 w 2438400"/>
              <a:gd name="connsiteY0" fmla="*/ 0 h 2603116"/>
              <a:gd name="connsiteX1" fmla="*/ 2438400 w 2438400"/>
              <a:gd name="connsiteY1" fmla="*/ 0 h 2603116"/>
              <a:gd name="connsiteX2" fmla="*/ 2438400 w 2438400"/>
              <a:gd name="connsiteY2" fmla="*/ 1232654 h 2603116"/>
              <a:gd name="connsiteX3" fmla="*/ 1501727 w 2438400"/>
              <a:gd name="connsiteY3" fmla="*/ 1232654 h 2603116"/>
              <a:gd name="connsiteX4" fmla="*/ 1501727 w 2438400"/>
              <a:gd name="connsiteY4" fmla="*/ 1695162 h 2603116"/>
              <a:gd name="connsiteX5" fmla="*/ 1784254 w 2438400"/>
              <a:gd name="connsiteY5" fmla="*/ 1695162 h 2603116"/>
              <a:gd name="connsiteX6" fmla="*/ 2286000 w 2438400"/>
              <a:gd name="connsiteY6" fmla="*/ 2603116 h 2603116"/>
              <a:gd name="connsiteX7" fmla="*/ 654146 w 2438400"/>
              <a:gd name="connsiteY7" fmla="*/ 1695162 h 2603116"/>
              <a:gd name="connsiteX8" fmla="*/ 936673 w 2438400"/>
              <a:gd name="connsiteY8" fmla="*/ 1695162 h 2603116"/>
              <a:gd name="connsiteX9" fmla="*/ 936673 w 2438400"/>
              <a:gd name="connsiteY9" fmla="*/ 1232654 h 2603116"/>
              <a:gd name="connsiteX10" fmla="*/ 0 w 2438400"/>
              <a:gd name="connsiteY10" fmla="*/ 1232654 h 2603116"/>
              <a:gd name="connsiteX11" fmla="*/ 0 w 2438400"/>
              <a:gd name="connsiteY11" fmla="*/ 0 h 2603116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01727 w 2438400"/>
              <a:gd name="connsiteY4" fmla="*/ 1695162 h 2711162"/>
              <a:gd name="connsiteX5" fmla="*/ 1784254 w 2438400"/>
              <a:gd name="connsiteY5" fmla="*/ 1695162 h 2711162"/>
              <a:gd name="connsiteX6" fmla="*/ 2286000 w 2438400"/>
              <a:gd name="connsiteY6" fmla="*/ 2603116 h 2711162"/>
              <a:gd name="connsiteX7" fmla="*/ 1797146 w 2438400"/>
              <a:gd name="connsiteY7" fmla="*/ 2711162 h 2711162"/>
              <a:gd name="connsiteX8" fmla="*/ 936673 w 2438400"/>
              <a:gd name="connsiteY8" fmla="*/ 1695162 h 2711162"/>
              <a:gd name="connsiteX9" fmla="*/ 936673 w 2438400"/>
              <a:gd name="connsiteY9" fmla="*/ 1232654 h 2711162"/>
              <a:gd name="connsiteX10" fmla="*/ 0 w 2438400"/>
              <a:gd name="connsiteY10" fmla="*/ 1232654 h 2711162"/>
              <a:gd name="connsiteX11" fmla="*/ 0 w 2438400"/>
              <a:gd name="connsiteY11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01727 w 2438400"/>
              <a:gd name="connsiteY4" fmla="*/ 1695162 h 2711162"/>
              <a:gd name="connsiteX5" fmla="*/ 1987454 w 2438400"/>
              <a:gd name="connsiteY5" fmla="*/ 2126962 h 2711162"/>
              <a:gd name="connsiteX6" fmla="*/ 2286000 w 2438400"/>
              <a:gd name="connsiteY6" fmla="*/ 2603116 h 2711162"/>
              <a:gd name="connsiteX7" fmla="*/ 1797146 w 2438400"/>
              <a:gd name="connsiteY7" fmla="*/ 2711162 h 2711162"/>
              <a:gd name="connsiteX8" fmla="*/ 936673 w 2438400"/>
              <a:gd name="connsiteY8" fmla="*/ 1695162 h 2711162"/>
              <a:gd name="connsiteX9" fmla="*/ 936673 w 2438400"/>
              <a:gd name="connsiteY9" fmla="*/ 1232654 h 2711162"/>
              <a:gd name="connsiteX10" fmla="*/ 0 w 2438400"/>
              <a:gd name="connsiteY10" fmla="*/ 1232654 h 2711162"/>
              <a:gd name="connsiteX11" fmla="*/ 0 w 2438400"/>
              <a:gd name="connsiteY11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844627 w 2438400"/>
              <a:gd name="connsiteY4" fmla="*/ 2406362 h 2711162"/>
              <a:gd name="connsiteX5" fmla="*/ 1987454 w 2438400"/>
              <a:gd name="connsiteY5" fmla="*/ 2126962 h 2711162"/>
              <a:gd name="connsiteX6" fmla="*/ 2286000 w 2438400"/>
              <a:gd name="connsiteY6" fmla="*/ 2603116 h 2711162"/>
              <a:gd name="connsiteX7" fmla="*/ 1797146 w 2438400"/>
              <a:gd name="connsiteY7" fmla="*/ 2711162 h 2711162"/>
              <a:gd name="connsiteX8" fmla="*/ 936673 w 2438400"/>
              <a:gd name="connsiteY8" fmla="*/ 1695162 h 2711162"/>
              <a:gd name="connsiteX9" fmla="*/ 936673 w 2438400"/>
              <a:gd name="connsiteY9" fmla="*/ 1232654 h 2711162"/>
              <a:gd name="connsiteX10" fmla="*/ 0 w 2438400"/>
              <a:gd name="connsiteY10" fmla="*/ 1232654 h 2711162"/>
              <a:gd name="connsiteX11" fmla="*/ 0 w 2438400"/>
              <a:gd name="connsiteY11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28725 w 2438400"/>
              <a:gd name="connsiteY4" fmla="*/ 1779686 h 2711162"/>
              <a:gd name="connsiteX5" fmla="*/ 1844627 w 2438400"/>
              <a:gd name="connsiteY5" fmla="*/ 2406362 h 2711162"/>
              <a:gd name="connsiteX6" fmla="*/ 1987454 w 2438400"/>
              <a:gd name="connsiteY6" fmla="*/ 2126962 h 2711162"/>
              <a:gd name="connsiteX7" fmla="*/ 2286000 w 2438400"/>
              <a:gd name="connsiteY7" fmla="*/ 2603116 h 2711162"/>
              <a:gd name="connsiteX8" fmla="*/ 1797146 w 2438400"/>
              <a:gd name="connsiteY8" fmla="*/ 2711162 h 2711162"/>
              <a:gd name="connsiteX9" fmla="*/ 936673 w 2438400"/>
              <a:gd name="connsiteY9" fmla="*/ 1695162 h 2711162"/>
              <a:gd name="connsiteX10" fmla="*/ 936673 w 2438400"/>
              <a:gd name="connsiteY10" fmla="*/ 1232654 h 2711162"/>
              <a:gd name="connsiteX11" fmla="*/ 0 w 2438400"/>
              <a:gd name="connsiteY11" fmla="*/ 1232654 h 2711162"/>
              <a:gd name="connsiteX12" fmla="*/ 0 w 2438400"/>
              <a:gd name="connsiteY12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28725 w 2438400"/>
              <a:gd name="connsiteY4" fmla="*/ 1779686 h 2711162"/>
              <a:gd name="connsiteX5" fmla="*/ 1844627 w 2438400"/>
              <a:gd name="connsiteY5" fmla="*/ 2406362 h 2711162"/>
              <a:gd name="connsiteX6" fmla="*/ 1987454 w 2438400"/>
              <a:gd name="connsiteY6" fmla="*/ 2126962 h 2711162"/>
              <a:gd name="connsiteX7" fmla="*/ 2286000 w 2438400"/>
              <a:gd name="connsiteY7" fmla="*/ 2603116 h 2711162"/>
              <a:gd name="connsiteX8" fmla="*/ 1797146 w 2438400"/>
              <a:gd name="connsiteY8" fmla="*/ 2711162 h 2711162"/>
              <a:gd name="connsiteX9" fmla="*/ 1782725 w 2438400"/>
              <a:gd name="connsiteY9" fmla="*/ 2516286 h 2711162"/>
              <a:gd name="connsiteX10" fmla="*/ 936673 w 2438400"/>
              <a:gd name="connsiteY10" fmla="*/ 1695162 h 2711162"/>
              <a:gd name="connsiteX11" fmla="*/ 936673 w 2438400"/>
              <a:gd name="connsiteY11" fmla="*/ 1232654 h 2711162"/>
              <a:gd name="connsiteX12" fmla="*/ 0 w 2438400"/>
              <a:gd name="connsiteY12" fmla="*/ 1232654 h 2711162"/>
              <a:gd name="connsiteX13" fmla="*/ 0 w 2438400"/>
              <a:gd name="connsiteY13" fmla="*/ 0 h 27111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44627 w 2438400"/>
              <a:gd name="connsiteY5" fmla="*/ 24063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936673 w 2438400"/>
              <a:gd name="connsiteY10" fmla="*/ 16951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44627 w 2438400"/>
              <a:gd name="connsiteY5" fmla="*/ 24063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49400 w 2438400"/>
              <a:gd name="connsiteY9" fmla="*/ 253533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0177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92252 w 2438400"/>
              <a:gd name="connsiteY5" fmla="*/ 23301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0177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09675 w 2438400"/>
              <a:gd name="connsiteY4" fmla="*/ 1893986 h 2761962"/>
              <a:gd name="connsiteX5" fmla="*/ 1892252 w 2438400"/>
              <a:gd name="connsiteY5" fmla="*/ 23301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0177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232654 h 2733387"/>
              <a:gd name="connsiteX3" fmla="*/ 1501727 w 2438400"/>
              <a:gd name="connsiteY3" fmla="*/ 1232654 h 2733387"/>
              <a:gd name="connsiteX4" fmla="*/ 1509675 w 2438400"/>
              <a:gd name="connsiteY4" fmla="*/ 1893986 h 2733387"/>
              <a:gd name="connsiteX5" fmla="*/ 1892252 w 2438400"/>
              <a:gd name="connsiteY5" fmla="*/ 2330162 h 2733387"/>
              <a:gd name="connsiteX6" fmla="*/ 1987454 w 2438400"/>
              <a:gd name="connsiteY6" fmla="*/ 2126962 h 2733387"/>
              <a:gd name="connsiteX7" fmla="*/ 2286000 w 2438400"/>
              <a:gd name="connsiteY7" fmla="*/ 2603116 h 2733387"/>
              <a:gd name="connsiteX8" fmla="*/ 1701896 w 2438400"/>
              <a:gd name="connsiteY8" fmla="*/ 2733387 h 2733387"/>
              <a:gd name="connsiteX9" fmla="*/ 1801775 w 2438400"/>
              <a:gd name="connsiteY9" fmla="*/ 2516286 h 2733387"/>
              <a:gd name="connsiteX10" fmla="*/ 1127173 w 2438400"/>
              <a:gd name="connsiteY10" fmla="*/ 2088862 h 2733387"/>
              <a:gd name="connsiteX11" fmla="*/ 936673 w 2438400"/>
              <a:gd name="connsiteY11" fmla="*/ 1232654 h 2733387"/>
              <a:gd name="connsiteX12" fmla="*/ 0 w 2438400"/>
              <a:gd name="connsiteY12" fmla="*/ 1232654 h 2733387"/>
              <a:gd name="connsiteX13" fmla="*/ 0 w 2438400"/>
              <a:gd name="connsiteY13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1727 w 2438400"/>
              <a:gd name="connsiteY3" fmla="*/ 1232654 h 2733387"/>
              <a:gd name="connsiteX4" fmla="*/ 1509675 w 2438400"/>
              <a:gd name="connsiteY4" fmla="*/ 1893986 h 2733387"/>
              <a:gd name="connsiteX5" fmla="*/ 1892252 w 2438400"/>
              <a:gd name="connsiteY5" fmla="*/ 2330162 h 2733387"/>
              <a:gd name="connsiteX6" fmla="*/ 1987454 w 2438400"/>
              <a:gd name="connsiteY6" fmla="*/ 2126962 h 2733387"/>
              <a:gd name="connsiteX7" fmla="*/ 2286000 w 2438400"/>
              <a:gd name="connsiteY7" fmla="*/ 2603116 h 2733387"/>
              <a:gd name="connsiteX8" fmla="*/ 1701896 w 2438400"/>
              <a:gd name="connsiteY8" fmla="*/ 2733387 h 2733387"/>
              <a:gd name="connsiteX9" fmla="*/ 1801775 w 2438400"/>
              <a:gd name="connsiteY9" fmla="*/ 2516286 h 2733387"/>
              <a:gd name="connsiteX10" fmla="*/ 1127173 w 2438400"/>
              <a:gd name="connsiteY10" fmla="*/ 2088862 h 2733387"/>
              <a:gd name="connsiteX11" fmla="*/ 936673 w 2438400"/>
              <a:gd name="connsiteY11" fmla="*/ 1232654 h 2733387"/>
              <a:gd name="connsiteX12" fmla="*/ 0 w 2438400"/>
              <a:gd name="connsiteY12" fmla="*/ 1232654 h 2733387"/>
              <a:gd name="connsiteX13" fmla="*/ 0 w 2438400"/>
              <a:gd name="connsiteY13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794285 w 2438400"/>
              <a:gd name="connsiteY3" fmla="*/ 1725758 h 2733387"/>
              <a:gd name="connsiteX4" fmla="*/ 1509675 w 2438400"/>
              <a:gd name="connsiteY4" fmla="*/ 1893986 h 2733387"/>
              <a:gd name="connsiteX5" fmla="*/ 1892252 w 2438400"/>
              <a:gd name="connsiteY5" fmla="*/ 2330162 h 2733387"/>
              <a:gd name="connsiteX6" fmla="*/ 1987454 w 2438400"/>
              <a:gd name="connsiteY6" fmla="*/ 2126962 h 2733387"/>
              <a:gd name="connsiteX7" fmla="*/ 2286000 w 2438400"/>
              <a:gd name="connsiteY7" fmla="*/ 2603116 h 2733387"/>
              <a:gd name="connsiteX8" fmla="*/ 1701896 w 2438400"/>
              <a:gd name="connsiteY8" fmla="*/ 2733387 h 2733387"/>
              <a:gd name="connsiteX9" fmla="*/ 1801775 w 2438400"/>
              <a:gd name="connsiteY9" fmla="*/ 2516286 h 2733387"/>
              <a:gd name="connsiteX10" fmla="*/ 1127173 w 2438400"/>
              <a:gd name="connsiteY10" fmla="*/ 2088862 h 2733387"/>
              <a:gd name="connsiteX11" fmla="*/ 936673 w 2438400"/>
              <a:gd name="connsiteY11" fmla="*/ 1232654 h 2733387"/>
              <a:gd name="connsiteX12" fmla="*/ 0 w 2438400"/>
              <a:gd name="connsiteY12" fmla="*/ 1232654 h 2733387"/>
              <a:gd name="connsiteX13" fmla="*/ 0 w 2438400"/>
              <a:gd name="connsiteY13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36673 w 2438400"/>
              <a:gd name="connsiteY10" fmla="*/ 1232654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36673 w 2438400"/>
              <a:gd name="connsiteY10" fmla="*/ 1232654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36673 w 2438400"/>
              <a:gd name="connsiteY10" fmla="*/ 1232654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759897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759897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659330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11809 w 2438400"/>
              <a:gd name="connsiteY11" fmla="*/ 1685206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11809 w 2438400"/>
              <a:gd name="connsiteY11" fmla="*/ 1718728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11809 w 2438400"/>
              <a:gd name="connsiteY11" fmla="*/ 1701967 h 2733387"/>
              <a:gd name="connsiteX12" fmla="*/ 0 w 2438400"/>
              <a:gd name="connsiteY12" fmla="*/ 0 h 27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8400" h="2733387">
                <a:moveTo>
                  <a:pt x="0" y="0"/>
                </a:moveTo>
                <a:lnTo>
                  <a:pt x="2438400" y="0"/>
                </a:lnTo>
                <a:lnTo>
                  <a:pt x="2438400" y="1698183"/>
                </a:lnTo>
                <a:lnTo>
                  <a:pt x="1509675" y="1709613"/>
                </a:lnTo>
                <a:cubicBezTo>
                  <a:pt x="1573175" y="1898881"/>
                  <a:pt x="1815797" y="2272283"/>
                  <a:pt x="1892252" y="2330162"/>
                </a:cubicBezTo>
                <a:lnTo>
                  <a:pt x="1987454" y="2126962"/>
                </a:lnTo>
                <a:lnTo>
                  <a:pt x="2286000" y="2603116"/>
                </a:lnTo>
                <a:lnTo>
                  <a:pt x="1701896" y="2733387"/>
                </a:lnTo>
                <a:lnTo>
                  <a:pt x="1801775" y="2516286"/>
                </a:lnTo>
                <a:cubicBezTo>
                  <a:pt x="1690113" y="2404103"/>
                  <a:pt x="1273325" y="2221788"/>
                  <a:pt x="1127173" y="2088862"/>
                </a:cubicBezTo>
                <a:cubicBezTo>
                  <a:pt x="981021" y="1955936"/>
                  <a:pt x="1112726" y="1861429"/>
                  <a:pt x="924864" y="1718728"/>
                </a:cubicBezTo>
                <a:lnTo>
                  <a:pt x="11809" y="1701967"/>
                </a:lnTo>
                <a:cubicBezTo>
                  <a:pt x="7873" y="1140232"/>
                  <a:pt x="3936" y="561735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Callout 106"/>
          <p:cNvSpPr/>
          <p:nvPr/>
        </p:nvSpPr>
        <p:spPr>
          <a:xfrm>
            <a:off x="867017" y="15875376"/>
            <a:ext cx="3933583" cy="3106644"/>
          </a:xfrm>
          <a:custGeom>
            <a:avLst/>
            <a:gdLst>
              <a:gd name="connsiteX0" fmla="*/ 0 w 2438400"/>
              <a:gd name="connsiteY0" fmla="*/ 0 h 2260216"/>
              <a:gd name="connsiteX1" fmla="*/ 2438400 w 2438400"/>
              <a:gd name="connsiteY1" fmla="*/ 0 h 2260216"/>
              <a:gd name="connsiteX2" fmla="*/ 2438400 w 2438400"/>
              <a:gd name="connsiteY2" fmla="*/ 1232654 h 2260216"/>
              <a:gd name="connsiteX3" fmla="*/ 1501727 w 2438400"/>
              <a:gd name="connsiteY3" fmla="*/ 1232654 h 2260216"/>
              <a:gd name="connsiteX4" fmla="*/ 1501727 w 2438400"/>
              <a:gd name="connsiteY4" fmla="*/ 1695162 h 2260216"/>
              <a:gd name="connsiteX5" fmla="*/ 1784254 w 2438400"/>
              <a:gd name="connsiteY5" fmla="*/ 1695162 h 2260216"/>
              <a:gd name="connsiteX6" fmla="*/ 1219200 w 2438400"/>
              <a:gd name="connsiteY6" fmla="*/ 2260216 h 2260216"/>
              <a:gd name="connsiteX7" fmla="*/ 654146 w 2438400"/>
              <a:gd name="connsiteY7" fmla="*/ 1695162 h 2260216"/>
              <a:gd name="connsiteX8" fmla="*/ 936673 w 2438400"/>
              <a:gd name="connsiteY8" fmla="*/ 1695162 h 2260216"/>
              <a:gd name="connsiteX9" fmla="*/ 936673 w 2438400"/>
              <a:gd name="connsiteY9" fmla="*/ 1232654 h 2260216"/>
              <a:gd name="connsiteX10" fmla="*/ 0 w 2438400"/>
              <a:gd name="connsiteY10" fmla="*/ 1232654 h 2260216"/>
              <a:gd name="connsiteX11" fmla="*/ 0 w 2438400"/>
              <a:gd name="connsiteY11" fmla="*/ 0 h 2260216"/>
              <a:gd name="connsiteX0" fmla="*/ 0 w 2438400"/>
              <a:gd name="connsiteY0" fmla="*/ 0 h 2603116"/>
              <a:gd name="connsiteX1" fmla="*/ 2438400 w 2438400"/>
              <a:gd name="connsiteY1" fmla="*/ 0 h 2603116"/>
              <a:gd name="connsiteX2" fmla="*/ 2438400 w 2438400"/>
              <a:gd name="connsiteY2" fmla="*/ 1232654 h 2603116"/>
              <a:gd name="connsiteX3" fmla="*/ 1501727 w 2438400"/>
              <a:gd name="connsiteY3" fmla="*/ 1232654 h 2603116"/>
              <a:gd name="connsiteX4" fmla="*/ 1501727 w 2438400"/>
              <a:gd name="connsiteY4" fmla="*/ 1695162 h 2603116"/>
              <a:gd name="connsiteX5" fmla="*/ 1784254 w 2438400"/>
              <a:gd name="connsiteY5" fmla="*/ 1695162 h 2603116"/>
              <a:gd name="connsiteX6" fmla="*/ 2286000 w 2438400"/>
              <a:gd name="connsiteY6" fmla="*/ 2603116 h 2603116"/>
              <a:gd name="connsiteX7" fmla="*/ 654146 w 2438400"/>
              <a:gd name="connsiteY7" fmla="*/ 1695162 h 2603116"/>
              <a:gd name="connsiteX8" fmla="*/ 936673 w 2438400"/>
              <a:gd name="connsiteY8" fmla="*/ 1695162 h 2603116"/>
              <a:gd name="connsiteX9" fmla="*/ 936673 w 2438400"/>
              <a:gd name="connsiteY9" fmla="*/ 1232654 h 2603116"/>
              <a:gd name="connsiteX10" fmla="*/ 0 w 2438400"/>
              <a:gd name="connsiteY10" fmla="*/ 1232654 h 2603116"/>
              <a:gd name="connsiteX11" fmla="*/ 0 w 2438400"/>
              <a:gd name="connsiteY11" fmla="*/ 0 h 2603116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01727 w 2438400"/>
              <a:gd name="connsiteY4" fmla="*/ 1695162 h 2711162"/>
              <a:gd name="connsiteX5" fmla="*/ 1784254 w 2438400"/>
              <a:gd name="connsiteY5" fmla="*/ 1695162 h 2711162"/>
              <a:gd name="connsiteX6" fmla="*/ 2286000 w 2438400"/>
              <a:gd name="connsiteY6" fmla="*/ 2603116 h 2711162"/>
              <a:gd name="connsiteX7" fmla="*/ 1797146 w 2438400"/>
              <a:gd name="connsiteY7" fmla="*/ 2711162 h 2711162"/>
              <a:gd name="connsiteX8" fmla="*/ 936673 w 2438400"/>
              <a:gd name="connsiteY8" fmla="*/ 1695162 h 2711162"/>
              <a:gd name="connsiteX9" fmla="*/ 936673 w 2438400"/>
              <a:gd name="connsiteY9" fmla="*/ 1232654 h 2711162"/>
              <a:gd name="connsiteX10" fmla="*/ 0 w 2438400"/>
              <a:gd name="connsiteY10" fmla="*/ 1232654 h 2711162"/>
              <a:gd name="connsiteX11" fmla="*/ 0 w 2438400"/>
              <a:gd name="connsiteY11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01727 w 2438400"/>
              <a:gd name="connsiteY4" fmla="*/ 1695162 h 2711162"/>
              <a:gd name="connsiteX5" fmla="*/ 1987454 w 2438400"/>
              <a:gd name="connsiteY5" fmla="*/ 2126962 h 2711162"/>
              <a:gd name="connsiteX6" fmla="*/ 2286000 w 2438400"/>
              <a:gd name="connsiteY6" fmla="*/ 2603116 h 2711162"/>
              <a:gd name="connsiteX7" fmla="*/ 1797146 w 2438400"/>
              <a:gd name="connsiteY7" fmla="*/ 2711162 h 2711162"/>
              <a:gd name="connsiteX8" fmla="*/ 936673 w 2438400"/>
              <a:gd name="connsiteY8" fmla="*/ 1695162 h 2711162"/>
              <a:gd name="connsiteX9" fmla="*/ 936673 w 2438400"/>
              <a:gd name="connsiteY9" fmla="*/ 1232654 h 2711162"/>
              <a:gd name="connsiteX10" fmla="*/ 0 w 2438400"/>
              <a:gd name="connsiteY10" fmla="*/ 1232654 h 2711162"/>
              <a:gd name="connsiteX11" fmla="*/ 0 w 2438400"/>
              <a:gd name="connsiteY11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844627 w 2438400"/>
              <a:gd name="connsiteY4" fmla="*/ 2406362 h 2711162"/>
              <a:gd name="connsiteX5" fmla="*/ 1987454 w 2438400"/>
              <a:gd name="connsiteY5" fmla="*/ 2126962 h 2711162"/>
              <a:gd name="connsiteX6" fmla="*/ 2286000 w 2438400"/>
              <a:gd name="connsiteY6" fmla="*/ 2603116 h 2711162"/>
              <a:gd name="connsiteX7" fmla="*/ 1797146 w 2438400"/>
              <a:gd name="connsiteY7" fmla="*/ 2711162 h 2711162"/>
              <a:gd name="connsiteX8" fmla="*/ 936673 w 2438400"/>
              <a:gd name="connsiteY8" fmla="*/ 1695162 h 2711162"/>
              <a:gd name="connsiteX9" fmla="*/ 936673 w 2438400"/>
              <a:gd name="connsiteY9" fmla="*/ 1232654 h 2711162"/>
              <a:gd name="connsiteX10" fmla="*/ 0 w 2438400"/>
              <a:gd name="connsiteY10" fmla="*/ 1232654 h 2711162"/>
              <a:gd name="connsiteX11" fmla="*/ 0 w 2438400"/>
              <a:gd name="connsiteY11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28725 w 2438400"/>
              <a:gd name="connsiteY4" fmla="*/ 1779686 h 2711162"/>
              <a:gd name="connsiteX5" fmla="*/ 1844627 w 2438400"/>
              <a:gd name="connsiteY5" fmla="*/ 2406362 h 2711162"/>
              <a:gd name="connsiteX6" fmla="*/ 1987454 w 2438400"/>
              <a:gd name="connsiteY6" fmla="*/ 2126962 h 2711162"/>
              <a:gd name="connsiteX7" fmla="*/ 2286000 w 2438400"/>
              <a:gd name="connsiteY7" fmla="*/ 2603116 h 2711162"/>
              <a:gd name="connsiteX8" fmla="*/ 1797146 w 2438400"/>
              <a:gd name="connsiteY8" fmla="*/ 2711162 h 2711162"/>
              <a:gd name="connsiteX9" fmla="*/ 936673 w 2438400"/>
              <a:gd name="connsiteY9" fmla="*/ 1695162 h 2711162"/>
              <a:gd name="connsiteX10" fmla="*/ 936673 w 2438400"/>
              <a:gd name="connsiteY10" fmla="*/ 1232654 h 2711162"/>
              <a:gd name="connsiteX11" fmla="*/ 0 w 2438400"/>
              <a:gd name="connsiteY11" fmla="*/ 1232654 h 2711162"/>
              <a:gd name="connsiteX12" fmla="*/ 0 w 2438400"/>
              <a:gd name="connsiteY12" fmla="*/ 0 h 2711162"/>
              <a:gd name="connsiteX0" fmla="*/ 0 w 2438400"/>
              <a:gd name="connsiteY0" fmla="*/ 0 h 2711162"/>
              <a:gd name="connsiteX1" fmla="*/ 2438400 w 2438400"/>
              <a:gd name="connsiteY1" fmla="*/ 0 h 2711162"/>
              <a:gd name="connsiteX2" fmla="*/ 2438400 w 2438400"/>
              <a:gd name="connsiteY2" fmla="*/ 1232654 h 2711162"/>
              <a:gd name="connsiteX3" fmla="*/ 1501727 w 2438400"/>
              <a:gd name="connsiteY3" fmla="*/ 1232654 h 2711162"/>
              <a:gd name="connsiteX4" fmla="*/ 1528725 w 2438400"/>
              <a:gd name="connsiteY4" fmla="*/ 1779686 h 2711162"/>
              <a:gd name="connsiteX5" fmla="*/ 1844627 w 2438400"/>
              <a:gd name="connsiteY5" fmla="*/ 2406362 h 2711162"/>
              <a:gd name="connsiteX6" fmla="*/ 1987454 w 2438400"/>
              <a:gd name="connsiteY6" fmla="*/ 2126962 h 2711162"/>
              <a:gd name="connsiteX7" fmla="*/ 2286000 w 2438400"/>
              <a:gd name="connsiteY7" fmla="*/ 2603116 h 2711162"/>
              <a:gd name="connsiteX8" fmla="*/ 1797146 w 2438400"/>
              <a:gd name="connsiteY8" fmla="*/ 2711162 h 2711162"/>
              <a:gd name="connsiteX9" fmla="*/ 1782725 w 2438400"/>
              <a:gd name="connsiteY9" fmla="*/ 2516286 h 2711162"/>
              <a:gd name="connsiteX10" fmla="*/ 936673 w 2438400"/>
              <a:gd name="connsiteY10" fmla="*/ 1695162 h 2711162"/>
              <a:gd name="connsiteX11" fmla="*/ 936673 w 2438400"/>
              <a:gd name="connsiteY11" fmla="*/ 1232654 h 2711162"/>
              <a:gd name="connsiteX12" fmla="*/ 0 w 2438400"/>
              <a:gd name="connsiteY12" fmla="*/ 1232654 h 2711162"/>
              <a:gd name="connsiteX13" fmla="*/ 0 w 2438400"/>
              <a:gd name="connsiteY13" fmla="*/ 0 h 27111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44627 w 2438400"/>
              <a:gd name="connsiteY5" fmla="*/ 24063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936673 w 2438400"/>
              <a:gd name="connsiteY10" fmla="*/ 16951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44627 w 2438400"/>
              <a:gd name="connsiteY5" fmla="*/ 24063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78272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49400 w 2438400"/>
              <a:gd name="connsiteY9" fmla="*/ 253533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82727 w 2438400"/>
              <a:gd name="connsiteY5" fmla="*/ 23682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0177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28725 w 2438400"/>
              <a:gd name="connsiteY4" fmla="*/ 1779686 h 2761962"/>
              <a:gd name="connsiteX5" fmla="*/ 1892252 w 2438400"/>
              <a:gd name="connsiteY5" fmla="*/ 23301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0177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61962"/>
              <a:gd name="connsiteX1" fmla="*/ 2438400 w 2438400"/>
              <a:gd name="connsiteY1" fmla="*/ 0 h 2761962"/>
              <a:gd name="connsiteX2" fmla="*/ 2438400 w 2438400"/>
              <a:gd name="connsiteY2" fmla="*/ 1232654 h 2761962"/>
              <a:gd name="connsiteX3" fmla="*/ 1501727 w 2438400"/>
              <a:gd name="connsiteY3" fmla="*/ 1232654 h 2761962"/>
              <a:gd name="connsiteX4" fmla="*/ 1509675 w 2438400"/>
              <a:gd name="connsiteY4" fmla="*/ 1893986 h 2761962"/>
              <a:gd name="connsiteX5" fmla="*/ 1892252 w 2438400"/>
              <a:gd name="connsiteY5" fmla="*/ 2330162 h 2761962"/>
              <a:gd name="connsiteX6" fmla="*/ 1987454 w 2438400"/>
              <a:gd name="connsiteY6" fmla="*/ 2126962 h 2761962"/>
              <a:gd name="connsiteX7" fmla="*/ 2286000 w 2438400"/>
              <a:gd name="connsiteY7" fmla="*/ 2603116 h 2761962"/>
              <a:gd name="connsiteX8" fmla="*/ 1797146 w 2438400"/>
              <a:gd name="connsiteY8" fmla="*/ 2761962 h 2761962"/>
              <a:gd name="connsiteX9" fmla="*/ 1801775 w 2438400"/>
              <a:gd name="connsiteY9" fmla="*/ 2516286 h 2761962"/>
              <a:gd name="connsiteX10" fmla="*/ 1127173 w 2438400"/>
              <a:gd name="connsiteY10" fmla="*/ 2088862 h 2761962"/>
              <a:gd name="connsiteX11" fmla="*/ 936673 w 2438400"/>
              <a:gd name="connsiteY11" fmla="*/ 1232654 h 2761962"/>
              <a:gd name="connsiteX12" fmla="*/ 0 w 2438400"/>
              <a:gd name="connsiteY12" fmla="*/ 1232654 h 2761962"/>
              <a:gd name="connsiteX13" fmla="*/ 0 w 2438400"/>
              <a:gd name="connsiteY13" fmla="*/ 0 h 2761962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232654 h 2733387"/>
              <a:gd name="connsiteX3" fmla="*/ 1501727 w 2438400"/>
              <a:gd name="connsiteY3" fmla="*/ 1232654 h 2733387"/>
              <a:gd name="connsiteX4" fmla="*/ 1509675 w 2438400"/>
              <a:gd name="connsiteY4" fmla="*/ 1893986 h 2733387"/>
              <a:gd name="connsiteX5" fmla="*/ 1892252 w 2438400"/>
              <a:gd name="connsiteY5" fmla="*/ 2330162 h 2733387"/>
              <a:gd name="connsiteX6" fmla="*/ 1987454 w 2438400"/>
              <a:gd name="connsiteY6" fmla="*/ 2126962 h 2733387"/>
              <a:gd name="connsiteX7" fmla="*/ 2286000 w 2438400"/>
              <a:gd name="connsiteY7" fmla="*/ 2603116 h 2733387"/>
              <a:gd name="connsiteX8" fmla="*/ 1701896 w 2438400"/>
              <a:gd name="connsiteY8" fmla="*/ 2733387 h 2733387"/>
              <a:gd name="connsiteX9" fmla="*/ 1801775 w 2438400"/>
              <a:gd name="connsiteY9" fmla="*/ 2516286 h 2733387"/>
              <a:gd name="connsiteX10" fmla="*/ 1127173 w 2438400"/>
              <a:gd name="connsiteY10" fmla="*/ 2088862 h 2733387"/>
              <a:gd name="connsiteX11" fmla="*/ 936673 w 2438400"/>
              <a:gd name="connsiteY11" fmla="*/ 1232654 h 2733387"/>
              <a:gd name="connsiteX12" fmla="*/ 0 w 2438400"/>
              <a:gd name="connsiteY12" fmla="*/ 1232654 h 2733387"/>
              <a:gd name="connsiteX13" fmla="*/ 0 w 2438400"/>
              <a:gd name="connsiteY13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1727 w 2438400"/>
              <a:gd name="connsiteY3" fmla="*/ 1232654 h 2733387"/>
              <a:gd name="connsiteX4" fmla="*/ 1509675 w 2438400"/>
              <a:gd name="connsiteY4" fmla="*/ 1893986 h 2733387"/>
              <a:gd name="connsiteX5" fmla="*/ 1892252 w 2438400"/>
              <a:gd name="connsiteY5" fmla="*/ 2330162 h 2733387"/>
              <a:gd name="connsiteX6" fmla="*/ 1987454 w 2438400"/>
              <a:gd name="connsiteY6" fmla="*/ 2126962 h 2733387"/>
              <a:gd name="connsiteX7" fmla="*/ 2286000 w 2438400"/>
              <a:gd name="connsiteY7" fmla="*/ 2603116 h 2733387"/>
              <a:gd name="connsiteX8" fmla="*/ 1701896 w 2438400"/>
              <a:gd name="connsiteY8" fmla="*/ 2733387 h 2733387"/>
              <a:gd name="connsiteX9" fmla="*/ 1801775 w 2438400"/>
              <a:gd name="connsiteY9" fmla="*/ 2516286 h 2733387"/>
              <a:gd name="connsiteX10" fmla="*/ 1127173 w 2438400"/>
              <a:gd name="connsiteY10" fmla="*/ 2088862 h 2733387"/>
              <a:gd name="connsiteX11" fmla="*/ 936673 w 2438400"/>
              <a:gd name="connsiteY11" fmla="*/ 1232654 h 2733387"/>
              <a:gd name="connsiteX12" fmla="*/ 0 w 2438400"/>
              <a:gd name="connsiteY12" fmla="*/ 1232654 h 2733387"/>
              <a:gd name="connsiteX13" fmla="*/ 0 w 2438400"/>
              <a:gd name="connsiteY13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794285 w 2438400"/>
              <a:gd name="connsiteY3" fmla="*/ 1725758 h 2733387"/>
              <a:gd name="connsiteX4" fmla="*/ 1509675 w 2438400"/>
              <a:gd name="connsiteY4" fmla="*/ 1893986 h 2733387"/>
              <a:gd name="connsiteX5" fmla="*/ 1892252 w 2438400"/>
              <a:gd name="connsiteY5" fmla="*/ 2330162 h 2733387"/>
              <a:gd name="connsiteX6" fmla="*/ 1987454 w 2438400"/>
              <a:gd name="connsiteY6" fmla="*/ 2126962 h 2733387"/>
              <a:gd name="connsiteX7" fmla="*/ 2286000 w 2438400"/>
              <a:gd name="connsiteY7" fmla="*/ 2603116 h 2733387"/>
              <a:gd name="connsiteX8" fmla="*/ 1701896 w 2438400"/>
              <a:gd name="connsiteY8" fmla="*/ 2733387 h 2733387"/>
              <a:gd name="connsiteX9" fmla="*/ 1801775 w 2438400"/>
              <a:gd name="connsiteY9" fmla="*/ 2516286 h 2733387"/>
              <a:gd name="connsiteX10" fmla="*/ 1127173 w 2438400"/>
              <a:gd name="connsiteY10" fmla="*/ 2088862 h 2733387"/>
              <a:gd name="connsiteX11" fmla="*/ 936673 w 2438400"/>
              <a:gd name="connsiteY11" fmla="*/ 1232654 h 2733387"/>
              <a:gd name="connsiteX12" fmla="*/ 0 w 2438400"/>
              <a:gd name="connsiteY12" fmla="*/ 1232654 h 2733387"/>
              <a:gd name="connsiteX13" fmla="*/ 0 w 2438400"/>
              <a:gd name="connsiteY13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36673 w 2438400"/>
              <a:gd name="connsiteY10" fmla="*/ 1232654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36673 w 2438400"/>
              <a:gd name="connsiteY10" fmla="*/ 1232654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36673 w 2438400"/>
              <a:gd name="connsiteY10" fmla="*/ 1232654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232654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893986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759897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759897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659330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47899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0 w 2438400"/>
              <a:gd name="connsiteY11" fmla="*/ 1735490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11809 w 2438400"/>
              <a:gd name="connsiteY11" fmla="*/ 1685206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11809 w 2438400"/>
              <a:gd name="connsiteY11" fmla="*/ 1718728 h 2733387"/>
              <a:gd name="connsiteX12" fmla="*/ 0 w 2438400"/>
              <a:gd name="connsiteY12" fmla="*/ 0 h 2733387"/>
              <a:gd name="connsiteX0" fmla="*/ 0 w 2438400"/>
              <a:gd name="connsiteY0" fmla="*/ 0 h 2733387"/>
              <a:gd name="connsiteX1" fmla="*/ 2438400 w 2438400"/>
              <a:gd name="connsiteY1" fmla="*/ 0 h 2733387"/>
              <a:gd name="connsiteX2" fmla="*/ 2438400 w 2438400"/>
              <a:gd name="connsiteY2" fmla="*/ 1698183 h 2733387"/>
              <a:gd name="connsiteX3" fmla="*/ 1509675 w 2438400"/>
              <a:gd name="connsiteY3" fmla="*/ 1709613 h 2733387"/>
              <a:gd name="connsiteX4" fmla="*/ 1892252 w 2438400"/>
              <a:gd name="connsiteY4" fmla="*/ 2330162 h 2733387"/>
              <a:gd name="connsiteX5" fmla="*/ 1987454 w 2438400"/>
              <a:gd name="connsiteY5" fmla="*/ 2126962 h 2733387"/>
              <a:gd name="connsiteX6" fmla="*/ 2286000 w 2438400"/>
              <a:gd name="connsiteY6" fmla="*/ 2603116 h 2733387"/>
              <a:gd name="connsiteX7" fmla="*/ 1701896 w 2438400"/>
              <a:gd name="connsiteY7" fmla="*/ 2733387 h 2733387"/>
              <a:gd name="connsiteX8" fmla="*/ 1801775 w 2438400"/>
              <a:gd name="connsiteY8" fmla="*/ 2516286 h 2733387"/>
              <a:gd name="connsiteX9" fmla="*/ 1127173 w 2438400"/>
              <a:gd name="connsiteY9" fmla="*/ 2088862 h 2733387"/>
              <a:gd name="connsiteX10" fmla="*/ 924864 w 2438400"/>
              <a:gd name="connsiteY10" fmla="*/ 1718728 h 2733387"/>
              <a:gd name="connsiteX11" fmla="*/ 11809 w 2438400"/>
              <a:gd name="connsiteY11" fmla="*/ 1701967 h 2733387"/>
              <a:gd name="connsiteX12" fmla="*/ 0 w 2438400"/>
              <a:gd name="connsiteY12" fmla="*/ 0 h 27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8400" h="2733387">
                <a:moveTo>
                  <a:pt x="0" y="0"/>
                </a:moveTo>
                <a:lnTo>
                  <a:pt x="2438400" y="0"/>
                </a:lnTo>
                <a:lnTo>
                  <a:pt x="2438400" y="1698183"/>
                </a:lnTo>
                <a:lnTo>
                  <a:pt x="1509675" y="1709613"/>
                </a:lnTo>
                <a:cubicBezTo>
                  <a:pt x="1573175" y="1898881"/>
                  <a:pt x="1815797" y="2272283"/>
                  <a:pt x="1892252" y="2330162"/>
                </a:cubicBezTo>
                <a:lnTo>
                  <a:pt x="1987454" y="2126962"/>
                </a:lnTo>
                <a:lnTo>
                  <a:pt x="2286000" y="2603116"/>
                </a:lnTo>
                <a:lnTo>
                  <a:pt x="1701896" y="2733387"/>
                </a:lnTo>
                <a:lnTo>
                  <a:pt x="1801775" y="2516286"/>
                </a:lnTo>
                <a:cubicBezTo>
                  <a:pt x="1690113" y="2404103"/>
                  <a:pt x="1273325" y="2221788"/>
                  <a:pt x="1127173" y="2088862"/>
                </a:cubicBezTo>
                <a:cubicBezTo>
                  <a:pt x="981021" y="1955936"/>
                  <a:pt x="1112726" y="1861429"/>
                  <a:pt x="924864" y="1718728"/>
                </a:cubicBezTo>
                <a:lnTo>
                  <a:pt x="11809" y="1701967"/>
                </a:lnTo>
                <a:cubicBezTo>
                  <a:pt x="7873" y="1140232"/>
                  <a:pt x="3936" y="561735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15859228"/>
            <a:ext cx="39335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ln w="0"/>
              </a:rPr>
              <a:t>Control</a:t>
            </a:r>
          </a:p>
          <a:p>
            <a:pPr algn="ctr"/>
            <a:r>
              <a:rPr lang="en-US" sz="2400" dirty="0" smtClean="0">
                <a:ln w="0"/>
              </a:rPr>
              <a:t>221 Students (19 sections)</a:t>
            </a:r>
          </a:p>
          <a:p>
            <a:pPr algn="ctr"/>
            <a:r>
              <a:rPr lang="en-US" sz="2400" dirty="0" smtClean="0">
                <a:ln w="0"/>
              </a:rPr>
              <a:t>Heterogeneous mixture based on random distribution.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603382" y="4905379"/>
            <a:ext cx="2010018" cy="1828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Metric: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Compare Performance on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Course-wide Graded Events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7017" y="3581400"/>
            <a:ext cx="2866783" cy="2286000"/>
            <a:chOff x="533400" y="5007402"/>
            <a:chExt cx="2895600" cy="2514600"/>
          </a:xfrm>
        </p:grpSpPr>
        <p:sp>
          <p:nvSpPr>
            <p:cNvPr id="12" name="Down Arrow Callout 106"/>
            <p:cNvSpPr/>
            <p:nvPr/>
          </p:nvSpPr>
          <p:spPr>
            <a:xfrm>
              <a:off x="533400" y="5023550"/>
              <a:ext cx="2895600" cy="2498452"/>
            </a:xfrm>
            <a:custGeom>
              <a:avLst/>
              <a:gdLst>
                <a:gd name="connsiteX0" fmla="*/ 0 w 2438400"/>
                <a:gd name="connsiteY0" fmla="*/ 0 h 2260216"/>
                <a:gd name="connsiteX1" fmla="*/ 2438400 w 2438400"/>
                <a:gd name="connsiteY1" fmla="*/ 0 h 2260216"/>
                <a:gd name="connsiteX2" fmla="*/ 2438400 w 2438400"/>
                <a:gd name="connsiteY2" fmla="*/ 1232654 h 2260216"/>
                <a:gd name="connsiteX3" fmla="*/ 1501727 w 2438400"/>
                <a:gd name="connsiteY3" fmla="*/ 1232654 h 2260216"/>
                <a:gd name="connsiteX4" fmla="*/ 1501727 w 2438400"/>
                <a:gd name="connsiteY4" fmla="*/ 1695162 h 2260216"/>
                <a:gd name="connsiteX5" fmla="*/ 1784254 w 2438400"/>
                <a:gd name="connsiteY5" fmla="*/ 1695162 h 2260216"/>
                <a:gd name="connsiteX6" fmla="*/ 1219200 w 2438400"/>
                <a:gd name="connsiteY6" fmla="*/ 2260216 h 2260216"/>
                <a:gd name="connsiteX7" fmla="*/ 654146 w 2438400"/>
                <a:gd name="connsiteY7" fmla="*/ 1695162 h 2260216"/>
                <a:gd name="connsiteX8" fmla="*/ 936673 w 2438400"/>
                <a:gd name="connsiteY8" fmla="*/ 1695162 h 2260216"/>
                <a:gd name="connsiteX9" fmla="*/ 936673 w 2438400"/>
                <a:gd name="connsiteY9" fmla="*/ 1232654 h 2260216"/>
                <a:gd name="connsiteX10" fmla="*/ 0 w 2438400"/>
                <a:gd name="connsiteY10" fmla="*/ 1232654 h 2260216"/>
                <a:gd name="connsiteX11" fmla="*/ 0 w 2438400"/>
                <a:gd name="connsiteY11" fmla="*/ 0 h 2260216"/>
                <a:gd name="connsiteX0" fmla="*/ 0 w 2438400"/>
                <a:gd name="connsiteY0" fmla="*/ 0 h 2603116"/>
                <a:gd name="connsiteX1" fmla="*/ 2438400 w 2438400"/>
                <a:gd name="connsiteY1" fmla="*/ 0 h 2603116"/>
                <a:gd name="connsiteX2" fmla="*/ 2438400 w 2438400"/>
                <a:gd name="connsiteY2" fmla="*/ 1232654 h 2603116"/>
                <a:gd name="connsiteX3" fmla="*/ 1501727 w 2438400"/>
                <a:gd name="connsiteY3" fmla="*/ 1232654 h 2603116"/>
                <a:gd name="connsiteX4" fmla="*/ 1501727 w 2438400"/>
                <a:gd name="connsiteY4" fmla="*/ 1695162 h 2603116"/>
                <a:gd name="connsiteX5" fmla="*/ 1784254 w 2438400"/>
                <a:gd name="connsiteY5" fmla="*/ 1695162 h 2603116"/>
                <a:gd name="connsiteX6" fmla="*/ 2286000 w 2438400"/>
                <a:gd name="connsiteY6" fmla="*/ 2603116 h 2603116"/>
                <a:gd name="connsiteX7" fmla="*/ 654146 w 2438400"/>
                <a:gd name="connsiteY7" fmla="*/ 1695162 h 2603116"/>
                <a:gd name="connsiteX8" fmla="*/ 936673 w 2438400"/>
                <a:gd name="connsiteY8" fmla="*/ 1695162 h 2603116"/>
                <a:gd name="connsiteX9" fmla="*/ 936673 w 2438400"/>
                <a:gd name="connsiteY9" fmla="*/ 1232654 h 2603116"/>
                <a:gd name="connsiteX10" fmla="*/ 0 w 2438400"/>
                <a:gd name="connsiteY10" fmla="*/ 1232654 h 2603116"/>
                <a:gd name="connsiteX11" fmla="*/ 0 w 2438400"/>
                <a:gd name="connsiteY11" fmla="*/ 0 h 2603116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01727 w 2438400"/>
                <a:gd name="connsiteY4" fmla="*/ 1695162 h 2711162"/>
                <a:gd name="connsiteX5" fmla="*/ 1784254 w 2438400"/>
                <a:gd name="connsiteY5" fmla="*/ 1695162 h 2711162"/>
                <a:gd name="connsiteX6" fmla="*/ 2286000 w 2438400"/>
                <a:gd name="connsiteY6" fmla="*/ 2603116 h 2711162"/>
                <a:gd name="connsiteX7" fmla="*/ 1797146 w 2438400"/>
                <a:gd name="connsiteY7" fmla="*/ 2711162 h 2711162"/>
                <a:gd name="connsiteX8" fmla="*/ 936673 w 2438400"/>
                <a:gd name="connsiteY8" fmla="*/ 1695162 h 2711162"/>
                <a:gd name="connsiteX9" fmla="*/ 936673 w 2438400"/>
                <a:gd name="connsiteY9" fmla="*/ 1232654 h 2711162"/>
                <a:gd name="connsiteX10" fmla="*/ 0 w 2438400"/>
                <a:gd name="connsiteY10" fmla="*/ 1232654 h 2711162"/>
                <a:gd name="connsiteX11" fmla="*/ 0 w 2438400"/>
                <a:gd name="connsiteY11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01727 w 2438400"/>
                <a:gd name="connsiteY4" fmla="*/ 1695162 h 2711162"/>
                <a:gd name="connsiteX5" fmla="*/ 1987454 w 2438400"/>
                <a:gd name="connsiteY5" fmla="*/ 2126962 h 2711162"/>
                <a:gd name="connsiteX6" fmla="*/ 2286000 w 2438400"/>
                <a:gd name="connsiteY6" fmla="*/ 2603116 h 2711162"/>
                <a:gd name="connsiteX7" fmla="*/ 1797146 w 2438400"/>
                <a:gd name="connsiteY7" fmla="*/ 2711162 h 2711162"/>
                <a:gd name="connsiteX8" fmla="*/ 936673 w 2438400"/>
                <a:gd name="connsiteY8" fmla="*/ 1695162 h 2711162"/>
                <a:gd name="connsiteX9" fmla="*/ 936673 w 2438400"/>
                <a:gd name="connsiteY9" fmla="*/ 1232654 h 2711162"/>
                <a:gd name="connsiteX10" fmla="*/ 0 w 2438400"/>
                <a:gd name="connsiteY10" fmla="*/ 1232654 h 2711162"/>
                <a:gd name="connsiteX11" fmla="*/ 0 w 2438400"/>
                <a:gd name="connsiteY11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844627 w 2438400"/>
                <a:gd name="connsiteY4" fmla="*/ 2406362 h 2711162"/>
                <a:gd name="connsiteX5" fmla="*/ 1987454 w 2438400"/>
                <a:gd name="connsiteY5" fmla="*/ 2126962 h 2711162"/>
                <a:gd name="connsiteX6" fmla="*/ 2286000 w 2438400"/>
                <a:gd name="connsiteY6" fmla="*/ 2603116 h 2711162"/>
                <a:gd name="connsiteX7" fmla="*/ 1797146 w 2438400"/>
                <a:gd name="connsiteY7" fmla="*/ 2711162 h 2711162"/>
                <a:gd name="connsiteX8" fmla="*/ 936673 w 2438400"/>
                <a:gd name="connsiteY8" fmla="*/ 1695162 h 2711162"/>
                <a:gd name="connsiteX9" fmla="*/ 936673 w 2438400"/>
                <a:gd name="connsiteY9" fmla="*/ 1232654 h 2711162"/>
                <a:gd name="connsiteX10" fmla="*/ 0 w 2438400"/>
                <a:gd name="connsiteY10" fmla="*/ 1232654 h 2711162"/>
                <a:gd name="connsiteX11" fmla="*/ 0 w 2438400"/>
                <a:gd name="connsiteY11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28725 w 2438400"/>
                <a:gd name="connsiteY4" fmla="*/ 1779686 h 2711162"/>
                <a:gd name="connsiteX5" fmla="*/ 1844627 w 2438400"/>
                <a:gd name="connsiteY5" fmla="*/ 2406362 h 2711162"/>
                <a:gd name="connsiteX6" fmla="*/ 1987454 w 2438400"/>
                <a:gd name="connsiteY6" fmla="*/ 2126962 h 2711162"/>
                <a:gd name="connsiteX7" fmla="*/ 2286000 w 2438400"/>
                <a:gd name="connsiteY7" fmla="*/ 2603116 h 2711162"/>
                <a:gd name="connsiteX8" fmla="*/ 1797146 w 2438400"/>
                <a:gd name="connsiteY8" fmla="*/ 2711162 h 2711162"/>
                <a:gd name="connsiteX9" fmla="*/ 936673 w 2438400"/>
                <a:gd name="connsiteY9" fmla="*/ 1695162 h 2711162"/>
                <a:gd name="connsiteX10" fmla="*/ 936673 w 2438400"/>
                <a:gd name="connsiteY10" fmla="*/ 1232654 h 2711162"/>
                <a:gd name="connsiteX11" fmla="*/ 0 w 2438400"/>
                <a:gd name="connsiteY11" fmla="*/ 1232654 h 2711162"/>
                <a:gd name="connsiteX12" fmla="*/ 0 w 2438400"/>
                <a:gd name="connsiteY12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28725 w 2438400"/>
                <a:gd name="connsiteY4" fmla="*/ 1779686 h 2711162"/>
                <a:gd name="connsiteX5" fmla="*/ 1844627 w 2438400"/>
                <a:gd name="connsiteY5" fmla="*/ 2406362 h 2711162"/>
                <a:gd name="connsiteX6" fmla="*/ 1987454 w 2438400"/>
                <a:gd name="connsiteY6" fmla="*/ 2126962 h 2711162"/>
                <a:gd name="connsiteX7" fmla="*/ 2286000 w 2438400"/>
                <a:gd name="connsiteY7" fmla="*/ 2603116 h 2711162"/>
                <a:gd name="connsiteX8" fmla="*/ 1797146 w 2438400"/>
                <a:gd name="connsiteY8" fmla="*/ 2711162 h 2711162"/>
                <a:gd name="connsiteX9" fmla="*/ 1782725 w 2438400"/>
                <a:gd name="connsiteY9" fmla="*/ 2516286 h 2711162"/>
                <a:gd name="connsiteX10" fmla="*/ 936673 w 2438400"/>
                <a:gd name="connsiteY10" fmla="*/ 1695162 h 2711162"/>
                <a:gd name="connsiteX11" fmla="*/ 936673 w 2438400"/>
                <a:gd name="connsiteY11" fmla="*/ 1232654 h 2711162"/>
                <a:gd name="connsiteX12" fmla="*/ 0 w 2438400"/>
                <a:gd name="connsiteY12" fmla="*/ 1232654 h 2711162"/>
                <a:gd name="connsiteX13" fmla="*/ 0 w 2438400"/>
                <a:gd name="connsiteY13" fmla="*/ 0 h 27111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44627 w 2438400"/>
                <a:gd name="connsiteY5" fmla="*/ 24063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936673 w 2438400"/>
                <a:gd name="connsiteY10" fmla="*/ 16951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44627 w 2438400"/>
                <a:gd name="connsiteY5" fmla="*/ 24063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49400 w 2438400"/>
                <a:gd name="connsiteY9" fmla="*/ 253533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0177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92252 w 2438400"/>
                <a:gd name="connsiteY5" fmla="*/ 23301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0177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09675 w 2438400"/>
                <a:gd name="connsiteY4" fmla="*/ 1893986 h 2761962"/>
                <a:gd name="connsiteX5" fmla="*/ 1892252 w 2438400"/>
                <a:gd name="connsiteY5" fmla="*/ 23301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0177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232654 h 2733387"/>
                <a:gd name="connsiteX3" fmla="*/ 1501727 w 2438400"/>
                <a:gd name="connsiteY3" fmla="*/ 1232654 h 2733387"/>
                <a:gd name="connsiteX4" fmla="*/ 1509675 w 2438400"/>
                <a:gd name="connsiteY4" fmla="*/ 1893986 h 2733387"/>
                <a:gd name="connsiteX5" fmla="*/ 1892252 w 2438400"/>
                <a:gd name="connsiteY5" fmla="*/ 2330162 h 2733387"/>
                <a:gd name="connsiteX6" fmla="*/ 1987454 w 2438400"/>
                <a:gd name="connsiteY6" fmla="*/ 2126962 h 2733387"/>
                <a:gd name="connsiteX7" fmla="*/ 2286000 w 2438400"/>
                <a:gd name="connsiteY7" fmla="*/ 2603116 h 2733387"/>
                <a:gd name="connsiteX8" fmla="*/ 1701896 w 2438400"/>
                <a:gd name="connsiteY8" fmla="*/ 2733387 h 2733387"/>
                <a:gd name="connsiteX9" fmla="*/ 1801775 w 2438400"/>
                <a:gd name="connsiteY9" fmla="*/ 2516286 h 2733387"/>
                <a:gd name="connsiteX10" fmla="*/ 1127173 w 2438400"/>
                <a:gd name="connsiteY10" fmla="*/ 2088862 h 2733387"/>
                <a:gd name="connsiteX11" fmla="*/ 936673 w 2438400"/>
                <a:gd name="connsiteY11" fmla="*/ 1232654 h 2733387"/>
                <a:gd name="connsiteX12" fmla="*/ 0 w 2438400"/>
                <a:gd name="connsiteY12" fmla="*/ 1232654 h 2733387"/>
                <a:gd name="connsiteX13" fmla="*/ 0 w 2438400"/>
                <a:gd name="connsiteY13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1727 w 2438400"/>
                <a:gd name="connsiteY3" fmla="*/ 1232654 h 2733387"/>
                <a:gd name="connsiteX4" fmla="*/ 1509675 w 2438400"/>
                <a:gd name="connsiteY4" fmla="*/ 1893986 h 2733387"/>
                <a:gd name="connsiteX5" fmla="*/ 1892252 w 2438400"/>
                <a:gd name="connsiteY5" fmla="*/ 2330162 h 2733387"/>
                <a:gd name="connsiteX6" fmla="*/ 1987454 w 2438400"/>
                <a:gd name="connsiteY6" fmla="*/ 2126962 h 2733387"/>
                <a:gd name="connsiteX7" fmla="*/ 2286000 w 2438400"/>
                <a:gd name="connsiteY7" fmla="*/ 2603116 h 2733387"/>
                <a:gd name="connsiteX8" fmla="*/ 1701896 w 2438400"/>
                <a:gd name="connsiteY8" fmla="*/ 2733387 h 2733387"/>
                <a:gd name="connsiteX9" fmla="*/ 1801775 w 2438400"/>
                <a:gd name="connsiteY9" fmla="*/ 2516286 h 2733387"/>
                <a:gd name="connsiteX10" fmla="*/ 1127173 w 2438400"/>
                <a:gd name="connsiteY10" fmla="*/ 2088862 h 2733387"/>
                <a:gd name="connsiteX11" fmla="*/ 936673 w 2438400"/>
                <a:gd name="connsiteY11" fmla="*/ 1232654 h 2733387"/>
                <a:gd name="connsiteX12" fmla="*/ 0 w 2438400"/>
                <a:gd name="connsiteY12" fmla="*/ 1232654 h 2733387"/>
                <a:gd name="connsiteX13" fmla="*/ 0 w 2438400"/>
                <a:gd name="connsiteY13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794285 w 2438400"/>
                <a:gd name="connsiteY3" fmla="*/ 1725758 h 2733387"/>
                <a:gd name="connsiteX4" fmla="*/ 1509675 w 2438400"/>
                <a:gd name="connsiteY4" fmla="*/ 1893986 h 2733387"/>
                <a:gd name="connsiteX5" fmla="*/ 1892252 w 2438400"/>
                <a:gd name="connsiteY5" fmla="*/ 2330162 h 2733387"/>
                <a:gd name="connsiteX6" fmla="*/ 1987454 w 2438400"/>
                <a:gd name="connsiteY6" fmla="*/ 2126962 h 2733387"/>
                <a:gd name="connsiteX7" fmla="*/ 2286000 w 2438400"/>
                <a:gd name="connsiteY7" fmla="*/ 2603116 h 2733387"/>
                <a:gd name="connsiteX8" fmla="*/ 1701896 w 2438400"/>
                <a:gd name="connsiteY8" fmla="*/ 2733387 h 2733387"/>
                <a:gd name="connsiteX9" fmla="*/ 1801775 w 2438400"/>
                <a:gd name="connsiteY9" fmla="*/ 2516286 h 2733387"/>
                <a:gd name="connsiteX10" fmla="*/ 1127173 w 2438400"/>
                <a:gd name="connsiteY10" fmla="*/ 2088862 h 2733387"/>
                <a:gd name="connsiteX11" fmla="*/ 936673 w 2438400"/>
                <a:gd name="connsiteY11" fmla="*/ 1232654 h 2733387"/>
                <a:gd name="connsiteX12" fmla="*/ 0 w 2438400"/>
                <a:gd name="connsiteY12" fmla="*/ 1232654 h 2733387"/>
                <a:gd name="connsiteX13" fmla="*/ 0 w 2438400"/>
                <a:gd name="connsiteY13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36673 w 2438400"/>
                <a:gd name="connsiteY10" fmla="*/ 1232654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36673 w 2438400"/>
                <a:gd name="connsiteY10" fmla="*/ 1232654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36673 w 2438400"/>
                <a:gd name="connsiteY10" fmla="*/ 1232654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759897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759897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659330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11809 w 2438400"/>
                <a:gd name="connsiteY11" fmla="*/ 1685206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11809 w 2438400"/>
                <a:gd name="connsiteY11" fmla="*/ 1718728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11809 w 2438400"/>
                <a:gd name="connsiteY11" fmla="*/ 1701967 h 2733387"/>
                <a:gd name="connsiteX12" fmla="*/ 0 w 2438400"/>
                <a:gd name="connsiteY12" fmla="*/ 0 h 27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8400" h="2733387">
                  <a:moveTo>
                    <a:pt x="0" y="0"/>
                  </a:moveTo>
                  <a:lnTo>
                    <a:pt x="2438400" y="0"/>
                  </a:lnTo>
                  <a:lnTo>
                    <a:pt x="2438400" y="1698183"/>
                  </a:lnTo>
                  <a:lnTo>
                    <a:pt x="1509675" y="1709613"/>
                  </a:lnTo>
                  <a:cubicBezTo>
                    <a:pt x="1573175" y="1898881"/>
                    <a:pt x="1815797" y="2272283"/>
                    <a:pt x="1892252" y="2330162"/>
                  </a:cubicBezTo>
                  <a:lnTo>
                    <a:pt x="1987454" y="2126962"/>
                  </a:lnTo>
                  <a:lnTo>
                    <a:pt x="2286000" y="2603116"/>
                  </a:lnTo>
                  <a:lnTo>
                    <a:pt x="1701896" y="2733387"/>
                  </a:lnTo>
                  <a:lnTo>
                    <a:pt x="1801775" y="2516286"/>
                  </a:lnTo>
                  <a:cubicBezTo>
                    <a:pt x="1690113" y="2404103"/>
                    <a:pt x="1273325" y="2221788"/>
                    <a:pt x="1127173" y="2088862"/>
                  </a:cubicBezTo>
                  <a:cubicBezTo>
                    <a:pt x="981021" y="1955936"/>
                    <a:pt x="1112726" y="1861429"/>
                    <a:pt x="924864" y="1718728"/>
                  </a:cubicBezTo>
                  <a:lnTo>
                    <a:pt x="11809" y="1701967"/>
                  </a:lnTo>
                  <a:cubicBezTo>
                    <a:pt x="7873" y="1140232"/>
                    <a:pt x="3936" y="561735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" y="5007402"/>
              <a:ext cx="2819400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u="sng" dirty="0" smtClean="0">
                  <a:ln w="0"/>
                </a:rPr>
                <a:t>Treatment</a:t>
              </a:r>
            </a:p>
            <a:p>
              <a:pPr algn="ctr"/>
              <a:r>
                <a:rPr lang="en-US" dirty="0" smtClean="0">
                  <a:ln w="0"/>
                </a:rPr>
                <a:t>190 Students (18 sections).</a:t>
              </a:r>
            </a:p>
            <a:p>
              <a:pPr algn="ctr"/>
              <a:r>
                <a:rPr lang="en-US" dirty="0" smtClean="0">
                  <a:ln w="0"/>
                </a:rPr>
                <a:t>Homogenous sectioning based on past academic performance.</a:t>
              </a:r>
            </a:p>
            <a:p>
              <a:pPr algn="ctr"/>
              <a:r>
                <a:rPr lang="en-US" sz="2000" dirty="0" smtClean="0">
                  <a:ln w="0"/>
                </a:rPr>
                <a:t> </a:t>
              </a:r>
              <a:endParaRPr lang="en-US" sz="2000" b="1" i="1" dirty="0" smtClean="0">
                <a:ln w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559602"/>
            <a:ext cx="2825719" cy="2383998"/>
            <a:chOff x="5572206" y="5007402"/>
            <a:chExt cx="2825719" cy="2383998"/>
          </a:xfrm>
        </p:grpSpPr>
        <p:sp>
          <p:nvSpPr>
            <p:cNvPr id="11" name="Down Arrow Callout 106"/>
            <p:cNvSpPr/>
            <p:nvPr/>
          </p:nvSpPr>
          <p:spPr>
            <a:xfrm flipH="1">
              <a:off x="5572206" y="5007402"/>
              <a:ext cx="2825719" cy="2383998"/>
            </a:xfrm>
            <a:custGeom>
              <a:avLst/>
              <a:gdLst>
                <a:gd name="connsiteX0" fmla="*/ 0 w 2438400"/>
                <a:gd name="connsiteY0" fmla="*/ 0 h 2260216"/>
                <a:gd name="connsiteX1" fmla="*/ 2438400 w 2438400"/>
                <a:gd name="connsiteY1" fmla="*/ 0 h 2260216"/>
                <a:gd name="connsiteX2" fmla="*/ 2438400 w 2438400"/>
                <a:gd name="connsiteY2" fmla="*/ 1232654 h 2260216"/>
                <a:gd name="connsiteX3" fmla="*/ 1501727 w 2438400"/>
                <a:gd name="connsiteY3" fmla="*/ 1232654 h 2260216"/>
                <a:gd name="connsiteX4" fmla="*/ 1501727 w 2438400"/>
                <a:gd name="connsiteY4" fmla="*/ 1695162 h 2260216"/>
                <a:gd name="connsiteX5" fmla="*/ 1784254 w 2438400"/>
                <a:gd name="connsiteY5" fmla="*/ 1695162 h 2260216"/>
                <a:gd name="connsiteX6" fmla="*/ 1219200 w 2438400"/>
                <a:gd name="connsiteY6" fmla="*/ 2260216 h 2260216"/>
                <a:gd name="connsiteX7" fmla="*/ 654146 w 2438400"/>
                <a:gd name="connsiteY7" fmla="*/ 1695162 h 2260216"/>
                <a:gd name="connsiteX8" fmla="*/ 936673 w 2438400"/>
                <a:gd name="connsiteY8" fmla="*/ 1695162 h 2260216"/>
                <a:gd name="connsiteX9" fmla="*/ 936673 w 2438400"/>
                <a:gd name="connsiteY9" fmla="*/ 1232654 h 2260216"/>
                <a:gd name="connsiteX10" fmla="*/ 0 w 2438400"/>
                <a:gd name="connsiteY10" fmla="*/ 1232654 h 2260216"/>
                <a:gd name="connsiteX11" fmla="*/ 0 w 2438400"/>
                <a:gd name="connsiteY11" fmla="*/ 0 h 2260216"/>
                <a:gd name="connsiteX0" fmla="*/ 0 w 2438400"/>
                <a:gd name="connsiteY0" fmla="*/ 0 h 2603116"/>
                <a:gd name="connsiteX1" fmla="*/ 2438400 w 2438400"/>
                <a:gd name="connsiteY1" fmla="*/ 0 h 2603116"/>
                <a:gd name="connsiteX2" fmla="*/ 2438400 w 2438400"/>
                <a:gd name="connsiteY2" fmla="*/ 1232654 h 2603116"/>
                <a:gd name="connsiteX3" fmla="*/ 1501727 w 2438400"/>
                <a:gd name="connsiteY3" fmla="*/ 1232654 h 2603116"/>
                <a:gd name="connsiteX4" fmla="*/ 1501727 w 2438400"/>
                <a:gd name="connsiteY4" fmla="*/ 1695162 h 2603116"/>
                <a:gd name="connsiteX5" fmla="*/ 1784254 w 2438400"/>
                <a:gd name="connsiteY5" fmla="*/ 1695162 h 2603116"/>
                <a:gd name="connsiteX6" fmla="*/ 2286000 w 2438400"/>
                <a:gd name="connsiteY6" fmla="*/ 2603116 h 2603116"/>
                <a:gd name="connsiteX7" fmla="*/ 654146 w 2438400"/>
                <a:gd name="connsiteY7" fmla="*/ 1695162 h 2603116"/>
                <a:gd name="connsiteX8" fmla="*/ 936673 w 2438400"/>
                <a:gd name="connsiteY8" fmla="*/ 1695162 h 2603116"/>
                <a:gd name="connsiteX9" fmla="*/ 936673 w 2438400"/>
                <a:gd name="connsiteY9" fmla="*/ 1232654 h 2603116"/>
                <a:gd name="connsiteX10" fmla="*/ 0 w 2438400"/>
                <a:gd name="connsiteY10" fmla="*/ 1232654 h 2603116"/>
                <a:gd name="connsiteX11" fmla="*/ 0 w 2438400"/>
                <a:gd name="connsiteY11" fmla="*/ 0 h 2603116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01727 w 2438400"/>
                <a:gd name="connsiteY4" fmla="*/ 1695162 h 2711162"/>
                <a:gd name="connsiteX5" fmla="*/ 1784254 w 2438400"/>
                <a:gd name="connsiteY5" fmla="*/ 1695162 h 2711162"/>
                <a:gd name="connsiteX6" fmla="*/ 2286000 w 2438400"/>
                <a:gd name="connsiteY6" fmla="*/ 2603116 h 2711162"/>
                <a:gd name="connsiteX7" fmla="*/ 1797146 w 2438400"/>
                <a:gd name="connsiteY7" fmla="*/ 2711162 h 2711162"/>
                <a:gd name="connsiteX8" fmla="*/ 936673 w 2438400"/>
                <a:gd name="connsiteY8" fmla="*/ 1695162 h 2711162"/>
                <a:gd name="connsiteX9" fmla="*/ 936673 w 2438400"/>
                <a:gd name="connsiteY9" fmla="*/ 1232654 h 2711162"/>
                <a:gd name="connsiteX10" fmla="*/ 0 w 2438400"/>
                <a:gd name="connsiteY10" fmla="*/ 1232654 h 2711162"/>
                <a:gd name="connsiteX11" fmla="*/ 0 w 2438400"/>
                <a:gd name="connsiteY11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01727 w 2438400"/>
                <a:gd name="connsiteY4" fmla="*/ 1695162 h 2711162"/>
                <a:gd name="connsiteX5" fmla="*/ 1987454 w 2438400"/>
                <a:gd name="connsiteY5" fmla="*/ 2126962 h 2711162"/>
                <a:gd name="connsiteX6" fmla="*/ 2286000 w 2438400"/>
                <a:gd name="connsiteY6" fmla="*/ 2603116 h 2711162"/>
                <a:gd name="connsiteX7" fmla="*/ 1797146 w 2438400"/>
                <a:gd name="connsiteY7" fmla="*/ 2711162 h 2711162"/>
                <a:gd name="connsiteX8" fmla="*/ 936673 w 2438400"/>
                <a:gd name="connsiteY8" fmla="*/ 1695162 h 2711162"/>
                <a:gd name="connsiteX9" fmla="*/ 936673 w 2438400"/>
                <a:gd name="connsiteY9" fmla="*/ 1232654 h 2711162"/>
                <a:gd name="connsiteX10" fmla="*/ 0 w 2438400"/>
                <a:gd name="connsiteY10" fmla="*/ 1232654 h 2711162"/>
                <a:gd name="connsiteX11" fmla="*/ 0 w 2438400"/>
                <a:gd name="connsiteY11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844627 w 2438400"/>
                <a:gd name="connsiteY4" fmla="*/ 2406362 h 2711162"/>
                <a:gd name="connsiteX5" fmla="*/ 1987454 w 2438400"/>
                <a:gd name="connsiteY5" fmla="*/ 2126962 h 2711162"/>
                <a:gd name="connsiteX6" fmla="*/ 2286000 w 2438400"/>
                <a:gd name="connsiteY6" fmla="*/ 2603116 h 2711162"/>
                <a:gd name="connsiteX7" fmla="*/ 1797146 w 2438400"/>
                <a:gd name="connsiteY7" fmla="*/ 2711162 h 2711162"/>
                <a:gd name="connsiteX8" fmla="*/ 936673 w 2438400"/>
                <a:gd name="connsiteY8" fmla="*/ 1695162 h 2711162"/>
                <a:gd name="connsiteX9" fmla="*/ 936673 w 2438400"/>
                <a:gd name="connsiteY9" fmla="*/ 1232654 h 2711162"/>
                <a:gd name="connsiteX10" fmla="*/ 0 w 2438400"/>
                <a:gd name="connsiteY10" fmla="*/ 1232654 h 2711162"/>
                <a:gd name="connsiteX11" fmla="*/ 0 w 2438400"/>
                <a:gd name="connsiteY11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28725 w 2438400"/>
                <a:gd name="connsiteY4" fmla="*/ 1779686 h 2711162"/>
                <a:gd name="connsiteX5" fmla="*/ 1844627 w 2438400"/>
                <a:gd name="connsiteY5" fmla="*/ 2406362 h 2711162"/>
                <a:gd name="connsiteX6" fmla="*/ 1987454 w 2438400"/>
                <a:gd name="connsiteY6" fmla="*/ 2126962 h 2711162"/>
                <a:gd name="connsiteX7" fmla="*/ 2286000 w 2438400"/>
                <a:gd name="connsiteY7" fmla="*/ 2603116 h 2711162"/>
                <a:gd name="connsiteX8" fmla="*/ 1797146 w 2438400"/>
                <a:gd name="connsiteY8" fmla="*/ 2711162 h 2711162"/>
                <a:gd name="connsiteX9" fmla="*/ 936673 w 2438400"/>
                <a:gd name="connsiteY9" fmla="*/ 1695162 h 2711162"/>
                <a:gd name="connsiteX10" fmla="*/ 936673 w 2438400"/>
                <a:gd name="connsiteY10" fmla="*/ 1232654 h 2711162"/>
                <a:gd name="connsiteX11" fmla="*/ 0 w 2438400"/>
                <a:gd name="connsiteY11" fmla="*/ 1232654 h 2711162"/>
                <a:gd name="connsiteX12" fmla="*/ 0 w 2438400"/>
                <a:gd name="connsiteY12" fmla="*/ 0 h 2711162"/>
                <a:gd name="connsiteX0" fmla="*/ 0 w 2438400"/>
                <a:gd name="connsiteY0" fmla="*/ 0 h 2711162"/>
                <a:gd name="connsiteX1" fmla="*/ 2438400 w 2438400"/>
                <a:gd name="connsiteY1" fmla="*/ 0 h 2711162"/>
                <a:gd name="connsiteX2" fmla="*/ 2438400 w 2438400"/>
                <a:gd name="connsiteY2" fmla="*/ 1232654 h 2711162"/>
                <a:gd name="connsiteX3" fmla="*/ 1501727 w 2438400"/>
                <a:gd name="connsiteY3" fmla="*/ 1232654 h 2711162"/>
                <a:gd name="connsiteX4" fmla="*/ 1528725 w 2438400"/>
                <a:gd name="connsiteY4" fmla="*/ 1779686 h 2711162"/>
                <a:gd name="connsiteX5" fmla="*/ 1844627 w 2438400"/>
                <a:gd name="connsiteY5" fmla="*/ 2406362 h 2711162"/>
                <a:gd name="connsiteX6" fmla="*/ 1987454 w 2438400"/>
                <a:gd name="connsiteY6" fmla="*/ 2126962 h 2711162"/>
                <a:gd name="connsiteX7" fmla="*/ 2286000 w 2438400"/>
                <a:gd name="connsiteY7" fmla="*/ 2603116 h 2711162"/>
                <a:gd name="connsiteX8" fmla="*/ 1797146 w 2438400"/>
                <a:gd name="connsiteY8" fmla="*/ 2711162 h 2711162"/>
                <a:gd name="connsiteX9" fmla="*/ 1782725 w 2438400"/>
                <a:gd name="connsiteY9" fmla="*/ 2516286 h 2711162"/>
                <a:gd name="connsiteX10" fmla="*/ 936673 w 2438400"/>
                <a:gd name="connsiteY10" fmla="*/ 1695162 h 2711162"/>
                <a:gd name="connsiteX11" fmla="*/ 936673 w 2438400"/>
                <a:gd name="connsiteY11" fmla="*/ 1232654 h 2711162"/>
                <a:gd name="connsiteX12" fmla="*/ 0 w 2438400"/>
                <a:gd name="connsiteY12" fmla="*/ 1232654 h 2711162"/>
                <a:gd name="connsiteX13" fmla="*/ 0 w 2438400"/>
                <a:gd name="connsiteY13" fmla="*/ 0 h 27111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44627 w 2438400"/>
                <a:gd name="connsiteY5" fmla="*/ 24063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936673 w 2438400"/>
                <a:gd name="connsiteY10" fmla="*/ 16951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44627 w 2438400"/>
                <a:gd name="connsiteY5" fmla="*/ 24063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78272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49400 w 2438400"/>
                <a:gd name="connsiteY9" fmla="*/ 253533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82727 w 2438400"/>
                <a:gd name="connsiteY5" fmla="*/ 23682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0177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28725 w 2438400"/>
                <a:gd name="connsiteY4" fmla="*/ 1779686 h 2761962"/>
                <a:gd name="connsiteX5" fmla="*/ 1892252 w 2438400"/>
                <a:gd name="connsiteY5" fmla="*/ 23301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0177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61962"/>
                <a:gd name="connsiteX1" fmla="*/ 2438400 w 2438400"/>
                <a:gd name="connsiteY1" fmla="*/ 0 h 2761962"/>
                <a:gd name="connsiteX2" fmla="*/ 2438400 w 2438400"/>
                <a:gd name="connsiteY2" fmla="*/ 1232654 h 2761962"/>
                <a:gd name="connsiteX3" fmla="*/ 1501727 w 2438400"/>
                <a:gd name="connsiteY3" fmla="*/ 1232654 h 2761962"/>
                <a:gd name="connsiteX4" fmla="*/ 1509675 w 2438400"/>
                <a:gd name="connsiteY4" fmla="*/ 1893986 h 2761962"/>
                <a:gd name="connsiteX5" fmla="*/ 1892252 w 2438400"/>
                <a:gd name="connsiteY5" fmla="*/ 2330162 h 2761962"/>
                <a:gd name="connsiteX6" fmla="*/ 1987454 w 2438400"/>
                <a:gd name="connsiteY6" fmla="*/ 2126962 h 2761962"/>
                <a:gd name="connsiteX7" fmla="*/ 2286000 w 2438400"/>
                <a:gd name="connsiteY7" fmla="*/ 2603116 h 2761962"/>
                <a:gd name="connsiteX8" fmla="*/ 1797146 w 2438400"/>
                <a:gd name="connsiteY8" fmla="*/ 2761962 h 2761962"/>
                <a:gd name="connsiteX9" fmla="*/ 1801775 w 2438400"/>
                <a:gd name="connsiteY9" fmla="*/ 2516286 h 2761962"/>
                <a:gd name="connsiteX10" fmla="*/ 1127173 w 2438400"/>
                <a:gd name="connsiteY10" fmla="*/ 2088862 h 2761962"/>
                <a:gd name="connsiteX11" fmla="*/ 936673 w 2438400"/>
                <a:gd name="connsiteY11" fmla="*/ 1232654 h 2761962"/>
                <a:gd name="connsiteX12" fmla="*/ 0 w 2438400"/>
                <a:gd name="connsiteY12" fmla="*/ 1232654 h 2761962"/>
                <a:gd name="connsiteX13" fmla="*/ 0 w 2438400"/>
                <a:gd name="connsiteY13" fmla="*/ 0 h 2761962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232654 h 2733387"/>
                <a:gd name="connsiteX3" fmla="*/ 1501727 w 2438400"/>
                <a:gd name="connsiteY3" fmla="*/ 1232654 h 2733387"/>
                <a:gd name="connsiteX4" fmla="*/ 1509675 w 2438400"/>
                <a:gd name="connsiteY4" fmla="*/ 1893986 h 2733387"/>
                <a:gd name="connsiteX5" fmla="*/ 1892252 w 2438400"/>
                <a:gd name="connsiteY5" fmla="*/ 2330162 h 2733387"/>
                <a:gd name="connsiteX6" fmla="*/ 1987454 w 2438400"/>
                <a:gd name="connsiteY6" fmla="*/ 2126962 h 2733387"/>
                <a:gd name="connsiteX7" fmla="*/ 2286000 w 2438400"/>
                <a:gd name="connsiteY7" fmla="*/ 2603116 h 2733387"/>
                <a:gd name="connsiteX8" fmla="*/ 1701896 w 2438400"/>
                <a:gd name="connsiteY8" fmla="*/ 2733387 h 2733387"/>
                <a:gd name="connsiteX9" fmla="*/ 1801775 w 2438400"/>
                <a:gd name="connsiteY9" fmla="*/ 2516286 h 2733387"/>
                <a:gd name="connsiteX10" fmla="*/ 1127173 w 2438400"/>
                <a:gd name="connsiteY10" fmla="*/ 2088862 h 2733387"/>
                <a:gd name="connsiteX11" fmla="*/ 936673 w 2438400"/>
                <a:gd name="connsiteY11" fmla="*/ 1232654 h 2733387"/>
                <a:gd name="connsiteX12" fmla="*/ 0 w 2438400"/>
                <a:gd name="connsiteY12" fmla="*/ 1232654 h 2733387"/>
                <a:gd name="connsiteX13" fmla="*/ 0 w 2438400"/>
                <a:gd name="connsiteY13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1727 w 2438400"/>
                <a:gd name="connsiteY3" fmla="*/ 1232654 h 2733387"/>
                <a:gd name="connsiteX4" fmla="*/ 1509675 w 2438400"/>
                <a:gd name="connsiteY4" fmla="*/ 1893986 h 2733387"/>
                <a:gd name="connsiteX5" fmla="*/ 1892252 w 2438400"/>
                <a:gd name="connsiteY5" fmla="*/ 2330162 h 2733387"/>
                <a:gd name="connsiteX6" fmla="*/ 1987454 w 2438400"/>
                <a:gd name="connsiteY6" fmla="*/ 2126962 h 2733387"/>
                <a:gd name="connsiteX7" fmla="*/ 2286000 w 2438400"/>
                <a:gd name="connsiteY7" fmla="*/ 2603116 h 2733387"/>
                <a:gd name="connsiteX8" fmla="*/ 1701896 w 2438400"/>
                <a:gd name="connsiteY8" fmla="*/ 2733387 h 2733387"/>
                <a:gd name="connsiteX9" fmla="*/ 1801775 w 2438400"/>
                <a:gd name="connsiteY9" fmla="*/ 2516286 h 2733387"/>
                <a:gd name="connsiteX10" fmla="*/ 1127173 w 2438400"/>
                <a:gd name="connsiteY10" fmla="*/ 2088862 h 2733387"/>
                <a:gd name="connsiteX11" fmla="*/ 936673 w 2438400"/>
                <a:gd name="connsiteY11" fmla="*/ 1232654 h 2733387"/>
                <a:gd name="connsiteX12" fmla="*/ 0 w 2438400"/>
                <a:gd name="connsiteY12" fmla="*/ 1232654 h 2733387"/>
                <a:gd name="connsiteX13" fmla="*/ 0 w 2438400"/>
                <a:gd name="connsiteY13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794285 w 2438400"/>
                <a:gd name="connsiteY3" fmla="*/ 1725758 h 2733387"/>
                <a:gd name="connsiteX4" fmla="*/ 1509675 w 2438400"/>
                <a:gd name="connsiteY4" fmla="*/ 1893986 h 2733387"/>
                <a:gd name="connsiteX5" fmla="*/ 1892252 w 2438400"/>
                <a:gd name="connsiteY5" fmla="*/ 2330162 h 2733387"/>
                <a:gd name="connsiteX6" fmla="*/ 1987454 w 2438400"/>
                <a:gd name="connsiteY6" fmla="*/ 2126962 h 2733387"/>
                <a:gd name="connsiteX7" fmla="*/ 2286000 w 2438400"/>
                <a:gd name="connsiteY7" fmla="*/ 2603116 h 2733387"/>
                <a:gd name="connsiteX8" fmla="*/ 1701896 w 2438400"/>
                <a:gd name="connsiteY8" fmla="*/ 2733387 h 2733387"/>
                <a:gd name="connsiteX9" fmla="*/ 1801775 w 2438400"/>
                <a:gd name="connsiteY9" fmla="*/ 2516286 h 2733387"/>
                <a:gd name="connsiteX10" fmla="*/ 1127173 w 2438400"/>
                <a:gd name="connsiteY10" fmla="*/ 2088862 h 2733387"/>
                <a:gd name="connsiteX11" fmla="*/ 936673 w 2438400"/>
                <a:gd name="connsiteY11" fmla="*/ 1232654 h 2733387"/>
                <a:gd name="connsiteX12" fmla="*/ 0 w 2438400"/>
                <a:gd name="connsiteY12" fmla="*/ 1232654 h 2733387"/>
                <a:gd name="connsiteX13" fmla="*/ 0 w 2438400"/>
                <a:gd name="connsiteY13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36673 w 2438400"/>
                <a:gd name="connsiteY10" fmla="*/ 1232654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36673 w 2438400"/>
                <a:gd name="connsiteY10" fmla="*/ 1232654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36673 w 2438400"/>
                <a:gd name="connsiteY10" fmla="*/ 1232654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232654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893986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759897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759897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659330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47899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0 w 2438400"/>
                <a:gd name="connsiteY11" fmla="*/ 1735490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11809 w 2438400"/>
                <a:gd name="connsiteY11" fmla="*/ 1685206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11809 w 2438400"/>
                <a:gd name="connsiteY11" fmla="*/ 1718728 h 2733387"/>
                <a:gd name="connsiteX12" fmla="*/ 0 w 2438400"/>
                <a:gd name="connsiteY12" fmla="*/ 0 h 2733387"/>
                <a:gd name="connsiteX0" fmla="*/ 0 w 2438400"/>
                <a:gd name="connsiteY0" fmla="*/ 0 h 2733387"/>
                <a:gd name="connsiteX1" fmla="*/ 2438400 w 2438400"/>
                <a:gd name="connsiteY1" fmla="*/ 0 h 2733387"/>
                <a:gd name="connsiteX2" fmla="*/ 2438400 w 2438400"/>
                <a:gd name="connsiteY2" fmla="*/ 1698183 h 2733387"/>
                <a:gd name="connsiteX3" fmla="*/ 1509675 w 2438400"/>
                <a:gd name="connsiteY3" fmla="*/ 1709613 h 2733387"/>
                <a:gd name="connsiteX4" fmla="*/ 1892252 w 2438400"/>
                <a:gd name="connsiteY4" fmla="*/ 2330162 h 2733387"/>
                <a:gd name="connsiteX5" fmla="*/ 1987454 w 2438400"/>
                <a:gd name="connsiteY5" fmla="*/ 2126962 h 2733387"/>
                <a:gd name="connsiteX6" fmla="*/ 2286000 w 2438400"/>
                <a:gd name="connsiteY6" fmla="*/ 2603116 h 2733387"/>
                <a:gd name="connsiteX7" fmla="*/ 1701896 w 2438400"/>
                <a:gd name="connsiteY7" fmla="*/ 2733387 h 2733387"/>
                <a:gd name="connsiteX8" fmla="*/ 1801775 w 2438400"/>
                <a:gd name="connsiteY8" fmla="*/ 2516286 h 2733387"/>
                <a:gd name="connsiteX9" fmla="*/ 1127173 w 2438400"/>
                <a:gd name="connsiteY9" fmla="*/ 2088862 h 2733387"/>
                <a:gd name="connsiteX10" fmla="*/ 924864 w 2438400"/>
                <a:gd name="connsiteY10" fmla="*/ 1718728 h 2733387"/>
                <a:gd name="connsiteX11" fmla="*/ 11809 w 2438400"/>
                <a:gd name="connsiteY11" fmla="*/ 1701967 h 2733387"/>
                <a:gd name="connsiteX12" fmla="*/ 0 w 2438400"/>
                <a:gd name="connsiteY12" fmla="*/ 0 h 27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8400" h="2733387">
                  <a:moveTo>
                    <a:pt x="0" y="0"/>
                  </a:moveTo>
                  <a:lnTo>
                    <a:pt x="2438400" y="0"/>
                  </a:lnTo>
                  <a:lnTo>
                    <a:pt x="2438400" y="1698183"/>
                  </a:lnTo>
                  <a:lnTo>
                    <a:pt x="1509675" y="1709613"/>
                  </a:lnTo>
                  <a:cubicBezTo>
                    <a:pt x="1573175" y="1898881"/>
                    <a:pt x="1815797" y="2272283"/>
                    <a:pt x="1892252" y="2330162"/>
                  </a:cubicBezTo>
                  <a:lnTo>
                    <a:pt x="1987454" y="2126962"/>
                  </a:lnTo>
                  <a:lnTo>
                    <a:pt x="2286000" y="2603116"/>
                  </a:lnTo>
                  <a:lnTo>
                    <a:pt x="1701896" y="2733387"/>
                  </a:lnTo>
                  <a:lnTo>
                    <a:pt x="1801775" y="2516286"/>
                  </a:lnTo>
                  <a:cubicBezTo>
                    <a:pt x="1690113" y="2404103"/>
                    <a:pt x="1273325" y="2221788"/>
                    <a:pt x="1127173" y="2088862"/>
                  </a:cubicBezTo>
                  <a:cubicBezTo>
                    <a:pt x="981021" y="1955936"/>
                    <a:pt x="1112726" y="1861429"/>
                    <a:pt x="924864" y="1718728"/>
                  </a:cubicBezTo>
                  <a:lnTo>
                    <a:pt x="11809" y="1701967"/>
                  </a:lnTo>
                  <a:cubicBezTo>
                    <a:pt x="7873" y="1140232"/>
                    <a:pt x="3936" y="561735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2207" y="5007402"/>
              <a:ext cx="280637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u="sng" dirty="0" smtClean="0">
                  <a:ln w="0"/>
                </a:rPr>
                <a:t>Control</a:t>
              </a:r>
            </a:p>
            <a:p>
              <a:pPr algn="ctr"/>
              <a:r>
                <a:rPr lang="en-US" dirty="0" smtClean="0">
                  <a:ln w="0"/>
                </a:rPr>
                <a:t>221 Students (19 sections)</a:t>
              </a:r>
            </a:p>
            <a:p>
              <a:pPr algn="ctr"/>
              <a:r>
                <a:rPr lang="en-US" dirty="0" smtClean="0">
                  <a:ln w="0"/>
                </a:rPr>
                <a:t>Heterogeneous mixture based on random distribution.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26809" y="3001749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			Experiment Structure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6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76411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Model Predictive 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852" y="1535668"/>
            <a:ext cx="542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Performance of All Students Organized by Ability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400800" cy="47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76411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Predicted vs. Actual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5" y="2116496"/>
            <a:ext cx="4724400" cy="353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/>
          <a:stretch/>
        </p:blipFill>
        <p:spPr>
          <a:xfrm>
            <a:off x="4377153" y="1930401"/>
            <a:ext cx="5054713" cy="3810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1524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Performance of Treatment and Control Based on Ability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51908" y="1515533"/>
            <a:ext cx="36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Predicted Performance of Treatment and Control Based on 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76411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Significance?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7800"/>
            <a:ext cx="7100887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76411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Student Survey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24"/>
          <a:stretch/>
        </p:blipFill>
        <p:spPr>
          <a:xfrm>
            <a:off x="-76200" y="1219200"/>
            <a:ext cx="4844875" cy="533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4"/>
          <a:stretch/>
        </p:blipFill>
        <p:spPr>
          <a:xfrm>
            <a:off x="4495800" y="1295400"/>
            <a:ext cx="49369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76411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Conclusions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95400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Learning Statistics is very different from other core math courses.  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Grouping undergraduate students by mathematical ability does not improve their statistical learning comprehension.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Students and Faculty alike believe sectioning by ability improves student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29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76411" y="0"/>
            <a:ext cx="4876800" cy="838200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Contact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" y="2209800"/>
            <a:ext cx="62772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MAJ Jim Pleuss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United States Military Academy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Department of Mathematical Sciences</a:t>
            </a:r>
          </a:p>
          <a:p>
            <a:endParaRPr lang="en-US" sz="3200" dirty="0">
              <a:latin typeface="Baskerville Old Face" panose="02020602080505020303" pitchFamily="18" charset="0"/>
            </a:endParaRPr>
          </a:p>
          <a:p>
            <a:r>
              <a:rPr lang="en-US" sz="3200" dirty="0" smtClean="0">
                <a:latin typeface="Baskerville Old Face" panose="02020602080505020303" pitchFamily="18" charset="0"/>
              </a:rPr>
              <a:t>Email: </a:t>
            </a:r>
            <a:r>
              <a:rPr lang="en-US" sz="3200" dirty="0" smtClean="0">
                <a:latin typeface="Baskerville Old Face" panose="02020602080505020303" pitchFamily="18" charset="0"/>
                <a:hlinkClick r:id="rId3"/>
              </a:rPr>
              <a:t>james.pleuss@usma.edu</a:t>
            </a:r>
            <a:r>
              <a:rPr lang="en-US" sz="3200" dirty="0" smtClean="0">
                <a:latin typeface="Baskerville Old Face" panose="02020602080505020303" pitchFamily="18" charset="0"/>
              </a:rPr>
              <a:t>	</a:t>
            </a:r>
          </a:p>
          <a:p>
            <a:r>
              <a:rPr lang="en-US" sz="3200" dirty="0" smtClean="0">
                <a:latin typeface="Baskerville Old Face" panose="02020602080505020303" pitchFamily="18" charset="0"/>
              </a:rPr>
              <a:t>Phone: 845-938-5609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57400"/>
            <a:ext cx="3305567" cy="287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14365</TotalTime>
  <Words>213</Words>
  <Application>Microsoft Office PowerPoint</Application>
  <PresentationFormat>On-screen Show (4:3)</PresentationFormat>
  <Paragraphs>53</Paragraphs>
  <Slides>8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Baskerville Old Face</vt:lpstr>
      <vt:lpstr>Calibri</vt:lpstr>
      <vt:lpstr>Office Theme</vt:lpstr>
      <vt:lpstr>The Effect of Academically Homogeneous Classrooms in Undergraduate Statistics Education </vt:lpstr>
      <vt:lpstr>Methodology</vt:lpstr>
      <vt:lpstr>Model Predictive Ability</vt:lpstr>
      <vt:lpstr>Predicted vs. Actual Results</vt:lpstr>
      <vt:lpstr>Significance?</vt:lpstr>
      <vt:lpstr>Student Survey Results</vt:lpstr>
      <vt:lpstr>Conclusions</vt:lpstr>
      <vt:lpstr>Contact Information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Damian.Shepard</dc:creator>
  <cp:lastModifiedBy>DoD Admin</cp:lastModifiedBy>
  <cp:revision>598</cp:revision>
  <dcterms:created xsi:type="dcterms:W3CDTF">2012-06-25T16:22:02Z</dcterms:created>
  <dcterms:modified xsi:type="dcterms:W3CDTF">2018-07-30T03:13:58Z</dcterms:modified>
</cp:coreProperties>
</file>