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embeddedFontLst>
    <p:embeddedFont>
      <p:font typeface="Montserra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THIAGO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THIAGO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THIAGO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RUTH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RUTH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RUTH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1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799" cy="6858000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3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9BFD6"/>
              </a:buClr>
              <a:buSzPct val="100000"/>
              <a:defRPr sz="3000"/>
            </a:lvl1pPr>
            <a:lvl2pPr lvl="1" rtl="0">
              <a:spcBef>
                <a:spcPts val="0"/>
              </a:spcBef>
              <a:buClr>
                <a:srgbClr val="4ECDC4"/>
              </a:buClr>
              <a:buSzPct val="100000"/>
              <a:defRPr sz="3000"/>
            </a:lvl2pPr>
            <a:lvl3pPr lvl="2" rtl="0">
              <a:spcBef>
                <a:spcPts val="0"/>
              </a:spcBef>
              <a:buClr>
                <a:srgbClr val="09BFD6"/>
              </a:buClr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79"/>
            <a:chOff x="801025" y="1367520"/>
            <a:chExt cx="1957200" cy="947979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8" y="1543299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9BFD6"/>
              </a:buClr>
              <a:defRPr/>
            </a:lvl1pPr>
            <a:lvl2pPr lvl="1">
              <a:spcBef>
                <a:spcPts val="0"/>
              </a:spcBef>
              <a:buClr>
                <a:srgbClr val="09BFD6"/>
              </a:buClr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9BFD6"/>
              </a:solidFill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9BFD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7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5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ct val="1000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8"/>
            <a:ext cx="1533600" cy="137699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tiny.cc/ovoap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8288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5970875" y="4898575"/>
            <a:ext cx="2949900" cy="102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550" y="4561125"/>
            <a:ext cx="1202899" cy="12028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072000" y="5290475"/>
            <a:ext cx="30000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http://tiny.cc/ovoapp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91200" y="203835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00" y="163275"/>
            <a:ext cx="8866248" cy="63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Challenges to OvO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67400" y="1733550"/>
            <a:ext cx="7995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James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Theme Design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Thiago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Creating Custom Adapters for List and Grid Views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Ruth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Creating an Optimal Database &amp; Data Storage Design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Omar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Recipe Lookup and Parsing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UI Design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Theme Design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91200" y="179240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Activity Layout to Fit the Need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Eliminated unnecessary Back Buttons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KEEP IT SIMPLE STUPID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958858" y="1471341"/>
            <a:ext cx="4808999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Montserrat"/>
            </a:pPr>
            <a:r>
              <a:rPr lang="en" sz="1600">
                <a:solidFill>
                  <a:srgbClr val="FFF2CC"/>
                </a:solidFill>
              </a:rPr>
              <a:t>Layout created to display constantly no matter Screen Resolution/Aspect Ratio</a:t>
            </a:r>
          </a:p>
          <a:p>
            <a: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Main Activity is a Linear Layout with:</a:t>
            </a:r>
          </a:p>
          <a:p>
            <a:pPr indent="-3302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TextView</a:t>
            </a:r>
          </a:p>
          <a:p>
            <a:pPr indent="-3302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3 Linear Layouts with Weights</a:t>
            </a:r>
          </a:p>
          <a:p>
            <a:pPr indent="-3302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1st inner Linear Layout has Weight of 2</a:t>
            </a:r>
          </a:p>
          <a:p>
            <a: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958858" y="1471341"/>
            <a:ext cx="4808999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Montserrat"/>
            </a:pPr>
            <a:r>
              <a:rPr lang="en" sz="1600">
                <a:solidFill>
                  <a:srgbClr val="FFF2CC"/>
                </a:solidFill>
              </a:rPr>
              <a:t>Layout created for minimal clutter and simplicity</a:t>
            </a:r>
          </a:p>
          <a:p>
            <a: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Consists of AppBar with ToolBar and a ListView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958858" y="1471341"/>
            <a:ext cx="4808999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Scrollable View for Easy Reading</a:t>
            </a:r>
          </a:p>
          <a:p>
            <a: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Custom Adapters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91200" y="1729550"/>
            <a:ext cx="7995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Android comes with very BASIC layouts for List and Grid Items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Basic Layouts can only have either 1 image or 1 text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Needed to create custom adapters for our needs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3958858" y="422991"/>
            <a:ext cx="4808999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Each Grid Item consists of an ImageView and TextView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Create an Adapter to Populate GridView 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input of ArrayList of Labels and ArrayList of Images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Convert Image and Label to a View Item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onGetView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Inflate layout 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Attach Views Image and Label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Set View Tag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onClick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If Selected, darken background</a:t>
            </a:r>
          </a:p>
          <a:p>
            <a:pPr indent="-330200" lvl="1" marL="914400" rtl="0">
              <a:lnSpc>
                <a:spcPct val="120000"/>
              </a:lnSpc>
              <a:spcBef>
                <a:spcPts val="0"/>
              </a:spcBef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Else lighten Background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010033" y="1261491"/>
            <a:ext cx="4808999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  <a:buFont typeface="Montserrat"/>
            </a:pPr>
            <a:r>
              <a:rPr lang="en" sz="1600">
                <a:solidFill>
                  <a:srgbClr val="FFF2CC"/>
                </a:solidFill>
              </a:rPr>
              <a:t>Each List Item has CheckedTextView and a View Button</a:t>
            </a:r>
          </a:p>
          <a:p>
            <a: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Created Layout for each Button and implemented custom onClick Buttons for each piece of the Item</a:t>
            </a:r>
          </a:p>
          <a:p>
            <a: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2CC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2CC"/>
              </a:buClr>
              <a:buSzPct val="100000"/>
            </a:pPr>
            <a:r>
              <a:rPr lang="en" sz="1600">
                <a:solidFill>
                  <a:srgbClr val="FFF2CC"/>
                </a:solidFill>
              </a:rPr>
              <a:t>Used an Interface to access the onClick Listeners from each Item in Adapter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857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Database Creation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91200" y="1767425"/>
            <a:ext cx="7995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Crucial Requirement: Integrity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Had to handle both Professional Lists and Custom Lists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Figure out Data Storage for Images, URLs, Lists...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933"/>
            <a:ext cx="9144000" cy="609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Database Creation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91200" y="1733450"/>
            <a:ext cx="7995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Chose to Store Images on Device Storage and store absolute Image Path in Database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Made Sure all Inserts were NON NULL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Left ID handling to SQL’s AUTOINCREMENT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39694" l="26732" r="41101" t="26617"/>
          <a:stretch/>
        </p:blipFill>
        <p:spPr>
          <a:xfrm>
            <a:off x="3967325" y="3808374"/>
            <a:ext cx="5176675" cy="3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Database Rules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91200" y="1777225"/>
            <a:ext cx="7995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All UPDATE, SELECT and DELETE queries must be called via _id to stop similar names from pulling wrong information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All Rows must have NON-NULL values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Each Query surrounded via TRY/CATCH</a:t>
            </a:r>
          </a:p>
          <a:p>
            <a:pPr indent="-342900" lvl="0" marL="457200" rtl="0">
              <a:lnSpc>
                <a:spcPct val="150000"/>
              </a:lnSpc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Database and Cursor MUST be closed regardless of Query Success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Recipe Lookup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72" y="1292200"/>
            <a:ext cx="2970399" cy="528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499" y="1292231"/>
            <a:ext cx="2970399" cy="528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Recipe Lookup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91200" y="1701025"/>
            <a:ext cx="7995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Tried Multiple APIs to no avail:</a:t>
            </a:r>
          </a:p>
          <a:p>
            <a:pPr indent="-342900" lvl="1" marL="9144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BigOven API		-- Lack of Documentation</a:t>
            </a:r>
          </a:p>
          <a:p>
            <a:pPr indent="-342900" lvl="1" marL="9144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Edamam API		-- Expensive</a:t>
            </a:r>
          </a:p>
          <a:p>
            <a:pPr indent="0" lvl="0" marL="45720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Settled on: Spoonacular API</a:t>
            </a:r>
          </a:p>
          <a:p>
            <a:pPr indent="-342900" lvl="1" marL="9144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</a:p>
          <a:p>
            <a:pPr indent="-342900" lvl="2" marL="13716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■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</a:t>
            </a:r>
          </a:p>
          <a:p>
            <a:pPr indent="-342900" lvl="2" marL="13716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■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Cheap</a:t>
            </a:r>
          </a:p>
          <a:p>
            <a:pPr indent="-342900" lvl="2" marL="13716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■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UNIREST API</a:t>
            </a:r>
          </a:p>
          <a:p>
            <a:pPr indent="-342900" lvl="1" marL="9144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</a:p>
          <a:p>
            <a:pPr indent="-342900" lvl="2" marL="13716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■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Pulls Recipes from Multiple Sites - Inconsistent data in JSON form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Spoonacular API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91200" y="1701025"/>
            <a:ext cx="7995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Input: 		Recipe ID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Output: 	JSON Object with: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~24-30 Fields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Arbitrary # of Inner JSON Objects with 8 Fields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Create a POJO for Each Recipe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SLOW, may Crash with input mismatch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Dynamically Parse Input by Treating JSON as a DFA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State switch depending on current Token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FAST, will not Crash, get only what you need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UI Design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91200" y="1624825"/>
            <a:ext cx="79956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Button Position and Choices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WYSIWYG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Keyboard Functionality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Pressing Enter, Touching EditTexts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Timed Events: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Creation of List -&gt; Viewing List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Deletion of Main List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Threads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Application Life Cycle</a:t>
            </a:r>
          </a:p>
          <a:p>
            <a:pPr indent="-342900" lvl="1" marL="9144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OnCreate/ OnKeyDown/ OnBackPressed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Back to Page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89404" l="0" r="0" t="0"/>
          <a:stretch/>
        </p:blipFill>
        <p:spPr>
          <a:xfrm>
            <a:off x="4912450" y="2106500"/>
            <a:ext cx="3857625" cy="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b="89405" l="0" r="0" t="0"/>
          <a:stretch/>
        </p:blipFill>
        <p:spPr>
          <a:xfrm>
            <a:off x="4912450" y="1145550"/>
            <a:ext cx="3857625" cy="7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691200" y="203835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00" y="163275"/>
            <a:ext cx="8866248" cy="63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9BFD6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5523467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35" name="Shape 235"/>
          <p:cNvSpPr txBox="1"/>
          <p:nvPr>
            <p:ph idx="4294967295" type="body"/>
          </p:nvPr>
        </p:nvSpPr>
        <p:spPr>
          <a:xfrm>
            <a:off x="566400" y="3360650"/>
            <a:ext cx="40434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Now for a Live Demo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2184214" y="2945837"/>
            <a:ext cx="807769" cy="807769"/>
            <a:chOff x="3782699" y="1538287"/>
            <a:chExt cx="1578600" cy="1578600"/>
          </a:xfrm>
        </p:grpSpPr>
        <p:sp>
          <p:nvSpPr>
            <p:cNvPr id="237" name="Shape 237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346" y="1550824"/>
            <a:ext cx="2181575" cy="379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2428835" y="3164664"/>
            <a:ext cx="318516" cy="370076"/>
            <a:chOff x="3972400" y="4996350"/>
            <a:chExt cx="381000" cy="442675"/>
          </a:xfrm>
        </p:grpSpPr>
        <p:sp>
          <p:nvSpPr>
            <p:cNvPr id="243" name="Shape 243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4294967295" type="ctrTitle"/>
          </p:nvPr>
        </p:nvSpPr>
        <p:spPr>
          <a:xfrm>
            <a:off x="582500" y="1650475"/>
            <a:ext cx="6746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</a:p>
        </p:txBody>
      </p:sp>
      <p:sp>
        <p:nvSpPr>
          <p:cNvPr id="251" name="Shape 251"/>
          <p:cNvSpPr txBox="1"/>
          <p:nvPr>
            <p:ph idx="4294967295" type="subTitle"/>
          </p:nvPr>
        </p:nvSpPr>
        <p:spPr>
          <a:xfrm>
            <a:off x="701982" y="2917881"/>
            <a:ext cx="5025299" cy="8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/>
              <a:t>Any questions?</a:t>
            </a:r>
          </a:p>
        </p:txBody>
      </p:sp>
      <p:sp>
        <p:nvSpPr>
          <p:cNvPr id="252" name="Shape 252"/>
          <p:cNvSpPr txBox="1"/>
          <p:nvPr>
            <p:ph idx="4294967295" type="body"/>
          </p:nvPr>
        </p:nvSpPr>
        <p:spPr>
          <a:xfrm>
            <a:off x="701975" y="4598650"/>
            <a:ext cx="6665099" cy="189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You can find </a:t>
            </a:r>
            <a:r>
              <a:rPr lang="en" sz="2000"/>
              <a:t>us</a:t>
            </a:r>
            <a:r>
              <a:rPr lang="en" sz="2000">
                <a:solidFill>
                  <a:srgbClr val="454F5B"/>
                </a:solidFill>
              </a:rPr>
              <a:t> 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454F5B"/>
                </a:solidFill>
              </a:rPr>
              <a:t>@</a:t>
            </a:r>
            <a:r>
              <a:rPr lang="en" sz="2000"/>
              <a:t>ovoapp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http://tiny.cc/ovoapp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253" name="Shape 253"/>
          <p:cNvSpPr/>
          <p:nvPr/>
        </p:nvSpPr>
        <p:spPr>
          <a:xfrm>
            <a:off x="813272" y="4100263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Future Hopes &amp; Dreams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91200" y="1701025"/>
            <a:ext cx="79956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User Logins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Share Recipes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More UI Touch Ups -&gt; Access Create New and Lookup from ALL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Sortable Grocery Mode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Product Categories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Setup Reminders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816425" y="2729075"/>
            <a:ext cx="7489500" cy="9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Don’t Forget the EGGS!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459700" y="3860675"/>
            <a:ext cx="56340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600"/>
              </a:spcBef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Team Leader: 			Omar Khan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	List Adaption: 			Thiago Amaro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	Database Creation:		Ruth Hatch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	Theme Design:			James Quach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50" y="351975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0"/>
            <a:ext cx="424500" cy="6858000"/>
          </a:xfrm>
          <a:prstGeom prst="rect">
            <a:avLst/>
          </a:prstGeom>
          <a:solidFill>
            <a:srgbClr val="09BF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933"/>
            <a:ext cx="9144000" cy="609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Introducing… OvO!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91200" y="173355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To put it simply, OvO is a grocery List app that can fill the void in your life.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600"/>
              </a:spcBef>
              <a:buNone/>
            </a:pPr>
            <a:r>
              <a:rPr b="1"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Main Features Include: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Recipe Lookup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Custom Grocery List Creation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Grocery Store Mode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Unlimited List Merges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Unlimited List Creation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Beautiful WYSIWYG UI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It might seem small and simplistic but the implementation is </a:t>
            </a:r>
            <a:r>
              <a:rPr b="1"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key </a:t>
            </a: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here… Stay put!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9BFD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ctrTitle"/>
          </p:nvPr>
        </p:nvSpPr>
        <p:spPr>
          <a:xfrm>
            <a:off x="972900" y="3101725"/>
            <a:ext cx="71981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chemeClr val="dk2"/>
                </a:solidFill>
              </a:rPr>
              <a:t>Our Mission</a:t>
            </a:r>
          </a:p>
        </p:txBody>
      </p:sp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972900" y="4853545"/>
            <a:ext cx="71981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 create a unique &amp; intuitive grocery app better than the rest of the competition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3568955" y="1105062"/>
            <a:ext cx="2006084" cy="2006084"/>
            <a:chOff x="3782699" y="1538287"/>
            <a:chExt cx="1578600" cy="1578600"/>
          </a:xfrm>
        </p:grpSpPr>
        <p:sp>
          <p:nvSpPr>
            <p:cNvPr id="83" name="Shape 83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4080772" y="1717198"/>
            <a:ext cx="982473" cy="781821"/>
            <a:chOff x="3238475" y="5012225"/>
            <a:chExt cx="500700" cy="411550"/>
          </a:xfrm>
        </p:grpSpPr>
        <p:sp>
          <p:nvSpPr>
            <p:cNvPr id="88" name="Shape 88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Research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91200" y="203835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637" y="4393750"/>
            <a:ext cx="17621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150" y="4403275"/>
            <a:ext cx="17811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275" y="2356087"/>
            <a:ext cx="17716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575" y="2332275"/>
            <a:ext cx="17526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3325" y="4412800"/>
            <a:ext cx="17145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837" y="2332262"/>
            <a:ext cx="17811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Path to OvO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91200" y="173355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In the beginning we had big hopes and Ideas… In the end we still had big hopes and Ideas, just a tad bit smaller…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Original Goals: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Scan a Receipt, and generate grocery lists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Set Reminders for products to be bought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New Goals: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Ability to lookup a Recipe through keyword search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Ability to merge multiple lists into one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91200" y="634299"/>
            <a:ext cx="7761600" cy="6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2CC"/>
                </a:solidFill>
              </a:rPr>
              <a:t>Scanning a Receipt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91200" y="173355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Utilized Tesseract OCR API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Performed extremely poorly with ~20-30% accuracy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Attempts made to optimize Tesseract with:</a:t>
            </a:r>
          </a:p>
          <a:p>
            <a:pPr indent="-342900" lvl="1" marL="9144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(Tried to) Train Tesseract to recognize a ‘Receipt Font’</a:t>
            </a:r>
          </a:p>
          <a:p>
            <a:pPr indent="-342900" lvl="1" marL="9144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○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Utilizing a Paint Activity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Only able to accurately read UPC Codes and rarely any words.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Inaccurate when reading a Receipt due to Layout</a:t>
            </a:r>
          </a:p>
          <a:p>
            <a:pPr indent="-342900" lvl="0" marL="457200" rtl="0">
              <a:spcBef>
                <a:spcPts val="600"/>
              </a:spcBef>
              <a:buClr>
                <a:srgbClr val="FCE5CD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Too dependent on the quality of the User’s camera.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691200" y="2038350"/>
            <a:ext cx="79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5" y="163275"/>
            <a:ext cx="8784774" cy="637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