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1cb55bc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1cb55bc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1cb55bc6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1cb55bc6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2d269d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2d269d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1cb55bc69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1cb55bc69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71cb55bc6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71cb55bc6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71cb55bc6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71cb55bc6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71cb55bc6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71cb55bc6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1cb55bc6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1cb55bc6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1cb55bc6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1cb55bc6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1cb55bc6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1cb55bc6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6fe0f26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6fe0f26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1cb55bc69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1cb55bc69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71cb55bc6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71cb55bc6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71cb55bc69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71cb55bc6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1cb55bc6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1cb55bc6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71cb55bc6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71cb55bc6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1cb55bc69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1cb55bc6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71cb55bc6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71cb55bc6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75c0b57e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75c0b57e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92d269de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92d269de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2d269de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2d269de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75c0b57e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75c0b57e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75c0b57ee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75c0b57ee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75c0b57ee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75c0b57ee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75c0b57e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75c0b57e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75c0b57ee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75c0b57ee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75c0b57ee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75c0b57ee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2d269de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2d269de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1cb55bc6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1cb55bc6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71cb55bc69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71cb55bc6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d43c70a95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d43c70a9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84a825f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84a825f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d43c70a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d43c70a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1cb55bc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71cb55bc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66fe0f268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66fe0f268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hyperlink" Target="https://youtube.com/@PowerShellEngineer" TargetMode="External"/><Relationship Id="rId4" Type="http://schemas.openxmlformats.org/officeDocument/2006/relationships/hyperlink" Target="https://linkedin.com/in/jamestyler" TargetMode="External"/><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www.youtube.com/playlist?list=PL1mL90yFExsjUS8DRkzfLUcHds7vlxqgM" TargetMode="External"/><Relationship Id="rId4" Type="http://schemas.openxmlformats.org/officeDocument/2006/relationships/hyperlink" Target="https://www.meetup.com/NycPowershellMeetup/" TargetMode="External"/><Relationship Id="rId5" Type="http://schemas.openxmlformats.org/officeDocument/2006/relationships/hyperlink" Target="https://twitter.com/steve_msft" TargetMode="External"/><Relationship Id="rId6" Type="http://schemas.openxmlformats.org/officeDocument/2006/relationships/hyperlink" Target="https://jeffhicks.substack.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Graphical Applications with PowerShell 2.0</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James Tyler</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265500" y="938050"/>
            <a:ext cx="4045200" cy="39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solidFill>
                  <a:schemeClr val="dk2"/>
                </a:solidFill>
              </a:rPr>
              <a:t>Simplicity in Design</a:t>
            </a:r>
            <a:endParaRPr b="0" sz="2400">
              <a:solidFill>
                <a:schemeClr val="dk2"/>
              </a:solidFill>
            </a:endParaRPr>
          </a:p>
          <a:p>
            <a:pPr indent="0" lvl="0" marL="0" rtl="0" algn="l">
              <a:spcBef>
                <a:spcPts val="0"/>
              </a:spcBef>
              <a:spcAft>
                <a:spcPts val="0"/>
              </a:spcAft>
              <a:buNone/>
            </a:pPr>
            <a:r>
              <a:t/>
            </a:r>
            <a:endParaRPr b="0" sz="2400">
              <a:solidFill>
                <a:schemeClr val="dk2"/>
              </a:solidFill>
            </a:endParaRPr>
          </a:p>
          <a:p>
            <a:pPr indent="0" lvl="0" marL="0" rtl="0" algn="ctr">
              <a:spcBef>
                <a:spcPts val="0"/>
              </a:spcBef>
              <a:spcAft>
                <a:spcPts val="0"/>
              </a:spcAft>
              <a:buNone/>
            </a:pPr>
            <a:r>
              <a:rPr b="0" lang="en" sz="2400">
                <a:solidFill>
                  <a:schemeClr val="dk2"/>
                </a:solidFill>
              </a:rPr>
              <a:t>Simplicity in Coding</a:t>
            </a:r>
            <a:endParaRPr b="0" sz="2400">
              <a:solidFill>
                <a:schemeClr val="dk2"/>
              </a:solidFill>
            </a:endParaRPr>
          </a:p>
        </p:txBody>
      </p:sp>
      <p:sp>
        <p:nvSpPr>
          <p:cNvPr id="131" name="Google Shape;131;p22"/>
          <p:cNvSpPr txBox="1"/>
          <p:nvPr>
            <p:ph type="title"/>
          </p:nvPr>
        </p:nvSpPr>
        <p:spPr>
          <a:xfrm>
            <a:off x="265500" y="1397250"/>
            <a:ext cx="819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chemeClr val="accent1"/>
                </a:solidFill>
              </a:rPr>
              <a:t>Why Windows Forms?</a:t>
            </a:r>
            <a:endParaRPr sz="1800">
              <a:solidFill>
                <a:schemeClr val="accent1"/>
              </a:solidFill>
            </a:endParaRPr>
          </a:p>
        </p:txBody>
      </p:sp>
      <p:sp>
        <p:nvSpPr>
          <p:cNvPr id="132" name="Google Shape;132;p22"/>
          <p:cNvSpPr/>
          <p:nvPr/>
        </p:nvSpPr>
        <p:spPr>
          <a:xfrm>
            <a:off x="4572000" y="0"/>
            <a:ext cx="45720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 name="Google Shape;133;p22"/>
          <p:cNvPicPr preferRelativeResize="0"/>
          <p:nvPr/>
        </p:nvPicPr>
        <p:blipFill>
          <a:blip r:embed="rId3">
            <a:alphaModFix/>
          </a:blip>
          <a:stretch>
            <a:fillRect/>
          </a:stretch>
        </p:blipFill>
        <p:spPr>
          <a:xfrm>
            <a:off x="4572000" y="1844499"/>
            <a:ext cx="4572001" cy="170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535775" y="712150"/>
            <a:ext cx="819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1"/>
                </a:solidFill>
              </a:rPr>
              <a:t>PoshGUI.com</a:t>
            </a:r>
            <a:endParaRPr sz="2400">
              <a:solidFill>
                <a:schemeClr val="accent1"/>
              </a:solidFill>
            </a:endParaRPr>
          </a:p>
        </p:txBody>
      </p:sp>
      <p:sp>
        <p:nvSpPr>
          <p:cNvPr id="139" name="Google Shape;139;p23"/>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$6.99/m</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-WPF Designer </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 Winforms Designer </a:t>
            </a:r>
            <a:endParaRPr b="0" sz="1800">
              <a:latin typeface="Lato"/>
              <a:ea typeface="Lato"/>
              <a:cs typeface="Lato"/>
              <a:sym typeface="Lato"/>
            </a:endParaRPr>
          </a:p>
          <a:p>
            <a:pPr indent="0" lvl="0" marL="0" rtl="0" algn="l">
              <a:lnSpc>
                <a:spcPct val="115000"/>
              </a:lnSpc>
              <a:spcBef>
                <a:spcPts val="1600"/>
              </a:spcBef>
              <a:spcAft>
                <a:spcPts val="0"/>
              </a:spcAft>
              <a:buNone/>
            </a:pPr>
            <a:r>
              <a:rPr b="0" lang="en" sz="1800">
                <a:latin typeface="Lato"/>
                <a:ea typeface="Lato"/>
                <a:cs typeface="Lato"/>
                <a:sym typeface="Lato"/>
              </a:rPr>
              <a:t>-Cmdlet Builder </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-Code Editor </a:t>
            </a:r>
            <a:endParaRPr b="0" sz="1800">
              <a:latin typeface="Lato"/>
              <a:ea typeface="Lato"/>
              <a:cs typeface="Lato"/>
              <a:sym typeface="Lato"/>
            </a:endParaRPr>
          </a:p>
        </p:txBody>
      </p:sp>
      <p:pic>
        <p:nvPicPr>
          <p:cNvPr id="140" name="Google Shape;140;p23"/>
          <p:cNvPicPr preferRelativeResize="0"/>
          <p:nvPr/>
        </p:nvPicPr>
        <p:blipFill>
          <a:blip r:embed="rId3">
            <a:alphaModFix/>
          </a:blip>
          <a:stretch>
            <a:fillRect/>
          </a:stretch>
        </p:blipFill>
        <p:spPr>
          <a:xfrm>
            <a:off x="2944325" y="1480151"/>
            <a:ext cx="6199677" cy="26897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98475" y="938050"/>
            <a:ext cx="4306500" cy="39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solidFill>
                  <a:schemeClr val="dk2"/>
                </a:solidFill>
              </a:rPr>
              <a:t>https://github.com/jimrtyler</a:t>
            </a:r>
            <a:endParaRPr b="0" sz="2400">
              <a:solidFill>
                <a:schemeClr val="dk2"/>
              </a:solidFill>
            </a:endParaRPr>
          </a:p>
        </p:txBody>
      </p:sp>
      <p:sp>
        <p:nvSpPr>
          <p:cNvPr id="146" name="Google Shape;146;p24"/>
          <p:cNvSpPr txBox="1"/>
          <p:nvPr>
            <p:ph type="title"/>
          </p:nvPr>
        </p:nvSpPr>
        <p:spPr>
          <a:xfrm>
            <a:off x="759525" y="1397250"/>
            <a:ext cx="7703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chemeClr val="accent1"/>
                </a:solidFill>
              </a:rPr>
              <a:t>Code Examples</a:t>
            </a:r>
            <a:endParaRPr sz="1800">
              <a:solidFill>
                <a:schemeClr val="accent1"/>
              </a:solidFill>
            </a:endParaRPr>
          </a:p>
        </p:txBody>
      </p:sp>
      <p:sp>
        <p:nvSpPr>
          <p:cNvPr id="147" name="Google Shape;147;p24"/>
          <p:cNvSpPr/>
          <p:nvPr/>
        </p:nvSpPr>
        <p:spPr>
          <a:xfrm>
            <a:off x="4572000" y="0"/>
            <a:ext cx="45720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8" name="Google Shape;148;p24"/>
          <p:cNvPicPr preferRelativeResize="0"/>
          <p:nvPr/>
        </p:nvPicPr>
        <p:blipFill>
          <a:blip r:embed="rId3">
            <a:alphaModFix/>
          </a:blip>
          <a:stretch>
            <a:fillRect/>
          </a:stretch>
        </p:blipFill>
        <p:spPr>
          <a:xfrm>
            <a:off x="4925825" y="1882006"/>
            <a:ext cx="3864350" cy="137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Initializing an</a:t>
            </a:r>
            <a:endParaRPr sz="3000">
              <a:solidFill>
                <a:schemeClr val="accent1"/>
              </a:solidFill>
            </a:endParaRPr>
          </a:p>
          <a:p>
            <a:pPr indent="0" lvl="0" marL="0" rtl="0" algn="ctr">
              <a:spcBef>
                <a:spcPts val="1600"/>
              </a:spcBef>
              <a:spcAft>
                <a:spcPts val="1600"/>
              </a:spcAft>
              <a:buNone/>
            </a:pPr>
            <a:r>
              <a:rPr lang="en" sz="3000">
                <a:solidFill>
                  <a:schemeClr val="accent1"/>
                </a:solidFill>
              </a:rPr>
              <a:t>Empty Form</a:t>
            </a:r>
            <a:endParaRPr sz="3000">
              <a:solidFill>
                <a:schemeClr val="accent1"/>
              </a:solidFill>
            </a:endParaRPr>
          </a:p>
        </p:txBody>
      </p:sp>
      <p:sp>
        <p:nvSpPr>
          <p:cNvPr id="154" name="Google Shape;154;p25"/>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2719300" y="814500"/>
            <a:ext cx="6424800" cy="351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rier New"/>
                <a:ea typeface="Courier New"/>
                <a:cs typeface="Courier New"/>
                <a:sym typeface="Courier New"/>
              </a:rPr>
              <a:t>Add-Type -AssemblyName System.Windows.Forms</a:t>
            </a:r>
            <a:br>
              <a:rPr lang="en">
                <a:solidFill>
                  <a:schemeClr val="lt1"/>
                </a:solidFill>
                <a:latin typeface="Courier New"/>
                <a:ea typeface="Courier New"/>
                <a:cs typeface="Courier New"/>
                <a:sym typeface="Courier New"/>
              </a:rPr>
            </a:b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lt1"/>
                </a:solidFill>
                <a:latin typeface="Courier New"/>
                <a:ea typeface="Courier New"/>
                <a:cs typeface="Courier New"/>
                <a:sym typeface="Courier New"/>
              </a:rPr>
              <a:t>[System.Windows.Forms.Application]::EnableVisualStyles()</a:t>
            </a:r>
            <a:br>
              <a:rPr lang="en">
                <a:solidFill>
                  <a:schemeClr val="lt1"/>
                </a:solidFill>
                <a:latin typeface="Courier New"/>
                <a:ea typeface="Courier New"/>
                <a:cs typeface="Courier New"/>
                <a:sym typeface="Courier New"/>
              </a:rPr>
            </a:b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lt1"/>
                </a:solidFill>
                <a:latin typeface="Courier New"/>
                <a:ea typeface="Courier New"/>
                <a:cs typeface="Courier New"/>
                <a:sym typeface="Courier New"/>
              </a:rPr>
              <a:t>$Form = New-Object system.Windows.Forms.Form</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$Form.ClientSize = New-Object System.Drawing.Point(600,600)</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$Form.text = "Form"</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$Form.TopMost = $false</a:t>
            </a:r>
            <a:br>
              <a:rPr lang="en">
                <a:solidFill>
                  <a:schemeClr val="lt1"/>
                </a:solidFill>
                <a:latin typeface="Courier New"/>
                <a:ea typeface="Courier New"/>
                <a:cs typeface="Courier New"/>
                <a:sym typeface="Courier New"/>
              </a:rPr>
            </a:b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lt1"/>
                </a:solidFill>
                <a:latin typeface="Courier New"/>
                <a:ea typeface="Courier New"/>
                <a:cs typeface="Courier New"/>
                <a:sym typeface="Courier New"/>
              </a:rPr>
              <a:t>[void]$Form.ShowDialog()</a:t>
            </a:r>
            <a:endParaRPr>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chemeClr val="lt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Initializing an</a:t>
            </a:r>
            <a:endParaRPr sz="3000">
              <a:solidFill>
                <a:schemeClr val="accent1"/>
              </a:solidFill>
            </a:endParaRPr>
          </a:p>
          <a:p>
            <a:pPr indent="0" lvl="0" marL="0" rtl="0" algn="ctr">
              <a:spcBef>
                <a:spcPts val="1600"/>
              </a:spcBef>
              <a:spcAft>
                <a:spcPts val="1600"/>
              </a:spcAft>
              <a:buNone/>
            </a:pPr>
            <a:r>
              <a:rPr lang="en" sz="3000">
                <a:solidFill>
                  <a:schemeClr val="accent1"/>
                </a:solidFill>
              </a:rPr>
              <a:t>Empty Form</a:t>
            </a:r>
            <a:endParaRPr sz="3000">
              <a:solidFill>
                <a:schemeClr val="accent1"/>
              </a:solidFill>
            </a:endParaRPr>
          </a:p>
        </p:txBody>
      </p:sp>
      <p:sp>
        <p:nvSpPr>
          <p:cNvPr id="161" name="Google Shape;161;p26"/>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2" name="Google Shape;162;p26"/>
          <p:cNvPicPr preferRelativeResize="0"/>
          <p:nvPr/>
        </p:nvPicPr>
        <p:blipFill>
          <a:blip r:embed="rId3">
            <a:alphaModFix/>
          </a:blip>
          <a:stretch>
            <a:fillRect/>
          </a:stretch>
        </p:blipFill>
        <p:spPr>
          <a:xfrm>
            <a:off x="3909100" y="462229"/>
            <a:ext cx="4045199" cy="421904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Label</a:t>
            </a:r>
            <a:endParaRPr sz="3000">
              <a:solidFill>
                <a:schemeClr val="accent1"/>
              </a:solidFill>
            </a:endParaRPr>
          </a:p>
        </p:txBody>
      </p:sp>
      <p:sp>
        <p:nvSpPr>
          <p:cNvPr id="168" name="Google Shape;168;p27"/>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txBox="1"/>
          <p:nvPr/>
        </p:nvSpPr>
        <p:spPr>
          <a:xfrm>
            <a:off x="2719200" y="487775"/>
            <a:ext cx="6424800" cy="394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lt1"/>
                </a:solidFill>
                <a:latin typeface="Courier New"/>
                <a:ea typeface="Courier New"/>
                <a:cs typeface="Courier New"/>
                <a:sym typeface="Courier New"/>
              </a:rPr>
              <a:t>$FirstNameLabel = New-Object system.Windows.Forms.Label $FirstNameLabel.text             = "First Name:" $FirstNameLabel.AutoSize         = $true $FirstNameLabel.width            = 25 $FirstNameLabel.height           = 10 $FirstNameLabel.location         = New-Object System.Drawing.Point(13,14)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$FirstNameLabel.Font             = New-Object System.Drawing.Font('Microsoft Sans Serif',10) </a:t>
            </a: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b="1" lang="en">
                <a:solidFill>
                  <a:schemeClr val="lt1"/>
                </a:solidFill>
                <a:latin typeface="Courier New"/>
                <a:ea typeface="Courier New"/>
                <a:cs typeface="Courier New"/>
                <a:sym typeface="Courier New"/>
              </a:rPr>
              <a:t>$Form.controls.AddRange(@($FirstNameLabel))</a:t>
            </a:r>
            <a:br>
              <a:rPr lang="en">
                <a:solidFill>
                  <a:schemeClr val="lt1"/>
                </a:solidFill>
                <a:latin typeface="Courier New"/>
                <a:ea typeface="Courier New"/>
                <a:cs typeface="Courier New"/>
                <a:sym typeface="Courier New"/>
              </a:rPr>
            </a:b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lt1"/>
                </a:solidFill>
                <a:latin typeface="Courier New"/>
                <a:ea typeface="Courier New"/>
                <a:cs typeface="Courier New"/>
                <a:sym typeface="Courier New"/>
              </a:rPr>
              <a:t>[void]$Form.ShowDialog()</a:t>
            </a:r>
            <a:endParaRPr>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chemeClr val="lt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Label</a:t>
            </a:r>
            <a:endParaRPr sz="3000">
              <a:solidFill>
                <a:schemeClr val="accent1"/>
              </a:solidFill>
            </a:endParaRPr>
          </a:p>
        </p:txBody>
      </p:sp>
      <p:sp>
        <p:nvSpPr>
          <p:cNvPr id="175" name="Google Shape;175;p28"/>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28"/>
          <p:cNvPicPr preferRelativeResize="0"/>
          <p:nvPr/>
        </p:nvPicPr>
        <p:blipFill>
          <a:blip r:embed="rId3">
            <a:alphaModFix/>
          </a:blip>
          <a:stretch>
            <a:fillRect/>
          </a:stretch>
        </p:blipFill>
        <p:spPr>
          <a:xfrm>
            <a:off x="3142800" y="447350"/>
            <a:ext cx="5577799" cy="424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Text Box</a:t>
            </a:r>
            <a:endParaRPr sz="3000">
              <a:solidFill>
                <a:schemeClr val="accent1"/>
              </a:solidFill>
            </a:endParaRPr>
          </a:p>
        </p:txBody>
      </p:sp>
      <p:sp>
        <p:nvSpPr>
          <p:cNvPr id="182" name="Google Shape;182;p29"/>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txBox="1"/>
          <p:nvPr/>
        </p:nvSpPr>
        <p:spPr>
          <a:xfrm>
            <a:off x="2719200" y="487775"/>
            <a:ext cx="6424800" cy="416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lt1"/>
                </a:solidFill>
                <a:latin typeface="Courier New"/>
                <a:ea typeface="Courier New"/>
                <a:cs typeface="Courier New"/>
                <a:sym typeface="Courier New"/>
              </a:rPr>
              <a:t>$FirstNameTextBox = New-Object system.Windows.Forms.TextBox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$FirstNameTextBox.multiline = $false $FirstNameTextBox.width = 100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$FirstNameTextBox.height = 20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$FirstNameTextBox.location = New-Object System.Drawing.Point(93,10)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$FirstNameTextBox.Font = New-Object System.Drawing.Font('Microsoft Sans Serif',10) </a:t>
            </a: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b="1" lang="en">
                <a:solidFill>
                  <a:schemeClr val="lt1"/>
                </a:solidFill>
                <a:latin typeface="Courier New"/>
                <a:ea typeface="Courier New"/>
                <a:cs typeface="Courier New"/>
                <a:sym typeface="Courier New"/>
              </a:rPr>
              <a:t>$Form.controls.AddRange(@($FirstNameLabel,$FirstNameTextBox))</a:t>
            </a:r>
            <a:br>
              <a:rPr lang="en">
                <a:solidFill>
                  <a:schemeClr val="lt1"/>
                </a:solidFill>
                <a:latin typeface="Courier New"/>
                <a:ea typeface="Courier New"/>
                <a:cs typeface="Courier New"/>
                <a:sym typeface="Courier New"/>
              </a:rPr>
            </a:b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lt1"/>
                </a:solidFill>
                <a:latin typeface="Courier New"/>
                <a:ea typeface="Courier New"/>
                <a:cs typeface="Courier New"/>
                <a:sym typeface="Courier New"/>
              </a:rPr>
              <a:t>[void]$Form.ShowDialog()</a:t>
            </a:r>
            <a:endParaRPr>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chemeClr val="lt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Text Box</a:t>
            </a:r>
            <a:endParaRPr sz="3000">
              <a:solidFill>
                <a:schemeClr val="accent1"/>
              </a:solidFill>
            </a:endParaRPr>
          </a:p>
        </p:txBody>
      </p:sp>
      <p:sp>
        <p:nvSpPr>
          <p:cNvPr id="189" name="Google Shape;189;p30"/>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30"/>
          <p:cNvPicPr preferRelativeResize="0"/>
          <p:nvPr/>
        </p:nvPicPr>
        <p:blipFill>
          <a:blip r:embed="rId3">
            <a:alphaModFix/>
          </a:blip>
          <a:stretch>
            <a:fillRect/>
          </a:stretch>
        </p:blipFill>
        <p:spPr>
          <a:xfrm>
            <a:off x="3108200" y="421000"/>
            <a:ext cx="5647000" cy="430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Button</a:t>
            </a:r>
            <a:endParaRPr sz="3000">
              <a:solidFill>
                <a:schemeClr val="accent1"/>
              </a:solidFill>
            </a:endParaRPr>
          </a:p>
        </p:txBody>
      </p:sp>
      <p:sp>
        <p:nvSpPr>
          <p:cNvPr id="196" name="Google Shape;196;p31"/>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1"/>
          <p:cNvSpPr txBox="1"/>
          <p:nvPr/>
        </p:nvSpPr>
        <p:spPr>
          <a:xfrm>
            <a:off x="2719300" y="1235250"/>
            <a:ext cx="6424800" cy="267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a:p>
            <a:pPr indent="0" lvl="0" marL="0" rtl="0" algn="l">
              <a:spcBef>
                <a:spcPts val="1600"/>
              </a:spcBef>
              <a:spcAft>
                <a:spcPts val="0"/>
              </a:spcAft>
              <a:buNone/>
            </a:pPr>
            <a:r>
              <a:rPr lang="en">
                <a:solidFill>
                  <a:schemeClr val="lt1"/>
                </a:solidFill>
                <a:latin typeface="Courier New"/>
                <a:ea typeface="Courier New"/>
                <a:cs typeface="Courier New"/>
                <a:sym typeface="Courier New"/>
              </a:rPr>
              <a:t>$SubmitBtn = New-Object system.Windows.Forms.Button $SubmitBtn.text = "Submit"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$SubmitBtn.width = 60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$SubmitBtn.height = 30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$SubmitBtn.location = New-Object System.Drawing.Point(203,8)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$SubmitBtn.Font = New-Object System.Drawing.Font('Microsoft Sans Serif',10)</a:t>
            </a:r>
            <a:endParaRPr>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chemeClr val="lt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79" name="Google Shape;79;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Overview</a:t>
            </a:r>
            <a:endParaRPr b="1" sz="3000">
              <a:solidFill>
                <a:schemeClr val="lt2"/>
              </a:solidFill>
              <a:latin typeface="Raleway"/>
              <a:ea typeface="Raleway"/>
              <a:cs typeface="Raleway"/>
              <a:sym typeface="Raleway"/>
            </a:endParaRPr>
          </a:p>
        </p:txBody>
      </p:sp>
      <p:sp>
        <p:nvSpPr>
          <p:cNvPr id="80" name="Google Shape;80;p14"/>
          <p:cNvSpPr txBox="1"/>
          <p:nvPr>
            <p:ph idx="4294967295" type="body"/>
          </p:nvPr>
        </p:nvSpPr>
        <p:spPr>
          <a:xfrm>
            <a:off x="2855550" y="1377475"/>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Raleway"/>
              <a:buChar char="➔"/>
            </a:pPr>
            <a:r>
              <a:rPr b="1" lang="en" sz="1400">
                <a:solidFill>
                  <a:schemeClr val="accent1"/>
                </a:solidFill>
                <a:latin typeface="Raleway"/>
                <a:ea typeface="Raleway"/>
                <a:cs typeface="Raleway"/>
                <a:sym typeface="Raleway"/>
              </a:rPr>
              <a:t>Introduction</a:t>
            </a:r>
            <a:endParaRPr sz="1200">
              <a:solidFill>
                <a:schemeClr val="accent1"/>
              </a:solidFill>
              <a:latin typeface="Raleway"/>
              <a:ea typeface="Raleway"/>
              <a:cs typeface="Raleway"/>
              <a:sym typeface="Raleway"/>
            </a:endParaRPr>
          </a:p>
          <a:p>
            <a:pPr indent="-317500" lvl="0" marL="457200" rtl="0" algn="l">
              <a:spcBef>
                <a:spcPts val="1000"/>
              </a:spcBef>
              <a:spcAft>
                <a:spcPts val="0"/>
              </a:spcAft>
              <a:buClr>
                <a:schemeClr val="accent1"/>
              </a:buClr>
              <a:buSzPts val="1400"/>
              <a:buFont typeface="Raleway"/>
              <a:buChar char="➔"/>
            </a:pPr>
            <a:r>
              <a:rPr b="1" lang="en" sz="1400">
                <a:solidFill>
                  <a:schemeClr val="accent1"/>
                </a:solidFill>
                <a:latin typeface="Raleway"/>
                <a:ea typeface="Raleway"/>
                <a:cs typeface="Raleway"/>
                <a:sym typeface="Raleway"/>
              </a:rPr>
              <a:t>PowerShell Pro Tools</a:t>
            </a:r>
            <a:endParaRPr sz="1200">
              <a:solidFill>
                <a:schemeClr val="accent1"/>
              </a:solidFill>
              <a:latin typeface="Raleway"/>
              <a:ea typeface="Raleway"/>
              <a:cs typeface="Raleway"/>
              <a:sym typeface="Raleway"/>
            </a:endParaRPr>
          </a:p>
          <a:p>
            <a:pPr indent="-317500" lvl="0" marL="457200" rtl="0" algn="l">
              <a:spcBef>
                <a:spcPts val="1000"/>
              </a:spcBef>
              <a:spcAft>
                <a:spcPts val="0"/>
              </a:spcAft>
              <a:buClr>
                <a:schemeClr val="accent1"/>
              </a:buClr>
              <a:buSzPts val="1400"/>
              <a:buFont typeface="Raleway"/>
              <a:buChar char="➔"/>
            </a:pPr>
            <a:r>
              <a:rPr b="1" lang="en" sz="1400">
                <a:solidFill>
                  <a:schemeClr val="accent1"/>
                </a:solidFill>
                <a:latin typeface="Raleway"/>
                <a:ea typeface="Raleway"/>
                <a:cs typeface="Raleway"/>
                <a:sym typeface="Raleway"/>
              </a:rPr>
              <a:t>PoshGUI.com</a:t>
            </a:r>
            <a:endParaRPr b="1" sz="1400">
              <a:solidFill>
                <a:schemeClr val="accent1"/>
              </a:solidFill>
              <a:latin typeface="Raleway"/>
              <a:ea typeface="Raleway"/>
              <a:cs typeface="Raleway"/>
              <a:sym typeface="Raleway"/>
            </a:endParaRPr>
          </a:p>
          <a:p>
            <a:pPr indent="-317500" lvl="0" marL="457200" rtl="0" algn="l">
              <a:spcBef>
                <a:spcPts val="1000"/>
              </a:spcBef>
              <a:spcAft>
                <a:spcPts val="0"/>
              </a:spcAft>
              <a:buClr>
                <a:schemeClr val="accent1"/>
              </a:buClr>
              <a:buSzPts val="1400"/>
              <a:buFont typeface="Raleway"/>
              <a:buChar char="➔"/>
            </a:pPr>
            <a:r>
              <a:rPr b="1" lang="en" sz="1400">
                <a:solidFill>
                  <a:schemeClr val="accent1"/>
                </a:solidFill>
                <a:latin typeface="Raleway"/>
                <a:ea typeface="Raleway"/>
                <a:cs typeface="Raleway"/>
                <a:sym typeface="Raleway"/>
              </a:rPr>
              <a:t>Overview of WinForm Controls</a:t>
            </a:r>
            <a:endParaRPr b="1" sz="1400">
              <a:solidFill>
                <a:schemeClr val="accent1"/>
              </a:solidFill>
              <a:latin typeface="Raleway"/>
              <a:ea typeface="Raleway"/>
              <a:cs typeface="Raleway"/>
              <a:sym typeface="Raleway"/>
            </a:endParaRPr>
          </a:p>
          <a:p>
            <a:pPr indent="-304800" lvl="0" marL="457200" rtl="0" algn="l">
              <a:spcBef>
                <a:spcPts val="1000"/>
              </a:spcBef>
              <a:spcAft>
                <a:spcPts val="0"/>
              </a:spcAft>
              <a:buClr>
                <a:schemeClr val="accent1"/>
              </a:buClr>
              <a:buSzPts val="1200"/>
              <a:buFont typeface="Raleway"/>
              <a:buChar char="➔"/>
            </a:pPr>
            <a:r>
              <a:rPr b="1" lang="en" sz="1400">
                <a:solidFill>
                  <a:schemeClr val="accent1"/>
                </a:solidFill>
                <a:latin typeface="Raleway"/>
                <a:ea typeface="Raleway"/>
                <a:cs typeface="Raleway"/>
                <a:sym typeface="Raleway"/>
              </a:rPr>
              <a:t>Build a User Add App</a:t>
            </a:r>
            <a:endParaRPr b="1" sz="1400">
              <a:solidFill>
                <a:schemeClr val="accent1"/>
              </a:solidFill>
              <a:latin typeface="Raleway"/>
              <a:ea typeface="Raleway"/>
              <a:cs typeface="Raleway"/>
              <a:sym typeface="Raleway"/>
            </a:endParaRPr>
          </a:p>
          <a:p>
            <a:pPr indent="-317500" lvl="0" marL="457200" rtl="0" algn="l">
              <a:spcBef>
                <a:spcPts val="1000"/>
              </a:spcBef>
              <a:spcAft>
                <a:spcPts val="1000"/>
              </a:spcAft>
              <a:buClr>
                <a:schemeClr val="accent1"/>
              </a:buClr>
              <a:buSzPts val="1400"/>
              <a:buFont typeface="Raleway"/>
              <a:buChar char="➔"/>
            </a:pPr>
            <a:r>
              <a:rPr b="1" lang="en" sz="1400">
                <a:solidFill>
                  <a:schemeClr val="accent1"/>
                </a:solidFill>
                <a:latin typeface="Raleway"/>
                <a:ea typeface="Raleway"/>
                <a:cs typeface="Raleway"/>
                <a:sym typeface="Raleway"/>
              </a:rPr>
              <a:t>Converting PowerShell to .exe</a:t>
            </a:r>
            <a:endParaRPr b="1" sz="1400">
              <a:solidFill>
                <a:schemeClr val="accent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Button</a:t>
            </a:r>
            <a:endParaRPr sz="3000">
              <a:solidFill>
                <a:schemeClr val="accent1"/>
              </a:solidFill>
            </a:endParaRPr>
          </a:p>
        </p:txBody>
      </p:sp>
      <p:sp>
        <p:nvSpPr>
          <p:cNvPr id="203" name="Google Shape;203;p32"/>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32"/>
          <p:cNvPicPr preferRelativeResize="0"/>
          <p:nvPr/>
        </p:nvPicPr>
        <p:blipFill>
          <a:blip r:embed="rId3">
            <a:alphaModFix/>
          </a:blip>
          <a:stretch>
            <a:fillRect/>
          </a:stretch>
        </p:blipFill>
        <p:spPr>
          <a:xfrm>
            <a:off x="3122038" y="504700"/>
            <a:ext cx="5619324" cy="4280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Checkbox</a:t>
            </a:r>
            <a:endParaRPr sz="3000">
              <a:solidFill>
                <a:schemeClr val="accent1"/>
              </a:solidFill>
            </a:endParaRPr>
          </a:p>
        </p:txBody>
      </p:sp>
      <p:sp>
        <p:nvSpPr>
          <p:cNvPr id="210" name="Google Shape;210;p33"/>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3"/>
          <p:cNvSpPr txBox="1"/>
          <p:nvPr/>
        </p:nvSpPr>
        <p:spPr>
          <a:xfrm>
            <a:off x="2719300" y="1235250"/>
            <a:ext cx="6424800" cy="268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rier New"/>
                <a:ea typeface="Courier New"/>
                <a:cs typeface="Courier New"/>
                <a:sym typeface="Courier New"/>
              </a:rPr>
              <a:t>$AddPrinterCheckBox = New-Object system.Windows.Forms.CheckBox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$AddPrinterCheckBox.text         = "Add Printer" $AddPrinterCheckBox.AutoSize     = $false $AddPrinterCheckBox.width        = 95 $AddPrinterCheckBox.height       = 20 $AddPrinterCheckBox.location     = New-Object System.Drawing.Point(47,49)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$AddPrinterCheckBox.Font         = New-Object System.Drawing.Font('Microsoft Sans Serif',10)</a:t>
            </a:r>
            <a:endParaRPr>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chemeClr val="lt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Checkbox</a:t>
            </a:r>
            <a:endParaRPr sz="3000">
              <a:solidFill>
                <a:schemeClr val="accent1"/>
              </a:solidFill>
            </a:endParaRPr>
          </a:p>
        </p:txBody>
      </p:sp>
      <p:sp>
        <p:nvSpPr>
          <p:cNvPr id="217" name="Google Shape;217;p34"/>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34"/>
          <p:cNvPicPr preferRelativeResize="0"/>
          <p:nvPr/>
        </p:nvPicPr>
        <p:blipFill>
          <a:blip r:embed="rId3">
            <a:alphaModFix/>
          </a:blip>
          <a:stretch>
            <a:fillRect/>
          </a:stretch>
        </p:blipFill>
        <p:spPr>
          <a:xfrm>
            <a:off x="3083725" y="671500"/>
            <a:ext cx="5695950" cy="3800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Combo Box</a:t>
            </a:r>
            <a:endParaRPr sz="3000">
              <a:solidFill>
                <a:schemeClr val="accent1"/>
              </a:solidFill>
            </a:endParaRPr>
          </a:p>
        </p:txBody>
      </p:sp>
      <p:sp>
        <p:nvSpPr>
          <p:cNvPr id="224" name="Google Shape;224;p35"/>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txBox="1"/>
          <p:nvPr/>
        </p:nvSpPr>
        <p:spPr>
          <a:xfrm>
            <a:off x="2719300" y="1235250"/>
            <a:ext cx="6424800" cy="246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rier New"/>
                <a:ea typeface="Courier New"/>
                <a:cs typeface="Courier New"/>
                <a:sym typeface="Courier New"/>
              </a:rPr>
              <a:t>$ChooseBuildingComboBox          = New-Object system.Windows.Forms.ComboBox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$ChooseBuildingComboBox.text     = "Choose Building" $ChooseBuildingComboBox.width    = 186 $ChooseBuildingComboBox.height   = 20 $ChooseBuildingComboBox.location  = New-Object System.Drawing.Point(54,92)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$ChooseBuildingComboBox.Font     = New-Object System.Drawing.Font('Microsoft Sans Serif',10)</a:t>
            </a:r>
            <a:endParaRPr>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chemeClr val="lt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Combo Box</a:t>
            </a:r>
            <a:endParaRPr sz="3000">
              <a:solidFill>
                <a:schemeClr val="accent1"/>
              </a:solidFill>
            </a:endParaRPr>
          </a:p>
        </p:txBody>
      </p:sp>
      <p:sp>
        <p:nvSpPr>
          <p:cNvPr id="231" name="Google Shape;231;p36"/>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 name="Google Shape;232;p36"/>
          <p:cNvPicPr preferRelativeResize="0"/>
          <p:nvPr/>
        </p:nvPicPr>
        <p:blipFill>
          <a:blip r:embed="rId3">
            <a:alphaModFix/>
          </a:blip>
          <a:stretch>
            <a:fillRect/>
          </a:stretch>
        </p:blipFill>
        <p:spPr>
          <a:xfrm>
            <a:off x="3083725" y="661975"/>
            <a:ext cx="5695950" cy="3819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Picture</a:t>
            </a:r>
            <a:r>
              <a:rPr lang="en" sz="3000">
                <a:solidFill>
                  <a:schemeClr val="accent1"/>
                </a:solidFill>
              </a:rPr>
              <a:t> Box</a:t>
            </a:r>
            <a:endParaRPr sz="3000">
              <a:solidFill>
                <a:schemeClr val="accent1"/>
              </a:solidFill>
            </a:endParaRPr>
          </a:p>
        </p:txBody>
      </p:sp>
      <p:sp>
        <p:nvSpPr>
          <p:cNvPr id="238" name="Google Shape;238;p37"/>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7"/>
          <p:cNvSpPr txBox="1"/>
          <p:nvPr/>
        </p:nvSpPr>
        <p:spPr>
          <a:xfrm>
            <a:off x="2719300" y="1235250"/>
            <a:ext cx="6424800" cy="268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rier New"/>
                <a:ea typeface="Courier New"/>
                <a:cs typeface="Courier New"/>
                <a:sym typeface="Courier New"/>
              </a:rPr>
              <a:t>$PictureBox1 = New-Object system.Windows.Forms.PictureBox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$PictureBox1.width = 192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$PictureBox1.height = 167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$PictureBox1.location = New-Object System.Drawing.Point(340,28)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$PictureBox1.imageLocation = "https://upload.wikimedia.org/wikipedia/commons/a/af/PowerShell_Core_6.0_icon.png"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$PictureBox1.SizeMode = [System.Windows.Forms.PictureBoxSizeMode]::zoom</a:t>
            </a:r>
            <a:endParaRPr>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chemeClr val="lt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Picture</a:t>
            </a:r>
            <a:r>
              <a:rPr lang="en" sz="3000">
                <a:solidFill>
                  <a:schemeClr val="accent1"/>
                </a:solidFill>
              </a:rPr>
              <a:t> Box</a:t>
            </a:r>
            <a:endParaRPr sz="3000">
              <a:solidFill>
                <a:schemeClr val="accent1"/>
              </a:solidFill>
            </a:endParaRPr>
          </a:p>
        </p:txBody>
      </p:sp>
      <p:sp>
        <p:nvSpPr>
          <p:cNvPr id="245" name="Google Shape;245;p38"/>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38"/>
          <p:cNvPicPr preferRelativeResize="0"/>
          <p:nvPr/>
        </p:nvPicPr>
        <p:blipFill>
          <a:blip r:embed="rId3">
            <a:alphaModFix/>
          </a:blip>
          <a:stretch>
            <a:fillRect/>
          </a:stretch>
        </p:blipFill>
        <p:spPr>
          <a:xfrm>
            <a:off x="3083725" y="666750"/>
            <a:ext cx="5695950" cy="381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Show/Hide</a:t>
            </a:r>
            <a:endParaRPr sz="3000">
              <a:solidFill>
                <a:schemeClr val="accent1"/>
              </a:solidFill>
            </a:endParaRPr>
          </a:p>
          <a:p>
            <a:pPr indent="0" lvl="0" marL="0" rtl="0" algn="ctr">
              <a:spcBef>
                <a:spcPts val="1600"/>
              </a:spcBef>
              <a:spcAft>
                <a:spcPts val="1600"/>
              </a:spcAft>
              <a:buNone/>
            </a:pPr>
            <a:r>
              <a:rPr lang="en" sz="3000">
                <a:solidFill>
                  <a:schemeClr val="accent1"/>
                </a:solidFill>
              </a:rPr>
              <a:t>Console</a:t>
            </a:r>
            <a:endParaRPr sz="3000">
              <a:solidFill>
                <a:schemeClr val="accent1"/>
              </a:solidFill>
            </a:endParaRPr>
          </a:p>
        </p:txBody>
      </p:sp>
      <p:sp>
        <p:nvSpPr>
          <p:cNvPr id="252" name="Google Shape;252;p39"/>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9"/>
          <p:cNvSpPr txBox="1"/>
          <p:nvPr/>
        </p:nvSpPr>
        <p:spPr>
          <a:xfrm>
            <a:off x="2719200" y="1390350"/>
            <a:ext cx="6424800" cy="225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rier New"/>
                <a:ea typeface="Courier New"/>
                <a:cs typeface="Courier New"/>
                <a:sym typeface="Courier New"/>
              </a:rPr>
              <a:t># .Net methods for hiding/showing the console in the background </a:t>
            </a:r>
            <a:br>
              <a:rPr lang="en">
                <a:solidFill>
                  <a:schemeClr val="lt1"/>
                </a:solidFill>
                <a:latin typeface="Courier New"/>
                <a:ea typeface="Courier New"/>
                <a:cs typeface="Courier New"/>
                <a:sym typeface="Courier New"/>
              </a:rPr>
            </a:b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Add-Type -Name Window -Namespace Console -MemberDefinition ' [DllImport("Kernel32.dll")] public static extern IntPtr GetConsoleWindow(); [DllImport("user32.dll")] public static extern bool ShowWindow(IntPtr hWnd, Int32 nCmdShow); ' </a:t>
            </a:r>
            <a:endParaRPr>
              <a:solidFill>
                <a:schemeClr val="lt1"/>
              </a:solidFill>
              <a:latin typeface="Courier New"/>
              <a:ea typeface="Courier New"/>
              <a:cs typeface="Courier New"/>
              <a:sym typeface="Courier New"/>
            </a:endParaRPr>
          </a:p>
          <a:p>
            <a:pPr indent="0" lvl="0" marL="0" rtl="0" algn="l">
              <a:spcBef>
                <a:spcPts val="1600"/>
              </a:spcBef>
              <a:spcAft>
                <a:spcPts val="1600"/>
              </a:spcAft>
              <a:buNone/>
            </a:pPr>
            <a:r>
              <a:t/>
            </a:r>
            <a:endParaRPr sz="900">
              <a:solidFill>
                <a:schemeClr val="lt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1810925" y="2040925"/>
            <a:ext cx="8197500" cy="13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Active Directory</a:t>
            </a:r>
            <a:endParaRPr sz="3000">
              <a:solidFill>
                <a:schemeClr val="accent1"/>
              </a:solidFill>
            </a:endParaRPr>
          </a:p>
          <a:p>
            <a:pPr indent="0" lvl="0" marL="0" rtl="0" algn="ctr">
              <a:spcBef>
                <a:spcPts val="1600"/>
              </a:spcBef>
              <a:spcAft>
                <a:spcPts val="1600"/>
              </a:spcAft>
              <a:buNone/>
            </a:pPr>
            <a:r>
              <a:rPr lang="en" sz="3000">
                <a:solidFill>
                  <a:schemeClr val="accent1"/>
                </a:solidFill>
              </a:rPr>
              <a:t>User Add Form</a:t>
            </a:r>
            <a:endParaRPr sz="3000">
              <a:solidFill>
                <a:schemeClr val="accent1"/>
              </a:solidFill>
            </a:endParaRPr>
          </a:p>
        </p:txBody>
      </p:sp>
      <p:sp>
        <p:nvSpPr>
          <p:cNvPr id="259" name="Google Shape;259;p40"/>
          <p:cNvSpPr/>
          <p:nvPr/>
        </p:nvSpPr>
        <p:spPr>
          <a:xfrm>
            <a:off x="4572000" y="0"/>
            <a:ext cx="45720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0" name="Google Shape;260;p40"/>
          <p:cNvPicPr preferRelativeResize="0"/>
          <p:nvPr/>
        </p:nvPicPr>
        <p:blipFill>
          <a:blip r:embed="rId3">
            <a:alphaModFix/>
          </a:blip>
          <a:stretch>
            <a:fillRect/>
          </a:stretch>
        </p:blipFill>
        <p:spPr>
          <a:xfrm>
            <a:off x="4572000" y="1844499"/>
            <a:ext cx="4572001" cy="1704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1777400" y="1756125"/>
            <a:ext cx="8197500" cy="13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Making Windows Forms</a:t>
            </a:r>
            <a:endParaRPr sz="3000">
              <a:solidFill>
                <a:schemeClr val="accent1"/>
              </a:solidFill>
            </a:endParaRPr>
          </a:p>
          <a:p>
            <a:pPr indent="0" lvl="0" marL="0" rtl="0" algn="ctr">
              <a:spcBef>
                <a:spcPts val="1600"/>
              </a:spcBef>
              <a:spcAft>
                <a:spcPts val="0"/>
              </a:spcAft>
              <a:buNone/>
            </a:pPr>
            <a:r>
              <a:rPr lang="en" sz="3000">
                <a:solidFill>
                  <a:schemeClr val="accent1"/>
                </a:solidFill>
              </a:rPr>
              <a:t>Applications</a:t>
            </a:r>
            <a:endParaRPr sz="3000">
              <a:solidFill>
                <a:schemeClr val="accent1"/>
              </a:solidFill>
            </a:endParaRPr>
          </a:p>
          <a:p>
            <a:pPr indent="0" lvl="0" marL="0" rtl="0" algn="ctr">
              <a:spcBef>
                <a:spcPts val="1600"/>
              </a:spcBef>
              <a:spcAft>
                <a:spcPts val="1600"/>
              </a:spcAft>
              <a:buNone/>
            </a:pPr>
            <a:r>
              <a:rPr lang="en" sz="3000">
                <a:solidFill>
                  <a:schemeClr val="accent1"/>
                </a:solidFill>
              </a:rPr>
              <a:t>with ChatGPT</a:t>
            </a:r>
            <a:endParaRPr sz="3000">
              <a:solidFill>
                <a:schemeClr val="accent1"/>
              </a:solidFill>
            </a:endParaRPr>
          </a:p>
        </p:txBody>
      </p:sp>
      <p:sp>
        <p:nvSpPr>
          <p:cNvPr id="266" name="Google Shape;266;p41"/>
          <p:cNvSpPr/>
          <p:nvPr/>
        </p:nvSpPr>
        <p:spPr>
          <a:xfrm>
            <a:off x="4572000" y="0"/>
            <a:ext cx="45720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p41"/>
          <p:cNvPicPr preferRelativeResize="0"/>
          <p:nvPr/>
        </p:nvPicPr>
        <p:blipFill>
          <a:blip r:embed="rId3">
            <a:alphaModFix/>
          </a:blip>
          <a:stretch>
            <a:fillRect/>
          </a:stretch>
        </p:blipFill>
        <p:spPr>
          <a:xfrm>
            <a:off x="5186350" y="666750"/>
            <a:ext cx="3343275" cy="38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5"/>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rPr>
              <a:t>About Me</a:t>
            </a:r>
            <a:endParaRPr sz="3000">
              <a:solidFill>
                <a:schemeClr val="accent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Director of Technology </a:t>
            </a:r>
            <a:br>
              <a:rPr lang="en" sz="1800">
                <a:solidFill>
                  <a:srgbClr val="000000"/>
                </a:solidFill>
              </a:rPr>
            </a:br>
            <a:r>
              <a:rPr lang="en" sz="1800">
                <a:solidFill>
                  <a:srgbClr val="000000"/>
                </a:solidFill>
              </a:rPr>
              <a:t>Niles Community Schools &amp;</a:t>
            </a:r>
            <a:br>
              <a:rPr lang="en" sz="1800">
                <a:solidFill>
                  <a:srgbClr val="000000"/>
                </a:solidFill>
              </a:rPr>
            </a:br>
            <a:r>
              <a:rPr lang="en" sz="1800">
                <a:solidFill>
                  <a:srgbClr val="000000"/>
                </a:solidFill>
              </a:rPr>
              <a:t>River Valley School District</a:t>
            </a:r>
            <a:br>
              <a:rPr lang="en" sz="1800">
                <a:solidFill>
                  <a:srgbClr val="000000"/>
                </a:solidFill>
              </a:rPr>
            </a:br>
            <a:br>
              <a:rPr lang="en" sz="1800">
                <a:solidFill>
                  <a:srgbClr val="000000"/>
                </a:solidFill>
              </a:rPr>
            </a:br>
            <a:r>
              <a:rPr lang="en" sz="1800">
                <a:solidFill>
                  <a:srgbClr val="000000"/>
                </a:solidFill>
              </a:rPr>
              <a:t>Author of </a:t>
            </a:r>
            <a:br>
              <a:rPr lang="en" sz="1800">
                <a:solidFill>
                  <a:srgbClr val="000000"/>
                </a:solidFill>
              </a:rPr>
            </a:br>
            <a:r>
              <a:rPr lang="en" sz="1800">
                <a:solidFill>
                  <a:srgbClr val="000000"/>
                </a:solidFill>
              </a:rPr>
              <a:t>PowerShell for Systems Engineers</a:t>
            </a:r>
            <a:br>
              <a:rPr lang="en" sz="1800">
                <a:solidFill>
                  <a:srgbClr val="000000"/>
                </a:solidFill>
              </a:rPr>
            </a:br>
            <a:br>
              <a:rPr lang="en" sz="1800">
                <a:solidFill>
                  <a:srgbClr val="000000"/>
                </a:solidFill>
              </a:rPr>
            </a:br>
            <a:r>
              <a:rPr lang="en" sz="1800">
                <a:solidFill>
                  <a:srgbClr val="000000"/>
                </a:solidFill>
              </a:rPr>
              <a:t>100K+ Views on YouTube @PowerShellEngineer</a:t>
            </a:r>
            <a:br>
              <a:rPr lang="en" sz="1800">
                <a:solidFill>
                  <a:srgbClr val="000000"/>
                </a:solidFill>
              </a:rPr>
            </a:br>
            <a:br>
              <a:rPr lang="en" sz="1800">
                <a:solidFill>
                  <a:srgbClr val="000000"/>
                </a:solidFill>
              </a:rPr>
            </a:br>
            <a:r>
              <a:rPr lang="en" sz="1800">
                <a:solidFill>
                  <a:srgbClr val="000000"/>
                </a:solidFill>
              </a:rPr>
              <a:t>President of Watervliet Baseball/Softball Rec Council</a:t>
            </a:r>
            <a:endParaRPr sz="1800">
              <a:solidFill>
                <a:srgbClr val="000000"/>
              </a:solidFill>
            </a:endParaRPr>
          </a:p>
        </p:txBody>
      </p:sp>
      <p:pic>
        <p:nvPicPr>
          <p:cNvPr id="86" name="Google Shape;86;p15"/>
          <p:cNvPicPr preferRelativeResize="0"/>
          <p:nvPr/>
        </p:nvPicPr>
        <p:blipFill>
          <a:blip r:embed="rId3">
            <a:alphaModFix/>
          </a:blip>
          <a:stretch>
            <a:fillRect/>
          </a:stretch>
        </p:blipFill>
        <p:spPr>
          <a:xfrm>
            <a:off x="238302" y="99200"/>
            <a:ext cx="2951576" cy="2946624"/>
          </a:xfrm>
          <a:prstGeom prst="rect">
            <a:avLst/>
          </a:prstGeom>
          <a:noFill/>
          <a:ln>
            <a:noFill/>
          </a:ln>
        </p:spPr>
      </p:pic>
      <p:pic>
        <p:nvPicPr>
          <p:cNvPr id="87" name="Google Shape;87;p15"/>
          <p:cNvPicPr preferRelativeResize="0"/>
          <p:nvPr/>
        </p:nvPicPr>
        <p:blipFill>
          <a:blip r:embed="rId4">
            <a:alphaModFix/>
          </a:blip>
          <a:stretch>
            <a:fillRect/>
          </a:stretch>
        </p:blipFill>
        <p:spPr>
          <a:xfrm>
            <a:off x="2147370" y="2014650"/>
            <a:ext cx="1791675" cy="2684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Show/Hide</a:t>
            </a:r>
            <a:endParaRPr sz="3000">
              <a:solidFill>
                <a:schemeClr val="accent1"/>
              </a:solidFill>
            </a:endParaRPr>
          </a:p>
          <a:p>
            <a:pPr indent="0" lvl="0" marL="0" rtl="0" algn="ctr">
              <a:spcBef>
                <a:spcPts val="1600"/>
              </a:spcBef>
              <a:spcAft>
                <a:spcPts val="1600"/>
              </a:spcAft>
              <a:buNone/>
            </a:pPr>
            <a:r>
              <a:rPr lang="en" sz="3000">
                <a:solidFill>
                  <a:schemeClr val="accent1"/>
                </a:solidFill>
              </a:rPr>
              <a:t>Console</a:t>
            </a:r>
            <a:endParaRPr sz="3000">
              <a:solidFill>
                <a:schemeClr val="accent1"/>
              </a:solidFill>
            </a:endParaRPr>
          </a:p>
        </p:txBody>
      </p:sp>
      <p:sp>
        <p:nvSpPr>
          <p:cNvPr id="273" name="Google Shape;273;p42"/>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2"/>
          <p:cNvSpPr txBox="1"/>
          <p:nvPr/>
        </p:nvSpPr>
        <p:spPr>
          <a:xfrm>
            <a:off x="2719200" y="110100"/>
            <a:ext cx="6424800" cy="467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rier New"/>
                <a:ea typeface="Courier New"/>
                <a:cs typeface="Courier New"/>
                <a:sym typeface="Courier New"/>
              </a:rPr>
              <a:t>function Show-Console { </a:t>
            </a:r>
            <a:endParaRPr>
              <a:solidFill>
                <a:schemeClr val="lt1"/>
              </a:solidFill>
              <a:latin typeface="Courier New"/>
              <a:ea typeface="Courier New"/>
              <a:cs typeface="Courier New"/>
              <a:sym typeface="Courier New"/>
            </a:endParaRPr>
          </a:p>
          <a:p>
            <a:pPr indent="457200" lvl="0" marL="0" rtl="0" algn="l">
              <a:spcBef>
                <a:spcPts val="1600"/>
              </a:spcBef>
              <a:spcAft>
                <a:spcPts val="0"/>
              </a:spcAft>
              <a:buNone/>
            </a:pPr>
            <a:r>
              <a:rPr lang="en">
                <a:solidFill>
                  <a:schemeClr val="lt1"/>
                </a:solidFill>
                <a:latin typeface="Courier New"/>
                <a:ea typeface="Courier New"/>
                <a:cs typeface="Courier New"/>
                <a:sym typeface="Courier New"/>
              </a:rPr>
              <a:t>$consolePtr = [Console.Window]::GetConsoleWindow() </a:t>
            </a:r>
            <a:endParaRPr>
              <a:solidFill>
                <a:schemeClr val="lt1"/>
              </a:solidFill>
              <a:latin typeface="Courier New"/>
              <a:ea typeface="Courier New"/>
              <a:cs typeface="Courier New"/>
              <a:sym typeface="Courier New"/>
            </a:endParaRPr>
          </a:p>
          <a:p>
            <a:pPr indent="457200" lvl="0" marL="0" rtl="0" algn="l">
              <a:spcBef>
                <a:spcPts val="1600"/>
              </a:spcBef>
              <a:spcAft>
                <a:spcPts val="0"/>
              </a:spcAft>
              <a:buNone/>
            </a:pPr>
            <a:r>
              <a:rPr lang="en">
                <a:solidFill>
                  <a:schemeClr val="lt1"/>
                </a:solidFill>
                <a:latin typeface="Courier New"/>
                <a:ea typeface="Courier New"/>
                <a:cs typeface="Courier New"/>
                <a:sym typeface="Courier New"/>
              </a:rPr>
              <a:t># Hide = 0,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ShowNormal = 1,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ShowMinimized = 2,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ShowMaximized = 3,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Maximize = 3,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ShowNormalNoActivate = 4,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Show = 5,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Minimize = 6,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ShowMinNoActivate = 7,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ShowNoActivate = 8,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Restore = 9,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ShowDefault = 10,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 ForceMinimized = 11 </a:t>
            </a:r>
            <a:br>
              <a:rPr lang="en">
                <a:solidFill>
                  <a:schemeClr val="lt1"/>
                </a:solidFill>
                <a:latin typeface="Courier New"/>
                <a:ea typeface="Courier New"/>
                <a:cs typeface="Courier New"/>
                <a:sym typeface="Courier New"/>
              </a:rPr>
            </a:b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[Console.Window]::ShowWindow($consolePtr, 4) </a:t>
            </a:r>
            <a:endParaRPr>
              <a:solidFill>
                <a:schemeClr val="lt1"/>
              </a:solidFill>
              <a:latin typeface="Courier New"/>
              <a:ea typeface="Courier New"/>
              <a:cs typeface="Courier New"/>
              <a:sym typeface="Courier New"/>
            </a:endParaRPr>
          </a:p>
          <a:p>
            <a:pPr indent="457200" lvl="0" marL="0" rtl="0" algn="l">
              <a:spcBef>
                <a:spcPts val="1600"/>
              </a:spcBef>
              <a:spcAft>
                <a:spcPts val="1600"/>
              </a:spcAft>
              <a:buNone/>
            </a:pPr>
            <a:r>
              <a:rPr lang="en">
                <a:solidFill>
                  <a:schemeClr val="lt1"/>
                </a:solidFill>
                <a:latin typeface="Courier New"/>
                <a:ea typeface="Courier New"/>
                <a:cs typeface="Courier New"/>
                <a:sym typeface="Courier New"/>
              </a:rPr>
              <a:t>}</a:t>
            </a:r>
            <a:endParaRPr sz="900">
              <a:solidFill>
                <a:schemeClr val="lt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Show/Hide</a:t>
            </a:r>
            <a:endParaRPr sz="3000">
              <a:solidFill>
                <a:schemeClr val="accent1"/>
              </a:solidFill>
            </a:endParaRPr>
          </a:p>
          <a:p>
            <a:pPr indent="0" lvl="0" marL="0" rtl="0" algn="ctr">
              <a:spcBef>
                <a:spcPts val="1600"/>
              </a:spcBef>
              <a:spcAft>
                <a:spcPts val="1600"/>
              </a:spcAft>
              <a:buNone/>
            </a:pPr>
            <a:r>
              <a:rPr lang="en" sz="3000">
                <a:solidFill>
                  <a:schemeClr val="accent1"/>
                </a:solidFill>
              </a:rPr>
              <a:t>Console</a:t>
            </a:r>
            <a:endParaRPr sz="3000">
              <a:solidFill>
                <a:schemeClr val="accent1"/>
              </a:solidFill>
            </a:endParaRPr>
          </a:p>
        </p:txBody>
      </p:sp>
      <p:sp>
        <p:nvSpPr>
          <p:cNvPr id="280" name="Google Shape;280;p43"/>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3"/>
          <p:cNvSpPr txBox="1"/>
          <p:nvPr/>
        </p:nvSpPr>
        <p:spPr>
          <a:xfrm>
            <a:off x="2719200" y="1535025"/>
            <a:ext cx="6424800" cy="189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Courier New"/>
                <a:ea typeface="Courier New"/>
                <a:cs typeface="Courier New"/>
                <a:sym typeface="Courier New"/>
              </a:rPr>
              <a:t>function Hide-Console {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$consolePtr = [Console.Window]::GetConsoleWindow()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#0 hide </a:t>
            </a: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	[Console.Window]::ShowWindow($consolePtr, 0) </a:t>
            </a:r>
            <a:endParaRPr>
              <a:solidFill>
                <a:schemeClr val="lt1"/>
              </a:solidFill>
              <a:latin typeface="Courier New"/>
              <a:ea typeface="Courier New"/>
              <a:cs typeface="Courier New"/>
              <a:sym typeface="Courier New"/>
            </a:endParaRPr>
          </a:p>
          <a:p>
            <a:pPr indent="0" lvl="0" marL="0" rtl="0" algn="l">
              <a:spcBef>
                <a:spcPts val="1600"/>
              </a:spcBef>
              <a:spcAft>
                <a:spcPts val="1600"/>
              </a:spcAft>
              <a:buClr>
                <a:schemeClr val="dk2"/>
              </a:buClr>
              <a:buSzPts val="1100"/>
              <a:buFont typeface="Arial"/>
              <a:buNone/>
            </a:pPr>
            <a:r>
              <a:rPr lang="en">
                <a:solidFill>
                  <a:schemeClr val="lt1"/>
                </a:solidFill>
                <a:latin typeface="Courier New"/>
                <a:ea typeface="Courier New"/>
                <a:cs typeface="Courier New"/>
                <a:sym typeface="Courier New"/>
              </a:rPr>
              <a:t>} </a:t>
            </a:r>
            <a:br>
              <a:rPr lang="en">
                <a:solidFill>
                  <a:schemeClr val="lt1"/>
                </a:solidFill>
                <a:latin typeface="Courier New"/>
                <a:ea typeface="Courier New"/>
                <a:cs typeface="Courier New"/>
                <a:sym typeface="Courier New"/>
              </a:rPr>
            </a:br>
            <a:br>
              <a:rPr lang="en">
                <a:solidFill>
                  <a:schemeClr val="lt1"/>
                </a:solidFill>
                <a:latin typeface="Courier New"/>
                <a:ea typeface="Courier New"/>
                <a:cs typeface="Courier New"/>
                <a:sym typeface="Courier New"/>
              </a:rPr>
            </a:br>
            <a:r>
              <a:rPr lang="en">
                <a:solidFill>
                  <a:schemeClr val="lt1"/>
                </a:solidFill>
                <a:latin typeface="Courier New"/>
                <a:ea typeface="Courier New"/>
                <a:cs typeface="Courier New"/>
                <a:sym typeface="Courier New"/>
              </a:rPr>
              <a:t>Hide-Console</a:t>
            </a:r>
            <a:endParaRPr sz="900">
              <a:solidFill>
                <a:schemeClr val="lt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One-Click</a:t>
            </a:r>
            <a:endParaRPr sz="3000">
              <a:solidFill>
                <a:schemeClr val="accent1"/>
              </a:solidFill>
            </a:endParaRPr>
          </a:p>
          <a:p>
            <a:pPr indent="0" lvl="0" marL="0" rtl="0" algn="ctr">
              <a:spcBef>
                <a:spcPts val="1600"/>
              </a:spcBef>
              <a:spcAft>
                <a:spcPts val="1600"/>
              </a:spcAft>
              <a:buNone/>
            </a:pPr>
            <a:r>
              <a:rPr lang="en" sz="3000">
                <a:solidFill>
                  <a:schemeClr val="accent1"/>
                </a:solidFill>
              </a:rPr>
              <a:t>Run Script</a:t>
            </a:r>
            <a:endParaRPr sz="3000">
              <a:solidFill>
                <a:schemeClr val="accent1"/>
              </a:solidFill>
            </a:endParaRPr>
          </a:p>
        </p:txBody>
      </p:sp>
      <p:sp>
        <p:nvSpPr>
          <p:cNvPr id="287" name="Google Shape;287;p44"/>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 name="Google Shape;288;p44"/>
          <p:cNvPicPr preferRelativeResize="0"/>
          <p:nvPr/>
        </p:nvPicPr>
        <p:blipFill>
          <a:blip r:embed="rId3">
            <a:alphaModFix/>
          </a:blip>
          <a:stretch>
            <a:fillRect/>
          </a:stretch>
        </p:blipFill>
        <p:spPr>
          <a:xfrm>
            <a:off x="2719300" y="328888"/>
            <a:ext cx="6424800" cy="44857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sz="3000">
                <a:solidFill>
                  <a:schemeClr val="accent1"/>
                </a:solidFill>
              </a:rPr>
              <a:t>One-Click</a:t>
            </a:r>
            <a:endParaRPr sz="3000">
              <a:solidFill>
                <a:schemeClr val="accent1"/>
              </a:solidFill>
            </a:endParaRPr>
          </a:p>
          <a:p>
            <a:pPr indent="0" lvl="0" marL="0" rtl="0" algn="ctr">
              <a:spcBef>
                <a:spcPts val="1600"/>
              </a:spcBef>
              <a:spcAft>
                <a:spcPts val="0"/>
              </a:spcAft>
              <a:buClr>
                <a:schemeClr val="dk2"/>
              </a:buClr>
              <a:buSzPts val="1100"/>
              <a:buFont typeface="Arial"/>
              <a:buNone/>
            </a:pPr>
            <a:r>
              <a:rPr lang="en" sz="3000">
                <a:solidFill>
                  <a:schemeClr val="accent1"/>
                </a:solidFill>
              </a:rPr>
              <a:t>Run Script</a:t>
            </a:r>
            <a:endParaRPr sz="3000">
              <a:solidFill>
                <a:schemeClr val="accent1"/>
              </a:solidFill>
            </a:endParaRPr>
          </a:p>
          <a:p>
            <a:pPr indent="0" lvl="0" marL="0" rtl="0" algn="ctr">
              <a:spcBef>
                <a:spcPts val="1600"/>
              </a:spcBef>
              <a:spcAft>
                <a:spcPts val="1600"/>
              </a:spcAft>
              <a:buNone/>
            </a:pPr>
            <a:r>
              <a:t/>
            </a:r>
            <a:endParaRPr sz="3000">
              <a:solidFill>
                <a:schemeClr val="accent1"/>
              </a:solidFill>
            </a:endParaRPr>
          </a:p>
        </p:txBody>
      </p:sp>
      <p:sp>
        <p:nvSpPr>
          <p:cNvPr id="294" name="Google Shape;294;p45"/>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5"/>
          <p:cNvSpPr txBox="1"/>
          <p:nvPr/>
        </p:nvSpPr>
        <p:spPr>
          <a:xfrm>
            <a:off x="2719300" y="78500"/>
            <a:ext cx="6424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a:solidFill>
                  <a:schemeClr val="lt1"/>
                </a:solidFill>
                <a:latin typeface="Courier New"/>
                <a:ea typeface="Courier New"/>
                <a:cs typeface="Courier New"/>
                <a:sym typeface="Courier New"/>
              </a:rPr>
              <a:t>C:\Windows\System32\WindowsPowerShell\v1.0\powershell.exe -file "C:\path\to\script\hello.ps1"</a:t>
            </a:r>
            <a:endParaRPr sz="900">
              <a:solidFill>
                <a:schemeClr val="lt1"/>
              </a:solidFill>
              <a:latin typeface="Courier New"/>
              <a:ea typeface="Courier New"/>
              <a:cs typeface="Courier New"/>
              <a:sym typeface="Courier New"/>
            </a:endParaRPr>
          </a:p>
        </p:txBody>
      </p:sp>
      <p:pic>
        <p:nvPicPr>
          <p:cNvPr id="296" name="Google Shape;296;p45"/>
          <p:cNvPicPr preferRelativeResize="0"/>
          <p:nvPr/>
        </p:nvPicPr>
        <p:blipFill>
          <a:blip r:embed="rId3">
            <a:alphaModFix/>
          </a:blip>
          <a:stretch>
            <a:fillRect/>
          </a:stretch>
        </p:blipFill>
        <p:spPr>
          <a:xfrm>
            <a:off x="2908975" y="671162"/>
            <a:ext cx="5939449" cy="4373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Run As</a:t>
            </a:r>
            <a:endParaRPr sz="3000">
              <a:solidFill>
                <a:schemeClr val="accent1"/>
              </a:solidFill>
            </a:endParaRPr>
          </a:p>
          <a:p>
            <a:pPr indent="0" lvl="0" marL="0" rtl="0" algn="ctr">
              <a:spcBef>
                <a:spcPts val="1600"/>
              </a:spcBef>
              <a:spcAft>
                <a:spcPts val="1600"/>
              </a:spcAft>
              <a:buNone/>
            </a:pPr>
            <a:r>
              <a:rPr lang="en" sz="3000">
                <a:solidFill>
                  <a:schemeClr val="accent1"/>
                </a:solidFill>
              </a:rPr>
              <a:t>Administrator</a:t>
            </a:r>
            <a:endParaRPr sz="3000">
              <a:solidFill>
                <a:schemeClr val="accent1"/>
              </a:solidFill>
            </a:endParaRPr>
          </a:p>
        </p:txBody>
      </p:sp>
      <p:sp>
        <p:nvSpPr>
          <p:cNvPr id="302" name="Google Shape;302;p46"/>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46"/>
          <p:cNvPicPr preferRelativeResize="0"/>
          <p:nvPr/>
        </p:nvPicPr>
        <p:blipFill>
          <a:blip r:embed="rId3">
            <a:alphaModFix/>
          </a:blip>
          <a:stretch>
            <a:fillRect/>
          </a:stretch>
        </p:blipFill>
        <p:spPr>
          <a:xfrm>
            <a:off x="4206475" y="600775"/>
            <a:ext cx="3450450" cy="39419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609175" y="1976900"/>
            <a:ext cx="40452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chemeClr val="accent1"/>
                </a:solidFill>
              </a:rPr>
              <a:t>Run As</a:t>
            </a:r>
            <a:endParaRPr sz="3000">
              <a:solidFill>
                <a:schemeClr val="accent1"/>
              </a:solidFill>
            </a:endParaRPr>
          </a:p>
          <a:p>
            <a:pPr indent="0" lvl="0" marL="0" rtl="0" algn="ctr">
              <a:spcBef>
                <a:spcPts val="1600"/>
              </a:spcBef>
              <a:spcAft>
                <a:spcPts val="1600"/>
              </a:spcAft>
              <a:buNone/>
            </a:pPr>
            <a:r>
              <a:rPr lang="en" sz="3000">
                <a:solidFill>
                  <a:schemeClr val="accent1"/>
                </a:solidFill>
              </a:rPr>
              <a:t>Administrator</a:t>
            </a:r>
            <a:endParaRPr sz="3000">
              <a:solidFill>
                <a:schemeClr val="accent1"/>
              </a:solidFill>
            </a:endParaRPr>
          </a:p>
        </p:txBody>
      </p:sp>
      <p:sp>
        <p:nvSpPr>
          <p:cNvPr id="309" name="Google Shape;309;p47"/>
          <p:cNvSpPr/>
          <p:nvPr/>
        </p:nvSpPr>
        <p:spPr>
          <a:xfrm>
            <a:off x="2719300" y="0"/>
            <a:ext cx="64248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0" name="Google Shape;310;p47"/>
          <p:cNvPicPr preferRelativeResize="0"/>
          <p:nvPr/>
        </p:nvPicPr>
        <p:blipFill>
          <a:blip r:embed="rId3">
            <a:alphaModFix/>
          </a:blip>
          <a:stretch>
            <a:fillRect/>
          </a:stretch>
        </p:blipFill>
        <p:spPr>
          <a:xfrm>
            <a:off x="2719300" y="286720"/>
            <a:ext cx="6424801" cy="457005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8"/>
          <p:cNvSpPr txBox="1"/>
          <p:nvPr>
            <p:ph type="title"/>
          </p:nvPr>
        </p:nvSpPr>
        <p:spPr>
          <a:xfrm>
            <a:off x="-1794175" y="2292400"/>
            <a:ext cx="8197500" cy="131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Questions?</a:t>
            </a:r>
            <a:endParaRPr sz="3000">
              <a:solidFill>
                <a:schemeClr val="accent1"/>
              </a:solidFill>
            </a:endParaRPr>
          </a:p>
        </p:txBody>
      </p:sp>
      <p:sp>
        <p:nvSpPr>
          <p:cNvPr id="316" name="Google Shape;316;p48"/>
          <p:cNvSpPr/>
          <p:nvPr/>
        </p:nvSpPr>
        <p:spPr>
          <a:xfrm>
            <a:off x="4572000" y="0"/>
            <a:ext cx="45720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48"/>
          <p:cNvPicPr preferRelativeResize="0"/>
          <p:nvPr/>
        </p:nvPicPr>
        <p:blipFill>
          <a:blip r:embed="rId3">
            <a:alphaModFix/>
          </a:blip>
          <a:stretch>
            <a:fillRect/>
          </a:stretch>
        </p:blipFill>
        <p:spPr>
          <a:xfrm>
            <a:off x="4572000" y="1719512"/>
            <a:ext cx="4572001" cy="1704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title"/>
          </p:nvPr>
        </p:nvSpPr>
        <p:spPr>
          <a:xfrm>
            <a:off x="-1794175" y="2292400"/>
            <a:ext cx="8197500" cy="131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000">
                <a:solidFill>
                  <a:schemeClr val="accent1"/>
                </a:solidFill>
              </a:rPr>
              <a:t>Install-Module ps2exe</a:t>
            </a:r>
            <a:endParaRPr sz="3000">
              <a:solidFill>
                <a:schemeClr val="accent1"/>
              </a:solidFill>
            </a:endParaRPr>
          </a:p>
        </p:txBody>
      </p:sp>
      <p:sp>
        <p:nvSpPr>
          <p:cNvPr id="323" name="Google Shape;323;p49"/>
          <p:cNvSpPr/>
          <p:nvPr/>
        </p:nvSpPr>
        <p:spPr>
          <a:xfrm>
            <a:off x="4572000" y="0"/>
            <a:ext cx="4572000" cy="5143500"/>
          </a:xfrm>
          <a:prstGeom prst="rect">
            <a:avLst/>
          </a:prstGeom>
          <a:solidFill>
            <a:srgbClr val="12528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49"/>
          <p:cNvPicPr preferRelativeResize="0"/>
          <p:nvPr/>
        </p:nvPicPr>
        <p:blipFill>
          <a:blip r:embed="rId3">
            <a:alphaModFix/>
          </a:blip>
          <a:stretch>
            <a:fillRect/>
          </a:stretch>
        </p:blipFill>
        <p:spPr>
          <a:xfrm>
            <a:off x="4572000" y="587924"/>
            <a:ext cx="4572001" cy="1704475"/>
          </a:xfrm>
          <a:prstGeom prst="rect">
            <a:avLst/>
          </a:prstGeom>
          <a:noFill/>
          <a:ln>
            <a:noFill/>
          </a:ln>
        </p:spPr>
      </p:pic>
      <p:pic>
        <p:nvPicPr>
          <p:cNvPr id="325" name="Google Shape;325;p49"/>
          <p:cNvPicPr preferRelativeResize="0"/>
          <p:nvPr/>
        </p:nvPicPr>
        <p:blipFill>
          <a:blip r:embed="rId4">
            <a:alphaModFix/>
          </a:blip>
          <a:stretch>
            <a:fillRect/>
          </a:stretch>
        </p:blipFill>
        <p:spPr>
          <a:xfrm>
            <a:off x="5989938" y="2292400"/>
            <a:ext cx="1736125" cy="1736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50"/>
          <p:cNvSpPr txBox="1"/>
          <p:nvPr>
            <p:ph idx="1" type="body"/>
          </p:nvPr>
        </p:nvSpPr>
        <p:spPr>
          <a:xfrm>
            <a:off x="4811675" y="347825"/>
            <a:ext cx="4033800" cy="47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rPr>
              <a:t>Auf Wiedersehen</a:t>
            </a:r>
            <a:endParaRPr sz="3000">
              <a:solidFill>
                <a:schemeClr val="accent1"/>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YouTube</a:t>
            </a:r>
            <a:endParaRPr sz="1800">
              <a:solidFill>
                <a:srgbClr val="000000"/>
              </a:solidFill>
            </a:endParaRPr>
          </a:p>
          <a:p>
            <a:pPr indent="0" lvl="0" marL="0" rtl="0" algn="l">
              <a:spcBef>
                <a:spcPts val="1600"/>
              </a:spcBef>
              <a:spcAft>
                <a:spcPts val="0"/>
              </a:spcAft>
              <a:buClr>
                <a:schemeClr val="dk2"/>
              </a:buClr>
              <a:buSzPts val="1100"/>
              <a:buFont typeface="Arial"/>
              <a:buNone/>
            </a:pPr>
            <a:r>
              <a:rPr lang="en" sz="1500" u="sng">
                <a:solidFill>
                  <a:schemeClr val="hlink"/>
                </a:solidFill>
                <a:hlinkClick r:id="rId3"/>
              </a:rPr>
              <a:t>https://youtube.com/@PowerShellEngineer</a:t>
            </a:r>
            <a:endParaRPr sz="1500">
              <a:solidFill>
                <a:srgbClr val="000000"/>
              </a:solidFill>
            </a:endParaRPr>
          </a:p>
          <a:p>
            <a:pPr indent="0" lvl="0" marL="0" rtl="0" algn="l">
              <a:spcBef>
                <a:spcPts val="1600"/>
              </a:spcBef>
              <a:spcAft>
                <a:spcPts val="0"/>
              </a:spcAft>
              <a:buClr>
                <a:schemeClr val="dk2"/>
              </a:buClr>
              <a:buSzPts val="1100"/>
              <a:buFont typeface="Arial"/>
              <a:buNone/>
            </a:pPr>
            <a:r>
              <a:t/>
            </a:r>
            <a:endParaRPr sz="1800">
              <a:solidFill>
                <a:srgbClr val="000000"/>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LinkedIn:</a:t>
            </a:r>
            <a:br>
              <a:rPr lang="en" sz="1800">
                <a:solidFill>
                  <a:srgbClr val="000000"/>
                </a:solidFill>
              </a:rPr>
            </a:br>
            <a:r>
              <a:rPr lang="en" sz="1800" u="sng">
                <a:solidFill>
                  <a:schemeClr val="hlink"/>
                </a:solidFill>
                <a:hlinkClick r:id="rId4"/>
              </a:rPr>
              <a:t>https://linkedin.com/in/jamestyler</a:t>
            </a:r>
            <a:endParaRPr sz="1800">
              <a:solidFill>
                <a:srgbClr val="000000"/>
              </a:solidFill>
            </a:endParaRPr>
          </a:p>
          <a:p>
            <a:pPr indent="0" lvl="0" marL="0" rtl="0" algn="l">
              <a:spcBef>
                <a:spcPts val="1600"/>
              </a:spcBef>
              <a:spcAft>
                <a:spcPts val="1600"/>
              </a:spcAft>
              <a:buClr>
                <a:schemeClr val="dk2"/>
              </a:buClr>
              <a:buSzPts val="1100"/>
              <a:buFont typeface="Arial"/>
              <a:buNone/>
            </a:pPr>
            <a:r>
              <a:t/>
            </a:r>
            <a:endParaRPr sz="1800">
              <a:solidFill>
                <a:srgbClr val="000000"/>
              </a:solidFill>
            </a:endParaRPr>
          </a:p>
        </p:txBody>
      </p:sp>
      <p:pic>
        <p:nvPicPr>
          <p:cNvPr id="331" name="Google Shape;331;p50"/>
          <p:cNvPicPr preferRelativeResize="0"/>
          <p:nvPr/>
        </p:nvPicPr>
        <p:blipFill>
          <a:blip r:embed="rId5">
            <a:alphaModFix/>
          </a:blip>
          <a:stretch>
            <a:fillRect/>
          </a:stretch>
        </p:blipFill>
        <p:spPr>
          <a:xfrm>
            <a:off x="-516487" y="0"/>
            <a:ext cx="515217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16"/>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rPr>
              <a:t>About Me</a:t>
            </a:r>
            <a:endParaRPr sz="3000">
              <a:solidFill>
                <a:schemeClr val="accent1"/>
              </a:solidFill>
            </a:endParaRPr>
          </a:p>
          <a:p>
            <a:pPr indent="0" lvl="0" marL="0" rtl="0" algn="l">
              <a:spcBef>
                <a:spcPts val="1600"/>
              </a:spcBef>
              <a:spcAft>
                <a:spcPts val="0"/>
              </a:spcAft>
              <a:buClr>
                <a:schemeClr val="dk2"/>
              </a:buClr>
              <a:buSzPts val="1100"/>
              <a:buFont typeface="Arial"/>
              <a:buNone/>
            </a:pPr>
            <a:r>
              <a:rPr lang="en" sz="1800">
                <a:solidFill>
                  <a:srgbClr val="000000"/>
                </a:solidFill>
              </a:rPr>
              <a:t>Presenter at MAEDS 2022</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PowerShell GUIs</a:t>
            </a:r>
            <a:endParaRPr sz="1800">
              <a:solidFill>
                <a:srgbClr val="000000"/>
              </a:solidFill>
            </a:endParaRPr>
          </a:p>
          <a:p>
            <a:pPr indent="-342900" lvl="0" marL="457200" rtl="0" algn="l">
              <a:spcBef>
                <a:spcPts val="0"/>
              </a:spcBef>
              <a:spcAft>
                <a:spcPts val="0"/>
              </a:spcAft>
              <a:buClr>
                <a:srgbClr val="000000"/>
              </a:buClr>
              <a:buSzPts val="1800"/>
              <a:buChar char="-"/>
            </a:pPr>
            <a:r>
              <a:rPr lang="en" sz="1800">
                <a:solidFill>
                  <a:srgbClr val="000000"/>
                </a:solidFill>
              </a:rPr>
              <a:t>PowerShell Storage Automation with AWS, Azure &amp; GCP</a:t>
            </a:r>
            <a:endParaRPr sz="1800">
              <a:solidFill>
                <a:srgbClr val="000000"/>
              </a:solidFill>
            </a:endParaRPr>
          </a:p>
          <a:p>
            <a:pPr indent="0" lvl="0" marL="0" rtl="0" algn="l">
              <a:spcBef>
                <a:spcPts val="1600"/>
              </a:spcBef>
              <a:spcAft>
                <a:spcPts val="0"/>
              </a:spcAft>
              <a:buNone/>
            </a:pPr>
            <a:r>
              <a:rPr lang="en" sz="1800">
                <a:solidFill>
                  <a:srgbClr val="000000"/>
                </a:solidFill>
              </a:rPr>
              <a:t>Brief Presenter at MAEDS 2019</a:t>
            </a:r>
            <a:endParaRPr sz="1800">
              <a:solidFill>
                <a:srgbClr val="000000"/>
              </a:solidFill>
            </a:endParaRPr>
          </a:p>
          <a:p>
            <a:pPr indent="-342900" lvl="0" marL="457200" rtl="0" algn="l">
              <a:spcBef>
                <a:spcPts val="1600"/>
              </a:spcBef>
              <a:spcAft>
                <a:spcPts val="0"/>
              </a:spcAft>
              <a:buClr>
                <a:srgbClr val="000000"/>
              </a:buClr>
              <a:buSzPts val="1800"/>
              <a:buChar char="-"/>
            </a:pPr>
            <a:r>
              <a:rPr lang="en" sz="1800">
                <a:solidFill>
                  <a:srgbClr val="000000"/>
                </a:solidFill>
              </a:rPr>
              <a:t>Chris Thomas/Eric Krebill PowerShell Session</a:t>
            </a:r>
            <a:endParaRPr sz="1800">
              <a:solidFill>
                <a:srgbClr val="000000"/>
              </a:solidFill>
            </a:endParaRPr>
          </a:p>
          <a:p>
            <a:pPr indent="0" lvl="0" marL="0" rtl="0" algn="l">
              <a:spcBef>
                <a:spcPts val="1600"/>
              </a:spcBef>
              <a:spcAft>
                <a:spcPts val="0"/>
              </a:spcAft>
              <a:buNone/>
            </a:pPr>
            <a:r>
              <a:t/>
            </a:r>
            <a:endParaRPr sz="1800">
              <a:solidFill>
                <a:srgbClr val="000000"/>
              </a:solidFill>
            </a:endParaRPr>
          </a:p>
          <a:p>
            <a:pPr indent="0" lvl="0" marL="0" rtl="0" algn="l">
              <a:spcBef>
                <a:spcPts val="1600"/>
              </a:spcBef>
              <a:spcAft>
                <a:spcPts val="1600"/>
              </a:spcAft>
              <a:buNone/>
            </a:pPr>
            <a:r>
              <a:t/>
            </a:r>
            <a:endParaRPr sz="1800">
              <a:solidFill>
                <a:srgbClr val="000000"/>
              </a:solidFill>
            </a:endParaRPr>
          </a:p>
        </p:txBody>
      </p:sp>
      <p:pic>
        <p:nvPicPr>
          <p:cNvPr id="93" name="Google Shape;93;p16"/>
          <p:cNvPicPr preferRelativeResize="0"/>
          <p:nvPr/>
        </p:nvPicPr>
        <p:blipFill>
          <a:blip r:embed="rId3">
            <a:alphaModFix/>
          </a:blip>
          <a:stretch>
            <a:fillRect/>
          </a:stretch>
        </p:blipFill>
        <p:spPr>
          <a:xfrm>
            <a:off x="238302" y="99200"/>
            <a:ext cx="2951576" cy="2946624"/>
          </a:xfrm>
          <a:prstGeom prst="rect">
            <a:avLst/>
          </a:prstGeom>
          <a:noFill/>
          <a:ln>
            <a:noFill/>
          </a:ln>
        </p:spPr>
      </p:pic>
      <p:pic>
        <p:nvPicPr>
          <p:cNvPr id="94" name="Google Shape;94;p16"/>
          <p:cNvPicPr preferRelativeResize="0"/>
          <p:nvPr/>
        </p:nvPicPr>
        <p:blipFill>
          <a:blip r:embed="rId4">
            <a:alphaModFix/>
          </a:blip>
          <a:stretch>
            <a:fillRect/>
          </a:stretch>
        </p:blipFill>
        <p:spPr>
          <a:xfrm>
            <a:off x="2147370" y="2014650"/>
            <a:ext cx="1791675" cy="268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4294967295" type="title"/>
          </p:nvPr>
        </p:nvSpPr>
        <p:spPr>
          <a:xfrm>
            <a:off x="587425" y="667875"/>
            <a:ext cx="819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1"/>
                </a:solidFill>
              </a:rPr>
              <a:t>SoapBox Time…</a:t>
            </a:r>
            <a:endParaRPr sz="2400">
              <a:solidFill>
                <a:schemeClr val="accent1"/>
              </a:solidFill>
            </a:endParaRPr>
          </a:p>
        </p:txBody>
      </p:sp>
      <p:sp>
        <p:nvSpPr>
          <p:cNvPr id="100" name="Google Shape;100;p17"/>
          <p:cNvSpPr txBox="1"/>
          <p:nvPr>
            <p:ph idx="4294967295" type="title"/>
          </p:nvPr>
        </p:nvSpPr>
        <p:spPr>
          <a:xfrm>
            <a:off x="535775" y="1881713"/>
            <a:ext cx="5197200" cy="2607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Don’t fall victim to imposter syndrome!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I’m going to put on my Chris Thomas hat…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Everyone has something valuable to share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Present next year!</a:t>
            </a:r>
            <a:endParaRPr b="0" sz="18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587425" y="667875"/>
            <a:ext cx="819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1"/>
                </a:solidFill>
              </a:rPr>
              <a:t>PowerShell Resources</a:t>
            </a:r>
            <a:endParaRPr sz="2400">
              <a:solidFill>
                <a:schemeClr val="accent1"/>
              </a:solidFill>
            </a:endParaRPr>
          </a:p>
        </p:txBody>
      </p:sp>
      <p:sp>
        <p:nvSpPr>
          <p:cNvPr id="106" name="Google Shape;106;p18"/>
          <p:cNvSpPr txBox="1"/>
          <p:nvPr>
            <p:ph idx="4294967295" type="title"/>
          </p:nvPr>
        </p:nvSpPr>
        <p:spPr>
          <a:xfrm>
            <a:off x="486325" y="1519650"/>
            <a:ext cx="8399700" cy="3053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PowerShell Podcast</a:t>
            </a:r>
            <a:br>
              <a:rPr b="0" lang="en" sz="1800">
                <a:latin typeface="Lato"/>
                <a:ea typeface="Lato"/>
                <a:cs typeface="Lato"/>
                <a:sym typeface="Lato"/>
              </a:rPr>
            </a:br>
            <a:r>
              <a:rPr b="0" lang="en" sz="1300" u="sng">
                <a:solidFill>
                  <a:schemeClr val="hlink"/>
                </a:solidFill>
                <a:latin typeface="Lato"/>
                <a:ea typeface="Lato"/>
                <a:cs typeface="Lato"/>
                <a:sym typeface="Lato"/>
                <a:hlinkClick r:id="rId3"/>
              </a:rPr>
              <a:t>https://www.youtube.com/playlist?list=PL1mL90yFExsjUS8DRkzfLUcHds7vlxqgM</a:t>
            </a:r>
            <a:r>
              <a:rPr b="0" lang="en" sz="1300">
                <a:latin typeface="Lato"/>
                <a:ea typeface="Lato"/>
                <a:cs typeface="Lato"/>
                <a:sym typeface="Lato"/>
              </a:rPr>
              <a:t> </a:t>
            </a:r>
            <a:br>
              <a:rPr b="0" lang="en" sz="900">
                <a:latin typeface="Lato"/>
                <a:ea typeface="Lato"/>
                <a:cs typeface="Lato"/>
                <a:sym typeface="Lato"/>
              </a:rPr>
            </a:br>
            <a:endParaRPr b="0" sz="9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New York PowerShell Meetup</a:t>
            </a:r>
            <a:br>
              <a:rPr b="0" lang="en" sz="1800">
                <a:latin typeface="Lato"/>
                <a:ea typeface="Lato"/>
                <a:cs typeface="Lato"/>
                <a:sym typeface="Lato"/>
              </a:rPr>
            </a:br>
            <a:r>
              <a:rPr b="0" lang="en" sz="1500" u="sng">
                <a:solidFill>
                  <a:schemeClr val="hlink"/>
                </a:solidFill>
                <a:latin typeface="Lato"/>
                <a:ea typeface="Lato"/>
                <a:cs typeface="Lato"/>
                <a:sym typeface="Lato"/>
                <a:hlinkClick r:id="rId4"/>
              </a:rPr>
              <a:t>https://www.meetup.com/NycPowershellMeetup/</a:t>
            </a:r>
            <a:br>
              <a:rPr b="0" lang="en" sz="1500">
                <a:latin typeface="Lato"/>
                <a:ea typeface="Lato"/>
                <a:cs typeface="Lato"/>
                <a:sym typeface="Lato"/>
              </a:rPr>
            </a:b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 sz="1800">
                <a:latin typeface="Lato"/>
                <a:ea typeface="Lato"/>
                <a:cs typeface="Lato"/>
                <a:sym typeface="Lato"/>
              </a:rPr>
              <a:t>Steve Lee, Principal Software Engineering Manager of PowerShell </a:t>
            </a:r>
            <a:br>
              <a:rPr b="0" lang="en" sz="1500">
                <a:latin typeface="Lato"/>
                <a:ea typeface="Lato"/>
                <a:cs typeface="Lato"/>
                <a:sym typeface="Lato"/>
              </a:rPr>
            </a:br>
            <a:r>
              <a:rPr b="0" lang="en" sz="1500" u="sng">
                <a:solidFill>
                  <a:schemeClr val="hlink"/>
                </a:solidFill>
                <a:latin typeface="Lato"/>
                <a:ea typeface="Lato"/>
                <a:cs typeface="Lato"/>
                <a:sym typeface="Lato"/>
                <a:hlinkClick r:id="rId5"/>
              </a:rPr>
              <a:t>https://twitter.com/steve_msft</a:t>
            </a:r>
            <a:r>
              <a:rPr b="0" lang="en" sz="1500">
                <a:latin typeface="Lato"/>
                <a:ea typeface="Lato"/>
                <a:cs typeface="Lato"/>
                <a:sym typeface="Lato"/>
              </a:rPr>
              <a:t> </a:t>
            </a:r>
            <a:br>
              <a:rPr b="0" lang="en" sz="1500">
                <a:latin typeface="Lato"/>
                <a:ea typeface="Lato"/>
                <a:cs typeface="Lato"/>
                <a:sym typeface="Lato"/>
              </a:rPr>
            </a:b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 sz="1800">
                <a:latin typeface="Lato"/>
                <a:ea typeface="Lato"/>
                <a:cs typeface="Lato"/>
                <a:sym typeface="Lato"/>
              </a:rPr>
              <a:t>Jeff Hicks Newsletter - “Behind the Pipeline”</a:t>
            </a:r>
            <a:br>
              <a:rPr b="0" lang="en" sz="1500">
                <a:latin typeface="Lato"/>
                <a:ea typeface="Lato"/>
                <a:cs typeface="Lato"/>
                <a:sym typeface="Lato"/>
              </a:rPr>
            </a:br>
            <a:r>
              <a:rPr b="0" lang="en" sz="1500" u="sng">
                <a:solidFill>
                  <a:schemeClr val="hlink"/>
                </a:solidFill>
                <a:latin typeface="Lato"/>
                <a:ea typeface="Lato"/>
                <a:cs typeface="Lato"/>
                <a:sym typeface="Lato"/>
                <a:hlinkClick r:id="rId6"/>
              </a:rPr>
              <a:t>https://jeffhicks.substack.com/</a:t>
            </a:r>
            <a:endParaRPr b="0" sz="1500">
              <a:latin typeface="Lato"/>
              <a:ea typeface="Lato"/>
              <a:cs typeface="Lato"/>
              <a:sym typeface="Lato"/>
            </a:endParaRPr>
          </a:p>
          <a:p>
            <a:pPr indent="0" lvl="0" marL="457200" rtl="0" algn="l">
              <a:lnSpc>
                <a:spcPct val="115000"/>
              </a:lnSpc>
              <a:spcBef>
                <a:spcPts val="1600"/>
              </a:spcBef>
              <a:spcAft>
                <a:spcPts val="1600"/>
              </a:spcAft>
              <a:buNone/>
            </a:pPr>
            <a:r>
              <a:t/>
            </a:r>
            <a:endParaRPr b="0" sz="18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4294967295" type="title"/>
          </p:nvPr>
        </p:nvSpPr>
        <p:spPr>
          <a:xfrm>
            <a:off x="587425" y="667875"/>
            <a:ext cx="81975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1"/>
                </a:solidFill>
              </a:rPr>
              <a:t>Why use graphical apps?</a:t>
            </a:r>
            <a:endParaRPr sz="2400">
              <a:solidFill>
                <a:schemeClr val="accent1"/>
              </a:solidFill>
            </a:endParaRPr>
          </a:p>
        </p:txBody>
      </p:sp>
      <p:sp>
        <p:nvSpPr>
          <p:cNvPr id="112" name="Google Shape;112;p19"/>
          <p:cNvSpPr txBox="1"/>
          <p:nvPr>
            <p:ph idx="4294967295" type="title"/>
          </p:nvPr>
        </p:nvSpPr>
        <p:spPr>
          <a:xfrm>
            <a:off x="535775" y="1881713"/>
            <a:ext cx="5197200" cy="2607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Make repeated tasks easier</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Make repeated tasks faster</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Make repeated tasks more accurate</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Make tools portable for frontline technical staff</a:t>
            </a:r>
            <a:endParaRPr b="0" sz="1800">
              <a:latin typeface="Lato"/>
              <a:ea typeface="Lato"/>
              <a:cs typeface="Lato"/>
              <a:sym typeface="Lato"/>
            </a:endParaRPr>
          </a:p>
        </p:txBody>
      </p:sp>
      <p:pic>
        <p:nvPicPr>
          <p:cNvPr id="113" name="Google Shape;113;p19"/>
          <p:cNvPicPr preferRelativeResize="0"/>
          <p:nvPr/>
        </p:nvPicPr>
        <p:blipFill>
          <a:blip r:embed="rId3">
            <a:alphaModFix/>
          </a:blip>
          <a:stretch>
            <a:fillRect/>
          </a:stretch>
        </p:blipFill>
        <p:spPr>
          <a:xfrm>
            <a:off x="5457150" y="3068694"/>
            <a:ext cx="3559801" cy="1967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5282"/>
        </a:solidFill>
      </p:bgPr>
    </p:bg>
    <p:spTree>
      <p:nvGrpSpPr>
        <p:cNvPr id="117" name="Shape 117"/>
        <p:cNvGrpSpPr/>
        <p:nvPr/>
      </p:nvGrpSpPr>
      <p:grpSpPr>
        <a:xfrm>
          <a:off x="0" y="0"/>
          <a:ext cx="0" cy="0"/>
          <a:chOff x="0" y="0"/>
          <a:chExt cx="0" cy="0"/>
        </a:xfrm>
      </p:grpSpPr>
      <p:pic>
        <p:nvPicPr>
          <p:cNvPr id="118" name="Google Shape;118;p20"/>
          <p:cNvPicPr preferRelativeResize="0"/>
          <p:nvPr/>
        </p:nvPicPr>
        <p:blipFill>
          <a:blip r:embed="rId3">
            <a:alphaModFix/>
          </a:blip>
          <a:stretch>
            <a:fillRect/>
          </a:stretch>
        </p:blipFill>
        <p:spPr>
          <a:xfrm>
            <a:off x="0" y="867276"/>
            <a:ext cx="9144000" cy="34089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4294967295" type="title"/>
          </p:nvPr>
        </p:nvSpPr>
        <p:spPr>
          <a:xfrm>
            <a:off x="473250" y="182450"/>
            <a:ext cx="8197500" cy="768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3600">
                <a:solidFill>
                  <a:schemeClr val="accent1"/>
                </a:solidFill>
              </a:rPr>
              <a:t>What are Windows Forms?</a:t>
            </a:r>
            <a:endParaRPr sz="2400">
              <a:solidFill>
                <a:schemeClr val="accent1"/>
              </a:solidFill>
            </a:endParaRPr>
          </a:p>
        </p:txBody>
      </p:sp>
      <p:sp>
        <p:nvSpPr>
          <p:cNvPr id="124" name="Google Shape;124;p21"/>
          <p:cNvSpPr txBox="1"/>
          <p:nvPr>
            <p:ph idx="4294967295" type="title"/>
          </p:nvPr>
        </p:nvSpPr>
        <p:spPr>
          <a:xfrm>
            <a:off x="473250" y="1640363"/>
            <a:ext cx="5197200" cy="26079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Windows Forms is a UI framework for building Windows desktop apps. It provides one of the most productive ways to create desktop apps based on the visual designer provided in Visual Studio. Functionality such as drag-and-drop placement of visual controls makes it easy to build desktop apps.</a:t>
            </a:r>
            <a:endParaRPr b="0" sz="1800">
              <a:latin typeface="Lato"/>
              <a:ea typeface="Lato"/>
              <a:cs typeface="Lato"/>
              <a:sym typeface="Lato"/>
            </a:endParaRPr>
          </a:p>
        </p:txBody>
      </p:sp>
      <p:pic>
        <p:nvPicPr>
          <p:cNvPr id="125" name="Google Shape;125;p21"/>
          <p:cNvPicPr preferRelativeResize="0"/>
          <p:nvPr/>
        </p:nvPicPr>
        <p:blipFill>
          <a:blip r:embed="rId3">
            <a:alphaModFix/>
          </a:blip>
          <a:stretch>
            <a:fillRect/>
          </a:stretch>
        </p:blipFill>
        <p:spPr>
          <a:xfrm>
            <a:off x="5885375" y="1640375"/>
            <a:ext cx="2486025" cy="200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