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2" r:id="rId1"/>
  </p:sldMasterIdLst>
  <p:notesMasterIdLst>
    <p:notesMasterId r:id="rId36"/>
  </p:notesMasterIdLst>
  <p:handoutMasterIdLst>
    <p:handoutMasterId r:id="rId37"/>
  </p:handoutMasterIdLst>
  <p:sldIdLst>
    <p:sldId id="256" r:id="rId2"/>
    <p:sldId id="258" r:id="rId3"/>
    <p:sldId id="257" r:id="rId4"/>
    <p:sldId id="259" r:id="rId5"/>
    <p:sldId id="309" r:id="rId6"/>
    <p:sldId id="315" r:id="rId7"/>
    <p:sldId id="266" r:id="rId8"/>
    <p:sldId id="310" r:id="rId9"/>
    <p:sldId id="267" r:id="rId10"/>
    <p:sldId id="268" r:id="rId11"/>
    <p:sldId id="270" r:id="rId12"/>
    <p:sldId id="271" r:id="rId13"/>
    <p:sldId id="272" r:id="rId14"/>
    <p:sldId id="273" r:id="rId15"/>
    <p:sldId id="275" r:id="rId16"/>
    <p:sldId id="306" r:id="rId17"/>
    <p:sldId id="304" r:id="rId18"/>
    <p:sldId id="316" r:id="rId19"/>
    <p:sldId id="308" r:id="rId20"/>
    <p:sldId id="307" r:id="rId21"/>
    <p:sldId id="274" r:id="rId22"/>
    <p:sldId id="276" r:id="rId23"/>
    <p:sldId id="313" r:id="rId24"/>
    <p:sldId id="293" r:id="rId25"/>
    <p:sldId id="278" r:id="rId26"/>
    <p:sldId id="282" r:id="rId27"/>
    <p:sldId id="288" r:id="rId28"/>
    <p:sldId id="287" r:id="rId29"/>
    <p:sldId id="289" r:id="rId30"/>
    <p:sldId id="294" r:id="rId31"/>
    <p:sldId id="295" r:id="rId32"/>
    <p:sldId id="317" r:id="rId33"/>
    <p:sldId id="291" r:id="rId34"/>
    <p:sldId id="29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BDBD"/>
    <a:srgbClr val="3FB2B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79332" autoAdjust="0"/>
  </p:normalViewPr>
  <p:slideViewPr>
    <p:cSldViewPr snapToGrid="0" snapToObjects="1">
      <p:cViewPr>
        <p:scale>
          <a:sx n="85" d="100"/>
          <a:sy n="85" d="100"/>
        </p:scale>
        <p:origin x="-1776"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1E7DF2-F61E-5D45-9AF5-A02D811D59C9}" type="datetimeFigureOut">
              <a:rPr lang="en-US" smtClean="0"/>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9054E2-6D38-6D4F-8E22-B22208C41128}" type="slidenum">
              <a:rPr lang="en-US" smtClean="0"/>
              <a:t>‹#›</a:t>
            </a:fld>
            <a:endParaRPr lang="en-US"/>
          </a:p>
        </p:txBody>
      </p:sp>
    </p:spTree>
    <p:extLst>
      <p:ext uri="{BB962C8B-B14F-4D97-AF65-F5344CB8AC3E}">
        <p14:creationId xmlns:p14="http://schemas.microsoft.com/office/powerpoint/2010/main" val="1558268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C3CE-408E-B044-98E4-D23175E9BFB0}" type="datetimeFigureOut">
              <a:rPr lang="en-US" smtClean="0"/>
              <a:t>5/12/14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FB5D5-C268-1D46-A8C6-76B9493DB664}" type="slidenum">
              <a:rPr lang="en-US" smtClean="0"/>
              <a:t>‹#›</a:t>
            </a:fld>
            <a:endParaRPr lang="en-US"/>
          </a:p>
        </p:txBody>
      </p:sp>
    </p:spTree>
    <p:extLst>
      <p:ext uri="{BB962C8B-B14F-4D97-AF65-F5344CB8AC3E}">
        <p14:creationId xmlns:p14="http://schemas.microsoft.com/office/powerpoint/2010/main" val="34492692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Jessica Ims.</a:t>
            </a:r>
            <a:r>
              <a:rPr lang="en-US" baseline="0" dirty="0" smtClean="0"/>
              <a:t>  </a:t>
            </a:r>
            <a:r>
              <a:rPr lang="en-US" dirty="0" smtClean="0"/>
              <a:t>Welcome to my presentation on the verification of PCR extension</a:t>
            </a:r>
            <a:r>
              <a:rPr lang="en-US" baseline="0" dirty="0" smtClean="0"/>
              <a:t>.</a:t>
            </a:r>
          </a:p>
          <a:p>
            <a:endParaRPr lang="en-US" baseline="0" dirty="0" smtClean="0"/>
          </a:p>
          <a:p>
            <a:r>
              <a:rPr lang="en-US" baseline="0" dirty="0" smtClean="0"/>
              <a:t>[NOTE: This presentation contains animations.  To fully view the content, use Slide Show View.]</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a:t>
            </a:fld>
            <a:endParaRPr lang="en-US"/>
          </a:p>
        </p:txBody>
      </p:sp>
    </p:spTree>
    <p:extLst>
      <p:ext uri="{BB962C8B-B14F-4D97-AF65-F5344CB8AC3E}">
        <p14:creationId xmlns:p14="http://schemas.microsoft.com/office/powerpoint/2010/main" val="267406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we want to explicitly</a:t>
            </a:r>
            <a:r>
              <a:rPr lang="en-US" baseline="0" dirty="0" smtClean="0"/>
              <a:t> </a:t>
            </a:r>
            <a:r>
              <a:rPr lang="en-US" dirty="0" smtClean="0"/>
              <a:t>verify that the theorems</a:t>
            </a:r>
            <a:r>
              <a:rPr lang="en-US" baseline="0" dirty="0" smtClean="0"/>
              <a:t> hold for a series of extend calls?  Well, it seemed to me that modeling any number of </a:t>
            </a:r>
            <a:r>
              <a:rPr lang="en-US" dirty="0" smtClean="0"/>
              <a:t>extends is the same as modeling with any number of hashes &lt;click&gt;,</a:t>
            </a:r>
            <a:r>
              <a:rPr lang="en-US" baseline="0" dirty="0" smtClean="0"/>
              <a:t> as each extend call requires a hash value.  Each extend call also requires a PCR, of course, but that is the output from the previous extend.  I used the PVS list structure &lt;click&gt; to model an unspecified number of hash values.  I then created &lt;click&gt; the recursive function Q.  Given a PCR and a list of hash values, Q checks the length of the list.  If the list is empty of hashes, no extends can be performed and the PCR is returned unchanged.  If the list is not empty, Q calls itself with inputs extend(p, first of hash list) and rest of hash list.  So, &lt;click&gt; calling Q with a list of three hashes would result in this way, with three extends.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10</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began to prove theorems</a:t>
            </a:r>
            <a:r>
              <a:rPr lang="en-US" baseline="0" dirty="0" smtClean="0"/>
              <a:t> with Q. </a:t>
            </a:r>
            <a:r>
              <a:rPr lang="en-US" sz="1200" baseline="0" dirty="0" smtClean="0"/>
              <a:t>The </a:t>
            </a:r>
            <a:r>
              <a:rPr lang="en-US" sz="1200" baseline="0" dirty="0" smtClean="0"/>
              <a:t>first theorem states that if any two PCRs are not the same, then the extension of one PCR any number of times with some hashes is </a:t>
            </a:r>
            <a:r>
              <a:rPr lang="en-US" sz="1200" dirty="0" smtClean="0"/>
              <a:t>not the</a:t>
            </a:r>
            <a:r>
              <a:rPr lang="en-US" sz="1200" baseline="0" dirty="0" smtClean="0"/>
              <a:t> same as the extension of the other PCR with the same list of hashes.  The second theorem &lt;click&gt; is the inverse of the first; it states that if any two PCRs are the same, then the extension of one PCR any number of times with some hashes is </a:t>
            </a:r>
            <a:r>
              <a:rPr lang="en-US" sz="1200" dirty="0" smtClean="0"/>
              <a:t>the</a:t>
            </a:r>
            <a:r>
              <a:rPr lang="en-US" sz="1200" baseline="0" dirty="0" smtClean="0"/>
              <a:t> same as the extension of the other PCR with the same list of hashes.  The third theorem &lt;click&gt; is the contrapositive of the first and the converse of the second; it states that if the recursive extension of one PCR any number of times with some hashes is </a:t>
            </a:r>
            <a:r>
              <a:rPr lang="en-US" sz="1200" dirty="0" smtClean="0"/>
              <a:t>the</a:t>
            </a:r>
            <a:r>
              <a:rPr lang="en-US" sz="1200" baseline="0" dirty="0" smtClean="0"/>
              <a:t> same as the extension of the other PCR with the same list of hashes, then the original PCRs are also the same.  The last theorem &lt;click&gt; states that if any two lists of hashes are identical, then the extensions of each list with the same PCR are also identical.</a:t>
            </a:r>
          </a:p>
          <a:p>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intended</a:t>
            </a:r>
            <a:r>
              <a:rPr lang="en-US" baseline="0" dirty="0" smtClean="0"/>
              <a:t> to</a:t>
            </a:r>
            <a:r>
              <a:rPr lang="en-US" dirty="0" smtClean="0"/>
              <a:t> ultimately prove</a:t>
            </a:r>
            <a:r>
              <a:rPr lang="en-US" baseline="0" dirty="0" smtClean="0"/>
              <a:t> </a:t>
            </a:r>
            <a:r>
              <a:rPr lang="en-US" dirty="0" smtClean="0"/>
              <a:t>that any two PCRs were</a:t>
            </a:r>
            <a:r>
              <a:rPr lang="en-US" baseline="0" dirty="0" smtClean="0"/>
              <a:t> identical and any two hash lists were identical IF AND ONLY IF the recursive extension of one PCR and hash list was identical to the recursive extension of the other PCR and hash list.  However, I ran into trouble with a preliminary proof. &lt;Click&gt; I tried for quite a while to prove that two identical recursive extensions with the same PCR meant that the hash lists were identical, but I kept running into this problem: &lt;click&gt; I have two hash lists (hs0 and hs1)  that I want to show are the same. They are not empty, &lt;click&gt; meaning that there is a first item in the list and a rest of the list.  By the implementation of Q, I can change this &lt;click&gt; to this.  It can easily be checked that the first two hashes are equal, because they are now part of extend.  But now we have the rest of the list. Oh no, &lt;click&gt; we are back to the original problem, proving that two abstract lists of hashes are the same.  I believe the problem lies with the fact that the list has no definite ending; following this pattern in PVS, with this abstract list, I could continue forever.  If I had a concrete list, &lt;click&gt; I could check the final result.  But hs0 and hs1 are abstract.  It looks like this proof would work for a given list, but for an abstract list …more research is needed. &lt;click&gt; We finally decided to move on, leaving these two theorems not disproven, but unproven. &lt;Click&gt; I did successfully prove two other theorems using Q.  The first here </a:t>
            </a:r>
            <a:r>
              <a:rPr lang="en-US" sz="1200" baseline="0" dirty="0" smtClean="0"/>
              <a:t>states that if any two PCRs are identical and any two lists of hashes are identical, then the extension of one list with one PCR is identical to the extension of the other list with the other PCR.  The second theorem states that any two PCRs are the same IF AND ONLY IF the extension of one PCR any number of times with some hashes is </a:t>
            </a:r>
            <a:r>
              <a:rPr lang="en-US" sz="1200" dirty="0" smtClean="0"/>
              <a:t>the</a:t>
            </a:r>
            <a:r>
              <a:rPr lang="en-US" sz="1200" baseline="0" dirty="0" smtClean="0"/>
              <a:t> same as the extension of the other PCR with the same list of hashes.</a:t>
            </a:r>
          </a:p>
          <a:p>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why could we leave those two theorems</a:t>
            </a:r>
            <a:r>
              <a:rPr lang="en-US" baseline="0" dirty="0" smtClean="0"/>
              <a:t> behind?  Because there was a problem with using Q in the first place. &lt;Click&gt; Q is a recursive function.  This makes it a poor model of TPM execution because &lt;click&gt; the TPM executes commands in sequence.  If we can model sequential extension, which is what we really want, we can ignore the recursive problems.  So now we go a new direction &lt;click&gt;.  In order to model sequential extension calls, &lt;click&gt; we use a state monad.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13</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monad provides us with a wrapper for a function and allows us to thread state</a:t>
            </a:r>
            <a:r>
              <a:rPr lang="en-US" baseline="0" dirty="0" smtClean="0"/>
              <a:t> through a sequence of operations.  Passing state to the wrapped function produces a an output paired with a new state.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14</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provided with a state monad model by Professor</a:t>
            </a:r>
            <a:r>
              <a:rPr lang="en-US" baseline="0" dirty="0" smtClean="0"/>
              <a:t> Alexander.  As you can see, the state monad </a:t>
            </a:r>
            <a:r>
              <a:rPr lang="en-US" baseline="0" dirty="0" err="1" smtClean="0"/>
              <a:t>datatype</a:t>
            </a:r>
            <a:r>
              <a:rPr lang="en-US" baseline="0" dirty="0" smtClean="0"/>
              <a:t>, called State, encapsulates an abstract function </a:t>
            </a:r>
            <a:r>
              <a:rPr lang="en-US" baseline="0" dirty="0" err="1" smtClean="0"/>
              <a:t>runState</a:t>
            </a:r>
            <a:r>
              <a:rPr lang="en-US" baseline="0" dirty="0" smtClean="0"/>
              <a:t> that when given an input of abstract type S, gives back a pair with abstract types A and S.  It’s important to note that the State </a:t>
            </a:r>
            <a:r>
              <a:rPr lang="en-US" baseline="0" dirty="0" err="1" smtClean="0"/>
              <a:t>datatype</a:t>
            </a:r>
            <a:r>
              <a:rPr lang="en-US" baseline="0" dirty="0" smtClean="0"/>
              <a:t>, despite its name does not represent a single state. &lt;Click&gt; The </a:t>
            </a:r>
            <a:r>
              <a:rPr lang="en-US" baseline="0" dirty="0" err="1" smtClean="0"/>
              <a:t>datatype</a:t>
            </a:r>
            <a:r>
              <a:rPr lang="en-US" baseline="0" dirty="0" smtClean="0"/>
              <a:t> State is a state monad.  It is the abstract type S that represents a single state.  A is the output type, S is the state type, and State the state monad type.  As State is a monad, &lt;click&gt; we also, of course, have an implementation for the all-important return and bind functions.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15</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implementation</a:t>
            </a:r>
            <a:r>
              <a:rPr lang="en-US" baseline="0" dirty="0" smtClean="0"/>
              <a:t> for return, using abstract types.  &lt;Click&gt; The return function, given an input of type A, gives us a state monad encapsulating a </a:t>
            </a:r>
            <a:r>
              <a:rPr lang="en-US" baseline="0" dirty="0" err="1" smtClean="0"/>
              <a:t>runState</a:t>
            </a:r>
            <a:r>
              <a:rPr lang="en-US" baseline="0" dirty="0" smtClean="0"/>
              <a:t> function.  When given a input of type S (which as you recall from the previous slide represents abstract single state), this encapsulated function produces a pair consisting of the two inputs, unchanged.  To run this wrapped </a:t>
            </a:r>
            <a:r>
              <a:rPr lang="en-US" baseline="0" dirty="0" err="1" smtClean="0"/>
              <a:t>runState</a:t>
            </a:r>
            <a:r>
              <a:rPr lang="en-US" baseline="0" dirty="0" smtClean="0"/>
              <a:t> function, we pull it out and give it a single state.  As shown here, we get back the paired inputs.  No change, just put through the monad.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16</a:t>
            </a:fld>
            <a:endParaRPr lang="en-US"/>
          </a:p>
        </p:txBody>
      </p:sp>
    </p:spTree>
    <p:extLst>
      <p:ext uri="{BB962C8B-B14F-4D97-AF65-F5344CB8AC3E}">
        <p14:creationId xmlns:p14="http://schemas.microsoft.com/office/powerpoint/2010/main" val="47147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baseline="0" dirty="0" smtClean="0"/>
              <a:t>implementation for bind with abstract types.  This is a bit more complicated looking than return, but what’s happening is that bind takes as input a state monad m and a function f.  F produces a state monad when given an input of type A.  The function inside of m is run with the starting state applied to the bind, producing the result (a, s1).  a is given to f, creating a state monad, whose wrapped function is then run with s1.  The result of this run is the result of bind.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17</a:t>
            </a:fld>
            <a:endParaRPr lang="en-US"/>
          </a:p>
        </p:txBody>
      </p:sp>
    </p:spTree>
    <p:extLst>
      <p:ext uri="{BB962C8B-B14F-4D97-AF65-F5344CB8AC3E}">
        <p14:creationId xmlns:p14="http://schemas.microsoft.com/office/powerpoint/2010/main" val="148427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be a little clearer.  We have bind with inputs m and f, run with state0.  </a:t>
            </a:r>
            <a:r>
              <a:rPr lang="en-US" dirty="0" smtClean="0"/>
              <a:t>Bind takes</a:t>
            </a:r>
            <a:r>
              <a:rPr lang="en-US" baseline="0" dirty="0" smtClean="0"/>
              <a:t> the function in m, foo, and gives it state0, which produces the pair (output1, state1). Output1 is given to function f, which –poof- makes a state monad encapsulating a function bar.  Bar is unwrapped and run with state1, which produces the ultimate result (output2, state2).</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18</a:t>
            </a:fld>
            <a:endParaRPr lang="en-US"/>
          </a:p>
        </p:txBody>
      </p:sp>
    </p:spTree>
    <p:extLst>
      <p:ext uri="{BB962C8B-B14F-4D97-AF65-F5344CB8AC3E}">
        <p14:creationId xmlns:p14="http://schemas.microsoft.com/office/powerpoint/2010/main" val="3124846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here used bind to sequence two operations, passing and modifying state as we went.</a:t>
            </a:r>
            <a:r>
              <a:rPr lang="en-US" baseline="0" dirty="0" smtClean="0"/>
              <a:t>  We could use bind to continue the sequence &lt;click&gt;.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19</a:t>
            </a:fld>
            <a:endParaRPr lang="en-US"/>
          </a:p>
        </p:txBody>
      </p:sp>
    </p:spTree>
    <p:extLst>
      <p:ext uri="{BB962C8B-B14F-4D97-AF65-F5344CB8AC3E}">
        <p14:creationId xmlns:p14="http://schemas.microsoft.com/office/powerpoint/2010/main" val="3122029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last term, I have been working with Professor Alexander in order to model and verify</a:t>
            </a:r>
            <a:r>
              <a:rPr lang="en-US" baseline="0" dirty="0" smtClean="0"/>
              <a:t> the PCR extend operation.  But before I get into the actual work &lt;CLICK&gt;, I will first cover some background.  Namely, what are TPMs and PCRs and why do we care.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a:t>
            </a:fld>
            <a:endParaRPr lang="en-US"/>
          </a:p>
        </p:txBody>
      </p:sp>
    </p:spTree>
    <p:extLst>
      <p:ext uri="{BB962C8B-B14F-4D97-AF65-F5344CB8AC3E}">
        <p14:creationId xmlns:p14="http://schemas.microsoft.com/office/powerpoint/2010/main" val="382851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&lt;click&gt;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20</a:t>
            </a:fld>
            <a:endParaRPr lang="en-US"/>
          </a:p>
        </p:txBody>
      </p:sp>
    </p:spTree>
    <p:extLst>
      <p:ext uri="{BB962C8B-B14F-4D97-AF65-F5344CB8AC3E}">
        <p14:creationId xmlns:p14="http://schemas.microsoft.com/office/powerpoint/2010/main" val="1439531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to use the PCR </a:t>
            </a:r>
            <a:r>
              <a:rPr lang="en-US" dirty="0" err="1" smtClean="0"/>
              <a:t>datatype</a:t>
            </a:r>
            <a:r>
              <a:rPr lang="en-US" dirty="0" smtClean="0"/>
              <a:t> from </a:t>
            </a:r>
            <a:r>
              <a:rPr lang="en-US" dirty="0" err="1" smtClean="0"/>
              <a:t>pcr</a:t>
            </a:r>
            <a:r>
              <a:rPr lang="en-US" dirty="0" smtClean="0"/>
              <a:t> theory and the State </a:t>
            </a:r>
            <a:r>
              <a:rPr lang="en-US" dirty="0" err="1" smtClean="0"/>
              <a:t>datatype</a:t>
            </a:r>
            <a:r>
              <a:rPr lang="en-US" dirty="0" smtClean="0"/>
              <a:t> form state monad theory,</a:t>
            </a:r>
            <a:r>
              <a:rPr lang="en-US" baseline="0" dirty="0" smtClean="0"/>
              <a:t> I created a</a:t>
            </a:r>
            <a:r>
              <a:rPr lang="en-US" dirty="0" smtClean="0"/>
              <a:t> new theory: </a:t>
            </a:r>
            <a:r>
              <a:rPr lang="en-US" dirty="0" err="1" smtClean="0"/>
              <a:t>pcr</a:t>
            </a:r>
            <a:r>
              <a:rPr lang="en-US" dirty="0" smtClean="0"/>
              <a:t> monad.  Into this,</a:t>
            </a:r>
            <a:r>
              <a:rPr lang="en-US" baseline="0" dirty="0" smtClean="0"/>
              <a:t> I imported the types and theorems from </a:t>
            </a:r>
            <a:r>
              <a:rPr lang="en-US" baseline="0" dirty="0" err="1" smtClean="0"/>
              <a:t>pcr</a:t>
            </a:r>
            <a:r>
              <a:rPr lang="en-US" baseline="0" dirty="0" smtClean="0"/>
              <a:t> theory and from state monad theory.  In importing from </a:t>
            </a:r>
            <a:r>
              <a:rPr lang="en-US" baseline="0" dirty="0" err="1" smtClean="0"/>
              <a:t>pcr</a:t>
            </a:r>
            <a:r>
              <a:rPr lang="en-US" baseline="0" dirty="0" smtClean="0"/>
              <a:t> theory, I continued to represent hash values with the abstract type PCRVAL.  Now to import state monad theory, with its two abstract types A and S.  Well, to use the state monad with PCRs, obviously I have to replace an abstract type with the PCR </a:t>
            </a:r>
            <a:r>
              <a:rPr lang="en-US" baseline="0" dirty="0" err="1" smtClean="0"/>
              <a:t>datatype</a:t>
            </a:r>
            <a:r>
              <a:rPr lang="en-US" baseline="0" dirty="0" smtClean="0"/>
              <a:t>.  &lt;Click&gt; But which one? Which is the important one? &lt;Click&gt; At first I thought it was the A type – the A type gets passed into the monad here, and the A type is the the output of the wrapped functions.  So, going with that thought, &lt;click&gt; I replaced abstract type A with </a:t>
            </a:r>
            <a:r>
              <a:rPr lang="en-US" baseline="0" dirty="0" err="1" smtClean="0"/>
              <a:t>datatype</a:t>
            </a:r>
            <a:r>
              <a:rPr lang="en-US" baseline="0" dirty="0" smtClean="0"/>
              <a:t> PCR, leaving S abstract.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proceeded</a:t>
            </a:r>
            <a:r>
              <a:rPr lang="en-US" baseline="0" dirty="0" smtClean="0"/>
              <a:t> to prove some theorems.  The first here states that if state monad return(any </a:t>
            </a:r>
            <a:r>
              <a:rPr lang="en-US" baseline="0" dirty="0" err="1" smtClean="0"/>
              <a:t>pcr</a:t>
            </a:r>
            <a:r>
              <a:rPr lang="en-US" baseline="0" dirty="0" smtClean="0"/>
              <a:t>) is identical to return(any other </a:t>
            </a:r>
            <a:r>
              <a:rPr lang="en-US" baseline="0" dirty="0" err="1" smtClean="0"/>
              <a:t>pcr</a:t>
            </a:r>
            <a:r>
              <a:rPr lang="en-US" baseline="0" dirty="0" smtClean="0"/>
              <a:t>), then running the returns will produce the same result.  The second theorem &lt;click&gt; states that two PCRs are the same IFF they produce the same state monad when applied to return.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hold on a minute, what about S?  I was using the</a:t>
            </a:r>
            <a:r>
              <a:rPr lang="en-US" baseline="0" dirty="0" smtClean="0"/>
              <a:t> PCR </a:t>
            </a:r>
            <a:r>
              <a:rPr lang="en-US" baseline="0" dirty="0" err="1" smtClean="0"/>
              <a:t>datatype</a:t>
            </a:r>
            <a:r>
              <a:rPr lang="en-US" baseline="0" dirty="0" smtClean="0"/>
              <a:t> to replace abstract type A, but S has to be important because otherwise why use a state monad? S is the abstract state type.  Well, I talked with Professor Alexander and it turns out I got things a bit mixed up &lt;click&gt;.  The PCR </a:t>
            </a:r>
            <a:r>
              <a:rPr lang="en-US" baseline="0" dirty="0" err="1" smtClean="0"/>
              <a:t>datatype</a:t>
            </a:r>
            <a:r>
              <a:rPr lang="en-US" baseline="0" dirty="0" smtClean="0"/>
              <a:t> should replace the abstract S type.  The PCR is the state, lifted into the monad with return and passed through sequences of extend calls using bind.  &lt;Click&gt; The output A type actually pretty unimportant for my purposes, but in order to keep the the previous two theorems working, I kept the replacement of the A type with PCR.  So, now I import state monad theory with the PCR </a:t>
            </a:r>
            <a:r>
              <a:rPr lang="en-US" baseline="0" dirty="0" err="1" smtClean="0"/>
              <a:t>datatype</a:t>
            </a:r>
            <a:r>
              <a:rPr lang="en-US" baseline="0" dirty="0" smtClean="0"/>
              <a:t> replacing both the abstract output type A and the abstract single state type S. &lt;Click&gt; It is the state PCR, however, that we focus 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23</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proved two theorems.</a:t>
            </a:r>
            <a:r>
              <a:rPr lang="en-US" baseline="0" dirty="0" smtClean="0"/>
              <a:t>  If two state PCRs are the same, then the results of running return with those states are the same.  Also, if the results of running return with two state PCRs are the same, then those two state PCRs are themselves the same.   &lt;Click&gt; From these, I then proved that two state PCRs are the same IFF the results of running return with those states are the same.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24</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much for return.  What about bind?  &lt;Click&gt; This is bind with</a:t>
            </a:r>
            <a:r>
              <a:rPr lang="en-US" baseline="0" dirty="0" smtClean="0"/>
              <a:t> the PCR </a:t>
            </a:r>
            <a:r>
              <a:rPr lang="en-US" baseline="0" dirty="0" err="1" smtClean="0"/>
              <a:t>datatype</a:t>
            </a:r>
            <a:r>
              <a:rPr lang="en-US" baseline="0" dirty="0" smtClean="0"/>
              <a:t> replacing abstract types A and S</a:t>
            </a:r>
            <a:r>
              <a:rPr lang="en-US" dirty="0" smtClean="0"/>
              <a:t>.  M is a state monad and f is a function that,</a:t>
            </a:r>
            <a:r>
              <a:rPr lang="en-US" baseline="0" dirty="0" smtClean="0"/>
              <a:t> given an output type PCR, produces a state monad.  But what are m and f, for our purposes?  &lt;Click&gt; Well, running return with a state PCR just gives back the state PCR.  What we want for bind &lt;click&gt; is to give back the extension of the state PCR.  How to model extend?  Recalling that bind puts the state through two function calls, and seeing here that we only want to call extend once, it is clear that the first operation shouldn’t alter the state PCR.  We have that: &lt;click&gt; given an output PCR, return becomes a state monad.  When run with a state, we will get the state back unchanged.  So, our m is return.  &lt;Click&gt; What about f?</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25</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know about f?  </a:t>
            </a:r>
            <a:r>
              <a:rPr lang="en-US" dirty="0" smtClean="0"/>
              <a:t>&lt;Click&gt; We </a:t>
            </a:r>
            <a:r>
              <a:rPr lang="en-US" dirty="0" smtClean="0"/>
              <a:t>know it has to involve extend, somehow, but that it is not</a:t>
            </a:r>
            <a:r>
              <a:rPr lang="en-US" baseline="0" dirty="0" smtClean="0"/>
              <a:t> the extend function itself; F takes an output PCR and gives a State monad, while extend takes a PCR and a hash and gives a PCR.  F is not extend, so it must call extend – in its encapsulated function.  &lt;Click&gt; The encapsulated function, given a state PCR, produces an output–state pair.  The output side is unimportant, but the state side has to be the extension of the input state PCR.  As it so happens there is a function in State Monad theory can help here. &lt;Click&gt;  This function modify takes as input an output type and function and produces a state monad encapsulating a function giving the the result (output, function(state)).  Replacing the abstract types with the PCR </a:t>
            </a:r>
            <a:r>
              <a:rPr lang="en-US" baseline="0" dirty="0" err="1" smtClean="0"/>
              <a:t>datatype</a:t>
            </a:r>
            <a:r>
              <a:rPr lang="en-US" baseline="0" dirty="0" smtClean="0"/>
              <a:t> &lt;click&gt;, this is what we have.  This looks like part of what we want for f &lt;click&gt;.  So now we have to determine what g is.  We want it to be extend, but there’s a problem: &lt;click&gt; G takes a PCR and gives a PCR; extend needs a hash value as well.  So, we do this &lt;click&gt;.  The function </a:t>
            </a:r>
            <a:r>
              <a:rPr lang="en-US" baseline="0" dirty="0" err="1" smtClean="0"/>
              <a:t>extendCurry</a:t>
            </a:r>
            <a:r>
              <a:rPr lang="en-US" baseline="0" dirty="0" smtClean="0"/>
              <a:t> takes a hash value and produces a PCR to PCR function – G – that runs extend.  We must do a similar adjustment to F &lt;click&gt;.  Given a hash value, </a:t>
            </a:r>
            <a:r>
              <a:rPr lang="en-US" baseline="0" dirty="0" err="1" smtClean="0"/>
              <a:t>extendWithStatePcr</a:t>
            </a:r>
            <a:r>
              <a:rPr lang="en-US" baseline="0" dirty="0" smtClean="0"/>
              <a:t> produces a PCR to state monad function – f – that calls modify.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26</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For our bind-extend, m is return</a:t>
            </a:r>
            <a:r>
              <a:rPr lang="en-US" baseline="0" dirty="0" smtClean="0"/>
              <a:t>, f is </a:t>
            </a:r>
            <a:r>
              <a:rPr lang="en-US" baseline="0" dirty="0" err="1" smtClean="0"/>
              <a:t>extendWithStatePcr</a:t>
            </a:r>
            <a:r>
              <a:rPr lang="en-US" baseline="0" dirty="0" smtClean="0"/>
              <a:t>(hash). Give it a hash, get a function, give IT an output PCR, get a state monad eventually encapsulating extend.  Thus, we have our implementation of extend, using bind.</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27</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hope we have correctly implemented extend with bind, we test what we have done.  I created two</a:t>
            </a:r>
            <a:r>
              <a:rPr lang="en-US" baseline="0" dirty="0" smtClean="0"/>
              <a:t> tests.  The first checks that running bind with state PCR RESET produces the extension of RESET.  The second checks that running bind with state PCR RESET produces the same result as running return with state PCR extend(RESET).  &lt;Click&gt; Both tests were successfully proved.  The implementation of extend in the monad - sequential extension - works.</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28</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could prove more in-depth theorems</a:t>
            </a:r>
            <a:r>
              <a:rPr lang="en-US" baseline="0" dirty="0" smtClean="0"/>
              <a:t>.  First, I showed that sequential extension with state PCR RESET did not produce the same result as sequential extension with state PCR RESETONE,  with hash value and output PCR remaining the same.  This is important because it shows that the difference between reset and </a:t>
            </a:r>
            <a:r>
              <a:rPr lang="en-US" baseline="0" dirty="0" err="1" smtClean="0"/>
              <a:t>resetOne</a:t>
            </a:r>
            <a:r>
              <a:rPr lang="en-US" baseline="0" dirty="0" smtClean="0"/>
              <a:t> can be detected after the register has been updated.  In other words, &lt;click&gt; it will be noticed is SENTER doesn’t run.  Then &lt;click&gt;, I proved a more general version of the theorem; If any two state PCRs are not the same, then the results of extending them sequentially won’t be the same either.</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29</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Trusted Platform Module,</a:t>
            </a:r>
            <a:r>
              <a:rPr lang="en-US" baseline="0" dirty="0" smtClean="0"/>
              <a:t> or TPM, is a special microprocessor designed by the Trusted Computing Group.  The TPM is used to verify the continued trustworthiness of the platform on which it is installed, and also that of any connected remote platforms.  The TPM provides root of trusts for our computer platform – but how to know that the TPM is itself trustworthy?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a:t>
            </a:fld>
            <a:endParaRPr lang="en-US"/>
          </a:p>
        </p:txBody>
      </p:sp>
    </p:spTree>
    <p:extLst>
      <p:ext uri="{BB962C8B-B14F-4D97-AF65-F5344CB8AC3E}">
        <p14:creationId xmlns:p14="http://schemas.microsoft.com/office/powerpoint/2010/main" val="776962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I proved that two state PCRs are the identical IFF the results of sequential extension with</a:t>
            </a:r>
            <a:r>
              <a:rPr lang="en-US" baseline="0" dirty="0" smtClean="0"/>
              <a:t> each state PCR are the identical, using the same output PCR and hash value.  &lt;Click&gt; Also, </a:t>
            </a:r>
            <a:r>
              <a:rPr lang="en-US" dirty="0" smtClean="0"/>
              <a:t>two hash values are the identical IFF the results of sequential extension with</a:t>
            </a:r>
            <a:r>
              <a:rPr lang="en-US" baseline="0" dirty="0" smtClean="0"/>
              <a:t> each hash are the identical, using the same output PCR and state PCR.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30</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these together, we have:</a:t>
            </a:r>
            <a:r>
              <a:rPr lang="en-US" baseline="0" dirty="0" smtClean="0"/>
              <a:t> Two state PCRs </a:t>
            </a:r>
            <a:r>
              <a:rPr lang="en-US" baseline="0" dirty="0" smtClean="0"/>
              <a:t>are identical </a:t>
            </a:r>
            <a:r>
              <a:rPr lang="en-US" baseline="0" dirty="0" smtClean="0"/>
              <a:t>and two hash values are identical IFF sequential extension with one state PCR and hash is identical to sequential extension with the other state PCR and hash, using the same output PCR.  And to be complete: &lt;click&gt; Two state PCRs are identical, two hash values are identical, and two output PCRs are identical IFF sequential extension with one state PCR, hash value, and output PCR is identical to sequential extension with the other state PCR, hash value, and output PCR. </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31</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a:t>
            </a:r>
            <a:r>
              <a:rPr lang="en-US" baseline="0" dirty="0" smtClean="0"/>
              <a:t> though, these theorems only explicitly refer to one extend call.  However, using the </a:t>
            </a:r>
            <a:r>
              <a:rPr lang="en-US" baseline="0" dirty="0" smtClean="0"/>
              <a:t>bind implementation </a:t>
            </a:r>
            <a:r>
              <a:rPr lang="en-US" baseline="0" dirty="0" smtClean="0"/>
              <a:t>for </a:t>
            </a:r>
            <a:r>
              <a:rPr lang="en-US" baseline="0" dirty="0" smtClean="0"/>
              <a:t>extend, </a:t>
            </a:r>
            <a:r>
              <a:rPr lang="en-US" baseline="0" dirty="0" smtClean="0"/>
              <a:t>it’s easy to show conclusively that sequential extension is the same as logically calling extend on the result of extend.  &lt;Click&gt; Here, I sequence together two extends and prove that the result is, as it should be, the extension of an extension.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32</a:t>
            </a:fld>
            <a:endParaRPr lang="en-US"/>
          </a:p>
        </p:txBody>
      </p:sp>
    </p:spTree>
    <p:extLst>
      <p:ext uri="{BB962C8B-B14F-4D97-AF65-F5344CB8AC3E}">
        <p14:creationId xmlns:p14="http://schemas.microsoft.com/office/powerpoint/2010/main" val="1275997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…Since I have proved – and discussed – a good many theorems,</a:t>
            </a:r>
            <a:r>
              <a:rPr lang="en-US" baseline="0" dirty="0" smtClean="0"/>
              <a:t> I will conclude this presentation with a recap of only the most important points.  We have shown: &lt;click&gt; Given a hash and PCR, extension produces new, unique PCR.  We have shown: &lt;click&gt; Errors won’t get lost with extension.  You can’t extend reset and have the result be the same as extending </a:t>
            </a:r>
            <a:r>
              <a:rPr lang="en-US" baseline="0" dirty="0" err="1" smtClean="0"/>
              <a:t>resetOne</a:t>
            </a:r>
            <a:r>
              <a:rPr lang="en-US" baseline="0" dirty="0" smtClean="0"/>
              <a:t>.  Finally, we have shown &lt;click&gt; that sequential PCR extension works as it should, logically.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33</a:t>
            </a:fld>
            <a:endParaRPr lang="en-US"/>
          </a:p>
        </p:txBody>
      </p:sp>
    </p:spTree>
    <p:extLst>
      <p:ext uri="{BB962C8B-B14F-4D97-AF65-F5344CB8AC3E}">
        <p14:creationId xmlns:p14="http://schemas.microsoft.com/office/powerpoint/2010/main" val="3291205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coming.  Drive safely.</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34</a:t>
            </a:fld>
            <a:endParaRPr lang="en-US"/>
          </a:p>
        </p:txBody>
      </p:sp>
    </p:spTree>
    <p:extLst>
      <p:ext uri="{BB962C8B-B14F-4D97-AF65-F5344CB8AC3E}">
        <p14:creationId xmlns:p14="http://schemas.microsoft.com/office/powerpoint/2010/main" val="202880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ensure the</a:t>
            </a:r>
            <a:r>
              <a:rPr lang="en-US" baseline="0" dirty="0" smtClean="0"/>
              <a:t> trustworthiness of the TPM, it is necessary to specify and verify the TPM’s operations.  &lt;Click&gt; We use the PVS Specification and Verification System to model TPM operations and verify them with theorems.  Or in other words, &lt;Click&gt; we logically prove that everything works like it’s suppose to.  My job, &lt;click&gt; was to verify the PCR extend operation.</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4</a:t>
            </a:fld>
            <a:endParaRPr lang="en-US"/>
          </a:p>
        </p:txBody>
      </p:sp>
    </p:spTree>
    <p:extLst>
      <p:ext uri="{BB962C8B-B14F-4D97-AF65-F5344CB8AC3E}">
        <p14:creationId xmlns:p14="http://schemas.microsoft.com/office/powerpoint/2010/main" val="3764284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PCRs, or Platform Configuration Registers, </a:t>
            </a:r>
            <a:r>
              <a:rPr lang="en-US" baseline="0" dirty="0" smtClean="0"/>
              <a:t>are </a:t>
            </a:r>
            <a:r>
              <a:rPr lang="en-US" baseline="0" dirty="0" smtClean="0"/>
              <a:t>160-bit registers.  They are used to monitor and record measurements, or hashes, of the the state of the platform’s hardware and software.</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5</a:t>
            </a:fld>
            <a:endParaRPr lang="en-US"/>
          </a:p>
        </p:txBody>
      </p:sp>
    </p:spTree>
    <p:extLst>
      <p:ext uri="{BB962C8B-B14F-4D97-AF65-F5344CB8AC3E}">
        <p14:creationId xmlns:p14="http://schemas.microsoft.com/office/powerpoint/2010/main" val="284133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PCRs can be used to create a chain of trust because</a:t>
            </a:r>
            <a:r>
              <a:rPr lang="en-US" baseline="0" dirty="0" smtClean="0"/>
              <a:t> instead of being set when they receive new hashes, the PCRs are </a:t>
            </a:r>
            <a:r>
              <a:rPr lang="en-US" baseline="0" dirty="0" smtClean="0"/>
              <a:t>extended</a:t>
            </a:r>
            <a:r>
              <a:rPr lang="en-US" dirty="0" smtClean="0"/>
              <a:t>.</a:t>
            </a:r>
            <a:r>
              <a:rPr lang="en-US" baseline="0" dirty="0" smtClean="0"/>
              <a:t>  </a:t>
            </a:r>
            <a:r>
              <a:rPr lang="en-US" baseline="0" dirty="0" smtClean="0"/>
              <a:t>The updated PCR is the concatenation or extension of the old PCR and new hash.  In this way, &lt;click&gt; no information is lost.  &lt;Click&gt; When the platform on which the TPM is installed is powered on, the PCRs have value -1.  The secure operation SENTER then runs, which resets the PCRS to 0.  &lt;Click&gt; if there is a problem with the boot process, SENTER doesn’t run, and the PCRs remain at the now incorrect -1.  This means that every update to the PCR will also be incorrect, because the extend operation allows the retention of all previous PCR values.  The extend operation ensures that the error or attack, whatever when wrong, can’t get lost.</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6</a:t>
            </a:fld>
            <a:endParaRPr lang="en-US"/>
          </a:p>
        </p:txBody>
      </p:sp>
    </p:spTree>
    <p:extLst>
      <p:ext uri="{BB962C8B-B14F-4D97-AF65-F5344CB8AC3E}">
        <p14:creationId xmlns:p14="http://schemas.microsoft.com/office/powerpoint/2010/main" val="305482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come to my work. To</a:t>
            </a:r>
            <a:r>
              <a:rPr lang="en-US" baseline="0" dirty="0" smtClean="0"/>
              <a:t> verify PCR extension, what is first needed is a model of a PCR in PVS.  &lt;Click&gt; This model, a PCR </a:t>
            </a:r>
            <a:r>
              <a:rPr lang="en-US" baseline="0" dirty="0" err="1" smtClean="0"/>
              <a:t>datatype</a:t>
            </a:r>
            <a:r>
              <a:rPr lang="en-US" baseline="0" dirty="0" smtClean="0"/>
              <a:t>, was already created, and was supplied to me by Professor Alexander.  This </a:t>
            </a:r>
            <a:r>
              <a:rPr lang="en-US" baseline="0" dirty="0" err="1" smtClean="0"/>
              <a:t>datatype</a:t>
            </a:r>
            <a:r>
              <a:rPr lang="en-US" baseline="0" dirty="0" smtClean="0"/>
              <a:t> gives three constructors for a PCR.  The constructors correspond to the three methods of creating a PCR value &lt;click&gt;.  The first constructor RESET corresponds to the PCR 0, which as you recall from the previous slide results from running SENTER.  The second constructor RESETONE corresponds to -1, at power-on of the platform.  The third constructor models the EXTEND operation.  Hash values are modeled by the abstract type PCRVAL.</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7</a:t>
            </a:fld>
            <a:endParaRPr lang="en-US"/>
          </a:p>
        </p:txBody>
      </p:sp>
    </p:spTree>
    <p:extLst>
      <p:ext uri="{BB962C8B-B14F-4D97-AF65-F5344CB8AC3E}">
        <p14:creationId xmlns:p14="http://schemas.microsoft.com/office/powerpoint/2010/main" val="340086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PVS model of PCR extension,&lt;click&gt;</a:t>
            </a:r>
            <a:r>
              <a:rPr lang="en-US" baseline="0" dirty="0" smtClean="0"/>
              <a:t> extend takes as input a PCR and a PCRVAL and returns a new PCR.</a:t>
            </a:r>
            <a:endParaRPr lang="en-US" dirty="0"/>
          </a:p>
        </p:txBody>
      </p:sp>
      <p:sp>
        <p:nvSpPr>
          <p:cNvPr id="4" name="Slide Number Placeholder 3"/>
          <p:cNvSpPr>
            <a:spLocks noGrp="1"/>
          </p:cNvSpPr>
          <p:nvPr>
            <p:ph type="sldNum" sz="quarter" idx="10"/>
          </p:nvPr>
        </p:nvSpPr>
        <p:spPr/>
        <p:txBody>
          <a:bodyPr/>
          <a:lstStyle/>
          <a:p>
            <a:fld id="{2A7FB5D5-C268-1D46-A8C6-76B9493DB664}" type="slidenum">
              <a:rPr lang="en-US" smtClean="0"/>
              <a:t>8</a:t>
            </a:fld>
            <a:endParaRPr lang="en-US"/>
          </a:p>
        </p:txBody>
      </p:sp>
    </p:spTree>
    <p:extLst>
      <p:ext uri="{BB962C8B-B14F-4D97-AF65-F5344CB8AC3E}">
        <p14:creationId xmlns:p14="http://schemas.microsoft.com/office/powerpoint/2010/main" val="257191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Given the PCR </a:t>
            </a:r>
            <a:r>
              <a:rPr lang="en-US" sz="1200" dirty="0" err="1" smtClean="0"/>
              <a:t>datatype</a:t>
            </a:r>
            <a:r>
              <a:rPr lang="en-US" sz="1200" dirty="0" smtClean="0"/>
              <a:t>, I began</a:t>
            </a:r>
            <a:r>
              <a:rPr lang="en-US" sz="1200" baseline="0" dirty="0" smtClean="0"/>
              <a:t> to construct - and prove - theorems concerning PCR </a:t>
            </a:r>
            <a:r>
              <a:rPr lang="en-US" sz="1200" baseline="0" dirty="0" smtClean="0"/>
              <a:t>extension.   </a:t>
            </a:r>
            <a:r>
              <a:rPr lang="en-US" sz="1200" baseline="0" dirty="0" smtClean="0"/>
              <a:t>The first theorem shows that if any two hash values are not the same, then the extensions </a:t>
            </a:r>
            <a:r>
              <a:rPr lang="en-US" sz="1200" dirty="0" smtClean="0"/>
              <a:t>of each hash with the same PCR are not the</a:t>
            </a:r>
            <a:r>
              <a:rPr lang="en-US" sz="1200" baseline="0" dirty="0" smtClean="0"/>
              <a:t> same.  The second theorem &lt;click&gt; is the contrapositive of the first;  it states that if any two extensions with the same PCR are identical, then the two hashes used must be identical as well.  The third theorem &lt;click&gt; shows that if any two PCRs are not the same, then the extensions </a:t>
            </a:r>
            <a:r>
              <a:rPr lang="en-US" sz="1200" dirty="0" smtClean="0"/>
              <a:t>of each PCR with the same hash are not the</a:t>
            </a:r>
            <a:r>
              <a:rPr lang="en-US" sz="1200" baseline="0" dirty="0" smtClean="0"/>
              <a:t> same either.  The forth theorem &lt;click&gt; verifies that the extend of any PCR with any hash is identical to another extend of any PCR and any hash IF AND ONLY IF the two hashes are identical and the two PCRs are identical.  From this, we conclude that for a given hash and PCR, the extend operation returns a new, unique PCR.  You will notice that all of these theorems explicitly refer to only one PCR extension.  Theoretically, they could involve more, as these Ps can be any PCR; they could themselves be the result of an extend.  However.</a:t>
            </a:r>
          </a:p>
        </p:txBody>
      </p:sp>
      <p:sp>
        <p:nvSpPr>
          <p:cNvPr id="4" name="Slide Number Placeholder 3"/>
          <p:cNvSpPr>
            <a:spLocks noGrp="1"/>
          </p:cNvSpPr>
          <p:nvPr>
            <p:ph type="sldNum" sz="quarter" idx="10"/>
          </p:nvPr>
        </p:nvSpPr>
        <p:spPr/>
        <p:txBody>
          <a:bodyPr/>
          <a:lstStyle/>
          <a:p>
            <a:fld id="{2A7FB5D5-C268-1D46-A8C6-76B9493DB664}" type="slidenum">
              <a:rPr lang="en-US" smtClean="0"/>
              <a:t>9</a:t>
            </a:fld>
            <a:endParaRPr lang="en-US"/>
          </a:p>
        </p:txBody>
      </p:sp>
    </p:spTree>
    <p:extLst>
      <p:ext uri="{BB962C8B-B14F-4D97-AF65-F5344CB8AC3E}">
        <p14:creationId xmlns:p14="http://schemas.microsoft.com/office/powerpoint/2010/main" val="127599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A8EDE96-3CCD-F94B-9A18-0C75DB53DE80}" type="datetime1">
              <a:rPr lang="en-US" smtClean="0"/>
              <a:t>5/12/14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F7D3B-AF46-4548-BE97-281DE3DE7584}"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135350-F82D-F04F-8FB2-79404A2C1678}"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B50113-03AC-8D48-A0CD-80DE55C6805F}"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24C7B7-B39C-824C-AA99-5E9EAFF6DDA1}"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1468-B6BB-A546-92F3-EA8623C499A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A0CEC30-FBB3-084E-BC48-7FABEBE7A85D}"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C6541-A83B-9A42-A83B-49CB85464A0C}" type="datetime1">
              <a:rPr lang="en-US" smtClean="0"/>
              <a:t>5/12/14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201D193-FB6E-7045-866F-78D95EADE635}" type="datetime1">
              <a:rPr lang="en-US" smtClean="0"/>
              <a:t>5/12/14</a:t>
            </a:fld>
            <a:endParaRPr lang="en-US"/>
          </a:p>
        </p:txBody>
      </p:sp>
      <p:sp>
        <p:nvSpPr>
          <p:cNvPr id="8" name="Slide Number Placeholder 7"/>
          <p:cNvSpPr>
            <a:spLocks noGrp="1"/>
          </p:cNvSpPr>
          <p:nvPr>
            <p:ph type="sldNum" sz="quarter" idx="11"/>
          </p:nvPr>
        </p:nvSpPr>
        <p:spPr/>
        <p:txBody>
          <a:bodyPr/>
          <a:lstStyle/>
          <a:p>
            <a:fld id="{B4871468-B6BB-A546-92F3-EA8623C499A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8AD8A-06DC-E945-847D-52E7FFBB3C20}" type="datetime1">
              <a:rPr lang="en-US" smtClean="0"/>
              <a:t>5/12/14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BC7D7F-E75A-A144-B50D-8EDEF586FEF8}"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4871468-B6BB-A546-92F3-EA8623C499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50592BC-25D1-D44C-9E2D-1434EE37E188}"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1468-B6BB-A546-92F3-EA8623C499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328BF6E-1AF6-2D4B-BB65-F3DB19E98342}" type="datetime1">
              <a:rPr lang="en-US" smtClean="0"/>
              <a:t>5/12/14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4871468-B6BB-A546-92F3-EA8623C499A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microsoft.com/office/2007/relationships/hdphoto" Target="../media/hdphoto11.wdp"/><Relationship Id="rId12" Type="http://schemas.openxmlformats.org/officeDocument/2006/relationships/image" Target="../media/image13.png"/><Relationship Id="rId13" Type="http://schemas.microsoft.com/office/2007/relationships/hdphoto" Target="../media/hdphoto12.wdp"/><Relationship Id="rId14" Type="http://schemas.openxmlformats.org/officeDocument/2006/relationships/image" Target="../media/image14.png"/><Relationship Id="rId15" Type="http://schemas.microsoft.com/office/2007/relationships/hdphoto" Target="../media/hdphoto13.wdp"/><Relationship Id="rId16" Type="http://schemas.openxmlformats.org/officeDocument/2006/relationships/image" Target="../media/image7.jpeg"/><Relationship Id="rId17"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png"/><Relationship Id="rId5" Type="http://schemas.microsoft.com/office/2007/relationships/hdphoto" Target="../media/hdphoto8.wdp"/><Relationship Id="rId6" Type="http://schemas.openxmlformats.org/officeDocument/2006/relationships/image" Target="../media/image10.png"/><Relationship Id="rId7" Type="http://schemas.microsoft.com/office/2007/relationships/hdphoto" Target="../media/hdphoto9.wdp"/><Relationship Id="rId8" Type="http://schemas.openxmlformats.org/officeDocument/2006/relationships/image" Target="../media/image11.png"/><Relationship Id="rId9" Type="http://schemas.microsoft.com/office/2007/relationships/hdphoto" Target="../media/hdphoto10.wdp"/><Relationship Id="rId10"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image" Target="../media/image18.png"/><Relationship Id="rId12" Type="http://schemas.microsoft.com/office/2007/relationships/hdphoto" Target="../media/hdphoto15.wdp"/><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18.png"/><Relationship Id="rId12" Type="http://schemas.microsoft.com/office/2007/relationships/hdphoto" Target="../media/hdphoto15.wdp"/><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microsoft.com/office/2007/relationships/hdphoto" Target="../media/hdphoto16.wdp"/><Relationship Id="rId17" Type="http://schemas.openxmlformats.org/officeDocument/2006/relationships/image" Target="../media/image22.png"/><Relationship Id="rId18" Type="http://schemas.microsoft.com/office/2007/relationships/hdphoto" Target="../media/hdphoto17.wdp"/><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19.xml.rels><?xml version="1.0" encoding="UTF-8" standalone="yes"?>
<Relationships xmlns="http://schemas.openxmlformats.org/package/2006/relationships"><Relationship Id="rId9" Type="http://schemas.openxmlformats.org/officeDocument/2006/relationships/image" Target="../media/image12.png"/><Relationship Id="rId20" Type="http://schemas.microsoft.com/office/2007/relationships/hdphoto" Target="../media/hdphoto18.wdp"/><Relationship Id="rId10" Type="http://schemas.microsoft.com/office/2007/relationships/hdphoto" Target="../media/hdphoto11.wdp"/><Relationship Id="rId11" Type="http://schemas.openxmlformats.org/officeDocument/2006/relationships/image" Target="../media/image18.png"/><Relationship Id="rId12" Type="http://schemas.microsoft.com/office/2007/relationships/hdphoto" Target="../media/hdphoto15.wdp"/><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microsoft.com/office/2007/relationships/hdphoto" Target="../media/hdphoto16.wdp"/><Relationship Id="rId17" Type="http://schemas.openxmlformats.org/officeDocument/2006/relationships/image" Target="../media/image22.png"/><Relationship Id="rId18" Type="http://schemas.microsoft.com/office/2007/relationships/hdphoto" Target="../media/hdphoto17.wdp"/><Relationship Id="rId19"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3.png"/><Relationship Id="rId14" Type="http://schemas.microsoft.com/office/2007/relationships/hdphoto" Target="../media/hdphoto18.wdp"/><Relationship Id="rId15" Type="http://schemas.openxmlformats.org/officeDocument/2006/relationships/image" Target="../media/image22.png"/><Relationship Id="rId16" Type="http://schemas.microsoft.com/office/2007/relationships/hdphoto" Target="../media/hdphoto17.wdp"/><Relationship Id="rId17" Type="http://schemas.microsoft.com/office/2007/relationships/hdphoto" Target="../media/hdphoto19.wdp"/><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png"/><Relationship Id="rId4" Type="http://schemas.microsoft.com/office/2007/relationships/hdphoto" Target="../media/hdphoto14.wdp"/><Relationship Id="rId5" Type="http://schemas.openxmlformats.org/officeDocument/2006/relationships/image" Target="../media/image13.png"/><Relationship Id="rId6" Type="http://schemas.microsoft.com/office/2007/relationships/hdphoto" Target="../media/hdphoto12.wdp"/><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2.png"/><Relationship Id="rId10" Type="http://schemas.microsoft.com/office/2007/relationships/hdphoto" Target="../media/hdphoto1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jpeg"/></Relationships>
</file>

<file path=ppt/slides/_rels/slide34.xml.rels><?xml version="1.0" encoding="UTF-8" standalone="yes"?>
<Relationships xmlns="http://schemas.openxmlformats.org/package/2006/relationships"><Relationship Id="rId11" Type="http://schemas.openxmlformats.org/officeDocument/2006/relationships/hyperlink" Target="http://ku-sldg.github.io/verified-tpm12///resources/fm14.pdf" TargetMode="External"/><Relationship Id="rId12" Type="http://schemas.openxmlformats.org/officeDocument/2006/relationships/image" Target="../media/image25.png"/><Relationship Id="rId13" Type="http://schemas.microsoft.com/office/2007/relationships/hdphoto" Target="../media/hdphoto20.wdp"/><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hyperlink" Target="https://github.com/ku-sldg/verified-tpm12/blob/master/refs/Introduction%20to%20the%20TPM%201.2%202009.pdf" TargetMode="External"/><Relationship Id="rId6" Type="http://schemas.openxmlformats.org/officeDocument/2006/relationships/hyperlink" Target="https://github.com/ku-sldg/verified-tpm12/tree/verified-tpm12/docs/verifying-tpm" TargetMode="External"/><Relationship Id="rId7" Type="http://schemas.openxmlformats.org/officeDocument/2006/relationships/hyperlink" Target="https://www.cs.bham.ac.uk/~mdr/teaching/modules/security/lectures/TrustedComputingTCG.html" TargetMode="External"/><Relationship Id="rId8" Type="http://schemas.openxmlformats.org/officeDocument/2006/relationships/hyperlink" Target="http://adit.io/posts/2013-04-17-functors,_applicatives,_and_monads_in_pictures.html%23monads" TargetMode="External"/><Relationship Id="rId9" Type="http://schemas.openxmlformats.org/officeDocument/2006/relationships/hyperlink" Target="http://adit.io/posts/2013-06-10-three-useful-monads.html%23the-state-monad" TargetMode="External"/><Relationship Id="rId10" Type="http://schemas.openxmlformats.org/officeDocument/2006/relationships/hyperlink" Target="http://brandon.si/code/the-state-monad-a-tutorial-for-the-confus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5.wdp"/><Relationship Id="rId5" Type="http://schemas.openxmlformats.org/officeDocument/2006/relationships/image" Target="../media/image6.png"/><Relationship Id="rId6"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3950"/>
            <a:ext cx="7342188" cy="1231707"/>
          </a:xfrm>
        </p:spPr>
        <p:txBody>
          <a:bodyPr/>
          <a:lstStyle/>
          <a:p>
            <a:r>
              <a:rPr lang="en-US" sz="4800" dirty="0" smtClean="0"/>
              <a:t>Verifying PCR Extension</a:t>
            </a:r>
            <a:endParaRPr lang="en-US" sz="4800" dirty="0"/>
          </a:p>
        </p:txBody>
      </p:sp>
      <p:sp>
        <p:nvSpPr>
          <p:cNvPr id="3" name="Subtitle 2"/>
          <p:cNvSpPr>
            <a:spLocks noGrp="1"/>
          </p:cNvSpPr>
          <p:nvPr>
            <p:ph type="subTitle" idx="1"/>
          </p:nvPr>
        </p:nvSpPr>
        <p:spPr>
          <a:xfrm>
            <a:off x="691748" y="1544812"/>
            <a:ext cx="6480048" cy="1752600"/>
          </a:xfrm>
        </p:spPr>
        <p:txBody>
          <a:bodyPr>
            <a:normAutofit/>
          </a:bodyPr>
          <a:lstStyle/>
          <a:p>
            <a:r>
              <a:rPr lang="en-US" sz="2400" dirty="0" smtClean="0"/>
              <a:t>Jessica Ims</a:t>
            </a:r>
            <a:endParaRPr lang="en-US" sz="2400" dirty="0"/>
          </a:p>
        </p:txBody>
      </p:sp>
      <p:sp>
        <p:nvSpPr>
          <p:cNvPr id="4" name="TextBox 3"/>
          <p:cNvSpPr txBox="1"/>
          <p:nvPr/>
        </p:nvSpPr>
        <p:spPr>
          <a:xfrm>
            <a:off x="433050" y="1904832"/>
            <a:ext cx="8386111" cy="323165"/>
          </a:xfrm>
          <a:prstGeom prst="rect">
            <a:avLst/>
          </a:prstGeom>
          <a:noFill/>
        </p:spPr>
        <p:txBody>
          <a:bodyPr wrap="square" rtlCol="0">
            <a:spAutoFit/>
          </a:bodyPr>
          <a:lstStyle/>
          <a:p>
            <a:pPr algn="ctr"/>
            <a:r>
              <a:rPr lang="en-US" sz="1500" i="1" dirty="0" smtClean="0">
                <a:solidFill>
                  <a:schemeClr val="accent1">
                    <a:lumMod val="60000"/>
                    <a:lumOff val="40000"/>
                  </a:schemeClr>
                </a:solidFill>
              </a:rPr>
              <a:t>Undergraduate Honors Research with Professor P. Alexander</a:t>
            </a:r>
            <a:endParaRPr lang="en-US" sz="1500" i="1" dirty="0">
              <a:solidFill>
                <a:schemeClr val="accent1">
                  <a:lumMod val="60000"/>
                  <a:lumOff val="40000"/>
                </a:schemeClr>
              </a:solidFill>
            </a:endParaRPr>
          </a:p>
        </p:txBody>
      </p:sp>
      <p:sp>
        <p:nvSpPr>
          <p:cNvPr id="5" name="TextBox 4"/>
          <p:cNvSpPr txBox="1"/>
          <p:nvPr/>
        </p:nvSpPr>
        <p:spPr>
          <a:xfrm>
            <a:off x="82313" y="6545243"/>
            <a:ext cx="8948508" cy="292388"/>
          </a:xfrm>
          <a:prstGeom prst="rect">
            <a:avLst/>
          </a:prstGeom>
          <a:noFill/>
        </p:spPr>
        <p:txBody>
          <a:bodyPr wrap="square" rtlCol="0">
            <a:spAutoFit/>
          </a:bodyPr>
          <a:lstStyle/>
          <a:p>
            <a:pPr algn="ctr"/>
            <a:r>
              <a:rPr lang="en-US" sz="1300" dirty="0" smtClean="0">
                <a:solidFill>
                  <a:schemeClr val="tx1">
                    <a:lumMod val="65000"/>
                  </a:schemeClr>
                </a:solidFill>
              </a:rPr>
              <a:t>KU - EECS 498                                                                                                                                                  Spring 2014</a:t>
            </a:r>
            <a:endParaRPr lang="en-US" sz="1300" dirty="0">
              <a:solidFill>
                <a:schemeClr val="tx1">
                  <a:lumMod val="65000"/>
                </a:schemeClr>
              </a:solidFill>
            </a:endParaRPr>
          </a:p>
        </p:txBody>
      </p:sp>
    </p:spTree>
    <p:extLst>
      <p:ext uri="{BB962C8B-B14F-4D97-AF65-F5344CB8AC3E}">
        <p14:creationId xmlns:p14="http://schemas.microsoft.com/office/powerpoint/2010/main" val="1019177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20" y="115878"/>
            <a:ext cx="8650980" cy="1143000"/>
          </a:xfrm>
        </p:spPr>
        <p:txBody>
          <a:bodyPr>
            <a:normAutofit/>
          </a:bodyPr>
          <a:lstStyle/>
          <a:p>
            <a:r>
              <a:rPr lang="en-US" sz="3400" dirty="0" smtClean="0"/>
              <a:t>                 </a:t>
            </a:r>
            <a:r>
              <a:rPr lang="en-US" sz="3400" u="sng" dirty="0" smtClean="0"/>
              <a:t>Extension</a:t>
            </a:r>
            <a:endParaRPr lang="en-US" sz="3400" u="sng" dirty="0"/>
          </a:p>
        </p:txBody>
      </p:sp>
      <p:sp>
        <p:nvSpPr>
          <p:cNvPr id="3" name="Content Placeholder 2"/>
          <p:cNvSpPr>
            <a:spLocks noGrp="1"/>
          </p:cNvSpPr>
          <p:nvPr>
            <p:ph idx="1"/>
          </p:nvPr>
        </p:nvSpPr>
        <p:spPr>
          <a:xfrm>
            <a:off x="314151" y="975259"/>
            <a:ext cx="7610649" cy="5688506"/>
          </a:xfrm>
        </p:spPr>
        <p:txBody>
          <a:bodyPr>
            <a:normAutofit/>
          </a:bodyPr>
          <a:lstStyle/>
          <a:p>
            <a:pPr marL="0" indent="0">
              <a:spcBef>
                <a:spcPts val="0"/>
              </a:spcBef>
              <a:buNone/>
            </a:pPr>
            <a:r>
              <a:rPr lang="en-US" sz="1800" dirty="0"/>
              <a:t> </a:t>
            </a:r>
            <a:r>
              <a:rPr lang="en-US" sz="1600" dirty="0" smtClean="0"/>
              <a:t> </a:t>
            </a:r>
            <a:r>
              <a:rPr lang="de-DE" sz="1600" dirty="0">
                <a:latin typeface="Consolas"/>
                <a:cs typeface="Consolas"/>
              </a:rPr>
              <a:t> </a:t>
            </a:r>
          </a:p>
          <a:p>
            <a:pPr marL="0" indent="0">
              <a:spcBef>
                <a:spcPts val="0"/>
              </a:spcBef>
              <a:buNone/>
            </a:pPr>
            <a:endParaRPr lang="de-DE" sz="1600" dirty="0">
              <a:latin typeface="Consolas"/>
              <a:cs typeface="Consolas"/>
            </a:endParaRPr>
          </a:p>
          <a:p>
            <a:r>
              <a:rPr lang="en-US" sz="1700" dirty="0" smtClean="0"/>
              <a:t>Prove for any number of extends</a:t>
            </a:r>
            <a:endParaRPr lang="en-US" sz="1700" dirty="0"/>
          </a:p>
          <a:p>
            <a:endParaRPr lang="en-US" sz="1700" dirty="0" smtClean="0"/>
          </a:p>
          <a:p>
            <a:r>
              <a:rPr lang="en-US" sz="1700" dirty="0"/>
              <a:t>Prove for any number of </a:t>
            </a:r>
            <a:r>
              <a:rPr lang="en-US" sz="1700" dirty="0" smtClean="0"/>
              <a:t>hashes</a:t>
            </a:r>
            <a:endParaRPr lang="en-US" sz="1700" dirty="0"/>
          </a:p>
          <a:p>
            <a:endParaRPr lang="en-US" sz="1700" dirty="0" smtClean="0"/>
          </a:p>
          <a:p>
            <a:pPr marL="0" indent="0">
              <a:spcBef>
                <a:spcPts val="0"/>
              </a:spcBef>
              <a:buNone/>
            </a:pPr>
            <a:endParaRPr lang="en-US" sz="1700" dirty="0"/>
          </a:p>
          <a:p>
            <a:pPr marL="0" indent="0">
              <a:spcBef>
                <a:spcPts val="0"/>
              </a:spcBef>
              <a:buNone/>
            </a:pPr>
            <a:endParaRPr lang="de-DE" sz="1600" dirty="0" smtClean="0">
              <a:latin typeface="Consolas"/>
              <a:cs typeface="Consolas"/>
            </a:endParaRPr>
          </a:p>
          <a:p>
            <a:pPr marL="0" indent="0">
              <a:spcBef>
                <a:spcPts val="0"/>
              </a:spcBef>
              <a:buNone/>
            </a:pPr>
            <a:endParaRPr lang="de-DE" sz="1600" dirty="0" smtClean="0">
              <a:latin typeface="Consolas"/>
              <a:cs typeface="Consolas"/>
            </a:endParaRPr>
          </a:p>
          <a:p>
            <a:pPr marL="0" indent="0">
              <a:spcBef>
                <a:spcPts val="0"/>
              </a:spcBef>
              <a:buNone/>
            </a:pPr>
            <a:r>
              <a:rPr lang="de-DE" sz="1600" dirty="0" smtClean="0">
                <a:latin typeface="Consolas"/>
                <a:cs typeface="Consolas"/>
              </a:rPr>
              <a:t> HASHES </a:t>
            </a:r>
            <a:r>
              <a:rPr lang="de-DE" sz="1600" dirty="0">
                <a:latin typeface="Consolas"/>
                <a:cs typeface="Consolas"/>
              </a:rPr>
              <a:t>: TYPE = </a:t>
            </a:r>
            <a:r>
              <a:rPr lang="de-DE" sz="1600" dirty="0" err="1">
                <a:latin typeface="Consolas"/>
                <a:cs typeface="Consolas"/>
              </a:rPr>
              <a:t>list</a:t>
            </a:r>
            <a:r>
              <a:rPr lang="de-DE" sz="1600" dirty="0">
                <a:latin typeface="Consolas"/>
                <a:cs typeface="Consolas"/>
              </a:rPr>
              <a:t>[PCRVAL];</a:t>
            </a:r>
          </a:p>
          <a:p>
            <a:pPr marL="0" indent="0">
              <a:spcBef>
                <a:spcPts val="0"/>
              </a:spcBef>
              <a:buNone/>
            </a:pPr>
            <a:endParaRPr lang="de-DE" sz="1600" dirty="0">
              <a:latin typeface="Consolas"/>
              <a:cs typeface="Consolas"/>
            </a:endParaRPr>
          </a:p>
          <a:p>
            <a:pPr marL="0" indent="0">
              <a:spcBef>
                <a:spcPts val="0"/>
              </a:spcBef>
              <a:buNone/>
            </a:pPr>
            <a:r>
              <a:rPr lang="de-DE" sz="1600" dirty="0" smtClean="0">
                <a:latin typeface="Consolas"/>
                <a:cs typeface="Consolas"/>
              </a:rPr>
              <a:t> </a:t>
            </a:r>
            <a:r>
              <a:rPr lang="de-DE" sz="1600" dirty="0">
                <a:latin typeface="Consolas"/>
                <a:cs typeface="Consolas"/>
              </a:rPr>
              <a:t>Q(</a:t>
            </a:r>
            <a:r>
              <a:rPr lang="de-DE" sz="1600" dirty="0" err="1">
                <a:latin typeface="Consolas"/>
                <a:cs typeface="Consolas"/>
              </a:rPr>
              <a:t>p:PCR</a:t>
            </a:r>
            <a:r>
              <a:rPr lang="de-DE" sz="1600" dirty="0">
                <a:latin typeface="Consolas"/>
                <a:cs typeface="Consolas"/>
              </a:rPr>
              <a:t>, </a:t>
            </a:r>
            <a:r>
              <a:rPr lang="de-DE" sz="1600" dirty="0" err="1">
                <a:latin typeface="Consolas"/>
                <a:cs typeface="Consolas"/>
              </a:rPr>
              <a:t>hs:HASHES</a:t>
            </a:r>
            <a:r>
              <a:rPr lang="de-DE" sz="1600" dirty="0">
                <a:latin typeface="Consolas"/>
                <a:cs typeface="Consolas"/>
              </a:rPr>
              <a:t>) : RECURSIVE PCR =</a:t>
            </a:r>
          </a:p>
          <a:p>
            <a:pPr marL="0" indent="0">
              <a:spcBef>
                <a:spcPts val="0"/>
              </a:spcBef>
              <a:buNone/>
            </a:pPr>
            <a:r>
              <a:rPr lang="de-DE" sz="1600" dirty="0">
                <a:latin typeface="Consolas"/>
                <a:cs typeface="Consolas"/>
              </a:rPr>
              <a:t>   </a:t>
            </a:r>
            <a:r>
              <a:rPr lang="de-DE" sz="1600" dirty="0" smtClean="0">
                <a:latin typeface="Consolas"/>
                <a:cs typeface="Consolas"/>
              </a:rPr>
              <a:t> </a:t>
            </a:r>
            <a:r>
              <a:rPr lang="de-DE" sz="1600" dirty="0">
                <a:latin typeface="Consolas"/>
                <a:cs typeface="Consolas"/>
              </a:rPr>
              <a:t>(IF null?(</a:t>
            </a:r>
            <a:r>
              <a:rPr lang="de-DE" sz="1600" dirty="0" err="1">
                <a:latin typeface="Consolas"/>
                <a:cs typeface="Consolas"/>
              </a:rPr>
              <a:t>hs</a:t>
            </a:r>
            <a:r>
              <a:rPr lang="de-DE" sz="1600" dirty="0">
                <a:latin typeface="Consolas"/>
                <a:cs typeface="Consolas"/>
              </a:rPr>
              <a:t>) </a:t>
            </a:r>
            <a:endParaRPr lang="de-DE" sz="1600" dirty="0" smtClean="0">
              <a:latin typeface="Consolas"/>
              <a:cs typeface="Consolas"/>
            </a:endParaRPr>
          </a:p>
          <a:p>
            <a:pPr marL="0" indent="0">
              <a:spcBef>
                <a:spcPts val="0"/>
              </a:spcBef>
              <a:buNone/>
            </a:pPr>
            <a:r>
              <a:rPr lang="de-DE" sz="1600" dirty="0">
                <a:latin typeface="Consolas"/>
                <a:cs typeface="Consolas"/>
              </a:rPr>
              <a:t> </a:t>
            </a:r>
            <a:r>
              <a:rPr lang="de-DE" sz="1600" dirty="0" smtClean="0">
                <a:latin typeface="Consolas"/>
                <a:cs typeface="Consolas"/>
              </a:rPr>
              <a:t>    THEN </a:t>
            </a:r>
            <a:r>
              <a:rPr lang="de-DE" sz="1600" dirty="0">
                <a:latin typeface="Consolas"/>
                <a:cs typeface="Consolas"/>
              </a:rPr>
              <a:t>p </a:t>
            </a:r>
            <a:endParaRPr lang="de-DE" sz="1600" dirty="0" smtClean="0">
              <a:latin typeface="Consolas"/>
              <a:cs typeface="Consolas"/>
            </a:endParaRPr>
          </a:p>
          <a:p>
            <a:pPr marL="0" indent="0">
              <a:spcBef>
                <a:spcPts val="0"/>
              </a:spcBef>
              <a:buNone/>
            </a:pPr>
            <a:r>
              <a:rPr lang="de-DE" sz="1600" dirty="0">
                <a:latin typeface="Consolas"/>
                <a:cs typeface="Consolas"/>
              </a:rPr>
              <a:t> </a:t>
            </a:r>
            <a:r>
              <a:rPr lang="de-DE" sz="1600" dirty="0" smtClean="0">
                <a:latin typeface="Consolas"/>
                <a:cs typeface="Consolas"/>
              </a:rPr>
              <a:t>    ELSE </a:t>
            </a:r>
            <a:r>
              <a:rPr lang="de-DE" sz="1600" dirty="0">
                <a:latin typeface="Consolas"/>
                <a:cs typeface="Consolas"/>
              </a:rPr>
              <a:t>Q( </a:t>
            </a:r>
            <a:r>
              <a:rPr lang="de-DE" sz="1600" dirty="0" err="1">
                <a:latin typeface="Consolas"/>
                <a:cs typeface="Consolas"/>
              </a:rPr>
              <a:t>extend</a:t>
            </a:r>
            <a:r>
              <a:rPr lang="de-DE" sz="1600" dirty="0">
                <a:latin typeface="Consolas"/>
                <a:cs typeface="Consolas"/>
              </a:rPr>
              <a:t>(p, </a:t>
            </a:r>
            <a:r>
              <a:rPr lang="de-DE" sz="1600" dirty="0" err="1">
                <a:latin typeface="Consolas"/>
                <a:cs typeface="Consolas"/>
              </a:rPr>
              <a:t>car</a:t>
            </a:r>
            <a:r>
              <a:rPr lang="de-DE" sz="1600" dirty="0">
                <a:latin typeface="Consolas"/>
                <a:cs typeface="Consolas"/>
              </a:rPr>
              <a:t>(</a:t>
            </a:r>
            <a:r>
              <a:rPr lang="de-DE" sz="1600" dirty="0" err="1">
                <a:latin typeface="Consolas"/>
                <a:cs typeface="Consolas"/>
              </a:rPr>
              <a:t>hs</a:t>
            </a:r>
            <a:r>
              <a:rPr lang="de-DE" sz="1600" dirty="0">
                <a:latin typeface="Consolas"/>
                <a:cs typeface="Consolas"/>
              </a:rPr>
              <a:t>)), </a:t>
            </a:r>
            <a:r>
              <a:rPr lang="de-DE" sz="1600" dirty="0" err="1">
                <a:latin typeface="Consolas"/>
                <a:cs typeface="Consolas"/>
              </a:rPr>
              <a:t>cdr</a:t>
            </a:r>
            <a:r>
              <a:rPr lang="de-DE" sz="1600" dirty="0">
                <a:latin typeface="Consolas"/>
                <a:cs typeface="Consolas"/>
              </a:rPr>
              <a:t>(</a:t>
            </a:r>
            <a:r>
              <a:rPr lang="de-DE" sz="1600" dirty="0" err="1">
                <a:latin typeface="Consolas"/>
                <a:cs typeface="Consolas"/>
              </a:rPr>
              <a:t>hs</a:t>
            </a:r>
            <a:r>
              <a:rPr lang="de-DE" sz="1600" dirty="0">
                <a:latin typeface="Consolas"/>
                <a:cs typeface="Consolas"/>
              </a:rPr>
              <a:t>) ) ENDIF)</a:t>
            </a:r>
          </a:p>
          <a:p>
            <a:pPr marL="0" indent="0">
              <a:spcBef>
                <a:spcPts val="0"/>
              </a:spcBef>
              <a:buNone/>
            </a:pPr>
            <a:r>
              <a:rPr lang="de-DE" sz="1600" dirty="0">
                <a:latin typeface="Consolas"/>
                <a:cs typeface="Consolas"/>
              </a:rPr>
              <a:t>  </a:t>
            </a:r>
            <a:r>
              <a:rPr lang="de-DE" sz="1600" dirty="0" smtClean="0">
                <a:latin typeface="Consolas"/>
                <a:cs typeface="Consolas"/>
              </a:rPr>
              <a:t> </a:t>
            </a:r>
            <a:r>
              <a:rPr lang="de-DE" sz="1600" dirty="0">
                <a:latin typeface="Consolas"/>
                <a:cs typeface="Consolas"/>
              </a:rPr>
              <a:t>MEASURE </a:t>
            </a:r>
            <a:r>
              <a:rPr lang="de-DE" sz="1600" dirty="0" err="1">
                <a:latin typeface="Consolas"/>
                <a:cs typeface="Consolas"/>
              </a:rPr>
              <a:t>length</a:t>
            </a:r>
            <a:r>
              <a:rPr lang="de-DE" sz="1600" dirty="0">
                <a:latin typeface="Consolas"/>
                <a:cs typeface="Consolas"/>
              </a:rPr>
              <a:t>(</a:t>
            </a:r>
            <a:r>
              <a:rPr lang="de-DE" sz="1600" dirty="0" err="1">
                <a:latin typeface="Consolas"/>
                <a:cs typeface="Consolas"/>
              </a:rPr>
              <a:t>hs</a:t>
            </a:r>
            <a:r>
              <a:rPr lang="de-DE" sz="1600" dirty="0" smtClean="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r>
              <a:rPr lang="en-US" sz="1800" dirty="0"/>
              <a:t>Q(</a:t>
            </a:r>
            <a:r>
              <a:rPr lang="en-US" sz="1800" dirty="0" err="1"/>
              <a:t>pcr</a:t>
            </a:r>
            <a:r>
              <a:rPr lang="en-US" sz="1800" dirty="0"/>
              <a:t>, [h0, h1, h2])  =  extend(extend(extend(p, h0), h1), h2)</a:t>
            </a:r>
          </a:p>
        </p:txBody>
      </p:sp>
      <p:sp>
        <p:nvSpPr>
          <p:cNvPr id="4" name="Slide Number Placeholder 3"/>
          <p:cNvSpPr>
            <a:spLocks noGrp="1"/>
          </p:cNvSpPr>
          <p:nvPr>
            <p:ph type="sldNum" sz="quarter" idx="12"/>
          </p:nvPr>
        </p:nvSpPr>
        <p:spPr/>
        <p:txBody>
          <a:bodyPr/>
          <a:lstStyle/>
          <a:p>
            <a:fld id="{B4871468-B6BB-A546-92F3-EA8623C499A2}" type="slidenum">
              <a:rPr lang="en-US" smtClean="0"/>
              <a:t>10</a:t>
            </a:fld>
            <a:endParaRPr lang="en-US"/>
          </a:p>
        </p:txBody>
      </p:sp>
      <p:pic>
        <p:nvPicPr>
          <p:cNvPr id="7" name="Picture 6" descr="Recursion-39.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4186" t="2108" r="4329" b="2848"/>
          <a:stretch/>
        </p:blipFill>
        <p:spPr>
          <a:xfrm>
            <a:off x="4572000" y="480420"/>
            <a:ext cx="3978875" cy="3306884"/>
          </a:xfrm>
          <a:prstGeom prst="rect">
            <a:avLst/>
          </a:prstGeom>
          <a:ln>
            <a:solidFill>
              <a:schemeClr val="tx1"/>
            </a:solidFill>
          </a:ln>
        </p:spPr>
      </p:pic>
      <p:sp>
        <p:nvSpPr>
          <p:cNvPr id="6" name="Title 1"/>
          <p:cNvSpPr txBox="1">
            <a:spLocks/>
          </p:cNvSpPr>
          <p:nvPr/>
        </p:nvSpPr>
        <p:spPr>
          <a:xfrm>
            <a:off x="217384" y="116170"/>
            <a:ext cx="2287258"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400" u="sng" dirty="0" smtClean="0"/>
              <a:t>Recursive E</a:t>
            </a:r>
            <a:endParaRPr lang="en-US" sz="3400" u="sng" dirty="0"/>
          </a:p>
        </p:txBody>
      </p:sp>
    </p:spTree>
    <p:extLst>
      <p:ext uri="{BB962C8B-B14F-4D97-AF65-F5344CB8AC3E}">
        <p14:creationId xmlns:p14="http://schemas.microsoft.com/office/powerpoint/2010/main" val="254153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dissolve">
                                      <p:cBhvr>
                                        <p:cTn id="23" dur="500"/>
                                        <p:tgtEl>
                                          <p:spTgt spid="3">
                                            <p:txEl>
                                              <p:pRg st="11" end="1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dissolve">
                                      <p:cBhvr>
                                        <p:cTn id="26" dur="500"/>
                                        <p:tgtEl>
                                          <p:spTgt spid="3">
                                            <p:txEl>
                                              <p:pRg st="12" end="12"/>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Effect transition="in" filter="dissolve">
                                      <p:cBhvr>
                                        <p:cTn id="29" dur="500"/>
                                        <p:tgtEl>
                                          <p:spTgt spid="3">
                                            <p:txEl>
                                              <p:pRg st="13" end="13"/>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dissolve">
                                      <p:cBhvr>
                                        <p:cTn id="32" dur="500"/>
                                        <p:tgtEl>
                                          <p:spTgt spid="3">
                                            <p:txEl>
                                              <p:pRg st="14" end="14"/>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animEffect transition="in" filter="dissolve">
                                      <p:cBhvr>
                                        <p:cTn id="35" dur="500"/>
                                        <p:tgtEl>
                                          <p:spTgt spid="3">
                                            <p:txEl>
                                              <p:pRg st="15" end="1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8" end="18"/>
                                            </p:txEl>
                                          </p:spTgt>
                                        </p:tgtEl>
                                        <p:attrNameLst>
                                          <p:attrName>style.visibility</p:attrName>
                                        </p:attrNameLst>
                                      </p:cBhvr>
                                      <p:to>
                                        <p:strVal val="visible"/>
                                      </p:to>
                                    </p:set>
                                    <p:animEffect transition="in" filter="dissolve">
                                      <p:cBhvr>
                                        <p:cTn id="4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Recursive Extension Theorems</a:t>
            </a:r>
            <a:endParaRPr lang="en-US" sz="3600" u="sng" dirty="0"/>
          </a:p>
        </p:txBody>
      </p:sp>
      <p:sp>
        <p:nvSpPr>
          <p:cNvPr id="3" name="Content Placeholder 2"/>
          <p:cNvSpPr>
            <a:spLocks noGrp="1"/>
          </p:cNvSpPr>
          <p:nvPr>
            <p:ph idx="1"/>
          </p:nvPr>
        </p:nvSpPr>
        <p:spPr>
          <a:xfrm>
            <a:off x="366063" y="1490855"/>
            <a:ext cx="8043572" cy="5296334"/>
          </a:xfrm>
        </p:spPr>
        <p:txBody>
          <a:bodyPr>
            <a:normAutofit/>
          </a:bodyPr>
          <a:lstStyle/>
          <a:p>
            <a:pPr marL="0" indent="0">
              <a:spcBef>
                <a:spcPts val="0"/>
              </a:spcBef>
              <a:buNone/>
            </a:pPr>
            <a:r>
              <a:rPr lang="en-US" sz="1800" dirty="0">
                <a:latin typeface="Consolas"/>
                <a:cs typeface="Consolas"/>
              </a:rPr>
              <a:t> </a:t>
            </a:r>
            <a:r>
              <a:rPr lang="en-US" sz="1800" dirty="0" err="1" smtClean="0">
                <a:latin typeface="Consolas"/>
                <a:cs typeface="Consolas"/>
              </a:rPr>
              <a:t>differentPcrsExtendMulti</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=&gt; (Q(p0,hs) /= Q(p1,hs)) ))</a:t>
            </a:r>
          </a:p>
          <a:p>
            <a:pPr marL="0" indent="0">
              <a:spcBef>
                <a:spcPts val="0"/>
              </a:spcBef>
              <a:buNone/>
            </a:pPr>
            <a:endParaRPr lang="en-US" sz="1800" dirty="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smtClean="0">
                <a:latin typeface="Consolas"/>
                <a:cs typeface="Consolas"/>
              </a:rPr>
              <a:t> </a:t>
            </a:r>
            <a:r>
              <a:rPr lang="en-US" sz="1800" dirty="0" err="1" smtClean="0">
                <a:latin typeface="Consolas"/>
                <a:cs typeface="Consolas"/>
              </a:rPr>
              <a:t>diffPcrsQ</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=&gt; (Q(p0,hs) = Q(p1,hs)) ))</a:t>
            </a:r>
          </a:p>
          <a:p>
            <a:pPr marL="0" indent="0">
              <a:spcBef>
                <a:spcPts val="0"/>
              </a:spcBef>
              <a:buNone/>
            </a:pPr>
            <a:endParaRPr lang="en-US" sz="1800" dirty="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smtClean="0">
                <a:latin typeface="Consolas"/>
                <a:cs typeface="Consolas"/>
              </a:rPr>
              <a:t> </a:t>
            </a:r>
            <a:r>
              <a:rPr lang="en-US" sz="1800" dirty="0" err="1" smtClean="0">
                <a:latin typeface="Consolas"/>
                <a:cs typeface="Consolas"/>
              </a:rPr>
              <a:t>qDiffPcrs</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(FORALL (p0,p1:PCR, </a:t>
            </a:r>
            <a:r>
              <a:rPr lang="en-US" sz="1800" dirty="0" err="1">
                <a:latin typeface="Consolas"/>
                <a:cs typeface="Consolas"/>
              </a:rPr>
              <a:t>hs:HASHES</a:t>
            </a:r>
            <a:r>
              <a:rPr lang="en-US" sz="1800" dirty="0">
                <a:latin typeface="Consolas"/>
                <a:cs typeface="Consolas"/>
              </a:rPr>
              <a:t>)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(Q(p0,hs) = Q(p1,hs)) =&gt; (p0 = p1) )</a:t>
            </a:r>
            <a:r>
              <a:rPr lang="en-US" sz="1800" dirty="0" smtClean="0">
                <a:latin typeface="Consolas"/>
                <a:cs typeface="Consolas"/>
              </a:rPr>
              <a:t>)</a:t>
            </a:r>
          </a:p>
          <a:p>
            <a:pPr marL="0" indent="0">
              <a:spcBef>
                <a:spcPts val="0"/>
              </a:spcBef>
              <a:buNone/>
            </a:pPr>
            <a:endParaRPr lang="en-US" sz="18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800" dirty="0" err="1">
                <a:latin typeface="Consolas"/>
                <a:cs typeface="Consolas"/>
              </a:rPr>
              <a:t>diffHashListQ</a:t>
            </a:r>
            <a:r>
              <a:rPr lang="en-US" sz="1800" dirty="0">
                <a:latin typeface="Consolas"/>
                <a:cs typeface="Consolas"/>
              </a:rPr>
              <a:t> : THEOREM  </a:t>
            </a:r>
          </a:p>
          <a:p>
            <a:pPr marL="0" indent="0">
              <a:spcBef>
                <a:spcPts val="0"/>
              </a:spcBef>
              <a:buNone/>
            </a:pPr>
            <a:r>
              <a:rPr lang="en-US" sz="1800" dirty="0">
                <a:latin typeface="Consolas"/>
                <a:cs typeface="Consolas"/>
              </a:rPr>
              <a:t>  (FORALL (</a:t>
            </a:r>
            <a:r>
              <a:rPr lang="en-US" sz="1800" dirty="0" err="1">
                <a:latin typeface="Consolas"/>
                <a:cs typeface="Consolas"/>
              </a:rPr>
              <a:t>p:PCR</a:t>
            </a:r>
            <a:r>
              <a:rPr lang="en-US" sz="1800" dirty="0">
                <a:latin typeface="Consolas"/>
                <a:cs typeface="Consolas"/>
              </a:rPr>
              <a:t>, hs0,hs1:HASHES) : </a:t>
            </a:r>
          </a:p>
          <a:p>
            <a:pPr marL="0" indent="0">
              <a:spcBef>
                <a:spcPts val="0"/>
              </a:spcBef>
              <a:buNone/>
            </a:pPr>
            <a:r>
              <a:rPr lang="en-US" sz="1800" dirty="0">
                <a:latin typeface="Consolas"/>
                <a:cs typeface="Consolas"/>
              </a:rPr>
              <a:t>     ( (hs0 = hs1) =&gt; (Q(p,hs0) = Q(p,hs1)) ))</a:t>
            </a:r>
          </a:p>
          <a:p>
            <a:pPr marL="0" indent="0">
              <a:spcBef>
                <a:spcPts val="0"/>
              </a:spcBef>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B4871468-B6BB-A546-92F3-EA8623C499A2}" type="slidenum">
              <a:rPr lang="en-US" smtClean="0"/>
              <a:t>11</a:t>
            </a:fld>
            <a:endParaRPr lang="en-US"/>
          </a:p>
        </p:txBody>
      </p:sp>
      <p:sp>
        <p:nvSpPr>
          <p:cNvPr id="5" name="Process 4"/>
          <p:cNvSpPr/>
          <p:nvPr/>
        </p:nvSpPr>
        <p:spPr>
          <a:xfrm>
            <a:off x="276087" y="1448171"/>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rocess 5"/>
          <p:cNvSpPr/>
          <p:nvPr/>
        </p:nvSpPr>
        <p:spPr>
          <a:xfrm>
            <a:off x="276087" y="2825747"/>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4245159"/>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rocess 7"/>
          <p:cNvSpPr/>
          <p:nvPr/>
        </p:nvSpPr>
        <p:spPr>
          <a:xfrm>
            <a:off x="276087" y="5539063"/>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601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063" y="1428681"/>
            <a:ext cx="8325154" cy="2919201"/>
          </a:xfrm>
        </p:spPr>
        <p:txBody>
          <a:bodyPr>
            <a:normAutofit/>
          </a:bodyPr>
          <a:lstStyle/>
          <a:p>
            <a:pPr marL="0" indent="0">
              <a:spcBef>
                <a:spcPts val="0"/>
              </a:spcBef>
              <a:buNone/>
            </a:pPr>
            <a:r>
              <a:rPr lang="en-US" sz="1800" dirty="0">
                <a:latin typeface="Consolas"/>
                <a:cs typeface="Consolas"/>
              </a:rPr>
              <a:t> </a:t>
            </a:r>
            <a:r>
              <a:rPr lang="en-US" sz="1800" dirty="0" err="1" smtClean="0">
                <a:latin typeface="Consolas"/>
                <a:cs typeface="Consolas"/>
              </a:rPr>
              <a:t>diffHashList_diffPcrs_Q</a:t>
            </a:r>
            <a:r>
              <a:rPr lang="en-US" sz="1800" dirty="0" smtClean="0">
                <a:latin typeface="Consolas"/>
                <a:cs typeface="Consolas"/>
              </a:rPr>
              <a:t> </a:t>
            </a:r>
            <a:r>
              <a:rPr lang="en-US" sz="1800" dirty="0">
                <a:latin typeface="Consolas"/>
                <a:cs typeface="Consolas"/>
              </a:rPr>
              <a:t>: THEOREM  </a:t>
            </a:r>
          </a:p>
          <a:p>
            <a:pPr marL="0" indent="0">
              <a:spcBef>
                <a:spcPts val="0"/>
              </a:spcBef>
              <a:buNone/>
            </a:pPr>
            <a:r>
              <a:rPr lang="en-US" sz="1800" dirty="0">
                <a:latin typeface="Consolas"/>
                <a:cs typeface="Consolas"/>
              </a:rPr>
              <a:t>  </a:t>
            </a:r>
            <a:r>
              <a:rPr lang="en-US" sz="1800" dirty="0" smtClean="0">
                <a:latin typeface="Consolas"/>
                <a:cs typeface="Consolas"/>
              </a:rPr>
              <a:t>(</a:t>
            </a:r>
            <a:r>
              <a:rPr lang="en-US" sz="1800" dirty="0">
                <a:latin typeface="Consolas"/>
                <a:cs typeface="Consolas"/>
              </a:rPr>
              <a:t>FORALL (p0,p1:PCR, hs0,hs1:HASHES) : </a:t>
            </a:r>
            <a:endParaRPr lang="en-US" sz="1800" dirty="0" smtClean="0">
              <a:latin typeface="Consolas"/>
              <a:cs typeface="Consolas"/>
            </a:endParaRPr>
          </a:p>
          <a:p>
            <a:pPr marL="0" indent="0">
              <a:spcBef>
                <a:spcPts val="0"/>
              </a:spcBef>
              <a:buNone/>
            </a:pPr>
            <a:r>
              <a:rPr lang="en-US" sz="1800" dirty="0">
                <a:latin typeface="Consolas"/>
                <a:cs typeface="Consolas"/>
              </a:rPr>
              <a:t> </a:t>
            </a:r>
            <a:r>
              <a:rPr lang="en-US" sz="1800" dirty="0" smtClean="0">
                <a:latin typeface="Consolas"/>
                <a:cs typeface="Consolas"/>
              </a:rPr>
              <a:t>    ( </a:t>
            </a:r>
            <a:r>
              <a:rPr lang="en-US" sz="1800" dirty="0">
                <a:latin typeface="Consolas"/>
                <a:cs typeface="Consolas"/>
              </a:rPr>
              <a:t>((p0 = p1) AND (hs0 = hs1)) =&gt; (Q(p0,hs0) = Q(p1,hs1)) )</a:t>
            </a:r>
            <a:r>
              <a:rPr lang="en-US" sz="1800" dirty="0" smtClean="0">
                <a:latin typeface="Consolas"/>
                <a:cs typeface="Consolas"/>
              </a:rPr>
              <a:t>)</a:t>
            </a: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de-DE" sz="1800" dirty="0">
                <a:latin typeface="Consolas"/>
                <a:cs typeface="Consolas"/>
              </a:rPr>
              <a:t> </a:t>
            </a:r>
            <a:r>
              <a:rPr lang="de-DE" sz="1800" dirty="0" err="1">
                <a:latin typeface="Consolas"/>
                <a:cs typeface="Consolas"/>
              </a:rPr>
              <a:t>diffPcrsQ_iff</a:t>
            </a:r>
            <a:r>
              <a:rPr lang="de-DE" sz="1800" dirty="0">
                <a:latin typeface="Consolas"/>
                <a:cs typeface="Consolas"/>
              </a:rPr>
              <a:t> : THEOREM </a:t>
            </a:r>
          </a:p>
          <a:p>
            <a:pPr marL="0" indent="0">
              <a:spcBef>
                <a:spcPts val="0"/>
              </a:spcBef>
              <a:buNone/>
            </a:pPr>
            <a:r>
              <a:rPr lang="de-DE" sz="1800" dirty="0">
                <a:latin typeface="Consolas"/>
                <a:cs typeface="Consolas"/>
              </a:rPr>
              <a:t>  </a:t>
            </a:r>
            <a:r>
              <a:rPr lang="de-DE" sz="1800" dirty="0" smtClean="0">
                <a:latin typeface="Consolas"/>
                <a:cs typeface="Consolas"/>
              </a:rPr>
              <a:t>(</a:t>
            </a:r>
            <a:r>
              <a:rPr lang="de-DE" sz="1800" dirty="0">
                <a:latin typeface="Consolas"/>
                <a:cs typeface="Consolas"/>
              </a:rPr>
              <a:t>FORALL (p0,p1:PCR, </a:t>
            </a:r>
            <a:r>
              <a:rPr lang="de-DE" sz="1800" dirty="0" err="1">
                <a:latin typeface="Consolas"/>
                <a:cs typeface="Consolas"/>
              </a:rPr>
              <a:t>hs:HASHES</a:t>
            </a:r>
            <a:r>
              <a:rPr lang="de-DE" sz="1800" dirty="0">
                <a:latin typeface="Consolas"/>
                <a:cs typeface="Consolas"/>
              </a:rPr>
              <a:t>) : </a:t>
            </a:r>
            <a:endParaRPr lang="de-DE" sz="1800" dirty="0" smtClean="0">
              <a:latin typeface="Consolas"/>
              <a:cs typeface="Consolas"/>
            </a:endParaRPr>
          </a:p>
          <a:p>
            <a:pPr marL="0" indent="0">
              <a:spcBef>
                <a:spcPts val="0"/>
              </a:spcBef>
              <a:buNone/>
            </a:pPr>
            <a:r>
              <a:rPr lang="de-DE" sz="1800" dirty="0">
                <a:latin typeface="Consolas"/>
                <a:cs typeface="Consolas"/>
              </a:rPr>
              <a:t> </a:t>
            </a:r>
            <a:r>
              <a:rPr lang="de-DE" sz="1800" dirty="0" smtClean="0">
                <a:latin typeface="Consolas"/>
                <a:cs typeface="Consolas"/>
              </a:rPr>
              <a:t>    ( </a:t>
            </a:r>
            <a:r>
              <a:rPr lang="de-DE" sz="1800" dirty="0">
                <a:latin typeface="Consolas"/>
                <a:cs typeface="Consolas"/>
              </a:rPr>
              <a:t>(p0 = p1) IFF (Q(p0,hs) = Q(p1,hs)) ))</a:t>
            </a:r>
            <a:endParaRPr lang="en-US" sz="1800" dirty="0">
              <a:latin typeface="Consolas"/>
              <a:cs typeface="Consolas"/>
            </a:endParaRPr>
          </a:p>
        </p:txBody>
      </p:sp>
      <p:sp>
        <p:nvSpPr>
          <p:cNvPr id="8" name="TextBox 7"/>
          <p:cNvSpPr txBox="1"/>
          <p:nvPr/>
        </p:nvSpPr>
        <p:spPr>
          <a:xfrm>
            <a:off x="492906" y="1393523"/>
            <a:ext cx="8313529" cy="2339102"/>
          </a:xfrm>
          <a:prstGeom prst="rect">
            <a:avLst/>
          </a:prstGeom>
          <a:noFill/>
          <a:effectLst/>
        </p:spPr>
        <p:txBody>
          <a:bodyPr wrap="square" rtlCol="0">
            <a:spAutoFit/>
          </a:bodyPr>
          <a:lstStyle/>
          <a:p>
            <a:r>
              <a:rPr lang="en-US" dirty="0" err="1">
                <a:effectLst/>
                <a:latin typeface="Consolas"/>
                <a:cs typeface="Consolas"/>
              </a:rPr>
              <a:t>qDiffHashList</a:t>
            </a:r>
            <a:r>
              <a:rPr lang="en-US" dirty="0">
                <a:effectLst/>
                <a:latin typeface="Consolas"/>
                <a:cs typeface="Consolas"/>
              </a:rPr>
              <a:t> : THEOREM  </a:t>
            </a:r>
          </a:p>
          <a:p>
            <a:r>
              <a:rPr lang="en-US" dirty="0">
                <a:effectLst/>
                <a:latin typeface="Consolas"/>
                <a:cs typeface="Consolas"/>
              </a:rPr>
              <a:t>  (FORALL (</a:t>
            </a:r>
            <a:r>
              <a:rPr lang="en-US" dirty="0" err="1">
                <a:effectLst/>
                <a:latin typeface="Consolas"/>
                <a:cs typeface="Consolas"/>
              </a:rPr>
              <a:t>p:PCR</a:t>
            </a:r>
            <a:r>
              <a:rPr lang="en-US" dirty="0">
                <a:effectLst/>
                <a:latin typeface="Consolas"/>
                <a:cs typeface="Consolas"/>
              </a:rPr>
              <a:t>, hs0,hs1:HASHES) : </a:t>
            </a:r>
          </a:p>
          <a:p>
            <a:r>
              <a:rPr lang="en-US" dirty="0">
                <a:effectLst/>
                <a:latin typeface="Consolas"/>
                <a:cs typeface="Consolas"/>
              </a:rPr>
              <a:t>     ( (Q(p,hs0) = Q(p,hs1)) =&gt; (hs0 = hs1) )</a:t>
            </a:r>
            <a:r>
              <a:rPr lang="en-US" dirty="0" smtClean="0">
                <a:effectLst/>
                <a:latin typeface="Consolas"/>
                <a:cs typeface="Consolas"/>
              </a:rPr>
              <a:t>)</a:t>
            </a:r>
          </a:p>
          <a:p>
            <a:endParaRPr lang="en-US" dirty="0">
              <a:effectLst/>
              <a:latin typeface="Consolas"/>
              <a:cs typeface="Consolas"/>
            </a:endParaRPr>
          </a:p>
          <a:p>
            <a:endParaRPr lang="en-US" sz="2000" dirty="0" smtClean="0">
              <a:effectLst/>
              <a:latin typeface="Consolas"/>
              <a:cs typeface="Consolas"/>
            </a:endParaRPr>
          </a:p>
          <a:p>
            <a:r>
              <a:rPr lang="en-US" dirty="0" err="1" smtClean="0">
                <a:effectLst/>
                <a:latin typeface="Consolas"/>
                <a:cs typeface="Consolas"/>
              </a:rPr>
              <a:t>diffHashList_diffPcrs_Q</a:t>
            </a:r>
            <a:r>
              <a:rPr lang="en-US" dirty="0" smtClean="0">
                <a:effectLst/>
                <a:latin typeface="Consolas"/>
                <a:cs typeface="Consolas"/>
              </a:rPr>
              <a:t> </a:t>
            </a:r>
            <a:r>
              <a:rPr lang="en-US" dirty="0">
                <a:effectLst/>
                <a:latin typeface="Consolas"/>
                <a:cs typeface="Consolas"/>
              </a:rPr>
              <a:t>: THEOREM  </a:t>
            </a:r>
          </a:p>
          <a:p>
            <a:r>
              <a:rPr lang="en-US" dirty="0">
                <a:effectLst/>
                <a:latin typeface="Consolas"/>
                <a:cs typeface="Consolas"/>
              </a:rPr>
              <a:t> </a:t>
            </a:r>
            <a:r>
              <a:rPr lang="en-US" dirty="0" smtClean="0">
                <a:effectLst/>
                <a:latin typeface="Consolas"/>
                <a:cs typeface="Consolas"/>
              </a:rPr>
              <a:t>(</a:t>
            </a:r>
            <a:r>
              <a:rPr lang="en-US" dirty="0">
                <a:effectLst/>
                <a:latin typeface="Consolas"/>
                <a:cs typeface="Consolas"/>
              </a:rPr>
              <a:t>FORALL (p0,p1:PCR, hs0,hs1:HASHES) : </a:t>
            </a:r>
          </a:p>
          <a:p>
            <a:r>
              <a:rPr lang="en-US" dirty="0">
                <a:effectLst/>
                <a:latin typeface="Consolas"/>
                <a:cs typeface="Consolas"/>
              </a:rPr>
              <a:t>    </a:t>
            </a:r>
            <a:r>
              <a:rPr lang="en-US" dirty="0" smtClean="0">
                <a:effectLst/>
                <a:latin typeface="Consolas"/>
                <a:cs typeface="Consolas"/>
              </a:rPr>
              <a:t>( </a:t>
            </a:r>
            <a:r>
              <a:rPr lang="en-US" dirty="0">
                <a:effectLst/>
                <a:latin typeface="Consolas"/>
                <a:cs typeface="Consolas"/>
              </a:rPr>
              <a:t>((p0 = p1) AND (hs0 = hs1)) </a:t>
            </a:r>
            <a:r>
              <a:rPr lang="en-US" dirty="0" smtClean="0">
                <a:effectLst/>
                <a:latin typeface="Consolas"/>
                <a:cs typeface="Consolas"/>
              </a:rPr>
              <a:t>IFF </a:t>
            </a:r>
            <a:r>
              <a:rPr lang="en-US" dirty="0">
                <a:effectLst/>
                <a:latin typeface="Consolas"/>
                <a:cs typeface="Consolas"/>
              </a:rPr>
              <a:t>(Q(p0,hs0) = Q(p1,hs1)) )</a:t>
            </a:r>
            <a:endParaRPr lang="en-US" dirty="0">
              <a:effectLst/>
            </a:endParaRPr>
          </a:p>
        </p:txBody>
      </p:sp>
      <p:sp>
        <p:nvSpPr>
          <p:cNvPr id="2" name="Title 1"/>
          <p:cNvSpPr>
            <a:spLocks noGrp="1"/>
          </p:cNvSpPr>
          <p:nvPr>
            <p:ph type="title"/>
          </p:nvPr>
        </p:nvSpPr>
        <p:spPr>
          <a:xfrm>
            <a:off x="457200" y="285681"/>
            <a:ext cx="7467600" cy="1143000"/>
          </a:xfrm>
        </p:spPr>
        <p:txBody>
          <a:bodyPr>
            <a:normAutofit/>
          </a:bodyPr>
          <a:lstStyle/>
          <a:p>
            <a:r>
              <a:rPr lang="en-US" sz="3600" u="sng" dirty="0" smtClean="0"/>
              <a:t>Recursive Extension Theorems</a:t>
            </a:r>
            <a:endParaRPr lang="en-US" sz="3600" u="sng" dirty="0"/>
          </a:p>
        </p:txBody>
      </p:sp>
      <p:sp>
        <p:nvSpPr>
          <p:cNvPr id="4" name="Slide Number Placeholder 3"/>
          <p:cNvSpPr>
            <a:spLocks noGrp="1"/>
          </p:cNvSpPr>
          <p:nvPr>
            <p:ph type="sldNum" sz="quarter" idx="12"/>
          </p:nvPr>
        </p:nvSpPr>
        <p:spPr/>
        <p:txBody>
          <a:bodyPr/>
          <a:lstStyle/>
          <a:p>
            <a:fld id="{B4871468-B6BB-A546-92F3-EA8623C499A2}" type="slidenum">
              <a:rPr lang="en-US" smtClean="0"/>
              <a:t>12</a:t>
            </a:fld>
            <a:endParaRPr lang="en-US"/>
          </a:p>
        </p:txBody>
      </p:sp>
      <p:grpSp>
        <p:nvGrpSpPr>
          <p:cNvPr id="5" name="Group 4"/>
          <p:cNvGrpSpPr/>
          <p:nvPr/>
        </p:nvGrpSpPr>
        <p:grpSpPr>
          <a:xfrm>
            <a:off x="1054586" y="1316662"/>
            <a:ext cx="3719401" cy="929898"/>
            <a:chOff x="1054586" y="2676293"/>
            <a:chExt cx="3719401" cy="929898"/>
          </a:xfrm>
        </p:grpSpPr>
        <p:cxnSp>
          <p:nvCxnSpPr>
            <p:cNvPr id="6" name="Straight Connector 5"/>
            <p:cNvCxnSpPr/>
            <p:nvPr/>
          </p:nvCxnSpPr>
          <p:spPr>
            <a:xfrm>
              <a:off x="1133964" y="2676293"/>
              <a:ext cx="3640023"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1054586" y="2676293"/>
              <a:ext cx="3583326"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1054586" y="2820016"/>
            <a:ext cx="3719401" cy="929898"/>
            <a:chOff x="1054586" y="2676293"/>
            <a:chExt cx="3719401" cy="929898"/>
          </a:xfrm>
        </p:grpSpPr>
        <p:cxnSp>
          <p:nvCxnSpPr>
            <p:cNvPr id="11" name="Straight Connector 10"/>
            <p:cNvCxnSpPr/>
            <p:nvPr/>
          </p:nvCxnSpPr>
          <p:spPr>
            <a:xfrm>
              <a:off x="1133964" y="2676293"/>
              <a:ext cx="3640023"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054586" y="2676293"/>
              <a:ext cx="3583326" cy="929898"/>
            </a:xfrm>
            <a:prstGeom prst="line">
              <a:avLst/>
            </a:prstGeom>
            <a:ln w="76200" cmpd="sng">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 name="Process 12"/>
          <p:cNvSpPr/>
          <p:nvPr/>
        </p:nvSpPr>
        <p:spPr>
          <a:xfrm>
            <a:off x="276087" y="140334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rocess 13"/>
          <p:cNvSpPr/>
          <p:nvPr/>
        </p:nvSpPr>
        <p:spPr>
          <a:xfrm>
            <a:off x="276087" y="2820016"/>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030940" y="4672993"/>
            <a:ext cx="7043270" cy="369332"/>
          </a:xfrm>
          <a:prstGeom prst="rect">
            <a:avLst/>
          </a:prstGeom>
          <a:noFill/>
          <a:ln>
            <a:solidFill>
              <a:srgbClr val="FFFFFF"/>
            </a:solidFill>
          </a:ln>
        </p:spPr>
        <p:txBody>
          <a:bodyPr wrap="square" rtlCol="0">
            <a:spAutoFit/>
          </a:bodyPr>
          <a:lstStyle/>
          <a:p>
            <a:r>
              <a:rPr lang="en-US" dirty="0" smtClean="0"/>
              <a:t>Q(p, first0+rest0)                       Q(p, first1+rest1)       </a:t>
            </a:r>
            <a:endParaRPr lang="en-US" dirty="0"/>
          </a:p>
        </p:txBody>
      </p:sp>
      <p:sp>
        <p:nvSpPr>
          <p:cNvPr id="15" name="TextBox 14"/>
          <p:cNvSpPr txBox="1"/>
          <p:nvPr/>
        </p:nvSpPr>
        <p:spPr>
          <a:xfrm>
            <a:off x="1030940" y="4674770"/>
            <a:ext cx="7043270" cy="369332"/>
          </a:xfrm>
          <a:prstGeom prst="rect">
            <a:avLst/>
          </a:prstGeom>
          <a:noFill/>
          <a:ln>
            <a:solidFill>
              <a:srgbClr val="FFFFFF"/>
            </a:solidFill>
          </a:ln>
        </p:spPr>
        <p:txBody>
          <a:bodyPr wrap="square" rtlCol="0">
            <a:spAutoFit/>
          </a:bodyPr>
          <a:lstStyle/>
          <a:p>
            <a:r>
              <a:rPr lang="en-US" dirty="0" smtClean="0"/>
              <a:t>Q(p, hs0)                                   Q(p, hs1)       </a:t>
            </a:r>
            <a:endParaRPr lang="en-US" dirty="0"/>
          </a:p>
        </p:txBody>
      </p:sp>
      <p:sp>
        <p:nvSpPr>
          <p:cNvPr id="16" name="TextBox 15"/>
          <p:cNvSpPr txBox="1"/>
          <p:nvPr/>
        </p:nvSpPr>
        <p:spPr>
          <a:xfrm>
            <a:off x="1024704" y="4672349"/>
            <a:ext cx="7058211" cy="369332"/>
          </a:xfrm>
          <a:prstGeom prst="rect">
            <a:avLst/>
          </a:prstGeom>
          <a:noFill/>
          <a:ln>
            <a:solidFill>
              <a:srgbClr val="FFFFFF"/>
            </a:solidFill>
          </a:ln>
        </p:spPr>
        <p:txBody>
          <a:bodyPr wrap="square" rtlCol="0">
            <a:spAutoFit/>
          </a:bodyPr>
          <a:lstStyle/>
          <a:p>
            <a:r>
              <a:rPr lang="en-US" dirty="0" smtClean="0"/>
              <a:t>Q(extend(p,first0), rest0)           Q(extend(p, first1), rest1)       </a:t>
            </a:r>
            <a:endParaRPr lang="en-US" dirty="0"/>
          </a:p>
        </p:txBody>
      </p:sp>
      <p:sp>
        <p:nvSpPr>
          <p:cNvPr id="18" name="TextBox 17"/>
          <p:cNvSpPr txBox="1"/>
          <p:nvPr/>
        </p:nvSpPr>
        <p:spPr>
          <a:xfrm>
            <a:off x="1015999" y="5422396"/>
            <a:ext cx="7058211" cy="369332"/>
          </a:xfrm>
          <a:prstGeom prst="rect">
            <a:avLst/>
          </a:prstGeom>
          <a:noFill/>
          <a:ln>
            <a:solidFill>
              <a:srgbClr val="FFFFFF"/>
            </a:solidFill>
          </a:ln>
        </p:spPr>
        <p:txBody>
          <a:bodyPr wrap="square" rtlCol="0">
            <a:spAutoFit/>
          </a:bodyPr>
          <a:lstStyle/>
          <a:p>
            <a:r>
              <a:rPr lang="en-US" dirty="0"/>
              <a:t>Q(</a:t>
            </a:r>
            <a:r>
              <a:rPr lang="en-US" dirty="0" err="1"/>
              <a:t>pcr</a:t>
            </a:r>
            <a:r>
              <a:rPr lang="en-US" dirty="0"/>
              <a:t>, [h0, h1, h2])  =  extend(extend(extend(p, h0), h1), h2)</a:t>
            </a:r>
          </a:p>
        </p:txBody>
      </p:sp>
    </p:spTree>
    <p:extLst>
      <p:ext uri="{BB962C8B-B14F-4D97-AF65-F5344CB8AC3E}">
        <p14:creationId xmlns:p14="http://schemas.microsoft.com/office/powerpoint/2010/main" val="1456723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2"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grpId="2"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1" presetClass="exit" presetSubtype="0" fill="hold" grpId="3" nodeType="withEffect">
                                  <p:stCondLst>
                                    <p:cond delay="0"/>
                                  </p:stCondLst>
                                  <p:childTnLst>
                                    <p:set>
                                      <p:cBhvr>
                                        <p:cTn id="15" dur="1" fill="hold">
                                          <p:stCondLst>
                                            <p:cond delay="0"/>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grpId="1" nodeType="withEffect">
                                  <p:stCondLst>
                                    <p:cond delay="0"/>
                                  </p:stCondLst>
                                  <p:childTnLst>
                                    <p:animEffect transition="out" filter="dissolv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xit" presetSubtype="0" fill="hold" grpId="1"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grpId="2"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par>
                                <p:cTn id="50" presetID="9" presetClass="exit" presetSubtype="0" fill="hold" grpId="3" nodeType="withEffect">
                                  <p:stCondLst>
                                    <p:cond delay="0"/>
                                  </p:stCondLst>
                                  <p:childTnLst>
                                    <p:animEffect transition="out" filter="dissolv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23" presetClass="entr" presetSubtype="32"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10" fill="hold"/>
                                        <p:tgtEl>
                                          <p:spTgt spid="5"/>
                                        </p:tgtEl>
                                        <p:attrNameLst>
                                          <p:attrName>ppt_w</p:attrName>
                                        </p:attrNameLst>
                                      </p:cBhvr>
                                      <p:tavLst>
                                        <p:tav tm="0">
                                          <p:val>
                                            <p:strVal val="4*#ppt_w"/>
                                          </p:val>
                                        </p:tav>
                                        <p:tav tm="100000">
                                          <p:val>
                                            <p:strVal val="#ppt_w"/>
                                          </p:val>
                                        </p:tav>
                                      </p:tavLst>
                                    </p:anim>
                                    <p:anim calcmode="lin" valueType="num">
                                      <p:cBhvr>
                                        <p:cTn id="56" dur="110" fill="hold"/>
                                        <p:tgtEl>
                                          <p:spTgt spid="5"/>
                                        </p:tgtEl>
                                        <p:attrNameLst>
                                          <p:attrName>ppt_h</p:attrName>
                                        </p:attrNameLst>
                                      </p:cBhvr>
                                      <p:tavLst>
                                        <p:tav tm="0">
                                          <p:val>
                                            <p:strVal val="4*#ppt_h"/>
                                          </p:val>
                                        </p:tav>
                                        <p:tav tm="100000">
                                          <p:val>
                                            <p:strVal val="#ppt_h"/>
                                          </p:val>
                                        </p:tav>
                                      </p:tavLst>
                                    </p:anim>
                                  </p:childTnLst>
                                </p:cTn>
                              </p:par>
                            </p:childTnLst>
                          </p:cTn>
                        </p:par>
                        <p:par>
                          <p:cTn id="57" fill="hold">
                            <p:stCondLst>
                              <p:cond delay="500"/>
                            </p:stCondLst>
                            <p:childTnLst>
                              <p:par>
                                <p:cTn id="58" presetID="23" presetClass="entr" presetSubtype="32" fill="hold" nodeType="afterEffect">
                                  <p:stCondLst>
                                    <p:cond delay="3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10" fill="hold"/>
                                        <p:tgtEl>
                                          <p:spTgt spid="10"/>
                                        </p:tgtEl>
                                        <p:attrNameLst>
                                          <p:attrName>ppt_w</p:attrName>
                                        </p:attrNameLst>
                                      </p:cBhvr>
                                      <p:tavLst>
                                        <p:tav tm="0">
                                          <p:val>
                                            <p:strVal val="4*#ppt_w"/>
                                          </p:val>
                                        </p:tav>
                                        <p:tav tm="100000">
                                          <p:val>
                                            <p:strVal val="#ppt_w"/>
                                          </p:val>
                                        </p:tav>
                                      </p:tavLst>
                                    </p:anim>
                                    <p:anim calcmode="lin" valueType="num">
                                      <p:cBhvr>
                                        <p:cTn id="61" dur="11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xEl>
                                              <p:pRg st="0" end="0"/>
                                            </p:txEl>
                                          </p:spTgt>
                                        </p:tgtEl>
                                        <p:attrNameLst>
                                          <p:attrName>style.visibility</p:attrName>
                                        </p:attrNameLst>
                                      </p:cBhvr>
                                      <p:to>
                                        <p:strVal val="visible"/>
                                      </p:to>
                                    </p:set>
                                    <p:animEffect transition="in" filter="dissolve">
                                      <p:cBhvr>
                                        <p:cTn id="66" dur="500"/>
                                        <p:tgtEl>
                                          <p:spTgt spid="3">
                                            <p:txEl>
                                              <p:pRg st="0" end="0"/>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3">
                                            <p:txEl>
                                              <p:pRg st="1" end="1"/>
                                            </p:txEl>
                                          </p:spTgt>
                                        </p:tgtEl>
                                        <p:attrNameLst>
                                          <p:attrName>style.visibility</p:attrName>
                                        </p:attrNameLst>
                                      </p:cBhvr>
                                      <p:to>
                                        <p:strVal val="visible"/>
                                      </p:to>
                                    </p:set>
                                    <p:animEffect transition="in" filter="dissolve">
                                      <p:cBhvr>
                                        <p:cTn id="69" dur="500"/>
                                        <p:tgtEl>
                                          <p:spTgt spid="3">
                                            <p:txEl>
                                              <p:pRg st="1" end="1"/>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animEffect transition="in" filter="dissolve">
                                      <p:cBhvr>
                                        <p:cTn id="72" dur="500"/>
                                        <p:tgtEl>
                                          <p:spTgt spid="3">
                                            <p:txEl>
                                              <p:pRg st="2" end="2"/>
                                            </p:txEl>
                                          </p:spTgt>
                                        </p:tgtEl>
                                      </p:cBhvr>
                                    </p:animEffect>
                                  </p:childTnLst>
                                </p:cTn>
                              </p:par>
                              <p:par>
                                <p:cTn id="73" presetID="9" presetClass="exit" presetSubtype="0" fill="hold" grpId="1" nodeType="withEffect">
                                  <p:stCondLst>
                                    <p:cond delay="0"/>
                                  </p:stCondLst>
                                  <p:iterate type="lt">
                                    <p:tmPct val="0"/>
                                  </p:iterate>
                                  <p:childTnLst>
                                    <p:animEffect transition="out" filter="dissolv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23" presetClass="exit" presetSubtype="32" fill="hold" nodeType="withEffect">
                                  <p:stCondLst>
                                    <p:cond delay="0"/>
                                  </p:stCondLst>
                                  <p:childTnLst>
                                    <p:anim calcmode="lin" valueType="num">
                                      <p:cBhvr>
                                        <p:cTn id="77" dur="500"/>
                                        <p:tgtEl>
                                          <p:spTgt spid="5"/>
                                        </p:tgtEl>
                                        <p:attrNameLst>
                                          <p:attrName>ppt_w</p:attrName>
                                        </p:attrNameLst>
                                      </p:cBhvr>
                                      <p:tavLst>
                                        <p:tav tm="0">
                                          <p:val>
                                            <p:strVal val="ppt_w"/>
                                          </p:val>
                                        </p:tav>
                                        <p:tav tm="100000">
                                          <p:val>
                                            <p:fltVal val="0"/>
                                          </p:val>
                                        </p:tav>
                                      </p:tavLst>
                                    </p:anim>
                                    <p:anim calcmode="lin" valueType="num">
                                      <p:cBhvr>
                                        <p:cTn id="78" dur="500"/>
                                        <p:tgtEl>
                                          <p:spTgt spid="5"/>
                                        </p:tgtEl>
                                        <p:attrNameLst>
                                          <p:attrName>ppt_h</p:attrName>
                                        </p:attrNameLst>
                                      </p:cBhvr>
                                      <p:tavLst>
                                        <p:tav tm="0">
                                          <p:val>
                                            <p:strVal val="ppt_h"/>
                                          </p:val>
                                        </p:tav>
                                        <p:tav tm="100000">
                                          <p:val>
                                            <p:fltVal val="0"/>
                                          </p:val>
                                        </p:tav>
                                      </p:tavLst>
                                    </p:anim>
                                    <p:set>
                                      <p:cBhvr>
                                        <p:cTn id="79" dur="1" fill="hold">
                                          <p:stCondLst>
                                            <p:cond delay="499"/>
                                          </p:stCondLst>
                                        </p:cTn>
                                        <p:tgtEl>
                                          <p:spTgt spid="5"/>
                                        </p:tgtEl>
                                        <p:attrNameLst>
                                          <p:attrName>style.visibility</p:attrName>
                                        </p:attrNameLst>
                                      </p:cBhvr>
                                      <p:to>
                                        <p:strVal val="hidden"/>
                                      </p:to>
                                    </p:set>
                                  </p:childTnLst>
                                </p:cTn>
                              </p:par>
                              <p:par>
                                <p:cTn id="80" presetID="23" presetClass="exit" presetSubtype="32" fill="hold" nodeType="withEffect">
                                  <p:stCondLst>
                                    <p:cond delay="0"/>
                                  </p:stCondLst>
                                  <p:childTnLst>
                                    <p:anim calcmode="lin" valueType="num">
                                      <p:cBhvr>
                                        <p:cTn id="81" dur="500"/>
                                        <p:tgtEl>
                                          <p:spTgt spid="10"/>
                                        </p:tgtEl>
                                        <p:attrNameLst>
                                          <p:attrName>ppt_w</p:attrName>
                                        </p:attrNameLst>
                                      </p:cBhvr>
                                      <p:tavLst>
                                        <p:tav tm="0">
                                          <p:val>
                                            <p:strVal val="ppt_w"/>
                                          </p:val>
                                        </p:tav>
                                        <p:tav tm="100000">
                                          <p:val>
                                            <p:fltVal val="0"/>
                                          </p:val>
                                        </p:tav>
                                      </p:tavLst>
                                    </p:anim>
                                    <p:anim calcmode="lin" valueType="num">
                                      <p:cBhvr>
                                        <p:cTn id="82" dur="500"/>
                                        <p:tgtEl>
                                          <p:spTgt spid="10"/>
                                        </p:tgtEl>
                                        <p:attrNameLst>
                                          <p:attrName>ppt_h</p:attrName>
                                        </p:attrNameLst>
                                      </p:cBhvr>
                                      <p:tavLst>
                                        <p:tav tm="0">
                                          <p:val>
                                            <p:strVal val="ppt_h"/>
                                          </p:val>
                                        </p:tav>
                                        <p:tav tm="100000">
                                          <p:val>
                                            <p:fltVal val="0"/>
                                          </p:val>
                                        </p:tav>
                                      </p:tavLst>
                                    </p:anim>
                                    <p:set>
                                      <p:cBhvr>
                                        <p:cTn id="83" dur="1" fill="hold">
                                          <p:stCondLst>
                                            <p:cond delay="499"/>
                                          </p:stCondLst>
                                        </p:cTn>
                                        <p:tgtEl>
                                          <p:spTgt spid="10"/>
                                        </p:tgtEl>
                                        <p:attrNameLst>
                                          <p:attrName>style.visibility</p:attrName>
                                        </p:attrNameLst>
                                      </p:cBhvr>
                                      <p:to>
                                        <p:strVal val="hidden"/>
                                      </p:to>
                                    </p:set>
                                  </p:childTnLst>
                                </p:cTn>
                              </p:par>
                              <p:par>
                                <p:cTn id="84" presetID="9" presetClass="entr" presetSubtype="0" fill="hold" nodeType="with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dissolve">
                                      <p:cBhvr>
                                        <p:cTn id="86" dur="500"/>
                                        <p:tgtEl>
                                          <p:spTgt spid="3">
                                            <p:txEl>
                                              <p:pRg st="5" end="5"/>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dissolve">
                                      <p:cBhvr>
                                        <p:cTn id="89" dur="500"/>
                                        <p:tgtEl>
                                          <p:spTgt spid="3">
                                            <p:txEl>
                                              <p:pRg st="6" end="6"/>
                                            </p:txEl>
                                          </p:spTgt>
                                        </p:tgtEl>
                                      </p:cBhvr>
                                    </p:animEffect>
                                  </p:childTnLst>
                                </p:cTn>
                              </p:par>
                              <p:par>
                                <p:cTn id="90" presetID="9" presetClass="entr" presetSubtype="0" fill="hold" nodeType="with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dissolve">
                                      <p:cBhvr>
                                        <p:cTn id="92" dur="500"/>
                                        <p:tgtEl>
                                          <p:spTgt spid="3">
                                            <p:txEl>
                                              <p:pRg st="7" end="7"/>
                                            </p:txEl>
                                          </p:spTgt>
                                        </p:tgtEl>
                                      </p:cBhvr>
                                    </p:animEffect>
                                  </p:childTnLst>
                                </p:cTn>
                              </p:par>
                            </p:childTnLst>
                          </p:cTn>
                        </p:par>
                        <p:par>
                          <p:cTn id="93" fill="hold">
                            <p:stCondLst>
                              <p:cond delay="500"/>
                            </p:stCondLst>
                            <p:childTnLst>
                              <p:par>
                                <p:cTn id="94" presetID="1" presetClass="entr" presetSubtype="0" fill="hold" grpId="0" nodeType="afterEffect">
                                  <p:stCondLst>
                                    <p:cond delay="100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3"/>
                                        </p:tgtEl>
                                        <p:attrNameLst>
                                          <p:attrName>style.visibility</p:attrName>
                                        </p:attrNameLst>
                                      </p:cBhvr>
                                      <p:to>
                                        <p:strVal val="hidden"/>
                                      </p:to>
                                    </p:set>
                                  </p:childTnLst>
                                </p:cTn>
                              </p:par>
                              <p:par>
                                <p:cTn id="100" presetID="1" presetClass="entr" presetSubtype="0" fill="hold" grpId="1"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3" grpId="0" animBg="1"/>
      <p:bldP spid="13" grpId="1" animBg="1"/>
      <p:bldP spid="13" grpId="2" animBg="1"/>
      <p:bldP spid="13" grpId="3" animBg="1"/>
      <p:bldP spid="14" grpId="1" animBg="1"/>
      <p:bldP spid="14" grpId="2" animBg="1"/>
      <p:bldP spid="9" grpId="0" animBg="1"/>
      <p:bldP spid="9" grpId="1" animBg="1"/>
      <p:bldP spid="15" grpId="0" animBg="1"/>
      <p:bldP spid="15" grpId="1" animBg="1"/>
      <p:bldP spid="15" grpId="2" animBg="1"/>
      <p:bldP spid="15" grpId="3" animBg="1"/>
      <p:bldP spid="16" grpId="0" animBg="1"/>
      <p:bldP spid="16"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Sequencing Problem</a:t>
            </a:r>
            <a:endParaRPr lang="en-US" sz="3600" u="sng" dirty="0"/>
          </a:p>
        </p:txBody>
      </p:sp>
      <p:sp>
        <p:nvSpPr>
          <p:cNvPr id="4" name="Content Placeholder 3"/>
          <p:cNvSpPr>
            <a:spLocks noGrp="1"/>
          </p:cNvSpPr>
          <p:nvPr>
            <p:ph idx="1"/>
          </p:nvPr>
        </p:nvSpPr>
        <p:spPr>
          <a:xfrm>
            <a:off x="457200" y="1553420"/>
            <a:ext cx="8458200" cy="4697483"/>
          </a:xfrm>
        </p:spPr>
        <p:txBody>
          <a:bodyPr>
            <a:normAutofit/>
          </a:bodyPr>
          <a:lstStyle/>
          <a:p>
            <a:r>
              <a:rPr lang="en-US" sz="2600" dirty="0" smtClean="0"/>
              <a:t>Q is a recursive function.</a:t>
            </a:r>
          </a:p>
          <a:p>
            <a:endParaRPr lang="en-US" sz="2600" dirty="0"/>
          </a:p>
          <a:p>
            <a:r>
              <a:rPr lang="en-US" sz="2600" dirty="0" smtClean="0"/>
              <a:t>TPM executes commands in sequence</a:t>
            </a:r>
          </a:p>
          <a:p>
            <a:endParaRPr lang="en-US" sz="2600" dirty="0"/>
          </a:p>
          <a:p>
            <a:r>
              <a:rPr lang="en-US" sz="2600" dirty="0" smtClean="0"/>
              <a:t>Need to verify that EXTEND works sequentially</a:t>
            </a:r>
          </a:p>
          <a:p>
            <a:endParaRPr lang="en-US" sz="2600" dirty="0"/>
          </a:p>
          <a:p>
            <a:r>
              <a:rPr lang="en-US" sz="2600" dirty="0" smtClean="0"/>
              <a:t>Use a state monad to represent sequential operations</a:t>
            </a:r>
            <a:endParaRPr lang="en-US" sz="2600" dirty="0"/>
          </a:p>
        </p:txBody>
      </p:sp>
      <p:sp>
        <p:nvSpPr>
          <p:cNvPr id="5" name="Slide Number Placeholder 4"/>
          <p:cNvSpPr>
            <a:spLocks noGrp="1"/>
          </p:cNvSpPr>
          <p:nvPr>
            <p:ph type="sldNum" sz="quarter" idx="12"/>
          </p:nvPr>
        </p:nvSpPr>
        <p:spPr/>
        <p:txBody>
          <a:bodyPr/>
          <a:lstStyle/>
          <a:p>
            <a:fld id="{B4871468-B6BB-A546-92F3-EA8623C499A2}" type="slidenum">
              <a:rPr lang="en-US" smtClean="0"/>
              <a:t>13</a:t>
            </a:fld>
            <a:endParaRPr lang="en-US"/>
          </a:p>
        </p:txBody>
      </p:sp>
      <p:pic>
        <p:nvPicPr>
          <p:cNvPr id="3" name="Picture 2" descr="IterationSketch.jpg"/>
          <p:cNvPicPr>
            <a:picLocks noChangeAspect="1"/>
          </p:cNvPicPr>
          <p:nvPr/>
        </p:nvPicPr>
        <p:blipFill rotWithShape="1">
          <a:blip r:embed="rId3">
            <a:extLst>
              <a:ext uri="{28A0092B-C50C-407E-A947-70E740481C1C}">
                <a14:useLocalDpi xmlns:a14="http://schemas.microsoft.com/office/drawing/2010/main" val="0"/>
              </a:ext>
            </a:extLst>
          </a:blip>
          <a:srcRect l="11756" r="13281"/>
          <a:stretch/>
        </p:blipFill>
        <p:spPr>
          <a:xfrm>
            <a:off x="6010012" y="175590"/>
            <a:ext cx="2925626" cy="2255557"/>
          </a:xfrm>
          <a:prstGeom prst="rect">
            <a:avLst/>
          </a:prstGeom>
          <a:ln>
            <a:noFill/>
          </a:ln>
          <a:effectLst>
            <a:softEdge rad="112500"/>
          </a:effectLst>
        </p:spPr>
      </p:pic>
      <p:grpSp>
        <p:nvGrpSpPr>
          <p:cNvPr id="17" name="Group 16"/>
          <p:cNvGrpSpPr/>
          <p:nvPr/>
        </p:nvGrpSpPr>
        <p:grpSpPr>
          <a:xfrm>
            <a:off x="283493" y="4937306"/>
            <a:ext cx="8657348" cy="1609497"/>
            <a:chOff x="283493" y="4801226"/>
            <a:chExt cx="8657348" cy="1609497"/>
          </a:xfrm>
        </p:grpSpPr>
        <p:pic>
          <p:nvPicPr>
            <p:cNvPr id="6" name="Picture 5" descr="MonadSequence5.png"/>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7747" t="27521" r="18803" b="46517"/>
            <a:stretch/>
          </p:blipFill>
          <p:spPr>
            <a:xfrm>
              <a:off x="6248152" y="4801226"/>
              <a:ext cx="1230125" cy="1609497"/>
            </a:xfrm>
            <a:prstGeom prst="rect">
              <a:avLst/>
            </a:prstGeom>
            <a:effectLst>
              <a:glow rad="63500">
                <a:schemeClr val="accent1">
                  <a:satMod val="175000"/>
                  <a:alpha val="40000"/>
                </a:schemeClr>
              </a:glow>
            </a:effectLst>
          </p:spPr>
        </p:pic>
        <p:pic>
          <p:nvPicPr>
            <p:cNvPr id="7" name="Picture 6" descr="MonadSequence6.png"/>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355" t="6946" r="19332" b="72384"/>
            <a:stretch/>
          </p:blipFill>
          <p:spPr>
            <a:xfrm>
              <a:off x="7675339" y="4967018"/>
              <a:ext cx="1265502" cy="1054641"/>
            </a:xfrm>
            <a:prstGeom prst="rect">
              <a:avLst/>
            </a:prstGeom>
            <a:effectLst>
              <a:glow rad="63500">
                <a:schemeClr val="accent1">
                  <a:satMod val="175000"/>
                  <a:alpha val="40000"/>
                </a:schemeClr>
              </a:glow>
            </a:effectLst>
          </p:spPr>
        </p:pic>
        <p:pic>
          <p:nvPicPr>
            <p:cNvPr id="8" name="Picture 7" descr="MonadSequence3.png"/>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3150" r="29378" b="52046"/>
            <a:stretch/>
          </p:blipFill>
          <p:spPr>
            <a:xfrm>
              <a:off x="3393424" y="4889000"/>
              <a:ext cx="891640" cy="1393261"/>
            </a:xfrm>
            <a:prstGeom prst="rect">
              <a:avLst/>
            </a:prstGeom>
            <a:effectLst>
              <a:glow rad="63500">
                <a:schemeClr val="accent1">
                  <a:satMod val="175000"/>
                  <a:alpha val="40000"/>
                </a:schemeClr>
              </a:glow>
            </a:effectLst>
          </p:spPr>
        </p:pic>
        <p:pic>
          <p:nvPicPr>
            <p:cNvPr id="9" name="Picture 8" descr="MonadSequence4.png"/>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18275" b="75362"/>
            <a:stretch/>
          </p:blipFill>
          <p:spPr>
            <a:xfrm>
              <a:off x="4762665" y="5070441"/>
              <a:ext cx="1149026" cy="763378"/>
            </a:xfrm>
            <a:prstGeom prst="rect">
              <a:avLst/>
            </a:prstGeom>
            <a:effectLst>
              <a:glow rad="63500">
                <a:schemeClr val="accent1">
                  <a:satMod val="175000"/>
                  <a:alpha val="40000"/>
                </a:schemeClr>
              </a:glow>
            </a:effectLst>
          </p:spPr>
        </p:pic>
        <p:pic>
          <p:nvPicPr>
            <p:cNvPr id="10" name="Picture 9" descr="MonadSequence2.png"/>
            <p:cNvPicPr>
              <a:picLocks noChangeAspect="1"/>
            </p:cNvPicPr>
            <p:nvPr/>
          </p:nvPicPr>
          <p:blipFill rotWithShape="1">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7607" r="10872" b="75196"/>
            <a:stretch/>
          </p:blipFill>
          <p:spPr>
            <a:xfrm>
              <a:off x="1711153" y="4957040"/>
              <a:ext cx="1281379" cy="876778"/>
            </a:xfrm>
            <a:prstGeom prst="rect">
              <a:avLst/>
            </a:prstGeom>
            <a:effectLst>
              <a:glow rad="63500">
                <a:schemeClr val="accent1">
                  <a:satMod val="175000"/>
                  <a:alpha val="40000"/>
                </a:schemeClr>
              </a:glow>
            </a:effectLst>
          </p:spPr>
        </p:pic>
        <p:pic>
          <p:nvPicPr>
            <p:cNvPr id="11" name="Picture 10" descr="MonadSequence1.png"/>
            <p:cNvPicPr>
              <a:picLocks noChangeAspect="1"/>
            </p:cNvPicPr>
            <p:nvPr/>
          </p:nvPicPr>
          <p:blipFill rotWithShape="1">
            <a:blip r:embed="rId14">
              <a:extLst>
                <a:ext uri="{BEBA8EAE-BF5A-486C-A8C5-ECC9F3942E4B}">
                  <a14:imgProps xmlns:a14="http://schemas.microsoft.com/office/drawing/2010/main">
                    <a14:imgLayer r:embed="rId1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24091" t="9591" r="36253" b="80984"/>
            <a:stretch/>
          </p:blipFill>
          <p:spPr>
            <a:xfrm>
              <a:off x="283493" y="5199175"/>
              <a:ext cx="768827" cy="584340"/>
            </a:xfrm>
            <a:prstGeom prst="rect">
              <a:avLst/>
            </a:prstGeom>
            <a:effectLst>
              <a:glow rad="63500">
                <a:schemeClr val="accent1">
                  <a:satMod val="175000"/>
                  <a:alpha val="40000"/>
                </a:schemeClr>
              </a:glow>
            </a:effectLst>
          </p:spPr>
        </p:pic>
        <p:sp>
          <p:nvSpPr>
            <p:cNvPr id="12" name="Right Arrow 11"/>
            <p:cNvSpPr/>
            <p:nvPr/>
          </p:nvSpPr>
          <p:spPr>
            <a:xfrm>
              <a:off x="1120359"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2947172"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210858"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5963052"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7227670" y="5363926"/>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Recursion-39.png"/>
          <p:cNvPicPr>
            <a:picLocks noChangeAspect="1"/>
          </p:cNvPicPr>
          <p:nvPr/>
        </p:nvPicPr>
        <p:blipFill rotWithShape="1">
          <a:blip r:embed="rId16">
            <a:extLst>
              <a:ext uri="{BEBA8EAE-BF5A-486C-A8C5-ECC9F3942E4B}">
                <a14:imgProps xmlns:a14="http://schemas.microsoft.com/office/drawing/2010/main">
                  <a14:imgLayer r:embed="rId1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4186" t="2108" r="4329" b="2848"/>
          <a:stretch/>
        </p:blipFill>
        <p:spPr>
          <a:xfrm>
            <a:off x="6077505" y="175590"/>
            <a:ext cx="2801543" cy="2328391"/>
          </a:xfrm>
          <a:prstGeom prst="rect">
            <a:avLst/>
          </a:prstGeom>
          <a:ln>
            <a:solidFill>
              <a:schemeClr val="tx1"/>
            </a:solidFill>
          </a:ln>
        </p:spPr>
      </p:pic>
    </p:spTree>
    <p:extLst>
      <p:ext uri="{BB962C8B-B14F-4D97-AF65-F5344CB8AC3E}">
        <p14:creationId xmlns:p14="http://schemas.microsoft.com/office/powerpoint/2010/main" val="95964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par>
                                <p:cTn id="19" presetID="9" presetClass="exit" presetSubtype="0" fill="hold" nodeType="withEffect">
                                  <p:stCondLst>
                                    <p:cond delay="0"/>
                                  </p:stCondLst>
                                  <p:childTnLst>
                                    <p:animEffect transition="out" filter="dissolv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dissolv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State Monad</a:t>
            </a:r>
            <a:endParaRPr lang="en-US" sz="3600" u="sng" dirty="0"/>
          </a:p>
        </p:txBody>
      </p:sp>
      <p:sp>
        <p:nvSpPr>
          <p:cNvPr id="6" name="Content Placeholder 3"/>
          <p:cNvSpPr>
            <a:spLocks noGrp="1"/>
          </p:cNvSpPr>
          <p:nvPr>
            <p:ph idx="1"/>
          </p:nvPr>
        </p:nvSpPr>
        <p:spPr>
          <a:xfrm>
            <a:off x="457200" y="1600199"/>
            <a:ext cx="7467600" cy="4682285"/>
          </a:xfrm>
        </p:spPr>
        <p:txBody>
          <a:bodyPr>
            <a:normAutofit/>
          </a:bodyPr>
          <a:lstStyle/>
          <a:p>
            <a:r>
              <a:rPr lang="en-US" sz="2400" dirty="0" smtClean="0"/>
              <a:t>Wrapper for </a:t>
            </a:r>
            <a:r>
              <a:rPr lang="en-US" sz="2400" dirty="0"/>
              <a:t>a </a:t>
            </a:r>
            <a:r>
              <a:rPr lang="en-US" sz="2400" i="1" dirty="0"/>
              <a:t>function</a:t>
            </a:r>
            <a:r>
              <a:rPr lang="en-US" sz="2400" dirty="0"/>
              <a:t> that takes a state and returns an </a:t>
            </a:r>
            <a:r>
              <a:rPr lang="en-US" sz="2400" dirty="0" smtClean="0"/>
              <a:t>output </a:t>
            </a:r>
            <a:r>
              <a:rPr lang="en-US" sz="2400" dirty="0"/>
              <a:t>and </a:t>
            </a:r>
            <a:r>
              <a:rPr lang="en-US" sz="2400" dirty="0" smtClean="0"/>
              <a:t>a state. </a:t>
            </a:r>
          </a:p>
          <a:p>
            <a:pPr marL="704088" lvl="2" indent="-384048">
              <a:buSzPct val="80000"/>
              <a:buFont typeface="Wingdings 2"/>
              <a:buChar char=""/>
            </a:pPr>
            <a:r>
              <a:rPr lang="en-US" sz="1800" dirty="0" err="1" smtClean="0"/>
              <a:t>StateMonad</a:t>
            </a:r>
            <a:r>
              <a:rPr lang="en-US" sz="1800" dirty="0" smtClean="0"/>
              <a:t>(  </a:t>
            </a:r>
            <a:r>
              <a:rPr lang="en-US" sz="1800" dirty="0" err="1" smtClean="0"/>
              <a:t>runState</a:t>
            </a:r>
            <a:r>
              <a:rPr lang="en-US" sz="1800" dirty="0" smtClean="0"/>
              <a:t> function</a:t>
            </a:r>
            <a:r>
              <a:rPr lang="en-US" sz="1800" dirty="0"/>
              <a:t>: (state -&gt; [output, </a:t>
            </a:r>
            <a:r>
              <a:rPr lang="en-US" sz="1800" dirty="0" err="1"/>
              <a:t>new_state</a:t>
            </a:r>
            <a:r>
              <a:rPr lang="en-US" sz="1800" dirty="0"/>
              <a:t>])  </a:t>
            </a:r>
            <a:r>
              <a:rPr lang="en-US" sz="1800" dirty="0" smtClean="0"/>
              <a:t>)</a:t>
            </a:r>
          </a:p>
          <a:p>
            <a:pPr marL="704088" lvl="2" indent="-384048">
              <a:buSzPct val="80000"/>
              <a:buFont typeface="Wingdings 2"/>
              <a:buChar char=""/>
            </a:pPr>
            <a:endParaRPr lang="en-US" sz="1800" dirty="0" smtClean="0"/>
          </a:p>
          <a:p>
            <a:endParaRPr lang="en-US" sz="2400" dirty="0" smtClean="0"/>
          </a:p>
          <a:p>
            <a:endParaRPr lang="en-US" sz="2400" dirty="0"/>
          </a:p>
          <a:p>
            <a:endParaRPr lang="en-US" sz="2400" dirty="0" smtClean="0"/>
          </a:p>
          <a:p>
            <a:endParaRPr lang="en-US" sz="2400" dirty="0"/>
          </a:p>
          <a:p>
            <a:endParaRPr lang="en-US" sz="2400" dirty="0" smtClean="0"/>
          </a:p>
          <a:p>
            <a:pPr marL="36576" indent="0">
              <a:buNone/>
            </a:pPr>
            <a:endParaRPr lang="en-US" sz="2400" dirty="0"/>
          </a:p>
        </p:txBody>
      </p:sp>
      <p:sp>
        <p:nvSpPr>
          <p:cNvPr id="3" name="Slide Number Placeholder 2"/>
          <p:cNvSpPr>
            <a:spLocks noGrp="1"/>
          </p:cNvSpPr>
          <p:nvPr>
            <p:ph type="sldNum" sz="quarter" idx="12"/>
          </p:nvPr>
        </p:nvSpPr>
        <p:spPr/>
        <p:txBody>
          <a:bodyPr/>
          <a:lstStyle/>
          <a:p>
            <a:fld id="{B4871468-B6BB-A546-92F3-EA8623C499A2}" type="slidenum">
              <a:rPr lang="en-US" smtClean="0"/>
              <a:t>14</a:t>
            </a:fld>
            <a:endParaRPr lang="en-US"/>
          </a:p>
        </p:txBody>
      </p:sp>
      <p:pic>
        <p:nvPicPr>
          <p:cNvPr id="29" name="Picture 28" descr="run_state_expand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72" y="2955880"/>
            <a:ext cx="7605723" cy="2443339"/>
          </a:xfrm>
          <a:prstGeom prst="rect">
            <a:avLst/>
          </a:prstGeom>
          <a:ln>
            <a:noFill/>
          </a:ln>
          <a:effectLst>
            <a:softEdge rad="112500"/>
          </a:effectLst>
        </p:spPr>
      </p:pic>
    </p:spTree>
    <p:extLst>
      <p:ext uri="{BB962C8B-B14F-4D97-AF65-F5344CB8AC3E}">
        <p14:creationId xmlns:p14="http://schemas.microsoft.com/office/powerpoint/2010/main" val="4158641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The State Monad in PVS</a:t>
            </a:r>
            <a:endParaRPr lang="en-US" sz="3600" u="sng" dirty="0"/>
          </a:p>
        </p:txBody>
      </p:sp>
      <p:sp>
        <p:nvSpPr>
          <p:cNvPr id="5" name="Content Placeholder 2"/>
          <p:cNvSpPr txBox="1">
            <a:spLocks/>
          </p:cNvSpPr>
          <p:nvPr/>
        </p:nvSpPr>
        <p:spPr>
          <a:xfrm>
            <a:off x="552751" y="1428681"/>
            <a:ext cx="8043572" cy="488925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b="1" dirty="0"/>
              <a:t> </a:t>
            </a:r>
            <a:r>
              <a:rPr lang="en-US" sz="2000" b="1" dirty="0" err="1" smtClean="0"/>
              <a:t>StateMonad.pvs</a:t>
            </a:r>
            <a:r>
              <a:rPr lang="en-US" sz="2000" b="1" dirty="0" smtClean="0"/>
              <a:t> </a:t>
            </a:r>
            <a:r>
              <a:rPr lang="en-US" sz="2000" dirty="0" smtClean="0"/>
              <a:t>:  </a:t>
            </a:r>
            <a:r>
              <a:rPr lang="en-US" sz="1800" dirty="0" err="1">
                <a:latin typeface="Consolas"/>
                <a:cs typeface="Consolas"/>
              </a:rPr>
              <a:t>StateMonad</a:t>
            </a:r>
            <a:r>
              <a:rPr lang="en-US" sz="1800" dirty="0">
                <a:latin typeface="Consolas"/>
                <a:cs typeface="Consolas"/>
              </a:rPr>
              <a:t>[A,S:TYPE+] : THEORY</a:t>
            </a: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r>
              <a:rPr lang="en-US" sz="1800" dirty="0">
                <a:latin typeface="Consolas"/>
                <a:cs typeface="Consolas"/>
              </a:rPr>
              <a:t> State : DATATYPE</a:t>
            </a:r>
          </a:p>
          <a:p>
            <a:pPr marL="0" indent="0">
              <a:spcBef>
                <a:spcPts val="0"/>
              </a:spcBef>
              <a:buNone/>
            </a:pPr>
            <a:r>
              <a:rPr lang="en-US" sz="1800" dirty="0">
                <a:latin typeface="Consolas"/>
                <a:cs typeface="Consolas"/>
              </a:rPr>
              <a:t> BEGIN</a:t>
            </a:r>
          </a:p>
          <a:p>
            <a:pPr marL="0" indent="0">
              <a:spcBef>
                <a:spcPts val="0"/>
              </a:spcBef>
              <a:buNone/>
            </a:pPr>
            <a:r>
              <a:rPr lang="en-US" sz="1800" dirty="0">
                <a:latin typeface="Consolas"/>
                <a:cs typeface="Consolas"/>
              </a:rPr>
              <a:t>   state(</a:t>
            </a:r>
            <a:r>
              <a:rPr lang="en-US" sz="1800" dirty="0" err="1">
                <a:latin typeface="Consolas"/>
                <a:cs typeface="Consolas"/>
              </a:rPr>
              <a:t>runState</a:t>
            </a:r>
            <a:r>
              <a:rPr lang="en-US" sz="1800" dirty="0">
                <a:latin typeface="Consolas"/>
                <a:cs typeface="Consolas"/>
              </a:rPr>
              <a:t>:[S-&gt;[A,S]]):state?</a:t>
            </a:r>
          </a:p>
          <a:p>
            <a:pPr marL="0" indent="0">
              <a:spcBef>
                <a:spcPts val="0"/>
              </a:spcBef>
              <a:buNone/>
            </a:pPr>
            <a:r>
              <a:rPr lang="en-US" sz="1800" dirty="0">
                <a:latin typeface="Consolas"/>
                <a:cs typeface="Consolas"/>
              </a:rPr>
              <a:t> END </a:t>
            </a:r>
            <a:r>
              <a:rPr lang="en-US" sz="1800" dirty="0" smtClean="0">
                <a:latin typeface="Consolas"/>
                <a:cs typeface="Consolas"/>
              </a:rPr>
              <a:t>State</a:t>
            </a: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a:t>
            </a:r>
          </a:p>
          <a:p>
            <a:pPr marL="420624" lvl="0" indent="-384048">
              <a:spcBef>
                <a:spcPct val="20000"/>
              </a:spcBef>
              <a:buClr>
                <a:srgbClr val="6EA0B0"/>
              </a:buClr>
              <a:buSzPct val="80000"/>
              <a:buFont typeface="Wingdings 2"/>
              <a:buChar char=""/>
            </a:pPr>
            <a:r>
              <a:rPr lang="en-US" sz="2600" dirty="0" smtClean="0">
                <a:solidFill>
                  <a:prstClr val="white"/>
                </a:solidFill>
              </a:rPr>
              <a:t>“State” is actually a state monad </a:t>
            </a:r>
            <a:r>
              <a:rPr lang="en-US" sz="2600" dirty="0">
                <a:solidFill>
                  <a:prstClr val="white"/>
                </a:solidFill>
              </a:rPr>
              <a:t>-- given </a:t>
            </a:r>
            <a:r>
              <a:rPr lang="en-US" sz="2600" dirty="0" smtClean="0">
                <a:solidFill>
                  <a:prstClr val="white"/>
                </a:solidFill>
              </a:rPr>
              <a:t>an abstract </a:t>
            </a:r>
            <a:r>
              <a:rPr lang="en-US" sz="2600" dirty="0">
                <a:solidFill>
                  <a:prstClr val="white"/>
                </a:solidFill>
              </a:rPr>
              <a:t>state </a:t>
            </a:r>
            <a:r>
              <a:rPr lang="en-US" sz="2600" dirty="0" smtClean="0">
                <a:solidFill>
                  <a:prstClr val="white"/>
                </a:solidFill>
              </a:rPr>
              <a:t>s will </a:t>
            </a:r>
            <a:r>
              <a:rPr lang="en-US" sz="2600" dirty="0">
                <a:solidFill>
                  <a:prstClr val="white"/>
                </a:solidFill>
              </a:rPr>
              <a:t>generate </a:t>
            </a:r>
            <a:r>
              <a:rPr lang="en-US" sz="2600" dirty="0" smtClean="0">
                <a:solidFill>
                  <a:prstClr val="white"/>
                </a:solidFill>
              </a:rPr>
              <a:t>an output - state pair.</a:t>
            </a:r>
            <a:endParaRPr lang="en-US" sz="2000" dirty="0">
              <a:latin typeface="Consolas"/>
              <a:cs typeface="Consolas"/>
            </a:endParaRPr>
          </a:p>
        </p:txBody>
      </p:sp>
      <p:sp>
        <p:nvSpPr>
          <p:cNvPr id="3" name="Slide Number Placeholder 2"/>
          <p:cNvSpPr>
            <a:spLocks noGrp="1"/>
          </p:cNvSpPr>
          <p:nvPr>
            <p:ph type="sldNum" sz="quarter" idx="12"/>
          </p:nvPr>
        </p:nvSpPr>
        <p:spPr/>
        <p:txBody>
          <a:bodyPr/>
          <a:lstStyle/>
          <a:p>
            <a:fld id="{B4871468-B6BB-A546-92F3-EA8623C499A2}" type="slidenum">
              <a:rPr lang="en-US" smtClean="0"/>
              <a:t>15</a:t>
            </a:fld>
            <a:endParaRPr lang="en-US"/>
          </a:p>
        </p:txBody>
      </p:sp>
      <p:sp>
        <p:nvSpPr>
          <p:cNvPr id="7" name="TextBox 6"/>
          <p:cNvSpPr txBox="1"/>
          <p:nvPr/>
        </p:nvSpPr>
        <p:spPr>
          <a:xfrm>
            <a:off x="670339" y="3979534"/>
            <a:ext cx="7067088" cy="2585323"/>
          </a:xfrm>
          <a:prstGeom prst="rect">
            <a:avLst/>
          </a:prstGeom>
          <a:noFill/>
        </p:spPr>
        <p:txBody>
          <a:bodyPr wrap="square" rtlCol="0">
            <a:spAutoFit/>
          </a:bodyPr>
          <a:lstStyle/>
          <a:p>
            <a:r>
              <a:rPr lang="en-US" dirty="0">
                <a:latin typeface="Consolas"/>
                <a:cs typeface="Consolas"/>
              </a:rPr>
              <a:t>return(</a:t>
            </a:r>
            <a:r>
              <a:rPr lang="en-US" dirty="0" err="1">
                <a:latin typeface="Consolas"/>
                <a:cs typeface="Consolas"/>
              </a:rPr>
              <a:t>x:A</a:t>
            </a:r>
            <a:r>
              <a:rPr lang="en-US" dirty="0">
                <a:latin typeface="Consolas"/>
                <a:cs typeface="Consolas"/>
              </a:rPr>
              <a:t>):State = state(LAMBDA (</a:t>
            </a:r>
            <a:r>
              <a:rPr lang="en-US" dirty="0" err="1">
                <a:latin typeface="Consolas"/>
                <a:cs typeface="Consolas"/>
              </a:rPr>
              <a:t>s:S</a:t>
            </a:r>
            <a:r>
              <a:rPr lang="en-US" dirty="0">
                <a:latin typeface="Consolas"/>
                <a:cs typeface="Consolas"/>
              </a:rPr>
              <a:t>) : (</a:t>
            </a:r>
            <a:r>
              <a:rPr lang="en-US" dirty="0" err="1">
                <a:latin typeface="Consolas"/>
                <a:cs typeface="Consolas"/>
              </a:rPr>
              <a:t>x,</a:t>
            </a:r>
            <a:r>
              <a:rPr lang="en-US" dirty="0" err="1" smtClean="0">
                <a:latin typeface="Consolas"/>
                <a:cs typeface="Consolas"/>
              </a:rPr>
              <a:t>s</a:t>
            </a:r>
            <a:r>
              <a:rPr lang="en-US" dirty="0" smtClean="0">
                <a:latin typeface="Consolas"/>
                <a:cs typeface="Consolas"/>
              </a:rPr>
              <a:t>)</a:t>
            </a:r>
          </a:p>
          <a:p>
            <a:endParaRPr lang="en-US" dirty="0" smtClean="0">
              <a:latin typeface="Consolas"/>
              <a:cs typeface="Consolas"/>
            </a:endParaRPr>
          </a:p>
          <a:p>
            <a:endParaRPr lang="en-US" dirty="0">
              <a:latin typeface="Consolas"/>
              <a:cs typeface="Consolas"/>
            </a:endParaRPr>
          </a:p>
          <a:p>
            <a:r>
              <a:rPr lang="en-US" dirty="0">
                <a:latin typeface="Consolas"/>
                <a:cs typeface="Consolas"/>
              </a:rPr>
              <a:t>&gt;&gt;= (</a:t>
            </a:r>
            <a:r>
              <a:rPr lang="en-US" dirty="0" err="1">
                <a:latin typeface="Consolas"/>
                <a:cs typeface="Consolas"/>
              </a:rPr>
              <a:t>m:State,f</a:t>
            </a:r>
            <a:r>
              <a:rPr lang="en-US" dirty="0">
                <a:latin typeface="Consolas"/>
                <a:cs typeface="Consolas"/>
              </a:rPr>
              <a:t>:[A-&gt;State]):State =</a:t>
            </a:r>
          </a:p>
          <a:p>
            <a:r>
              <a:rPr lang="en-US" dirty="0">
                <a:latin typeface="Consolas"/>
                <a:cs typeface="Consolas"/>
              </a:rPr>
              <a:t>   state(LAMBDA(s0:S):</a:t>
            </a:r>
          </a:p>
          <a:p>
            <a:r>
              <a:rPr lang="en-US" dirty="0">
                <a:latin typeface="Consolas"/>
                <a:cs typeface="Consolas"/>
              </a:rPr>
              <a:t>          LET (a,s1) = </a:t>
            </a:r>
            <a:r>
              <a:rPr lang="en-US" dirty="0" err="1">
                <a:latin typeface="Consolas"/>
                <a:cs typeface="Consolas"/>
              </a:rPr>
              <a:t>runState</a:t>
            </a:r>
            <a:r>
              <a:rPr lang="en-US" dirty="0">
                <a:latin typeface="Consolas"/>
                <a:cs typeface="Consolas"/>
              </a:rPr>
              <a:t>(m)(s0) IN </a:t>
            </a:r>
          </a:p>
          <a:p>
            <a:r>
              <a:rPr lang="en-US" dirty="0">
                <a:latin typeface="Consolas"/>
                <a:cs typeface="Consolas"/>
              </a:rPr>
              <a:t>	    </a:t>
            </a:r>
            <a:r>
              <a:rPr lang="en-US" dirty="0" err="1">
                <a:latin typeface="Consolas"/>
                <a:cs typeface="Consolas"/>
              </a:rPr>
              <a:t>runState</a:t>
            </a:r>
            <a:r>
              <a:rPr lang="en-US" dirty="0">
                <a:latin typeface="Consolas"/>
                <a:cs typeface="Consolas"/>
              </a:rPr>
              <a:t>(f(a))(s1));</a:t>
            </a:r>
          </a:p>
          <a:p>
            <a:endParaRPr lang="en-US" dirty="0" smtClean="0">
              <a:latin typeface="Consolas"/>
              <a:cs typeface="Consolas"/>
            </a:endParaRPr>
          </a:p>
          <a:p>
            <a:endParaRPr lang="en-US" dirty="0"/>
          </a:p>
        </p:txBody>
      </p:sp>
    </p:spTree>
    <p:extLst>
      <p:ext uri="{BB962C8B-B14F-4D97-AF65-F5344CB8AC3E}">
        <p14:creationId xmlns:p14="http://schemas.microsoft.com/office/powerpoint/2010/main" val="87864772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dissolve">
                                      <p:cBhvr>
                                        <p:cTn id="7" dur="500"/>
                                        <p:tgtEl>
                                          <p:spTgt spid="5">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xit" presetSubtype="0" fill="hold" nodeType="withEffect">
                                  <p:stCondLst>
                                    <p:cond delay="0"/>
                                  </p:stCondLst>
                                  <p:childTnLst>
                                    <p:animEffect transition="out" filter="dissolve">
                                      <p:cBhvr>
                                        <p:cTn id="14" dur="500"/>
                                        <p:tgtEl>
                                          <p:spTgt spid="5">
                                            <p:txEl>
                                              <p:pRg st="10" end="10"/>
                                            </p:txEl>
                                          </p:spTgt>
                                        </p:tgtEl>
                                      </p:cBhvr>
                                    </p:animEffect>
                                    <p:set>
                                      <p:cBhvr>
                                        <p:cTn id="15" dur="1" fill="hold">
                                          <p:stCondLst>
                                            <p:cond delay="499"/>
                                          </p:stCondLst>
                                        </p:cTn>
                                        <p:tgtEl>
                                          <p:spTgt spid="5">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16</a:t>
            </a:fld>
            <a:endParaRPr lang="en-US"/>
          </a:p>
        </p:txBody>
      </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return</a:t>
            </a:r>
          </a:p>
        </p:txBody>
      </p:sp>
      <p:grpSp>
        <p:nvGrpSpPr>
          <p:cNvPr id="6" name="Group 5"/>
          <p:cNvGrpSpPr/>
          <p:nvPr/>
        </p:nvGrpSpPr>
        <p:grpSpPr>
          <a:xfrm>
            <a:off x="862799" y="1907788"/>
            <a:ext cx="7769839" cy="2390721"/>
            <a:chOff x="377391" y="2526739"/>
            <a:chExt cx="7769839" cy="2390721"/>
          </a:xfrm>
        </p:grpSpPr>
        <p:grpSp>
          <p:nvGrpSpPr>
            <p:cNvPr id="4" name="Group 3"/>
            <p:cNvGrpSpPr/>
            <p:nvPr/>
          </p:nvGrpSpPr>
          <p:grpSpPr>
            <a:xfrm>
              <a:off x="377391" y="3118881"/>
              <a:ext cx="1680188" cy="1554191"/>
              <a:chOff x="1143611" y="4917892"/>
              <a:chExt cx="1680188" cy="1554191"/>
            </a:xfrm>
          </p:grpSpPr>
          <p:grpSp>
            <p:nvGrpSpPr>
              <p:cNvPr id="3" name="Group 2"/>
              <p:cNvGrpSpPr/>
              <p:nvPr/>
            </p:nvGrpSpPr>
            <p:grpSpPr>
              <a:xfrm>
                <a:off x="1298249" y="4917892"/>
                <a:ext cx="1525550" cy="1554191"/>
                <a:chOff x="1298249" y="4917892"/>
                <a:chExt cx="1525550" cy="1554191"/>
              </a:xfrm>
            </p:grpSpPr>
            <p:sp>
              <p:nvSpPr>
                <p:cNvPr id="135" name="Right Arrow 134"/>
                <p:cNvSpPr/>
                <p:nvPr/>
              </p:nvSpPr>
              <p:spPr>
                <a:xfrm rot="8357168">
                  <a:off x="1935397" y="5422864"/>
                  <a:ext cx="494675" cy="190930"/>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ight Arrow 135"/>
                <p:cNvSpPr/>
                <p:nvPr/>
              </p:nvSpPr>
              <p:spPr>
                <a:xfrm>
                  <a:off x="2042123" y="6002098"/>
                  <a:ext cx="386935" cy="236911"/>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Cloud 136"/>
                <p:cNvSpPr/>
                <p:nvPr/>
              </p:nvSpPr>
              <p:spPr>
                <a:xfrm>
                  <a:off x="1298249" y="5806648"/>
                  <a:ext cx="665434" cy="665435"/>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8" name="Right Arrow 137"/>
                <p:cNvSpPr/>
                <p:nvPr/>
              </p:nvSpPr>
              <p:spPr>
                <a:xfrm rot="5400000">
                  <a:off x="1454064" y="5478305"/>
                  <a:ext cx="268811" cy="170171"/>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2351863" y="4917892"/>
                  <a:ext cx="471936" cy="461665"/>
                </a:xfrm>
                <a:prstGeom prst="rect">
                  <a:avLst/>
                </a:prstGeom>
                <a:noFill/>
              </p:spPr>
              <p:txBody>
                <a:bodyPr wrap="square" rtlCol="0">
                  <a:spAutoFit/>
                </a:bodyPr>
                <a:lstStyle/>
                <a:p>
                  <a:r>
                    <a:rPr lang="en-US" sz="2400" dirty="0" smtClean="0"/>
                    <a:t>a</a:t>
                  </a:r>
                  <a:endParaRPr lang="en-US" sz="2400" dirty="0"/>
                </a:p>
              </p:txBody>
            </p:sp>
          </p:grpSp>
          <p:sp>
            <p:nvSpPr>
              <p:cNvPr id="141" name="TextBox 140"/>
              <p:cNvSpPr txBox="1"/>
              <p:nvPr/>
            </p:nvSpPr>
            <p:spPr>
              <a:xfrm>
                <a:off x="1143611" y="4988440"/>
                <a:ext cx="890758" cy="307777"/>
              </a:xfrm>
              <a:prstGeom prst="rect">
                <a:avLst/>
              </a:prstGeom>
              <a:solidFill>
                <a:srgbClr val="FFFFFF"/>
              </a:solidFill>
              <a:ln w="28575" cmpd="sng">
                <a:solidFill>
                  <a:srgbClr val="660066"/>
                </a:solidFill>
              </a:ln>
            </p:spPr>
            <p:txBody>
              <a:bodyPr wrap="square" rtlCol="0">
                <a:spAutoFit/>
              </a:bodyPr>
              <a:lstStyle/>
              <a:p>
                <a:pPr algn="ctr"/>
                <a:r>
                  <a:rPr lang="en-US" sz="1400" b="1" dirty="0" smtClean="0">
                    <a:solidFill>
                      <a:schemeClr val="bg1"/>
                    </a:solidFill>
                  </a:rPr>
                  <a:t>return</a:t>
                </a:r>
                <a:endParaRPr lang="en-US" sz="1400" b="1" dirty="0">
                  <a:solidFill>
                    <a:schemeClr val="bg1"/>
                  </a:solidFill>
                </a:endParaRPr>
              </a:p>
            </p:txBody>
          </p:sp>
        </p:grpSp>
        <p:grpSp>
          <p:nvGrpSpPr>
            <p:cNvPr id="5" name="Group 4"/>
            <p:cNvGrpSpPr/>
            <p:nvPr/>
          </p:nvGrpSpPr>
          <p:grpSpPr>
            <a:xfrm>
              <a:off x="1606256" y="2526739"/>
              <a:ext cx="6540974" cy="2390721"/>
              <a:chOff x="1161093" y="490050"/>
              <a:chExt cx="6540974" cy="2390721"/>
            </a:xfrm>
          </p:grpSpPr>
          <p:grpSp>
            <p:nvGrpSpPr>
              <p:cNvPr id="68" name="Group 67"/>
              <p:cNvGrpSpPr/>
              <p:nvPr/>
            </p:nvGrpSpPr>
            <p:grpSpPr>
              <a:xfrm>
                <a:off x="1161093" y="490050"/>
                <a:ext cx="6540974" cy="2390721"/>
                <a:chOff x="1434221" y="1649242"/>
                <a:chExt cx="6880298" cy="2514742"/>
              </a:xfrm>
            </p:grpSpPr>
            <p:grpSp>
              <p:nvGrpSpPr>
                <p:cNvPr id="79" name="Group 78"/>
                <p:cNvGrpSpPr/>
                <p:nvPr/>
              </p:nvGrpSpPr>
              <p:grpSpPr>
                <a:xfrm>
                  <a:off x="1434221" y="2522296"/>
                  <a:ext cx="6880298" cy="1641688"/>
                  <a:chOff x="773752" y="3470107"/>
                  <a:chExt cx="6848246"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1561570" cy="804144"/>
                    <a:chOff x="6275888" y="4133460"/>
                    <a:chExt cx="1561570" cy="804144"/>
                  </a:xfrm>
                </p:grpSpPr>
                <p:sp>
                  <p:nvSpPr>
                    <p:cNvPr id="113" name="TextBox 112"/>
                    <p:cNvSpPr txBox="1"/>
                    <p:nvPr/>
                  </p:nvSpPr>
                  <p:spPr>
                    <a:xfrm>
                      <a:off x="6390046" y="4372792"/>
                      <a:ext cx="1136657" cy="418905"/>
                    </a:xfrm>
                    <a:prstGeom prst="rect">
                      <a:avLst/>
                    </a:prstGeom>
                    <a:noFill/>
                  </p:spPr>
                  <p:txBody>
                    <a:bodyPr wrap="square" rtlCol="0">
                      <a:spAutoFit/>
                    </a:bodyPr>
                    <a:lstStyle/>
                    <a:p>
                      <a:r>
                        <a:rPr lang="hr-HR" sz="2000" dirty="0" smtClean="0"/>
                        <a:t>a</a:t>
                      </a:r>
                      <a:r>
                        <a:rPr lang="en-US" sz="1400" dirty="0" smtClean="0"/>
                        <a:t>  , </a:t>
                      </a:r>
                      <a:endParaRPr lang="en-US" sz="1400" dirty="0"/>
                    </a:p>
                  </p:txBody>
                </p:sp>
                <p:sp>
                  <p:nvSpPr>
                    <p:cNvPr id="114" name="Double Bracket 113"/>
                    <p:cNvSpPr/>
                    <p:nvPr/>
                  </p:nvSpPr>
                  <p:spPr>
                    <a:xfrm>
                      <a:off x="6275888" y="4133460"/>
                      <a:ext cx="1561570"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grpSp>
          <p:sp>
            <p:nvSpPr>
              <p:cNvPr id="134" name="TextBox 133"/>
              <p:cNvSpPr txBox="1"/>
              <p:nvPr/>
            </p:nvSpPr>
            <p:spPr>
              <a:xfrm rot="605771">
                <a:off x="4118245" y="2038375"/>
                <a:ext cx="1073230" cy="338554"/>
              </a:xfrm>
              <a:prstGeom prst="rect">
                <a:avLst/>
              </a:prstGeom>
              <a:solidFill>
                <a:srgbClr val="FFFFFF"/>
              </a:solidFill>
              <a:ln w="28575" cmpd="sng">
                <a:solidFill>
                  <a:srgbClr val="660066"/>
                </a:solidFill>
              </a:ln>
            </p:spPr>
            <p:txBody>
              <a:bodyPr wrap="square" rtlCol="0">
                <a:spAutoFit/>
              </a:bodyPr>
              <a:lstStyle/>
              <a:p>
                <a:pPr algn="ctr"/>
                <a:r>
                  <a:rPr lang="en-US" sz="1600" dirty="0" smtClean="0">
                    <a:solidFill>
                      <a:schemeClr val="bg1"/>
                    </a:solidFill>
                  </a:rPr>
                  <a:t>s -&gt; (</a:t>
                </a:r>
                <a:r>
                  <a:rPr lang="en-US" sz="1600" dirty="0" err="1" smtClean="0">
                    <a:solidFill>
                      <a:schemeClr val="bg1"/>
                    </a:solidFill>
                  </a:rPr>
                  <a:t>a,s</a:t>
                </a:r>
                <a:r>
                  <a:rPr lang="en-US" sz="1600" dirty="0" smtClean="0">
                    <a:solidFill>
                      <a:schemeClr val="bg1"/>
                    </a:solidFill>
                  </a:rPr>
                  <a:t>)</a:t>
                </a:r>
                <a:endParaRPr lang="en-US" sz="1600" dirty="0">
                  <a:solidFill>
                    <a:schemeClr val="bg1"/>
                  </a:solidFill>
                </a:endParaRPr>
              </a:p>
            </p:txBody>
          </p:sp>
          <p:pic>
            <p:nvPicPr>
              <p:cNvPr id="142" name="Picture 141"/>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6714873" y="1706686"/>
                <a:ext cx="857230" cy="808936"/>
              </a:xfrm>
              <a:prstGeom prst="rect">
                <a:avLst/>
              </a:prstGeom>
              <a:effectLst>
                <a:glow rad="63500">
                  <a:schemeClr val="accent1">
                    <a:satMod val="175000"/>
                    <a:alpha val="40000"/>
                  </a:schemeClr>
                </a:glow>
              </a:effectLst>
            </p:spPr>
          </p:pic>
        </p:grpSp>
      </p:grpSp>
      <p:sp>
        <p:nvSpPr>
          <p:cNvPr id="143" name="Content Placeholder 2"/>
          <p:cNvSpPr txBox="1">
            <a:spLocks/>
          </p:cNvSpPr>
          <p:nvPr/>
        </p:nvSpPr>
        <p:spPr>
          <a:xfrm>
            <a:off x="533858" y="1105266"/>
            <a:ext cx="6937656" cy="125814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dirty="0" smtClean="0">
                <a:latin typeface="Consolas"/>
                <a:cs typeface="Consolas"/>
              </a:rPr>
              <a:t>return</a:t>
            </a:r>
            <a:r>
              <a:rPr lang="en-US" sz="2000" dirty="0">
                <a:latin typeface="Consolas"/>
                <a:cs typeface="Consolas"/>
              </a:rPr>
              <a:t>(</a:t>
            </a:r>
            <a:r>
              <a:rPr lang="en-US" sz="2000" dirty="0" err="1">
                <a:latin typeface="Consolas"/>
                <a:cs typeface="Consolas"/>
              </a:rPr>
              <a:t>x:A</a:t>
            </a:r>
            <a:r>
              <a:rPr lang="en-US" sz="2000" dirty="0">
                <a:latin typeface="Consolas"/>
                <a:cs typeface="Consolas"/>
              </a:rPr>
              <a:t>):State = state(LAMBDA (</a:t>
            </a:r>
            <a:r>
              <a:rPr lang="en-US" sz="2000" dirty="0" err="1">
                <a:latin typeface="Consolas"/>
                <a:cs typeface="Consolas"/>
              </a:rPr>
              <a:t>s:S</a:t>
            </a:r>
            <a:r>
              <a:rPr lang="en-US" sz="2000" dirty="0">
                <a:latin typeface="Consolas"/>
                <a:cs typeface="Consolas"/>
              </a:rPr>
              <a:t>) : (</a:t>
            </a:r>
            <a:r>
              <a:rPr lang="en-US" sz="2000" dirty="0" err="1">
                <a:latin typeface="Consolas"/>
                <a:cs typeface="Consolas"/>
              </a:rPr>
              <a:t>x,s</a:t>
            </a:r>
            <a:r>
              <a:rPr lang="en-US" sz="2000" dirty="0">
                <a:latin typeface="Consolas"/>
                <a:cs typeface="Consolas"/>
              </a:rPr>
              <a:t>))</a:t>
            </a:r>
            <a:r>
              <a:rPr lang="en-US" sz="2000" dirty="0" smtClean="0">
                <a:latin typeface="Consolas"/>
                <a:cs typeface="Consolas"/>
              </a:rPr>
              <a:t>;</a:t>
            </a:r>
          </a:p>
          <a:p>
            <a:pPr marL="0" indent="0">
              <a:spcBef>
                <a:spcPts val="0"/>
              </a:spcBef>
              <a:buNone/>
            </a:pPr>
            <a:endParaRPr lang="en-US" sz="2000" dirty="0">
              <a:latin typeface="Consolas"/>
              <a:cs typeface="Consolas"/>
            </a:endParaRPr>
          </a:p>
          <a:p>
            <a:pPr marL="0" indent="0">
              <a:spcBef>
                <a:spcPts val="0"/>
              </a:spcBef>
              <a:buNone/>
            </a:pPr>
            <a:r>
              <a:rPr lang="en-US" sz="2000" dirty="0" err="1" smtClean="0">
                <a:latin typeface="Consolas"/>
                <a:cs typeface="Consolas"/>
              </a:rPr>
              <a:t>runState</a:t>
            </a:r>
            <a:r>
              <a:rPr lang="en-US" sz="2000" dirty="0" smtClean="0">
                <a:latin typeface="Consolas"/>
                <a:cs typeface="Consolas"/>
              </a:rPr>
              <a:t>( return(a) )(State0)</a:t>
            </a:r>
          </a:p>
          <a:p>
            <a:pPr marL="0" indent="0">
              <a:spcBef>
                <a:spcPts val="0"/>
              </a:spcBef>
              <a:buNone/>
            </a:pPr>
            <a:endParaRPr lang="en-US" sz="2000" dirty="0">
              <a:latin typeface="Consolas"/>
              <a:cs typeface="Consolas"/>
            </a:endParaRPr>
          </a:p>
        </p:txBody>
      </p:sp>
    </p:spTree>
    <p:extLst>
      <p:ext uri="{BB962C8B-B14F-4D97-AF65-F5344CB8AC3E}">
        <p14:creationId xmlns:p14="http://schemas.microsoft.com/office/powerpoint/2010/main" val="1922753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
                                            <p:txEl>
                                              <p:pRg st="2" end="2"/>
                                            </p:txEl>
                                          </p:spTgt>
                                        </p:tgtEl>
                                        <p:attrNameLst>
                                          <p:attrName>style.visibility</p:attrName>
                                        </p:attrNameLst>
                                      </p:cBhvr>
                                      <p:to>
                                        <p:strVal val="visible"/>
                                      </p:to>
                                    </p:set>
                                    <p:animEffect transition="in" filter="dissolve">
                                      <p:cBhvr>
                                        <p:cTn id="7" dur="500"/>
                                        <p:tgtEl>
                                          <p:spTgt spid="14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17</a:t>
            </a:fld>
            <a:endParaRPr lang="en-US"/>
          </a:p>
        </p:txBody>
      </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bind</a:t>
            </a:r>
          </a:p>
        </p:txBody>
      </p:sp>
      <p:sp>
        <p:nvSpPr>
          <p:cNvPr id="136" name="Content Placeholder 2"/>
          <p:cNvSpPr txBox="1">
            <a:spLocks/>
          </p:cNvSpPr>
          <p:nvPr/>
        </p:nvSpPr>
        <p:spPr>
          <a:xfrm>
            <a:off x="595203" y="1022552"/>
            <a:ext cx="6314436" cy="17473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&gt;&gt;= (</a:t>
            </a:r>
            <a:r>
              <a:rPr lang="en-US" sz="1800" dirty="0" err="1">
                <a:latin typeface="Consolas"/>
                <a:cs typeface="Consolas"/>
              </a:rPr>
              <a:t>m:State,f</a:t>
            </a:r>
            <a:r>
              <a:rPr lang="en-US" sz="1800" dirty="0">
                <a:latin typeface="Consolas"/>
                <a:cs typeface="Consolas"/>
              </a:rPr>
              <a:t>:[A-&gt;State]):State =</a:t>
            </a:r>
          </a:p>
          <a:p>
            <a:pPr marL="0" indent="0">
              <a:spcBef>
                <a:spcPts val="0"/>
              </a:spcBef>
              <a:buNone/>
            </a:pPr>
            <a:r>
              <a:rPr lang="en-US" sz="1800" dirty="0">
                <a:latin typeface="Consolas"/>
                <a:cs typeface="Consolas"/>
              </a:rPr>
              <a:t>   state(LAMBDA(s0:S):</a:t>
            </a:r>
          </a:p>
          <a:p>
            <a:pPr marL="0" indent="0">
              <a:spcBef>
                <a:spcPts val="0"/>
              </a:spcBef>
              <a:buNone/>
            </a:pPr>
            <a:r>
              <a:rPr lang="en-US" sz="1800" dirty="0">
                <a:latin typeface="Consolas"/>
                <a:cs typeface="Consolas"/>
              </a:rPr>
              <a:t>          LET (a,s1) = </a:t>
            </a:r>
            <a:r>
              <a:rPr lang="en-US" sz="1800" dirty="0" err="1">
                <a:latin typeface="Consolas"/>
                <a:cs typeface="Consolas"/>
              </a:rPr>
              <a:t>runState</a:t>
            </a:r>
            <a:r>
              <a:rPr lang="en-US" sz="1800" dirty="0">
                <a:latin typeface="Consolas"/>
                <a:cs typeface="Consolas"/>
              </a:rPr>
              <a:t>(m)(s0) IN </a:t>
            </a:r>
          </a:p>
          <a:p>
            <a:pPr marL="0" indent="0">
              <a:spcBef>
                <a:spcPts val="0"/>
              </a:spcBef>
              <a:buNone/>
            </a:pPr>
            <a:r>
              <a:rPr lang="en-US" sz="1800" dirty="0">
                <a:latin typeface="Consolas"/>
                <a:cs typeface="Consolas"/>
              </a:rPr>
              <a:t>	    </a:t>
            </a:r>
            <a:r>
              <a:rPr lang="en-US" sz="1800" dirty="0" err="1">
                <a:latin typeface="Consolas"/>
                <a:cs typeface="Consolas"/>
              </a:rPr>
              <a:t>runState</a:t>
            </a:r>
            <a:r>
              <a:rPr lang="en-US" sz="1800" dirty="0">
                <a:latin typeface="Consolas"/>
                <a:cs typeface="Consolas"/>
              </a:rPr>
              <a:t>(f(a))(s1));</a:t>
            </a:r>
          </a:p>
          <a:p>
            <a:pPr marL="0" indent="0">
              <a:spcBef>
                <a:spcPts val="0"/>
              </a:spcBef>
              <a:buNone/>
            </a:pPr>
            <a:endParaRPr lang="en-US" sz="2000" dirty="0">
              <a:latin typeface="Consolas"/>
              <a:cs typeface="Consolas"/>
            </a:endParaRPr>
          </a:p>
        </p:txBody>
      </p:sp>
    </p:spTree>
    <p:extLst>
      <p:ext uri="{BB962C8B-B14F-4D97-AF65-F5344CB8AC3E}">
        <p14:creationId xmlns:p14="http://schemas.microsoft.com/office/powerpoint/2010/main" val="21447889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18</a:t>
            </a:fld>
            <a:endParaRPr lang="en-US"/>
          </a:p>
        </p:txBody>
      </p:sp>
      <p:grpSp>
        <p:nvGrpSpPr>
          <p:cNvPr id="68" name="Group 67"/>
          <p:cNvGrpSpPr/>
          <p:nvPr/>
        </p:nvGrpSpPr>
        <p:grpSpPr>
          <a:xfrm>
            <a:off x="1208204" y="490051"/>
            <a:ext cx="7117907" cy="4135123"/>
            <a:chOff x="149082" y="1649242"/>
            <a:chExt cx="8844098" cy="5137946"/>
          </a:xfrm>
        </p:grpSpPr>
        <p:grpSp>
          <p:nvGrpSpPr>
            <p:cNvPr id="69" name="Group 68"/>
            <p:cNvGrpSpPr/>
            <p:nvPr/>
          </p:nvGrpSpPr>
          <p:grpSpPr>
            <a:xfrm>
              <a:off x="262070" y="2522296"/>
              <a:ext cx="8731110" cy="4264892"/>
              <a:chOff x="253232" y="2312920"/>
              <a:chExt cx="8690436" cy="4245024"/>
            </a:xfrm>
          </p:grpSpPr>
          <p:grpSp>
            <p:nvGrpSpPr>
              <p:cNvPr id="76" name="Group 75"/>
              <p:cNvGrpSpPr/>
              <p:nvPr/>
            </p:nvGrpSpPr>
            <p:grpSpPr>
              <a:xfrm>
                <a:off x="253232" y="2312920"/>
                <a:ext cx="8690436" cy="4245024"/>
                <a:chOff x="347304" y="2312920"/>
                <a:chExt cx="8690436" cy="4245024"/>
              </a:xfrm>
            </p:grpSpPr>
            <p:sp>
              <p:nvSpPr>
                <p:cNvPr id="78" name="Right Arrow 77"/>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p:cNvGrpSpPr/>
                <p:nvPr/>
              </p:nvGrpSpPr>
              <p:grpSpPr>
                <a:xfrm>
                  <a:off x="1513994" y="2312920"/>
                  <a:ext cx="7379440" cy="1634040"/>
                  <a:chOff x="773752" y="3470107"/>
                  <a:chExt cx="7379440"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2092764" cy="804144"/>
                    <a:chOff x="6275888" y="4133460"/>
                    <a:chExt cx="2092764" cy="804144"/>
                  </a:xfrm>
                </p:grpSpPr>
                <p:sp>
                  <p:nvSpPr>
                    <p:cNvPr id="113" name="TextBox 112"/>
                    <p:cNvSpPr txBox="1"/>
                    <p:nvPr/>
                  </p:nvSpPr>
                  <p:spPr>
                    <a:xfrm>
                      <a:off x="6316178" y="4372792"/>
                      <a:ext cx="1136657" cy="380636"/>
                    </a:xfrm>
                    <a:prstGeom prst="rect">
                      <a:avLst/>
                    </a:prstGeom>
                    <a:noFill/>
                  </p:spPr>
                  <p:txBody>
                    <a:bodyPr wrap="square" rtlCol="0">
                      <a:spAutoFit/>
                    </a:bodyPr>
                    <a:lstStyle/>
                    <a:p>
                      <a:r>
                        <a:rPr lang="hr-HR" sz="1400" dirty="0" smtClean="0"/>
                        <a:t>output1</a:t>
                      </a:r>
                      <a:r>
                        <a:rPr lang="en-US" sz="1400" dirty="0" smtClean="0"/>
                        <a:t> , </a:t>
                      </a:r>
                      <a:endParaRPr lang="en-US" sz="1400" dirty="0"/>
                    </a:p>
                  </p:txBody>
                </p:sp>
                <p:sp>
                  <p:nvSpPr>
                    <p:cNvPr id="114" name="Double Bracket 113"/>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0" name="Group 79"/>
                <p:cNvGrpSpPr/>
                <p:nvPr/>
              </p:nvGrpSpPr>
              <p:grpSpPr>
                <a:xfrm>
                  <a:off x="1658300" y="4935246"/>
                  <a:ext cx="7379440" cy="1622698"/>
                  <a:chOff x="773752" y="3481449"/>
                  <a:chExt cx="7379440" cy="1622698"/>
                </a:xfrm>
              </p:grpSpPr>
              <p:grpSp>
                <p:nvGrpSpPr>
                  <p:cNvPr id="89" name="Group 88"/>
                  <p:cNvGrpSpPr/>
                  <p:nvPr/>
                </p:nvGrpSpPr>
                <p:grpSpPr>
                  <a:xfrm>
                    <a:off x="773752" y="3481449"/>
                    <a:ext cx="5068854" cy="1622698"/>
                    <a:chOff x="773752" y="3481449"/>
                    <a:chExt cx="5068854" cy="1622698"/>
                  </a:xfrm>
                </p:grpSpPr>
                <p:pic>
                  <p:nvPicPr>
                    <p:cNvPr id="93" name="Picture 92"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94" name="Picture 93"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95" name="Right Arrow 94"/>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773752" y="4092196"/>
                      <a:ext cx="1092142" cy="977726"/>
                      <a:chOff x="773751" y="4135140"/>
                      <a:chExt cx="1379756" cy="1235209"/>
                    </a:xfrm>
                  </p:grpSpPr>
                  <p:grpSp>
                    <p:nvGrpSpPr>
                      <p:cNvPr id="102" name="Group 101"/>
                      <p:cNvGrpSpPr/>
                      <p:nvPr/>
                    </p:nvGrpSpPr>
                    <p:grpSpPr>
                      <a:xfrm>
                        <a:off x="773751" y="4135140"/>
                        <a:ext cx="1379756" cy="1235209"/>
                        <a:chOff x="699165" y="4263923"/>
                        <a:chExt cx="1500726" cy="1343508"/>
                      </a:xfrm>
                      <a:effectLst/>
                    </p:grpSpPr>
                    <p:pic>
                      <p:nvPicPr>
                        <p:cNvPr id="108" name="Picture 107"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09" name="Straight Connector 108"/>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03" name="Picture 102"/>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04" name="Group 103"/>
                      <p:cNvGrpSpPr/>
                      <p:nvPr/>
                    </p:nvGrpSpPr>
                    <p:grpSpPr>
                      <a:xfrm>
                        <a:off x="773751" y="4135140"/>
                        <a:ext cx="1379756" cy="1235209"/>
                        <a:chOff x="699165" y="4263923"/>
                        <a:chExt cx="1500726" cy="1343508"/>
                      </a:xfrm>
                      <a:effectLst/>
                    </p:grpSpPr>
                    <p:pic>
                      <p:nvPicPr>
                        <p:cNvPr id="105" name="Picture 104"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06" name="Straight Connector 105"/>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99" name="Group 98"/>
                    <p:cNvGrpSpPr/>
                    <p:nvPr/>
                  </p:nvGrpSpPr>
                  <p:grpSpPr>
                    <a:xfrm>
                      <a:off x="2385807" y="3689151"/>
                      <a:ext cx="2617700" cy="1414996"/>
                      <a:chOff x="2410726" y="3602252"/>
                      <a:chExt cx="2990111" cy="1616302"/>
                    </a:xfrm>
                  </p:grpSpPr>
                  <p:pic>
                    <p:nvPicPr>
                      <p:cNvPr id="100" name="Picture 99"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01" name="Picture 100"/>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90" name="Group 89"/>
                  <p:cNvGrpSpPr/>
                  <p:nvPr/>
                </p:nvGrpSpPr>
                <p:grpSpPr>
                  <a:xfrm>
                    <a:off x="6060428" y="3929340"/>
                    <a:ext cx="2092764" cy="804144"/>
                    <a:chOff x="6275888" y="4133460"/>
                    <a:chExt cx="2092764" cy="804144"/>
                  </a:xfrm>
                </p:grpSpPr>
                <p:sp>
                  <p:nvSpPr>
                    <p:cNvPr id="91" name="TextBox 90"/>
                    <p:cNvSpPr txBox="1"/>
                    <p:nvPr/>
                  </p:nvSpPr>
                  <p:spPr>
                    <a:xfrm>
                      <a:off x="6316178" y="4372792"/>
                      <a:ext cx="1136657" cy="380636"/>
                    </a:xfrm>
                    <a:prstGeom prst="rect">
                      <a:avLst/>
                    </a:prstGeom>
                    <a:noFill/>
                  </p:spPr>
                  <p:txBody>
                    <a:bodyPr wrap="square" rtlCol="0">
                      <a:spAutoFit/>
                    </a:bodyPr>
                    <a:lstStyle/>
                    <a:p>
                      <a:r>
                        <a:rPr lang="hr-HR" sz="1400" dirty="0" smtClean="0"/>
                        <a:t>output2</a:t>
                      </a:r>
                      <a:r>
                        <a:rPr lang="en-US" sz="1400" dirty="0" smtClean="0"/>
                        <a:t> , </a:t>
                      </a:r>
                      <a:endParaRPr lang="en-US" sz="1400" dirty="0"/>
                    </a:p>
                  </p:txBody>
                </p:sp>
                <p:sp>
                  <p:nvSpPr>
                    <p:cNvPr id="92" name="Double Bracket 91"/>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1" name="Group 80"/>
                <p:cNvGrpSpPr/>
                <p:nvPr/>
              </p:nvGrpSpPr>
              <p:grpSpPr>
                <a:xfrm>
                  <a:off x="347304" y="4485216"/>
                  <a:ext cx="2177921" cy="1834859"/>
                  <a:chOff x="347304" y="4485216"/>
                  <a:chExt cx="2177921" cy="1834859"/>
                </a:xfrm>
              </p:grpSpPr>
              <p:grpSp>
                <p:nvGrpSpPr>
                  <p:cNvPr id="83" name="Group 82"/>
                  <p:cNvGrpSpPr/>
                  <p:nvPr/>
                </p:nvGrpSpPr>
                <p:grpSpPr>
                  <a:xfrm>
                    <a:off x="347304" y="5022479"/>
                    <a:ext cx="1399755" cy="1297596"/>
                    <a:chOff x="850575" y="3640008"/>
                    <a:chExt cx="1399755" cy="1297596"/>
                  </a:xfrm>
                </p:grpSpPr>
                <p:sp>
                  <p:nvSpPr>
                    <p:cNvPr id="85" name="Right Arrow 84"/>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ight Arrow 85"/>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Cloud 86"/>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ight Arrow 87"/>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TextBox 83"/>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1 </a:t>
                    </a:r>
                    <a:endParaRPr lang="en-US" sz="1400" dirty="0"/>
                  </a:p>
                </p:txBody>
              </p:sp>
            </p:grpSp>
            <p:sp>
              <p:nvSpPr>
                <p:cNvPr id="82" name="Right Arrow 81"/>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1769942" y="2370445"/>
                <a:ext cx="428531" cy="461665"/>
              </a:xfrm>
              <a:prstGeom prst="rect">
                <a:avLst/>
              </a:prstGeom>
              <a:noFill/>
            </p:spPr>
            <p:txBody>
              <a:bodyPr wrap="square" rtlCol="0">
                <a:spAutoFit/>
              </a:bodyPr>
              <a:lstStyle/>
              <a:p>
                <a:r>
                  <a:rPr lang="en-US" sz="2400" dirty="0" smtClean="0"/>
                  <a:t>m</a:t>
                </a:r>
                <a:endParaRPr lang="en-US" sz="2400" dirty="0"/>
              </a:p>
            </p:txBody>
          </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pic>
          <p:nvPicPr>
            <p:cNvPr id="71" name="Picture 70"/>
            <p:cNvPicPr>
              <a:picLocks noChangeAspect="1"/>
            </p:cNvPicPr>
            <p:nvPr/>
          </p:nvPicPr>
          <p:blipFill>
            <a:blip r:embed="rId13"/>
            <a:stretch>
              <a:fillRect/>
            </a:stretch>
          </p:blipFill>
          <p:spPr>
            <a:xfrm rot="434310">
              <a:off x="4647472" y="5831664"/>
              <a:ext cx="1174880" cy="470418"/>
            </a:xfrm>
            <a:prstGeom prst="rect">
              <a:avLst/>
            </a:prstGeom>
          </p:spPr>
        </p:pic>
        <p:pic>
          <p:nvPicPr>
            <p:cNvPr id="72" name="Picture 71"/>
            <p:cNvPicPr>
              <a:picLocks noChangeAspect="1"/>
            </p:cNvPicPr>
            <p:nvPr/>
          </p:nvPicPr>
          <p:blipFill>
            <a:blip r:embed="rId14"/>
            <a:stretch>
              <a:fillRect/>
            </a:stretch>
          </p:blipFill>
          <p:spPr>
            <a:xfrm>
              <a:off x="149082" y="4750495"/>
              <a:ext cx="939800" cy="406400"/>
            </a:xfrm>
            <a:prstGeom prst="rect">
              <a:avLst/>
            </a:prstGeom>
          </p:spPr>
        </p:pic>
        <p:pic>
          <p:nvPicPr>
            <p:cNvPr id="73" name="Picture 72"/>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7810083" y="2937428"/>
              <a:ext cx="901700" cy="850900"/>
            </a:xfrm>
            <a:prstGeom prst="rect">
              <a:avLst/>
            </a:prstGeom>
            <a:effectLst>
              <a:glow rad="63500">
                <a:schemeClr val="accent1">
                  <a:satMod val="175000"/>
                  <a:alpha val="40000"/>
                </a:schemeClr>
              </a:glow>
            </a:effectLst>
          </p:spPr>
        </p:pic>
        <p:pic>
          <p:nvPicPr>
            <p:cNvPr id="74" name="Picture 73"/>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7928096" y="5563890"/>
              <a:ext cx="901700" cy="850900"/>
            </a:xfrm>
            <a:prstGeom prst="rect">
              <a:avLst/>
            </a:prstGeom>
            <a:effectLst>
              <a:glow rad="63500">
                <a:schemeClr val="accent1">
                  <a:satMod val="175000"/>
                  <a:alpha val="40000"/>
                </a:schemeClr>
              </a:glow>
            </a:effectLst>
          </p:spPr>
        </p:pic>
        <p:pic>
          <p:nvPicPr>
            <p:cNvPr id="75" name="Picture 74"/>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4891775" y="4314919"/>
              <a:ext cx="901700" cy="850900"/>
            </a:xfrm>
            <a:prstGeom prst="rect">
              <a:avLst/>
            </a:prstGeom>
            <a:effectLst>
              <a:glow rad="63500">
                <a:schemeClr val="accent1">
                  <a:satMod val="175000"/>
                  <a:alpha val="40000"/>
                </a:schemeClr>
              </a:glow>
            </a:effectLst>
          </p:spPr>
        </p:pic>
      </p:gr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bind</a:t>
            </a:r>
          </a:p>
        </p:txBody>
      </p:sp>
      <p:sp>
        <p:nvSpPr>
          <p:cNvPr id="134" name="TextBox 133"/>
          <p:cNvSpPr txBox="1"/>
          <p:nvPr/>
        </p:nvSpPr>
        <p:spPr>
          <a:xfrm>
            <a:off x="5679352" y="462305"/>
            <a:ext cx="3494530" cy="630942"/>
          </a:xfrm>
          <a:prstGeom prst="rect">
            <a:avLst/>
          </a:prstGeom>
          <a:noFill/>
        </p:spPr>
        <p:txBody>
          <a:bodyPr wrap="square" rtlCol="0">
            <a:spAutoFit/>
          </a:bodyPr>
          <a:lstStyle/>
          <a:p>
            <a:r>
              <a:rPr lang="en-US" sz="1750" dirty="0" smtClean="0"/>
              <a:t>m : </a:t>
            </a:r>
            <a:r>
              <a:rPr lang="en-US" sz="1750" dirty="0" err="1" smtClean="0"/>
              <a:t>stateMonad</a:t>
            </a:r>
            <a:r>
              <a:rPr lang="en-US" sz="1750" dirty="0" smtClean="0"/>
              <a:t> [foo]</a:t>
            </a:r>
          </a:p>
          <a:p>
            <a:r>
              <a:rPr lang="en-US" sz="1750" dirty="0" smtClean="0"/>
              <a:t>f : </a:t>
            </a:r>
            <a:r>
              <a:rPr lang="en-US" sz="1750" dirty="0" err="1" smtClean="0"/>
              <a:t>output_var</a:t>
            </a:r>
            <a:r>
              <a:rPr lang="en-US" sz="1750" dirty="0" smtClean="0"/>
              <a:t> -&gt; </a:t>
            </a:r>
            <a:r>
              <a:rPr lang="en-US" sz="1750" dirty="0" err="1"/>
              <a:t>stateMonad</a:t>
            </a:r>
            <a:r>
              <a:rPr lang="en-US" sz="1750" dirty="0"/>
              <a:t> </a:t>
            </a:r>
            <a:r>
              <a:rPr lang="en-US" sz="1750" dirty="0" smtClean="0"/>
              <a:t>[bar]</a:t>
            </a:r>
            <a:endParaRPr lang="en-US" sz="1750" dirty="0"/>
          </a:p>
        </p:txBody>
      </p:sp>
      <p:sp>
        <p:nvSpPr>
          <p:cNvPr id="136" name="Content Placeholder 2"/>
          <p:cNvSpPr txBox="1">
            <a:spLocks/>
          </p:cNvSpPr>
          <p:nvPr/>
        </p:nvSpPr>
        <p:spPr>
          <a:xfrm>
            <a:off x="505462" y="4679369"/>
            <a:ext cx="6314436" cy="174733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&gt;&gt;= (</a:t>
            </a:r>
            <a:r>
              <a:rPr lang="en-US" sz="1800" dirty="0" err="1">
                <a:latin typeface="Consolas"/>
                <a:cs typeface="Consolas"/>
              </a:rPr>
              <a:t>m:State,f</a:t>
            </a:r>
            <a:r>
              <a:rPr lang="en-US" sz="1800" dirty="0">
                <a:latin typeface="Consolas"/>
                <a:cs typeface="Consolas"/>
              </a:rPr>
              <a:t>:[A-&gt;State]):State =</a:t>
            </a:r>
          </a:p>
          <a:p>
            <a:pPr marL="0" indent="0">
              <a:spcBef>
                <a:spcPts val="0"/>
              </a:spcBef>
              <a:buNone/>
            </a:pPr>
            <a:r>
              <a:rPr lang="en-US" sz="1800" dirty="0">
                <a:latin typeface="Consolas"/>
                <a:cs typeface="Consolas"/>
              </a:rPr>
              <a:t>   state(LAMBDA(s0:S):</a:t>
            </a:r>
          </a:p>
          <a:p>
            <a:pPr marL="0" indent="0">
              <a:spcBef>
                <a:spcPts val="0"/>
              </a:spcBef>
              <a:buNone/>
            </a:pPr>
            <a:r>
              <a:rPr lang="en-US" sz="1800" dirty="0">
                <a:latin typeface="Consolas"/>
                <a:cs typeface="Consolas"/>
              </a:rPr>
              <a:t>          LET (a,s1) = </a:t>
            </a:r>
            <a:r>
              <a:rPr lang="en-US" sz="1800" dirty="0" err="1">
                <a:latin typeface="Consolas"/>
                <a:cs typeface="Consolas"/>
              </a:rPr>
              <a:t>runState</a:t>
            </a:r>
            <a:r>
              <a:rPr lang="en-US" sz="1800" dirty="0">
                <a:latin typeface="Consolas"/>
                <a:cs typeface="Consolas"/>
              </a:rPr>
              <a:t>(m)(s0) IN </a:t>
            </a:r>
          </a:p>
          <a:p>
            <a:pPr marL="0" indent="0">
              <a:spcBef>
                <a:spcPts val="0"/>
              </a:spcBef>
              <a:buNone/>
            </a:pPr>
            <a:r>
              <a:rPr lang="en-US" sz="1800" dirty="0">
                <a:latin typeface="Consolas"/>
                <a:cs typeface="Consolas"/>
              </a:rPr>
              <a:t>	    </a:t>
            </a:r>
            <a:r>
              <a:rPr lang="en-US" sz="1800" dirty="0" err="1">
                <a:latin typeface="Consolas"/>
                <a:cs typeface="Consolas"/>
              </a:rPr>
              <a:t>runState</a:t>
            </a:r>
            <a:r>
              <a:rPr lang="en-US" sz="1800" dirty="0">
                <a:latin typeface="Consolas"/>
                <a:cs typeface="Consolas"/>
              </a:rPr>
              <a:t>(f(a))(s1));</a:t>
            </a:r>
          </a:p>
          <a:p>
            <a:pPr marL="0" indent="0">
              <a:spcBef>
                <a:spcPts val="0"/>
              </a:spcBef>
              <a:buNone/>
            </a:pPr>
            <a:endParaRPr lang="en-US" sz="2000" dirty="0">
              <a:latin typeface="Consolas"/>
              <a:cs typeface="Consolas"/>
            </a:endParaRPr>
          </a:p>
        </p:txBody>
      </p:sp>
      <p:sp>
        <p:nvSpPr>
          <p:cNvPr id="138" name="Content Placeholder 2"/>
          <p:cNvSpPr txBox="1">
            <a:spLocks/>
          </p:cNvSpPr>
          <p:nvPr/>
        </p:nvSpPr>
        <p:spPr>
          <a:xfrm>
            <a:off x="2587058" y="0"/>
            <a:ext cx="4232840" cy="539562"/>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b="1" dirty="0" err="1" smtClean="0">
                <a:latin typeface="Consolas"/>
                <a:cs typeface="Consolas"/>
              </a:rPr>
              <a:t>runState</a:t>
            </a:r>
            <a:r>
              <a:rPr lang="en-US" sz="2000" b="1" dirty="0" smtClean="0">
                <a:latin typeface="Consolas"/>
                <a:cs typeface="Consolas"/>
              </a:rPr>
              <a:t>( m &gt;&gt;= f )(state0)</a:t>
            </a:r>
            <a:endParaRPr lang="en-US" b="1" dirty="0">
              <a:latin typeface="Consolas"/>
              <a:cs typeface="Consolas"/>
            </a:endParaRPr>
          </a:p>
        </p:txBody>
      </p:sp>
    </p:spTree>
    <p:extLst>
      <p:ext uri="{BB962C8B-B14F-4D97-AF65-F5344CB8AC3E}">
        <p14:creationId xmlns:p14="http://schemas.microsoft.com/office/powerpoint/2010/main" val="19922222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19</a:t>
            </a:fld>
            <a:endParaRPr lang="en-US"/>
          </a:p>
        </p:txBody>
      </p:sp>
      <p:grpSp>
        <p:nvGrpSpPr>
          <p:cNvPr id="68" name="Group 67"/>
          <p:cNvGrpSpPr/>
          <p:nvPr/>
        </p:nvGrpSpPr>
        <p:grpSpPr>
          <a:xfrm>
            <a:off x="1208204" y="490051"/>
            <a:ext cx="7117907" cy="4135123"/>
            <a:chOff x="149082" y="1649242"/>
            <a:chExt cx="8844098" cy="5137946"/>
          </a:xfrm>
        </p:grpSpPr>
        <p:grpSp>
          <p:nvGrpSpPr>
            <p:cNvPr id="69" name="Group 68"/>
            <p:cNvGrpSpPr/>
            <p:nvPr/>
          </p:nvGrpSpPr>
          <p:grpSpPr>
            <a:xfrm>
              <a:off x="262070" y="2522296"/>
              <a:ext cx="8731110" cy="4264892"/>
              <a:chOff x="253232" y="2312920"/>
              <a:chExt cx="8690436" cy="4245024"/>
            </a:xfrm>
          </p:grpSpPr>
          <p:grpSp>
            <p:nvGrpSpPr>
              <p:cNvPr id="76" name="Group 75"/>
              <p:cNvGrpSpPr/>
              <p:nvPr/>
            </p:nvGrpSpPr>
            <p:grpSpPr>
              <a:xfrm>
                <a:off x="253232" y="2312920"/>
                <a:ext cx="8690436" cy="4245024"/>
                <a:chOff x="347304" y="2312920"/>
                <a:chExt cx="8690436" cy="4245024"/>
              </a:xfrm>
            </p:grpSpPr>
            <p:sp>
              <p:nvSpPr>
                <p:cNvPr id="78" name="Right Arrow 77"/>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p:cNvGrpSpPr/>
                <p:nvPr/>
              </p:nvGrpSpPr>
              <p:grpSpPr>
                <a:xfrm>
                  <a:off x="1513994" y="2312920"/>
                  <a:ext cx="7379440" cy="1634040"/>
                  <a:chOff x="773752" y="3470107"/>
                  <a:chExt cx="7379440" cy="1634040"/>
                </a:xfrm>
              </p:grpSpPr>
              <p:grpSp>
                <p:nvGrpSpPr>
                  <p:cNvPr id="111" name="Group 110"/>
                  <p:cNvGrpSpPr/>
                  <p:nvPr/>
                </p:nvGrpSpPr>
                <p:grpSpPr>
                  <a:xfrm>
                    <a:off x="773752" y="3470107"/>
                    <a:ext cx="5068854" cy="1634040"/>
                    <a:chOff x="773752" y="3470107"/>
                    <a:chExt cx="5068854" cy="1634040"/>
                  </a:xfrm>
                </p:grpSpPr>
                <p:pic>
                  <p:nvPicPr>
                    <p:cNvPr id="115" name="Picture 114"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16" name="Picture 115"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17" name="Right Arrow 116"/>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4351230" y="3489833"/>
                      <a:ext cx="332445" cy="29299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p:cNvGrpSpPr/>
                    <p:nvPr/>
                  </p:nvGrpSpPr>
                  <p:grpSpPr>
                    <a:xfrm>
                      <a:off x="773752" y="4092196"/>
                      <a:ext cx="1092142" cy="977726"/>
                      <a:chOff x="773751" y="4135140"/>
                      <a:chExt cx="1379756" cy="1235209"/>
                    </a:xfrm>
                  </p:grpSpPr>
                  <p:grpSp>
                    <p:nvGrpSpPr>
                      <p:cNvPr id="124" name="Group 123"/>
                      <p:cNvGrpSpPr/>
                      <p:nvPr/>
                    </p:nvGrpSpPr>
                    <p:grpSpPr>
                      <a:xfrm>
                        <a:off x="773751" y="4135140"/>
                        <a:ext cx="1379756" cy="1235209"/>
                        <a:chOff x="699165" y="4263923"/>
                        <a:chExt cx="1500726" cy="1343508"/>
                      </a:xfrm>
                      <a:effectLst/>
                    </p:grpSpPr>
                    <p:pic>
                      <p:nvPicPr>
                        <p:cNvPr id="130" name="Picture 129"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31" name="Straight Connector 130"/>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25" name="Picture 124"/>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26" name="Group 125"/>
                      <p:cNvGrpSpPr/>
                      <p:nvPr/>
                    </p:nvGrpSpPr>
                    <p:grpSpPr>
                      <a:xfrm>
                        <a:off x="773751" y="4135140"/>
                        <a:ext cx="1379756" cy="1235209"/>
                        <a:chOff x="699165" y="4263923"/>
                        <a:chExt cx="1500726" cy="1343508"/>
                      </a:xfrm>
                      <a:effectLst/>
                    </p:grpSpPr>
                    <p:pic>
                      <p:nvPicPr>
                        <p:cNvPr id="127" name="Picture 126"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28" name="Straight Connector 127"/>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21" name="Group 120"/>
                    <p:cNvGrpSpPr/>
                    <p:nvPr/>
                  </p:nvGrpSpPr>
                  <p:grpSpPr>
                    <a:xfrm>
                      <a:off x="2385807" y="3689151"/>
                      <a:ext cx="2617700" cy="1414996"/>
                      <a:chOff x="2410726" y="3602252"/>
                      <a:chExt cx="2990111" cy="1616302"/>
                    </a:xfrm>
                  </p:grpSpPr>
                  <p:pic>
                    <p:nvPicPr>
                      <p:cNvPr id="122" name="Picture 121"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23" name="Picture 122"/>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12" name="Group 111"/>
                  <p:cNvGrpSpPr/>
                  <p:nvPr/>
                </p:nvGrpSpPr>
                <p:grpSpPr>
                  <a:xfrm>
                    <a:off x="6060428" y="3929340"/>
                    <a:ext cx="2092764" cy="804144"/>
                    <a:chOff x="6275888" y="4133460"/>
                    <a:chExt cx="2092764" cy="804144"/>
                  </a:xfrm>
                </p:grpSpPr>
                <p:sp>
                  <p:nvSpPr>
                    <p:cNvPr id="113" name="TextBox 112"/>
                    <p:cNvSpPr txBox="1"/>
                    <p:nvPr/>
                  </p:nvSpPr>
                  <p:spPr>
                    <a:xfrm>
                      <a:off x="6316178" y="4372792"/>
                      <a:ext cx="1136657" cy="380636"/>
                    </a:xfrm>
                    <a:prstGeom prst="rect">
                      <a:avLst/>
                    </a:prstGeom>
                    <a:noFill/>
                  </p:spPr>
                  <p:txBody>
                    <a:bodyPr wrap="square" rtlCol="0">
                      <a:spAutoFit/>
                    </a:bodyPr>
                    <a:lstStyle/>
                    <a:p>
                      <a:r>
                        <a:rPr lang="hr-HR" sz="1400" dirty="0" smtClean="0"/>
                        <a:t>output1</a:t>
                      </a:r>
                      <a:r>
                        <a:rPr lang="en-US" sz="1400" dirty="0" smtClean="0"/>
                        <a:t> , </a:t>
                      </a:r>
                      <a:endParaRPr lang="en-US" sz="1400" dirty="0"/>
                    </a:p>
                  </p:txBody>
                </p:sp>
                <p:sp>
                  <p:nvSpPr>
                    <p:cNvPr id="114" name="Double Bracket 113"/>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0" name="Group 79"/>
                <p:cNvGrpSpPr/>
                <p:nvPr/>
              </p:nvGrpSpPr>
              <p:grpSpPr>
                <a:xfrm>
                  <a:off x="1658300" y="4935246"/>
                  <a:ext cx="7379440" cy="1622698"/>
                  <a:chOff x="773752" y="3481449"/>
                  <a:chExt cx="7379440" cy="1622698"/>
                </a:xfrm>
              </p:grpSpPr>
              <p:grpSp>
                <p:nvGrpSpPr>
                  <p:cNvPr id="89" name="Group 88"/>
                  <p:cNvGrpSpPr/>
                  <p:nvPr/>
                </p:nvGrpSpPr>
                <p:grpSpPr>
                  <a:xfrm>
                    <a:off x="773752" y="3481449"/>
                    <a:ext cx="5068854" cy="1622698"/>
                    <a:chOff x="773752" y="3481449"/>
                    <a:chExt cx="5068854" cy="1622698"/>
                  </a:xfrm>
                </p:grpSpPr>
                <p:pic>
                  <p:nvPicPr>
                    <p:cNvPr id="93" name="Picture 92"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94" name="Picture 93"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95" name="Right Arrow 94"/>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Arrow 95"/>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ight Arrow 96"/>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773752" y="4092196"/>
                      <a:ext cx="1092142" cy="977726"/>
                      <a:chOff x="773751" y="4135140"/>
                      <a:chExt cx="1379756" cy="1235209"/>
                    </a:xfrm>
                  </p:grpSpPr>
                  <p:grpSp>
                    <p:nvGrpSpPr>
                      <p:cNvPr id="102" name="Group 101"/>
                      <p:cNvGrpSpPr/>
                      <p:nvPr/>
                    </p:nvGrpSpPr>
                    <p:grpSpPr>
                      <a:xfrm>
                        <a:off x="773751" y="4135140"/>
                        <a:ext cx="1379756" cy="1235209"/>
                        <a:chOff x="699165" y="4263923"/>
                        <a:chExt cx="1500726" cy="1343508"/>
                      </a:xfrm>
                      <a:effectLst/>
                    </p:grpSpPr>
                    <p:pic>
                      <p:nvPicPr>
                        <p:cNvPr id="108" name="Picture 107"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09" name="Straight Connector 108"/>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03" name="Picture 102"/>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04" name="Group 103"/>
                      <p:cNvGrpSpPr/>
                      <p:nvPr/>
                    </p:nvGrpSpPr>
                    <p:grpSpPr>
                      <a:xfrm>
                        <a:off x="773751" y="4135140"/>
                        <a:ext cx="1379756" cy="1235209"/>
                        <a:chOff x="699165" y="4263923"/>
                        <a:chExt cx="1500726" cy="1343508"/>
                      </a:xfrm>
                      <a:effectLst/>
                    </p:grpSpPr>
                    <p:pic>
                      <p:nvPicPr>
                        <p:cNvPr id="105" name="Picture 104"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06" name="Straight Connector 105"/>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99" name="Group 98"/>
                    <p:cNvGrpSpPr/>
                    <p:nvPr/>
                  </p:nvGrpSpPr>
                  <p:grpSpPr>
                    <a:xfrm>
                      <a:off x="2385807" y="3689151"/>
                      <a:ext cx="2617700" cy="1414996"/>
                      <a:chOff x="2410726" y="3602252"/>
                      <a:chExt cx="2990111" cy="1616302"/>
                    </a:xfrm>
                  </p:grpSpPr>
                  <p:pic>
                    <p:nvPicPr>
                      <p:cNvPr id="100" name="Picture 99"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01" name="Picture 100"/>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90" name="Group 89"/>
                  <p:cNvGrpSpPr/>
                  <p:nvPr/>
                </p:nvGrpSpPr>
                <p:grpSpPr>
                  <a:xfrm>
                    <a:off x="6060428" y="3929340"/>
                    <a:ext cx="2092764" cy="804144"/>
                    <a:chOff x="6275888" y="4133460"/>
                    <a:chExt cx="2092764" cy="804144"/>
                  </a:xfrm>
                </p:grpSpPr>
                <p:sp>
                  <p:nvSpPr>
                    <p:cNvPr id="91" name="TextBox 90"/>
                    <p:cNvSpPr txBox="1"/>
                    <p:nvPr/>
                  </p:nvSpPr>
                  <p:spPr>
                    <a:xfrm>
                      <a:off x="6316178" y="4372792"/>
                      <a:ext cx="1136657" cy="380636"/>
                    </a:xfrm>
                    <a:prstGeom prst="rect">
                      <a:avLst/>
                    </a:prstGeom>
                    <a:noFill/>
                  </p:spPr>
                  <p:txBody>
                    <a:bodyPr wrap="square" rtlCol="0">
                      <a:spAutoFit/>
                    </a:bodyPr>
                    <a:lstStyle/>
                    <a:p>
                      <a:r>
                        <a:rPr lang="hr-HR" sz="1400" dirty="0" smtClean="0"/>
                        <a:t>output2</a:t>
                      </a:r>
                      <a:r>
                        <a:rPr lang="en-US" sz="1400" dirty="0" smtClean="0"/>
                        <a:t> , </a:t>
                      </a:r>
                      <a:endParaRPr lang="en-US" sz="1400" dirty="0"/>
                    </a:p>
                  </p:txBody>
                </p:sp>
                <p:sp>
                  <p:nvSpPr>
                    <p:cNvPr id="92" name="Double Bracket 91"/>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1" name="Group 80"/>
                <p:cNvGrpSpPr/>
                <p:nvPr/>
              </p:nvGrpSpPr>
              <p:grpSpPr>
                <a:xfrm>
                  <a:off x="347304" y="4485216"/>
                  <a:ext cx="2177921" cy="1834859"/>
                  <a:chOff x="347304" y="4485216"/>
                  <a:chExt cx="2177921" cy="1834859"/>
                </a:xfrm>
              </p:grpSpPr>
              <p:grpSp>
                <p:nvGrpSpPr>
                  <p:cNvPr id="83" name="Group 82"/>
                  <p:cNvGrpSpPr/>
                  <p:nvPr/>
                </p:nvGrpSpPr>
                <p:grpSpPr>
                  <a:xfrm>
                    <a:off x="347304" y="5022479"/>
                    <a:ext cx="1399755" cy="1297596"/>
                    <a:chOff x="850575" y="3640008"/>
                    <a:chExt cx="1399755" cy="1297596"/>
                  </a:xfrm>
                </p:grpSpPr>
                <p:sp>
                  <p:nvSpPr>
                    <p:cNvPr id="85" name="Right Arrow 84"/>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ight Arrow 85"/>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Cloud 86"/>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ight Arrow 87"/>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TextBox 83"/>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1 </a:t>
                    </a:r>
                    <a:endParaRPr lang="en-US" sz="1400" dirty="0"/>
                  </a:p>
                </p:txBody>
              </p:sp>
            </p:grpSp>
            <p:sp>
              <p:nvSpPr>
                <p:cNvPr id="82" name="Right Arrow 81"/>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1769942" y="2370445"/>
                <a:ext cx="428531" cy="461665"/>
              </a:xfrm>
              <a:prstGeom prst="rect">
                <a:avLst/>
              </a:prstGeom>
              <a:noFill/>
            </p:spPr>
            <p:txBody>
              <a:bodyPr wrap="square" rtlCol="0">
                <a:spAutoFit/>
              </a:bodyPr>
              <a:lstStyle/>
              <a:p>
                <a:r>
                  <a:rPr lang="en-US" sz="2400" dirty="0" smtClean="0"/>
                  <a:t>m</a:t>
                </a:r>
                <a:endParaRPr lang="en-US" sz="2400" dirty="0"/>
              </a:p>
            </p:txBody>
          </p:sp>
        </p:grpSp>
        <p:pic>
          <p:nvPicPr>
            <p:cNvPr id="70" name="Picture 69"/>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3662" y1="55224" x2="43662" y2="55224"/>
                          <a14:foregroundMark x1="74648" y1="50746" x2="80282" y2="65672"/>
                        </a14:backgroundRemoval>
                      </a14:imgEffect>
                    </a14:imgLayer>
                  </a14:imgProps>
                </a:ext>
              </a:extLst>
            </a:blip>
            <a:stretch>
              <a:fillRect/>
            </a:stretch>
          </p:blipFill>
          <p:spPr>
            <a:xfrm>
              <a:off x="4765717" y="1649242"/>
              <a:ext cx="901700" cy="850900"/>
            </a:xfrm>
            <a:prstGeom prst="rect">
              <a:avLst/>
            </a:prstGeom>
            <a:effectLst>
              <a:glow rad="63500">
                <a:schemeClr val="accent1">
                  <a:satMod val="175000"/>
                  <a:alpha val="40000"/>
                </a:schemeClr>
              </a:glow>
            </a:effectLst>
          </p:spPr>
        </p:pic>
        <p:pic>
          <p:nvPicPr>
            <p:cNvPr id="71" name="Picture 70"/>
            <p:cNvPicPr>
              <a:picLocks noChangeAspect="1"/>
            </p:cNvPicPr>
            <p:nvPr/>
          </p:nvPicPr>
          <p:blipFill>
            <a:blip r:embed="rId13"/>
            <a:stretch>
              <a:fillRect/>
            </a:stretch>
          </p:blipFill>
          <p:spPr>
            <a:xfrm rot="434310">
              <a:off x="4647472" y="5831664"/>
              <a:ext cx="1174880" cy="470418"/>
            </a:xfrm>
            <a:prstGeom prst="rect">
              <a:avLst/>
            </a:prstGeom>
          </p:spPr>
        </p:pic>
        <p:pic>
          <p:nvPicPr>
            <p:cNvPr id="72" name="Picture 71"/>
            <p:cNvPicPr>
              <a:picLocks noChangeAspect="1"/>
            </p:cNvPicPr>
            <p:nvPr/>
          </p:nvPicPr>
          <p:blipFill>
            <a:blip r:embed="rId14"/>
            <a:stretch>
              <a:fillRect/>
            </a:stretch>
          </p:blipFill>
          <p:spPr>
            <a:xfrm>
              <a:off x="149082" y="4750495"/>
              <a:ext cx="939800" cy="406400"/>
            </a:xfrm>
            <a:prstGeom prst="rect">
              <a:avLst/>
            </a:prstGeom>
          </p:spPr>
        </p:pic>
        <p:pic>
          <p:nvPicPr>
            <p:cNvPr id="73" name="Picture 72"/>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7810083" y="2937428"/>
              <a:ext cx="901700" cy="850900"/>
            </a:xfrm>
            <a:prstGeom prst="rect">
              <a:avLst/>
            </a:prstGeom>
            <a:effectLst>
              <a:glow rad="63500">
                <a:schemeClr val="accent1">
                  <a:satMod val="175000"/>
                  <a:alpha val="40000"/>
                </a:schemeClr>
              </a:glow>
            </a:effectLst>
          </p:spPr>
        </p:pic>
        <p:pic>
          <p:nvPicPr>
            <p:cNvPr id="74" name="Picture 73"/>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7928096" y="5563890"/>
              <a:ext cx="901700" cy="850900"/>
            </a:xfrm>
            <a:prstGeom prst="rect">
              <a:avLst/>
            </a:prstGeom>
            <a:effectLst>
              <a:glow rad="63500">
                <a:schemeClr val="accent1">
                  <a:satMod val="175000"/>
                  <a:alpha val="40000"/>
                </a:schemeClr>
              </a:glow>
            </a:effectLst>
          </p:spPr>
        </p:pic>
        <p:pic>
          <p:nvPicPr>
            <p:cNvPr id="75" name="Picture 74"/>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3284" x2="57746" y2="50746"/>
                          <a14:foregroundMark x1="70423" y1="55224" x2="70423" y2="55224"/>
                          <a14:foregroundMark x1="57746" y1="74627" x2="57746" y2="74627"/>
                          <a14:foregroundMark x1="28169" y1="58209" x2="28169" y2="58209"/>
                          <a14:foregroundMark x1="70423" y1="26866" x2="76056" y2="40299"/>
                        </a14:backgroundRemoval>
                      </a14:imgEffect>
                    </a14:imgLayer>
                  </a14:imgProps>
                </a:ext>
              </a:extLst>
            </a:blip>
            <a:stretch>
              <a:fillRect/>
            </a:stretch>
          </p:blipFill>
          <p:spPr>
            <a:xfrm>
              <a:off x="4891775" y="4314919"/>
              <a:ext cx="901700" cy="850900"/>
            </a:xfrm>
            <a:prstGeom prst="rect">
              <a:avLst/>
            </a:prstGeom>
            <a:effectLst>
              <a:glow rad="63500">
                <a:schemeClr val="accent1">
                  <a:satMod val="175000"/>
                  <a:alpha val="40000"/>
                </a:schemeClr>
              </a:glow>
            </a:effectLst>
          </p:spPr>
        </p:pic>
      </p:grpSp>
      <p:sp>
        <p:nvSpPr>
          <p:cNvPr id="133" name="TextBox 132"/>
          <p:cNvSpPr txBox="1"/>
          <p:nvPr/>
        </p:nvSpPr>
        <p:spPr>
          <a:xfrm>
            <a:off x="531221" y="263546"/>
            <a:ext cx="3221200" cy="646331"/>
          </a:xfrm>
          <a:prstGeom prst="rect">
            <a:avLst/>
          </a:prstGeom>
          <a:noFill/>
        </p:spPr>
        <p:txBody>
          <a:bodyPr wrap="square" rtlCol="0">
            <a:spAutoFit/>
          </a:bodyPr>
          <a:lstStyle/>
          <a:p>
            <a:r>
              <a:rPr lang="en-US" sz="3600" u="sng" dirty="0" smtClean="0"/>
              <a:t>m &gt;&gt;= f</a:t>
            </a:r>
          </a:p>
        </p:txBody>
      </p:sp>
      <p:sp>
        <p:nvSpPr>
          <p:cNvPr id="135" name="TextBox 134"/>
          <p:cNvSpPr txBox="1"/>
          <p:nvPr/>
        </p:nvSpPr>
        <p:spPr>
          <a:xfrm>
            <a:off x="1969155" y="263546"/>
            <a:ext cx="1542954" cy="646331"/>
          </a:xfrm>
          <a:prstGeom prst="rect">
            <a:avLst/>
          </a:prstGeom>
          <a:noFill/>
        </p:spPr>
        <p:txBody>
          <a:bodyPr wrap="square" rtlCol="0">
            <a:spAutoFit/>
          </a:bodyPr>
          <a:lstStyle/>
          <a:p>
            <a:r>
              <a:rPr lang="en-US" sz="3600" u="sng" dirty="0" smtClean="0"/>
              <a:t>f &gt;&gt;= f</a:t>
            </a:r>
          </a:p>
        </p:txBody>
      </p:sp>
      <p:grpSp>
        <p:nvGrpSpPr>
          <p:cNvPr id="137" name="Group 136"/>
          <p:cNvGrpSpPr/>
          <p:nvPr/>
        </p:nvGrpSpPr>
        <p:grpSpPr>
          <a:xfrm>
            <a:off x="1207314" y="4554671"/>
            <a:ext cx="7117907" cy="2109749"/>
            <a:chOff x="1207314" y="4554671"/>
            <a:chExt cx="7117907" cy="2109749"/>
          </a:xfrm>
        </p:grpSpPr>
        <p:grpSp>
          <p:nvGrpSpPr>
            <p:cNvPr id="138" name="Group 137"/>
            <p:cNvGrpSpPr/>
            <p:nvPr/>
          </p:nvGrpSpPr>
          <p:grpSpPr>
            <a:xfrm>
              <a:off x="1207314" y="4554671"/>
              <a:ext cx="7117907" cy="2109749"/>
              <a:chOff x="149082" y="4165795"/>
              <a:chExt cx="8844098" cy="2621392"/>
            </a:xfrm>
          </p:grpSpPr>
          <p:grpSp>
            <p:nvGrpSpPr>
              <p:cNvPr id="141" name="Group 140"/>
              <p:cNvGrpSpPr/>
              <p:nvPr/>
            </p:nvGrpSpPr>
            <p:grpSpPr>
              <a:xfrm>
                <a:off x="262070" y="4165795"/>
                <a:ext cx="8731110" cy="2621392"/>
                <a:chOff x="347304" y="3948763"/>
                <a:chExt cx="8690436" cy="2609181"/>
              </a:xfrm>
            </p:grpSpPr>
            <p:sp>
              <p:nvSpPr>
                <p:cNvPr id="144" name="Right Arrow 143"/>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5" name="Group 144"/>
                <p:cNvGrpSpPr/>
                <p:nvPr/>
              </p:nvGrpSpPr>
              <p:grpSpPr>
                <a:xfrm>
                  <a:off x="1658300" y="4935246"/>
                  <a:ext cx="7379440" cy="1622698"/>
                  <a:chOff x="773752" y="3481449"/>
                  <a:chExt cx="7379440" cy="1622698"/>
                </a:xfrm>
              </p:grpSpPr>
              <p:grpSp>
                <p:nvGrpSpPr>
                  <p:cNvPr id="154" name="Group 153"/>
                  <p:cNvGrpSpPr/>
                  <p:nvPr/>
                </p:nvGrpSpPr>
                <p:grpSpPr>
                  <a:xfrm>
                    <a:off x="773752" y="3481449"/>
                    <a:ext cx="5068854" cy="1622698"/>
                    <a:chOff x="773752" y="3481449"/>
                    <a:chExt cx="5068854" cy="1622698"/>
                  </a:xfrm>
                </p:grpSpPr>
                <p:pic>
                  <p:nvPicPr>
                    <p:cNvPr id="158" name="Picture 15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59" name="Picture 15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60" name="Right Arrow 15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ight Arrow 16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Arrow 16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773752" y="4092196"/>
                      <a:ext cx="1092142" cy="977726"/>
                      <a:chOff x="773751" y="4135140"/>
                      <a:chExt cx="1379756" cy="1235209"/>
                    </a:xfrm>
                  </p:grpSpPr>
                  <p:grpSp>
                    <p:nvGrpSpPr>
                      <p:cNvPr id="167" name="Group 166"/>
                      <p:cNvGrpSpPr/>
                      <p:nvPr/>
                    </p:nvGrpSpPr>
                    <p:grpSpPr>
                      <a:xfrm>
                        <a:off x="773751" y="4135140"/>
                        <a:ext cx="1379756" cy="1235209"/>
                        <a:chOff x="699165" y="4263923"/>
                        <a:chExt cx="1500726" cy="1343508"/>
                      </a:xfrm>
                      <a:effectLst/>
                    </p:grpSpPr>
                    <p:pic>
                      <p:nvPicPr>
                        <p:cNvPr id="173" name="Picture 17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74" name="Straight Connector 17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68" name="Picture 16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69" name="Group 168"/>
                      <p:cNvGrpSpPr/>
                      <p:nvPr/>
                    </p:nvGrpSpPr>
                    <p:grpSpPr>
                      <a:xfrm>
                        <a:off x="773751" y="4135140"/>
                        <a:ext cx="1379756" cy="1235209"/>
                        <a:chOff x="699165" y="4263923"/>
                        <a:chExt cx="1500726" cy="1343508"/>
                      </a:xfrm>
                      <a:effectLst/>
                    </p:grpSpPr>
                    <p:pic>
                      <p:nvPicPr>
                        <p:cNvPr id="170" name="Picture 16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71" name="Straight Connector 17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2385807" y="3689151"/>
                      <a:ext cx="2617700" cy="1414996"/>
                      <a:chOff x="2410726" y="3602252"/>
                      <a:chExt cx="2990111" cy="1616302"/>
                    </a:xfrm>
                  </p:grpSpPr>
                  <p:pic>
                    <p:nvPicPr>
                      <p:cNvPr id="165" name="Picture 16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66" name="Picture 16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55" name="Group 154"/>
                  <p:cNvGrpSpPr/>
                  <p:nvPr/>
                </p:nvGrpSpPr>
                <p:grpSpPr>
                  <a:xfrm>
                    <a:off x="6060428" y="3929340"/>
                    <a:ext cx="2092764" cy="804144"/>
                    <a:chOff x="6275888" y="4133460"/>
                    <a:chExt cx="2092764" cy="804144"/>
                  </a:xfrm>
                </p:grpSpPr>
                <p:sp>
                  <p:nvSpPr>
                    <p:cNvPr id="156" name="TextBox 15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57" name="Double Bracket 15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46" name="Group 145"/>
                <p:cNvGrpSpPr/>
                <p:nvPr/>
              </p:nvGrpSpPr>
              <p:grpSpPr>
                <a:xfrm>
                  <a:off x="347304" y="4485216"/>
                  <a:ext cx="2177921" cy="1834859"/>
                  <a:chOff x="347304" y="4485216"/>
                  <a:chExt cx="2177921" cy="1834859"/>
                </a:xfrm>
              </p:grpSpPr>
              <p:grpSp>
                <p:nvGrpSpPr>
                  <p:cNvPr id="148" name="Group 147"/>
                  <p:cNvGrpSpPr/>
                  <p:nvPr/>
                </p:nvGrpSpPr>
                <p:grpSpPr>
                  <a:xfrm>
                    <a:off x="347304" y="5022479"/>
                    <a:ext cx="1399755" cy="1297596"/>
                    <a:chOff x="850575" y="3640008"/>
                    <a:chExt cx="1399755" cy="1297596"/>
                  </a:xfrm>
                </p:grpSpPr>
                <p:sp>
                  <p:nvSpPr>
                    <p:cNvPr id="150" name="Right Arrow 14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ight Arrow 15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loud 15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ight Arrow 15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9" name="TextBox 14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47" name="Right Arrow 14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2" name="Picture 141"/>
              <p:cNvPicPr>
                <a:picLocks noChangeAspect="1"/>
              </p:cNvPicPr>
              <p:nvPr/>
            </p:nvPicPr>
            <p:blipFill>
              <a:blip r:embed="rId13"/>
              <a:stretch>
                <a:fillRect/>
              </a:stretch>
            </p:blipFill>
            <p:spPr>
              <a:xfrm rot="434310">
                <a:off x="4647472" y="5831664"/>
                <a:ext cx="1174880" cy="470418"/>
              </a:xfrm>
              <a:prstGeom prst="rect">
                <a:avLst/>
              </a:prstGeom>
            </p:spPr>
          </p:pic>
          <p:pic>
            <p:nvPicPr>
              <p:cNvPr id="143" name="Picture 142"/>
              <p:cNvPicPr>
                <a:picLocks noChangeAspect="1"/>
              </p:cNvPicPr>
              <p:nvPr/>
            </p:nvPicPr>
            <p:blipFill>
              <a:blip r:embed="rId14"/>
              <a:stretch>
                <a:fillRect/>
              </a:stretch>
            </p:blipFill>
            <p:spPr>
              <a:xfrm>
                <a:off x="149082" y="4750495"/>
                <a:ext cx="939800" cy="406400"/>
              </a:xfrm>
              <a:prstGeom prst="rect">
                <a:avLst/>
              </a:prstGeom>
            </p:spPr>
          </p:pic>
        </p:grpSp>
        <p:pic>
          <p:nvPicPr>
            <p:cNvPr id="139" name="Picture 138"/>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40" name="Picture 139"/>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spTree>
    <p:extLst>
      <p:ext uri="{BB962C8B-B14F-4D97-AF65-F5344CB8AC3E}">
        <p14:creationId xmlns:p14="http://schemas.microsoft.com/office/powerpoint/2010/main" val="4095309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u="sng" dirty="0" smtClean="0"/>
              <a:t>Overview</a:t>
            </a:r>
            <a:endParaRPr lang="en-US" sz="3600" u="sng" dirty="0"/>
          </a:p>
        </p:txBody>
      </p:sp>
      <p:sp>
        <p:nvSpPr>
          <p:cNvPr id="3" name="Content Placeholder 2"/>
          <p:cNvSpPr>
            <a:spLocks noGrp="1"/>
          </p:cNvSpPr>
          <p:nvPr>
            <p:ph idx="1"/>
          </p:nvPr>
        </p:nvSpPr>
        <p:spPr>
          <a:xfrm>
            <a:off x="457200" y="1340438"/>
            <a:ext cx="7467600" cy="4903305"/>
          </a:xfrm>
        </p:spPr>
        <p:txBody>
          <a:bodyPr>
            <a:normAutofit/>
          </a:bodyPr>
          <a:lstStyle/>
          <a:p>
            <a:r>
              <a:rPr lang="en-US" dirty="0" smtClean="0"/>
              <a:t>The Research</a:t>
            </a:r>
          </a:p>
          <a:p>
            <a:pPr lvl="1"/>
            <a:r>
              <a:rPr lang="en-US" dirty="0" smtClean="0"/>
              <a:t>Working with Professor Alexander to verify PCR extension in the TPM</a:t>
            </a:r>
          </a:p>
          <a:p>
            <a:endParaRPr lang="en-US" dirty="0" smtClean="0"/>
          </a:p>
          <a:p>
            <a:endParaRPr lang="en-US" dirty="0" smtClean="0"/>
          </a:p>
          <a:p>
            <a:r>
              <a:rPr lang="en-US" dirty="0" smtClean="0"/>
              <a:t>First</a:t>
            </a:r>
          </a:p>
          <a:p>
            <a:pPr lvl="1"/>
            <a:r>
              <a:rPr lang="en-US" dirty="0" smtClean="0"/>
              <a:t>Background -The TPM and PCRs</a:t>
            </a:r>
          </a:p>
        </p:txBody>
      </p:sp>
      <p:sp>
        <p:nvSpPr>
          <p:cNvPr id="5" name="Slide Number Placeholder 4"/>
          <p:cNvSpPr>
            <a:spLocks noGrp="1"/>
          </p:cNvSpPr>
          <p:nvPr>
            <p:ph type="sldNum" sz="quarter" idx="12"/>
          </p:nvPr>
        </p:nvSpPr>
        <p:spPr/>
        <p:txBody>
          <a:bodyPr/>
          <a:lstStyle/>
          <a:p>
            <a:fld id="{B4871468-B6BB-A546-92F3-EA8623C499A2}" type="slidenum">
              <a:rPr lang="en-US" smtClean="0"/>
              <a:t>2</a:t>
            </a:fld>
            <a:endParaRPr lang="en-US"/>
          </a:p>
        </p:txBody>
      </p:sp>
    </p:spTree>
    <p:extLst>
      <p:ext uri="{BB962C8B-B14F-4D97-AF65-F5344CB8AC3E}">
        <p14:creationId xmlns:p14="http://schemas.microsoft.com/office/powerpoint/2010/main" val="95388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71468-B6BB-A546-92F3-EA8623C499A2}" type="slidenum">
              <a:rPr lang="en-US" smtClean="0"/>
              <a:t>20</a:t>
            </a:fld>
            <a:endParaRPr lang="en-US"/>
          </a:p>
        </p:txBody>
      </p:sp>
      <p:grpSp>
        <p:nvGrpSpPr>
          <p:cNvPr id="4" name="Group 3"/>
          <p:cNvGrpSpPr/>
          <p:nvPr/>
        </p:nvGrpSpPr>
        <p:grpSpPr>
          <a:xfrm>
            <a:off x="1731154" y="830277"/>
            <a:ext cx="7117907" cy="2109749"/>
            <a:chOff x="1207314" y="4554671"/>
            <a:chExt cx="7117907" cy="2109749"/>
          </a:xfrm>
        </p:grpSpPr>
        <p:grpSp>
          <p:nvGrpSpPr>
            <p:cNvPr id="3" name="Group 2"/>
            <p:cNvGrpSpPr/>
            <p:nvPr/>
          </p:nvGrpSpPr>
          <p:grpSpPr>
            <a:xfrm>
              <a:off x="1207314" y="4554671"/>
              <a:ext cx="7117907" cy="2109749"/>
              <a:chOff x="149082" y="4165795"/>
              <a:chExt cx="8844098" cy="2621392"/>
            </a:xfrm>
          </p:grpSpPr>
          <p:grpSp>
            <p:nvGrpSpPr>
              <p:cNvPr id="11" name="Group 10"/>
              <p:cNvGrpSpPr/>
              <p:nvPr/>
            </p:nvGrpSpPr>
            <p:grpSpPr>
              <a:xfrm>
                <a:off x="262070" y="4165795"/>
                <a:ext cx="8731110" cy="2621392"/>
                <a:chOff x="347304" y="3948763"/>
                <a:chExt cx="8690436" cy="2609181"/>
              </a:xfrm>
            </p:grpSpPr>
            <p:sp>
              <p:nvSpPr>
                <p:cNvPr id="13" name="Right Arrow 12"/>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658300" y="4935246"/>
                  <a:ext cx="7379440" cy="1622698"/>
                  <a:chOff x="773752" y="3481449"/>
                  <a:chExt cx="7379440" cy="1622698"/>
                </a:xfrm>
              </p:grpSpPr>
              <p:grpSp>
                <p:nvGrpSpPr>
                  <p:cNvPr id="24" name="Group 23"/>
                  <p:cNvGrpSpPr/>
                  <p:nvPr/>
                </p:nvGrpSpPr>
                <p:grpSpPr>
                  <a:xfrm>
                    <a:off x="773752" y="3481449"/>
                    <a:ext cx="5068854" cy="1622698"/>
                    <a:chOff x="773752" y="3481449"/>
                    <a:chExt cx="5068854" cy="1622698"/>
                  </a:xfrm>
                </p:grpSpPr>
                <p:pic>
                  <p:nvPicPr>
                    <p:cNvPr id="28" name="Picture 2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29" name="Picture 2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30" name="Right Arrow 2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Arrow 3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a:off x="773752" y="4092196"/>
                      <a:ext cx="1092142" cy="977726"/>
                      <a:chOff x="773751" y="4135140"/>
                      <a:chExt cx="1379756" cy="1235209"/>
                    </a:xfrm>
                  </p:grpSpPr>
                  <p:grpSp>
                    <p:nvGrpSpPr>
                      <p:cNvPr id="37" name="Group 36"/>
                      <p:cNvGrpSpPr/>
                      <p:nvPr/>
                    </p:nvGrpSpPr>
                    <p:grpSpPr>
                      <a:xfrm>
                        <a:off x="773751" y="4135140"/>
                        <a:ext cx="1379756" cy="1235209"/>
                        <a:chOff x="699165" y="4263923"/>
                        <a:chExt cx="1500726" cy="1343508"/>
                      </a:xfrm>
                      <a:effectLst/>
                    </p:grpSpPr>
                    <p:pic>
                      <p:nvPicPr>
                        <p:cNvPr id="43" name="Picture 4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44" name="Straight Connector 4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38" name="Picture 3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39" name="Group 38"/>
                      <p:cNvGrpSpPr/>
                      <p:nvPr/>
                    </p:nvGrpSpPr>
                    <p:grpSpPr>
                      <a:xfrm>
                        <a:off x="773751" y="4135140"/>
                        <a:ext cx="1379756" cy="1235209"/>
                        <a:chOff x="699165" y="4263923"/>
                        <a:chExt cx="1500726" cy="1343508"/>
                      </a:xfrm>
                      <a:effectLst/>
                    </p:grpSpPr>
                    <p:pic>
                      <p:nvPicPr>
                        <p:cNvPr id="40" name="Picture 3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41" name="Straight Connector 4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34" name="Group 33"/>
                    <p:cNvGrpSpPr/>
                    <p:nvPr/>
                  </p:nvGrpSpPr>
                  <p:grpSpPr>
                    <a:xfrm>
                      <a:off x="2385807" y="3689151"/>
                      <a:ext cx="2617700" cy="1414996"/>
                      <a:chOff x="2410726" y="3602252"/>
                      <a:chExt cx="2990111" cy="1616302"/>
                    </a:xfrm>
                  </p:grpSpPr>
                  <p:pic>
                    <p:nvPicPr>
                      <p:cNvPr id="35" name="Picture 3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36" name="Picture 3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25" name="Group 24"/>
                  <p:cNvGrpSpPr/>
                  <p:nvPr/>
                </p:nvGrpSpPr>
                <p:grpSpPr>
                  <a:xfrm>
                    <a:off x="6060428" y="3929340"/>
                    <a:ext cx="2092764" cy="804144"/>
                    <a:chOff x="6275888" y="4133460"/>
                    <a:chExt cx="2092764" cy="804144"/>
                  </a:xfrm>
                </p:grpSpPr>
                <p:sp>
                  <p:nvSpPr>
                    <p:cNvPr id="26" name="TextBox 2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27" name="Double Bracket 2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6" name="Group 15"/>
                <p:cNvGrpSpPr/>
                <p:nvPr/>
              </p:nvGrpSpPr>
              <p:grpSpPr>
                <a:xfrm>
                  <a:off x="347304" y="4485216"/>
                  <a:ext cx="2177921" cy="1834859"/>
                  <a:chOff x="347304" y="4485216"/>
                  <a:chExt cx="2177921" cy="1834859"/>
                </a:xfrm>
              </p:grpSpPr>
              <p:grpSp>
                <p:nvGrpSpPr>
                  <p:cNvPr id="18" name="Group 17"/>
                  <p:cNvGrpSpPr/>
                  <p:nvPr/>
                </p:nvGrpSpPr>
                <p:grpSpPr>
                  <a:xfrm>
                    <a:off x="347304" y="5022479"/>
                    <a:ext cx="1399755" cy="1297596"/>
                    <a:chOff x="850575" y="3640008"/>
                    <a:chExt cx="1399755" cy="1297596"/>
                  </a:xfrm>
                </p:grpSpPr>
                <p:sp>
                  <p:nvSpPr>
                    <p:cNvPr id="20" name="Right Arrow 1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loud 2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ight Arrow 2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7" name="Right Arrow 1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11"/>
              <a:stretch>
                <a:fillRect/>
              </a:stretch>
            </p:blipFill>
            <p:spPr>
              <a:xfrm rot="434310">
                <a:off x="4647472" y="5831664"/>
                <a:ext cx="1174880" cy="470418"/>
              </a:xfrm>
              <a:prstGeom prst="rect">
                <a:avLst/>
              </a:prstGeom>
            </p:spPr>
          </p:pic>
          <p:pic>
            <p:nvPicPr>
              <p:cNvPr id="7" name="Picture 6"/>
              <p:cNvPicPr>
                <a:picLocks noChangeAspect="1"/>
              </p:cNvPicPr>
              <p:nvPr/>
            </p:nvPicPr>
            <p:blipFill>
              <a:blip r:embed="rId12"/>
              <a:stretch>
                <a:fillRect/>
              </a:stretch>
            </p:blipFill>
            <p:spPr>
              <a:xfrm>
                <a:off x="149082" y="4750495"/>
                <a:ext cx="939800" cy="406400"/>
              </a:xfrm>
              <a:prstGeom prst="rect">
                <a:avLst/>
              </a:prstGeom>
            </p:spPr>
          </p:pic>
        </p:grpSp>
        <p:pic>
          <p:nvPicPr>
            <p:cNvPr id="135" name="Picture 134"/>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36" name="Picture 135"/>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grpSp>
        <p:nvGrpSpPr>
          <p:cNvPr id="137" name="Group 136"/>
          <p:cNvGrpSpPr/>
          <p:nvPr/>
        </p:nvGrpSpPr>
        <p:grpSpPr>
          <a:xfrm>
            <a:off x="1765812" y="2853997"/>
            <a:ext cx="7117907" cy="2109749"/>
            <a:chOff x="1207314" y="4554671"/>
            <a:chExt cx="7117907" cy="2109749"/>
          </a:xfrm>
        </p:grpSpPr>
        <p:grpSp>
          <p:nvGrpSpPr>
            <p:cNvPr id="138" name="Group 137"/>
            <p:cNvGrpSpPr/>
            <p:nvPr/>
          </p:nvGrpSpPr>
          <p:grpSpPr>
            <a:xfrm>
              <a:off x="1207314" y="4554671"/>
              <a:ext cx="7117907" cy="2109749"/>
              <a:chOff x="149082" y="4165795"/>
              <a:chExt cx="8844098" cy="2621392"/>
            </a:xfrm>
          </p:grpSpPr>
          <p:grpSp>
            <p:nvGrpSpPr>
              <p:cNvPr id="141" name="Group 140"/>
              <p:cNvGrpSpPr/>
              <p:nvPr/>
            </p:nvGrpSpPr>
            <p:grpSpPr>
              <a:xfrm>
                <a:off x="262070" y="4165795"/>
                <a:ext cx="8731110" cy="2621392"/>
                <a:chOff x="347304" y="3948763"/>
                <a:chExt cx="8690436" cy="2609181"/>
              </a:xfrm>
            </p:grpSpPr>
            <p:sp>
              <p:nvSpPr>
                <p:cNvPr id="144" name="Right Arrow 143"/>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5" name="Group 144"/>
                <p:cNvGrpSpPr/>
                <p:nvPr/>
              </p:nvGrpSpPr>
              <p:grpSpPr>
                <a:xfrm>
                  <a:off x="1658300" y="4935246"/>
                  <a:ext cx="7379440" cy="1622698"/>
                  <a:chOff x="773752" y="3481449"/>
                  <a:chExt cx="7379440" cy="1622698"/>
                </a:xfrm>
              </p:grpSpPr>
              <p:grpSp>
                <p:nvGrpSpPr>
                  <p:cNvPr id="154" name="Group 153"/>
                  <p:cNvGrpSpPr/>
                  <p:nvPr/>
                </p:nvGrpSpPr>
                <p:grpSpPr>
                  <a:xfrm>
                    <a:off x="773752" y="3481449"/>
                    <a:ext cx="5068854" cy="1622698"/>
                    <a:chOff x="773752" y="3481449"/>
                    <a:chExt cx="5068854" cy="1622698"/>
                  </a:xfrm>
                </p:grpSpPr>
                <p:pic>
                  <p:nvPicPr>
                    <p:cNvPr id="158" name="Picture 15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59" name="Picture 158"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60" name="Right Arrow 159"/>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ight Arrow 160"/>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Arrow 161"/>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p:cNvGrpSpPr/>
                    <p:nvPr/>
                  </p:nvGrpSpPr>
                  <p:grpSpPr>
                    <a:xfrm>
                      <a:off x="773752" y="4092196"/>
                      <a:ext cx="1092142" cy="977726"/>
                      <a:chOff x="773751" y="4135140"/>
                      <a:chExt cx="1379756" cy="1235209"/>
                    </a:xfrm>
                  </p:grpSpPr>
                  <p:grpSp>
                    <p:nvGrpSpPr>
                      <p:cNvPr id="167" name="Group 166"/>
                      <p:cNvGrpSpPr/>
                      <p:nvPr/>
                    </p:nvGrpSpPr>
                    <p:grpSpPr>
                      <a:xfrm>
                        <a:off x="773751" y="4135140"/>
                        <a:ext cx="1379756" cy="1235209"/>
                        <a:chOff x="699165" y="4263923"/>
                        <a:chExt cx="1500726" cy="1343508"/>
                      </a:xfrm>
                      <a:effectLst/>
                    </p:grpSpPr>
                    <p:pic>
                      <p:nvPicPr>
                        <p:cNvPr id="173" name="Picture 172"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174" name="Straight Connector 173"/>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168" name="Picture 167"/>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169" name="Group 168"/>
                      <p:cNvGrpSpPr/>
                      <p:nvPr/>
                    </p:nvGrpSpPr>
                    <p:grpSpPr>
                      <a:xfrm>
                        <a:off x="773751" y="4135140"/>
                        <a:ext cx="1379756" cy="1235209"/>
                        <a:chOff x="699165" y="4263923"/>
                        <a:chExt cx="1500726" cy="1343508"/>
                      </a:xfrm>
                      <a:effectLst/>
                    </p:grpSpPr>
                    <p:pic>
                      <p:nvPicPr>
                        <p:cNvPr id="170" name="Picture 169"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171" name="Straight Connector 170"/>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2385807" y="3689151"/>
                      <a:ext cx="2617700" cy="1414996"/>
                      <a:chOff x="2410726" y="3602252"/>
                      <a:chExt cx="2990111" cy="1616302"/>
                    </a:xfrm>
                  </p:grpSpPr>
                  <p:pic>
                    <p:nvPicPr>
                      <p:cNvPr id="165" name="Picture 164"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166" name="Picture 165"/>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55" name="Group 154"/>
                  <p:cNvGrpSpPr/>
                  <p:nvPr/>
                </p:nvGrpSpPr>
                <p:grpSpPr>
                  <a:xfrm>
                    <a:off x="6060428" y="3929340"/>
                    <a:ext cx="2092764" cy="804144"/>
                    <a:chOff x="6275888" y="4133460"/>
                    <a:chExt cx="2092764" cy="804144"/>
                  </a:xfrm>
                </p:grpSpPr>
                <p:sp>
                  <p:nvSpPr>
                    <p:cNvPr id="156" name="TextBox 155"/>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57" name="Double Bracket 156"/>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46" name="Group 145"/>
                <p:cNvGrpSpPr/>
                <p:nvPr/>
              </p:nvGrpSpPr>
              <p:grpSpPr>
                <a:xfrm>
                  <a:off x="347304" y="4485216"/>
                  <a:ext cx="2177921" cy="1834859"/>
                  <a:chOff x="347304" y="4485216"/>
                  <a:chExt cx="2177921" cy="1834859"/>
                </a:xfrm>
              </p:grpSpPr>
              <p:grpSp>
                <p:nvGrpSpPr>
                  <p:cNvPr id="148" name="Group 147"/>
                  <p:cNvGrpSpPr/>
                  <p:nvPr/>
                </p:nvGrpSpPr>
                <p:grpSpPr>
                  <a:xfrm>
                    <a:off x="347304" y="5022479"/>
                    <a:ext cx="1399755" cy="1297596"/>
                    <a:chOff x="850575" y="3640008"/>
                    <a:chExt cx="1399755" cy="1297596"/>
                  </a:xfrm>
                </p:grpSpPr>
                <p:sp>
                  <p:nvSpPr>
                    <p:cNvPr id="150" name="Right Arrow 149"/>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ight Arrow 150"/>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Cloud 151"/>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ight Arrow 152"/>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9" name="TextBox 148"/>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47" name="Right Arrow 146"/>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2" name="Picture 141"/>
              <p:cNvPicPr>
                <a:picLocks noChangeAspect="1"/>
              </p:cNvPicPr>
              <p:nvPr/>
            </p:nvPicPr>
            <p:blipFill>
              <a:blip r:embed="rId11"/>
              <a:stretch>
                <a:fillRect/>
              </a:stretch>
            </p:blipFill>
            <p:spPr>
              <a:xfrm rot="434310">
                <a:off x="4647472" y="5831664"/>
                <a:ext cx="1174880" cy="470418"/>
              </a:xfrm>
              <a:prstGeom prst="rect">
                <a:avLst/>
              </a:prstGeom>
            </p:spPr>
          </p:pic>
          <p:pic>
            <p:nvPicPr>
              <p:cNvPr id="143" name="Picture 142"/>
              <p:cNvPicPr>
                <a:picLocks noChangeAspect="1"/>
              </p:cNvPicPr>
              <p:nvPr/>
            </p:nvPicPr>
            <p:blipFill>
              <a:blip r:embed="rId12"/>
              <a:stretch>
                <a:fillRect/>
              </a:stretch>
            </p:blipFill>
            <p:spPr>
              <a:xfrm>
                <a:off x="149082" y="4750495"/>
                <a:ext cx="939800" cy="406400"/>
              </a:xfrm>
              <a:prstGeom prst="rect">
                <a:avLst/>
              </a:prstGeom>
            </p:spPr>
          </p:pic>
        </p:grpSp>
        <p:pic>
          <p:nvPicPr>
            <p:cNvPr id="139" name="Picture 138"/>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40" name="Picture 139"/>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grpSp>
        <p:nvGrpSpPr>
          <p:cNvPr id="176" name="Group 175"/>
          <p:cNvGrpSpPr/>
          <p:nvPr/>
        </p:nvGrpSpPr>
        <p:grpSpPr>
          <a:xfrm>
            <a:off x="1615360" y="4827154"/>
            <a:ext cx="7117907" cy="2109749"/>
            <a:chOff x="1207314" y="4554671"/>
            <a:chExt cx="7117907" cy="2109749"/>
          </a:xfrm>
        </p:grpSpPr>
        <p:grpSp>
          <p:nvGrpSpPr>
            <p:cNvPr id="177" name="Group 176"/>
            <p:cNvGrpSpPr/>
            <p:nvPr/>
          </p:nvGrpSpPr>
          <p:grpSpPr>
            <a:xfrm>
              <a:off x="1207314" y="4554671"/>
              <a:ext cx="7117907" cy="2109749"/>
              <a:chOff x="149082" y="4165795"/>
              <a:chExt cx="8844098" cy="2621392"/>
            </a:xfrm>
          </p:grpSpPr>
          <p:grpSp>
            <p:nvGrpSpPr>
              <p:cNvPr id="180" name="Group 179"/>
              <p:cNvGrpSpPr/>
              <p:nvPr/>
            </p:nvGrpSpPr>
            <p:grpSpPr>
              <a:xfrm>
                <a:off x="262070" y="4165795"/>
                <a:ext cx="8731110" cy="2621392"/>
                <a:chOff x="347304" y="3948763"/>
                <a:chExt cx="8690436" cy="2609181"/>
              </a:xfrm>
            </p:grpSpPr>
            <p:sp>
              <p:nvSpPr>
                <p:cNvPr id="183" name="Right Arrow 182"/>
                <p:cNvSpPr/>
                <p:nvPr/>
              </p:nvSpPr>
              <p:spPr>
                <a:xfrm rot="10187237">
                  <a:off x="2241013" y="4008925"/>
                  <a:ext cx="5001789" cy="20572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1658300" y="4935246"/>
                  <a:ext cx="7379440" cy="1622698"/>
                  <a:chOff x="773752" y="3481449"/>
                  <a:chExt cx="7379440" cy="1622698"/>
                </a:xfrm>
              </p:grpSpPr>
              <p:grpSp>
                <p:nvGrpSpPr>
                  <p:cNvPr id="193" name="Group 192"/>
                  <p:cNvGrpSpPr/>
                  <p:nvPr/>
                </p:nvGrpSpPr>
                <p:grpSpPr>
                  <a:xfrm>
                    <a:off x="773752" y="3481449"/>
                    <a:ext cx="5068854" cy="1622698"/>
                    <a:chOff x="773752" y="3481449"/>
                    <a:chExt cx="5068854" cy="1622698"/>
                  </a:xfrm>
                </p:grpSpPr>
                <p:pic>
                  <p:nvPicPr>
                    <p:cNvPr id="197" name="Picture 196"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952860">
                      <a:off x="4620994" y="4324673"/>
                      <a:ext cx="848540" cy="334679"/>
                    </a:xfrm>
                    <a:prstGeom prst="rect">
                      <a:avLst/>
                    </a:prstGeom>
                    <a:effectLst>
                      <a:glow rad="63500">
                        <a:schemeClr val="accent1">
                          <a:satMod val="175000"/>
                          <a:alpha val="40000"/>
                        </a:schemeClr>
                      </a:glow>
                    </a:effectLst>
                  </p:spPr>
                </p:pic>
                <p:pic>
                  <p:nvPicPr>
                    <p:cNvPr id="198" name="Picture 197" descr="MonadSequence3.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19862" t="29211" r="29378" b="66257"/>
                    <a:stretch/>
                  </p:blipFill>
                  <p:spPr>
                    <a:xfrm rot="556903">
                      <a:off x="3922068" y="3828428"/>
                      <a:ext cx="1073526" cy="423417"/>
                    </a:xfrm>
                    <a:prstGeom prst="rect">
                      <a:avLst/>
                    </a:prstGeom>
                    <a:effectLst>
                      <a:glow rad="63500">
                        <a:schemeClr val="accent1">
                          <a:satMod val="175000"/>
                          <a:alpha val="40000"/>
                        </a:schemeClr>
                      </a:glow>
                    </a:effectLst>
                  </p:spPr>
                </p:pic>
                <p:sp>
                  <p:nvSpPr>
                    <p:cNvPr id="199" name="Right Arrow 198"/>
                    <p:cNvSpPr/>
                    <p:nvPr/>
                  </p:nvSpPr>
                  <p:spPr>
                    <a:xfrm>
                      <a:off x="2018259" y="4333035"/>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ight Arrow 199"/>
                    <p:cNvSpPr/>
                    <p:nvPr/>
                  </p:nvSpPr>
                  <p:spPr>
                    <a:xfrm rot="5400000">
                      <a:off x="4336719" y="3544320"/>
                      <a:ext cx="332445" cy="206704"/>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ight Arrow 200"/>
                    <p:cNvSpPr/>
                    <p:nvPr/>
                  </p:nvSpPr>
                  <p:spPr>
                    <a:xfrm>
                      <a:off x="5364073" y="4372792"/>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2" name="Group 201"/>
                    <p:cNvGrpSpPr/>
                    <p:nvPr/>
                  </p:nvGrpSpPr>
                  <p:grpSpPr>
                    <a:xfrm>
                      <a:off x="773752" y="4092196"/>
                      <a:ext cx="1092142" cy="977726"/>
                      <a:chOff x="773751" y="4135140"/>
                      <a:chExt cx="1379756" cy="1235209"/>
                    </a:xfrm>
                  </p:grpSpPr>
                  <p:grpSp>
                    <p:nvGrpSpPr>
                      <p:cNvPr id="206" name="Group 205"/>
                      <p:cNvGrpSpPr/>
                      <p:nvPr/>
                    </p:nvGrpSpPr>
                    <p:grpSpPr>
                      <a:xfrm>
                        <a:off x="773751" y="4135140"/>
                        <a:ext cx="1379756" cy="1235209"/>
                        <a:chOff x="699165" y="4263923"/>
                        <a:chExt cx="1500726" cy="1343508"/>
                      </a:xfrm>
                      <a:effectLst/>
                    </p:grpSpPr>
                    <p:pic>
                      <p:nvPicPr>
                        <p:cNvPr id="212" name="Picture 211" descr="MonadSequence2.png"/>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a:glow rad="63500">
                            <a:schemeClr val="accent1">
                              <a:satMod val="175000"/>
                              <a:alpha val="40000"/>
                            </a:schemeClr>
                          </a:glow>
                        </a:effectLst>
                      </p:spPr>
                    </p:pic>
                    <p:cxnSp>
                      <p:nvCxnSpPr>
                        <p:cNvPr id="213" name="Straight Connector 212"/>
                        <p:cNvCxnSpPr/>
                        <p:nvPr/>
                      </p:nvCxnSpPr>
                      <p:spPr>
                        <a:xfrm>
                          <a:off x="1370148" y="4263923"/>
                          <a:ext cx="398833" cy="249485"/>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V="1">
                          <a:off x="1140278" y="4320623"/>
                          <a:ext cx="844159"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grpSp>
                  <p:pic>
                    <p:nvPicPr>
                      <p:cNvPr id="207" name="Picture 206"/>
                      <p:cNvPicPr>
                        <a:picLocks noChangeAspect="1"/>
                      </p:cNvPicPr>
                      <p:nvPr/>
                    </p:nvPicPr>
                    <p:blipFill rotWithShape="1">
                      <a:blip r:embed="rId7"/>
                      <a:srcRect b="1280"/>
                      <a:stretch/>
                    </p:blipFill>
                    <p:spPr>
                      <a:xfrm rot="20857386">
                        <a:off x="1179307" y="4490657"/>
                        <a:ext cx="800100" cy="351052"/>
                      </a:xfrm>
                      <a:prstGeom prst="rect">
                        <a:avLst/>
                      </a:prstGeom>
                    </p:spPr>
                  </p:pic>
                  <p:grpSp>
                    <p:nvGrpSpPr>
                      <p:cNvPr id="208" name="Group 207"/>
                      <p:cNvGrpSpPr/>
                      <p:nvPr/>
                    </p:nvGrpSpPr>
                    <p:grpSpPr>
                      <a:xfrm>
                        <a:off x="773751" y="4135140"/>
                        <a:ext cx="1379756" cy="1235209"/>
                        <a:chOff x="699165" y="4263923"/>
                        <a:chExt cx="1500726" cy="1343508"/>
                      </a:xfrm>
                      <a:effectLst/>
                    </p:grpSpPr>
                    <p:pic>
                      <p:nvPicPr>
                        <p:cNvPr id="209" name="Picture 208" descr="MonadSequence2.png"/>
                        <p:cNvPicPr>
                          <a:picLocks noChangeAspect="1"/>
                        </p:cNvPicPr>
                        <p:nvPr/>
                      </p:nvPicPr>
                      <p:blipFill rotWithShape="1">
                        <a:blip r:embed="rId8">
                          <a:alphaModFix amt="30000"/>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8757" t="15119" r="56645" b="75196"/>
                        <a:stretch/>
                      </p:blipFill>
                      <p:spPr>
                        <a:xfrm>
                          <a:off x="699165" y="4263923"/>
                          <a:ext cx="1500726" cy="1343508"/>
                        </a:xfrm>
                        <a:prstGeom prst="rect">
                          <a:avLst/>
                        </a:prstGeom>
                        <a:effectLst/>
                      </p:spPr>
                    </p:pic>
                    <p:cxnSp>
                      <p:nvCxnSpPr>
                        <p:cNvPr id="210" name="Straight Connector 209"/>
                        <p:cNvCxnSpPr/>
                        <p:nvPr/>
                      </p:nvCxnSpPr>
                      <p:spPr>
                        <a:xfrm>
                          <a:off x="1370148" y="4263923"/>
                          <a:ext cx="398833" cy="249485"/>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V="1">
                          <a:off x="1179821" y="4320624"/>
                          <a:ext cx="804616" cy="152399"/>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03" name="Group 202"/>
                    <p:cNvGrpSpPr/>
                    <p:nvPr/>
                  </p:nvGrpSpPr>
                  <p:grpSpPr>
                    <a:xfrm>
                      <a:off x="2385807" y="3689151"/>
                      <a:ext cx="2617700" cy="1414996"/>
                      <a:chOff x="2410726" y="3602252"/>
                      <a:chExt cx="2990111" cy="1616302"/>
                    </a:xfrm>
                  </p:grpSpPr>
                  <p:pic>
                    <p:nvPicPr>
                      <p:cNvPr id="204" name="Picture 203" descr="MonadSequence4.png"/>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6114" t="8929" r="49463" b="75362"/>
                      <a:stretch/>
                    </p:blipFill>
                    <p:spPr>
                      <a:xfrm>
                        <a:off x="2410726" y="3602252"/>
                        <a:ext cx="1429330" cy="1616302"/>
                      </a:xfrm>
                      <a:prstGeom prst="rect">
                        <a:avLst/>
                      </a:prstGeom>
                      <a:effectLst>
                        <a:glow rad="63500">
                          <a:schemeClr val="accent1">
                            <a:satMod val="175000"/>
                            <a:alpha val="40000"/>
                          </a:schemeClr>
                        </a:glow>
                      </a:effectLst>
                    </p:spPr>
                  </p:pic>
                  <p:pic>
                    <p:nvPicPr>
                      <p:cNvPr id="205" name="Picture 204"/>
                      <p:cNvPicPr>
                        <a:picLocks noChangeAspect="1"/>
                      </p:cNvPicPr>
                      <p:nvPr/>
                    </p:nvPicPr>
                    <p:blipFill rotWithShape="1">
                      <a:blip r:embed="rId7"/>
                      <a:srcRect b="1280"/>
                      <a:stretch/>
                    </p:blipFill>
                    <p:spPr>
                      <a:xfrm rot="582966">
                        <a:off x="4089725" y="4109682"/>
                        <a:ext cx="1311112" cy="575262"/>
                      </a:xfrm>
                      <a:prstGeom prst="rect">
                        <a:avLst/>
                      </a:prstGeom>
                    </p:spPr>
                  </p:pic>
                </p:grpSp>
              </p:grpSp>
              <p:grpSp>
                <p:nvGrpSpPr>
                  <p:cNvPr id="194" name="Group 193"/>
                  <p:cNvGrpSpPr/>
                  <p:nvPr/>
                </p:nvGrpSpPr>
                <p:grpSpPr>
                  <a:xfrm>
                    <a:off x="6060428" y="3929340"/>
                    <a:ext cx="2092764" cy="804144"/>
                    <a:chOff x="6275888" y="4133460"/>
                    <a:chExt cx="2092764" cy="804144"/>
                  </a:xfrm>
                </p:grpSpPr>
                <p:sp>
                  <p:nvSpPr>
                    <p:cNvPr id="195" name="TextBox 194"/>
                    <p:cNvSpPr txBox="1"/>
                    <p:nvPr/>
                  </p:nvSpPr>
                  <p:spPr>
                    <a:xfrm>
                      <a:off x="6316178" y="4372792"/>
                      <a:ext cx="1136657" cy="380636"/>
                    </a:xfrm>
                    <a:prstGeom prst="rect">
                      <a:avLst/>
                    </a:prstGeom>
                    <a:noFill/>
                  </p:spPr>
                  <p:txBody>
                    <a:bodyPr wrap="square" rtlCol="0">
                      <a:spAutoFit/>
                    </a:bodyPr>
                    <a:lstStyle/>
                    <a:p>
                      <a:r>
                        <a:rPr lang="hr-HR" sz="1400" dirty="0" smtClean="0"/>
                        <a:t>output3</a:t>
                      </a:r>
                      <a:r>
                        <a:rPr lang="en-US" sz="1400" dirty="0" smtClean="0"/>
                        <a:t> , </a:t>
                      </a:r>
                      <a:endParaRPr lang="en-US" sz="1400" dirty="0"/>
                    </a:p>
                  </p:txBody>
                </p:sp>
                <p:sp>
                  <p:nvSpPr>
                    <p:cNvPr id="196" name="Double Bracket 195"/>
                    <p:cNvSpPr/>
                    <p:nvPr/>
                  </p:nvSpPr>
                  <p:spPr>
                    <a:xfrm>
                      <a:off x="6275888" y="4133460"/>
                      <a:ext cx="2092764" cy="804144"/>
                    </a:xfrm>
                    <a:prstGeom prst="bracketPair">
                      <a:avLst>
                        <a:gd name="adj" fmla="val 3076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85" name="Group 184"/>
                <p:cNvGrpSpPr/>
                <p:nvPr/>
              </p:nvGrpSpPr>
              <p:grpSpPr>
                <a:xfrm>
                  <a:off x="347304" y="4485216"/>
                  <a:ext cx="2177921" cy="1834859"/>
                  <a:chOff x="347304" y="4485216"/>
                  <a:chExt cx="2177921" cy="1834859"/>
                </a:xfrm>
              </p:grpSpPr>
              <p:grpSp>
                <p:nvGrpSpPr>
                  <p:cNvPr id="187" name="Group 186"/>
                  <p:cNvGrpSpPr/>
                  <p:nvPr/>
                </p:nvGrpSpPr>
                <p:grpSpPr>
                  <a:xfrm>
                    <a:off x="347304" y="5022479"/>
                    <a:ext cx="1399755" cy="1297596"/>
                    <a:chOff x="850575" y="3640008"/>
                    <a:chExt cx="1399755" cy="1297596"/>
                  </a:xfrm>
                </p:grpSpPr>
                <p:sp>
                  <p:nvSpPr>
                    <p:cNvPr id="189" name="Right Arrow 188"/>
                    <p:cNvSpPr/>
                    <p:nvPr/>
                  </p:nvSpPr>
                  <p:spPr>
                    <a:xfrm rot="8357168">
                      <a:off x="1638552" y="3640008"/>
                      <a:ext cx="611778" cy="236128"/>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ight Arrow 189"/>
                    <p:cNvSpPr/>
                    <p:nvPr/>
                  </p:nvSpPr>
                  <p:spPr>
                    <a:xfrm>
                      <a:off x="1770543" y="4356361"/>
                      <a:ext cx="478533" cy="292994"/>
                    </a:xfrm>
                    <a:prstGeom prst="rightArrow">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Cloud 190"/>
                    <p:cNvSpPr/>
                    <p:nvPr/>
                  </p:nvSpPr>
                  <p:spPr>
                    <a:xfrm>
                      <a:off x="850575" y="4114644"/>
                      <a:ext cx="822960" cy="822960"/>
                    </a:xfrm>
                    <a:prstGeom prst="cloud">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2" name="Right Arrow 191"/>
                    <p:cNvSpPr/>
                    <p:nvPr/>
                  </p:nvSpPr>
                  <p:spPr>
                    <a:xfrm rot="5400000">
                      <a:off x="1043275" y="3708573"/>
                      <a:ext cx="332445" cy="210455"/>
                    </a:xfrm>
                    <a:prstGeom prst="rightArrow">
                      <a:avLst/>
                    </a:prstGeom>
                    <a:solidFill>
                      <a:schemeClr val="tx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8" name="TextBox 187"/>
                  <p:cNvSpPr txBox="1"/>
                  <p:nvPr/>
                </p:nvSpPr>
                <p:spPr>
                  <a:xfrm>
                    <a:off x="1388566" y="4485216"/>
                    <a:ext cx="1136659" cy="380636"/>
                  </a:xfrm>
                  <a:prstGeom prst="rect">
                    <a:avLst/>
                  </a:prstGeom>
                  <a:noFill/>
                </p:spPr>
                <p:txBody>
                  <a:bodyPr wrap="square" rtlCol="0">
                    <a:spAutoFit/>
                  </a:bodyPr>
                  <a:lstStyle/>
                  <a:p>
                    <a:r>
                      <a:rPr lang="hr-HR" sz="1400" dirty="0" smtClean="0"/>
                      <a:t>output</a:t>
                    </a:r>
                    <a:r>
                      <a:rPr lang="en-US" sz="1400" dirty="0" smtClean="0"/>
                      <a:t>2 </a:t>
                    </a:r>
                    <a:endParaRPr lang="en-US" sz="1400" dirty="0"/>
                  </a:p>
                </p:txBody>
              </p:sp>
            </p:grpSp>
            <p:sp>
              <p:nvSpPr>
                <p:cNvPr id="186" name="Right Arrow 185"/>
                <p:cNvSpPr/>
                <p:nvPr/>
              </p:nvSpPr>
              <p:spPr>
                <a:xfrm rot="9274437">
                  <a:off x="5843416" y="3948763"/>
                  <a:ext cx="2349538" cy="232647"/>
                </a:xfrm>
                <a:prstGeom prst="rightArrow">
                  <a:avLst/>
                </a:prstGeom>
                <a:solidFill>
                  <a:srgbClr val="BFBFB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1" name="Picture 180"/>
              <p:cNvPicPr>
                <a:picLocks noChangeAspect="1"/>
              </p:cNvPicPr>
              <p:nvPr/>
            </p:nvPicPr>
            <p:blipFill>
              <a:blip r:embed="rId11"/>
              <a:stretch>
                <a:fillRect/>
              </a:stretch>
            </p:blipFill>
            <p:spPr>
              <a:xfrm rot="434310">
                <a:off x="4647472" y="5831664"/>
                <a:ext cx="1174880" cy="470418"/>
              </a:xfrm>
              <a:prstGeom prst="rect">
                <a:avLst/>
              </a:prstGeom>
            </p:spPr>
          </p:pic>
          <p:pic>
            <p:nvPicPr>
              <p:cNvPr id="182" name="Picture 181"/>
              <p:cNvPicPr>
                <a:picLocks noChangeAspect="1"/>
              </p:cNvPicPr>
              <p:nvPr/>
            </p:nvPicPr>
            <p:blipFill>
              <a:blip r:embed="rId12"/>
              <a:stretch>
                <a:fillRect/>
              </a:stretch>
            </p:blipFill>
            <p:spPr>
              <a:xfrm>
                <a:off x="149082" y="4750495"/>
                <a:ext cx="939800" cy="406400"/>
              </a:xfrm>
              <a:prstGeom prst="rect">
                <a:avLst/>
              </a:prstGeom>
            </p:spPr>
          </p:pic>
        </p:grpSp>
        <p:pic>
          <p:nvPicPr>
            <p:cNvPr id="178" name="Picture 177"/>
            <p:cNvPicPr>
              <a:picLocks noChangeAspect="1"/>
            </p:cNvPicPr>
            <p:nvPr/>
          </p:nvPicPr>
          <p:blipFill>
            <a:blip r:embed="rId13">
              <a:extLst>
                <a:ext uri="{BEBA8EAE-BF5A-486C-A8C5-ECC9F3942E4B}">
                  <a14:imgProps xmlns:a14="http://schemas.microsoft.com/office/drawing/2010/main">
                    <a14:imgLayer r:embed="rId17">
                      <a14:imgEffect>
                        <a14:backgroundRemoval t="10000" b="90000" l="10000" r="90000">
                          <a14:foregroundMark x1="30000" y1="25373" x2="30000" y2="25373"/>
                          <a14:foregroundMark x1="67143" y1="62687" x2="67143" y2="62687"/>
                        </a14:backgroundRemoval>
                      </a14:imgEffect>
                    </a14:imgLayer>
                  </a14:imgProps>
                </a:ext>
              </a:extLst>
            </a:blip>
            <a:stretch>
              <a:fillRect/>
            </a:stretch>
          </p:blipFill>
          <p:spPr>
            <a:xfrm>
              <a:off x="7483721" y="5670102"/>
              <a:ext cx="725706" cy="694605"/>
            </a:xfrm>
            <a:prstGeom prst="rect">
              <a:avLst/>
            </a:prstGeom>
            <a:effectLst>
              <a:glow rad="63500">
                <a:schemeClr val="accent1">
                  <a:satMod val="175000"/>
                  <a:alpha val="40000"/>
                </a:schemeClr>
              </a:glow>
            </a:effectLst>
          </p:spPr>
        </p:pic>
        <p:pic>
          <p:nvPicPr>
            <p:cNvPr id="179" name="Picture 178"/>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foregroundMark x1="30986" y1="41791" x2="30986" y2="41791"/>
                          <a14:foregroundMark x1="71831" y1="62687" x2="71831" y2="62687"/>
                        </a14:backgroundRemoval>
                      </a14:imgEffect>
                    </a14:imgLayer>
                  </a14:imgProps>
                </a:ext>
              </a:extLst>
            </a:blip>
            <a:stretch>
              <a:fillRect/>
            </a:stretch>
          </p:blipFill>
          <p:spPr>
            <a:xfrm>
              <a:off x="5025219" y="4677488"/>
              <a:ext cx="725706" cy="684822"/>
            </a:xfrm>
            <a:prstGeom prst="rect">
              <a:avLst/>
            </a:prstGeom>
            <a:effectLst>
              <a:glow rad="63500">
                <a:schemeClr val="accent1">
                  <a:satMod val="175000"/>
                  <a:alpha val="40000"/>
                </a:schemeClr>
              </a:glow>
            </a:effectLst>
          </p:spPr>
        </p:pic>
      </p:grpSp>
      <p:sp>
        <p:nvSpPr>
          <p:cNvPr id="217" name="TextBox 216"/>
          <p:cNvSpPr txBox="1"/>
          <p:nvPr/>
        </p:nvSpPr>
        <p:spPr>
          <a:xfrm>
            <a:off x="3148849" y="264596"/>
            <a:ext cx="1542954" cy="646331"/>
          </a:xfrm>
          <a:prstGeom prst="rect">
            <a:avLst/>
          </a:prstGeom>
          <a:noFill/>
        </p:spPr>
        <p:txBody>
          <a:bodyPr wrap="square" rtlCol="0">
            <a:spAutoFit/>
          </a:bodyPr>
          <a:lstStyle/>
          <a:p>
            <a:r>
              <a:rPr lang="en-US" sz="3600" u="sng" dirty="0" smtClean="0"/>
              <a:t>f &gt;&gt;= f</a:t>
            </a:r>
          </a:p>
        </p:txBody>
      </p:sp>
      <p:sp>
        <p:nvSpPr>
          <p:cNvPr id="218" name="TextBox 217"/>
          <p:cNvSpPr txBox="1"/>
          <p:nvPr/>
        </p:nvSpPr>
        <p:spPr>
          <a:xfrm>
            <a:off x="531221" y="263546"/>
            <a:ext cx="3221200" cy="646331"/>
          </a:xfrm>
          <a:prstGeom prst="rect">
            <a:avLst/>
          </a:prstGeom>
          <a:noFill/>
        </p:spPr>
        <p:txBody>
          <a:bodyPr wrap="square" rtlCol="0">
            <a:spAutoFit/>
          </a:bodyPr>
          <a:lstStyle/>
          <a:p>
            <a:r>
              <a:rPr lang="en-US" sz="3600" u="sng" dirty="0" smtClean="0"/>
              <a:t>m &gt;&gt;= f &gt;&gt;= f</a:t>
            </a:r>
          </a:p>
        </p:txBody>
      </p:sp>
      <p:sp>
        <p:nvSpPr>
          <p:cNvPr id="219" name="TextBox 218"/>
          <p:cNvSpPr txBox="1"/>
          <p:nvPr/>
        </p:nvSpPr>
        <p:spPr>
          <a:xfrm>
            <a:off x="4334166" y="265188"/>
            <a:ext cx="1542954" cy="646331"/>
          </a:xfrm>
          <a:prstGeom prst="rect">
            <a:avLst/>
          </a:prstGeom>
          <a:noFill/>
        </p:spPr>
        <p:txBody>
          <a:bodyPr wrap="square" rtlCol="0">
            <a:spAutoFit/>
          </a:bodyPr>
          <a:lstStyle/>
          <a:p>
            <a:r>
              <a:rPr lang="en-US" sz="3600" u="sng" dirty="0" smtClean="0"/>
              <a:t>f &gt;&gt;= f</a:t>
            </a:r>
          </a:p>
        </p:txBody>
      </p:sp>
    </p:spTree>
    <p:extLst>
      <p:ext uri="{BB962C8B-B14F-4D97-AF65-F5344CB8AC3E}">
        <p14:creationId xmlns:p14="http://schemas.microsoft.com/office/powerpoint/2010/main" val="4226346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17"/>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37"/>
                                        </p:tgtEl>
                                        <p:attrNameLst>
                                          <p:attrName>style.visibility</p:attrName>
                                        </p:attrNameLst>
                                      </p:cBhvr>
                                      <p:to>
                                        <p:strVal val="visible"/>
                                      </p:to>
                                    </p:set>
                                  </p:childTnLst>
                                </p:cTn>
                              </p:par>
                              <p:par>
                                <p:cTn id="9" presetID="1" presetClass="entr" presetSubtype="0" fill="hold" nodeType="withEffect">
                                  <p:stCondLst>
                                    <p:cond delay="200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P spid="2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endParaRPr lang="en-US" sz="3600" u="sng" dirty="0"/>
          </a:p>
        </p:txBody>
      </p:sp>
      <p:sp>
        <p:nvSpPr>
          <p:cNvPr id="5" name="Content Placeholder 2"/>
          <p:cNvSpPr txBox="1">
            <a:spLocks/>
          </p:cNvSpPr>
          <p:nvPr/>
        </p:nvSpPr>
        <p:spPr>
          <a:xfrm>
            <a:off x="552751" y="1428681"/>
            <a:ext cx="8043572" cy="488925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2000" b="1" dirty="0"/>
              <a:t> </a:t>
            </a:r>
            <a:r>
              <a:rPr lang="en-US" sz="2000" dirty="0" err="1">
                <a:latin typeface="Consolas"/>
                <a:cs typeface="Consolas"/>
              </a:rPr>
              <a:t>pcrMonad</a:t>
            </a:r>
            <a:r>
              <a:rPr lang="en-US" sz="2000" dirty="0">
                <a:latin typeface="Consolas"/>
                <a:cs typeface="Consolas"/>
              </a:rPr>
              <a:t>[A,S,PCRVAL:TYPE+] : THEORY</a:t>
            </a:r>
          </a:p>
          <a:p>
            <a:pPr marL="0" indent="0">
              <a:spcBef>
                <a:spcPts val="0"/>
              </a:spcBef>
              <a:buNone/>
            </a:pPr>
            <a:endParaRPr lang="en-US" sz="2000" dirty="0" smtClean="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r>
              <a:rPr lang="en-US" sz="2000" dirty="0">
                <a:latin typeface="Consolas"/>
                <a:cs typeface="Consolas"/>
              </a:rPr>
              <a:t>  importing </a:t>
            </a:r>
            <a:r>
              <a:rPr lang="en-US" sz="2000" dirty="0" err="1">
                <a:latin typeface="Consolas"/>
                <a:cs typeface="Consolas"/>
              </a:rPr>
              <a:t>pcr</a:t>
            </a:r>
            <a:r>
              <a:rPr lang="en-US" sz="2000" dirty="0">
                <a:latin typeface="Consolas"/>
                <a:cs typeface="Consolas"/>
              </a:rPr>
              <a:t>[PCRVAL];</a:t>
            </a:r>
          </a:p>
          <a:p>
            <a:pPr marL="0" indent="0">
              <a:spcBef>
                <a:spcPts val="0"/>
              </a:spcBef>
              <a:buNone/>
            </a:pPr>
            <a:r>
              <a:rPr lang="en-US" sz="2000" dirty="0">
                <a:latin typeface="Consolas"/>
                <a:cs typeface="Consolas"/>
              </a:rPr>
              <a:t>  importing </a:t>
            </a:r>
            <a:r>
              <a:rPr lang="en-US" sz="2000" dirty="0" err="1">
                <a:latin typeface="Consolas"/>
                <a:cs typeface="Consolas"/>
              </a:rPr>
              <a:t>StateMonad</a:t>
            </a:r>
            <a:r>
              <a:rPr lang="en-US" sz="2000" dirty="0" smtClean="0">
                <a:latin typeface="Consolas"/>
                <a:cs typeface="Consolas"/>
              </a:rPr>
              <a:t>[A,S];</a:t>
            </a:r>
          </a:p>
          <a:p>
            <a:pPr marL="0" indent="0">
              <a:spcBef>
                <a:spcPts val="0"/>
              </a:spcBef>
              <a:buNone/>
            </a:pPr>
            <a:endParaRPr lang="en-US" sz="2000" dirty="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endParaRPr lang="en-US" sz="2000" dirty="0">
              <a:latin typeface="Consolas"/>
              <a:cs typeface="Consolas"/>
            </a:endParaRPr>
          </a:p>
          <a:p>
            <a:pPr>
              <a:spcBef>
                <a:spcPts val="0"/>
              </a:spcBef>
              <a:buFont typeface="Wingdings" charset="2"/>
              <a:buChar char="²"/>
            </a:pPr>
            <a:r>
              <a:rPr lang="en-US" sz="2000" dirty="0" err="1">
                <a:latin typeface="Consolas"/>
                <a:cs typeface="Consolas"/>
              </a:rPr>
              <a:t>StateMonad</a:t>
            </a:r>
            <a:r>
              <a:rPr lang="en-US" sz="2000" dirty="0">
                <a:latin typeface="Consolas"/>
                <a:cs typeface="Consolas"/>
              </a:rPr>
              <a:t>[A,S:TYPE+];</a:t>
            </a:r>
          </a:p>
          <a:p>
            <a:pPr>
              <a:spcBef>
                <a:spcPts val="0"/>
              </a:spcBef>
            </a:pPr>
            <a:endParaRPr lang="en-US" sz="900" dirty="0">
              <a:latin typeface="Consolas"/>
              <a:cs typeface="Consolas"/>
            </a:endParaRPr>
          </a:p>
          <a:p>
            <a:pPr marL="0" indent="0">
              <a:spcBef>
                <a:spcPts val="0"/>
              </a:spcBef>
              <a:buNone/>
            </a:pPr>
            <a:r>
              <a:rPr lang="en-US" sz="2000" i="1" dirty="0">
                <a:latin typeface="Consolas"/>
                <a:cs typeface="Consolas"/>
              </a:rPr>
              <a:t>    return(</a:t>
            </a:r>
            <a:r>
              <a:rPr lang="en-US" sz="2000" i="1" dirty="0" err="1">
                <a:latin typeface="Consolas"/>
                <a:cs typeface="Consolas"/>
              </a:rPr>
              <a:t>x:A</a:t>
            </a:r>
            <a:r>
              <a:rPr lang="en-US" sz="2000" i="1" dirty="0">
                <a:latin typeface="Consolas"/>
                <a:cs typeface="Consolas"/>
              </a:rPr>
              <a:t>):State = state(LAMBDA (</a:t>
            </a:r>
            <a:r>
              <a:rPr lang="en-US" sz="2000" i="1" dirty="0" err="1">
                <a:latin typeface="Consolas"/>
                <a:cs typeface="Consolas"/>
              </a:rPr>
              <a:t>s:S</a:t>
            </a:r>
            <a:r>
              <a:rPr lang="en-US" sz="2000" i="1" dirty="0">
                <a:latin typeface="Consolas"/>
                <a:cs typeface="Consolas"/>
              </a:rPr>
              <a:t>) : (x, s));</a:t>
            </a:r>
          </a:p>
          <a:p>
            <a:pPr marL="0" indent="0">
              <a:spcBef>
                <a:spcPts val="0"/>
              </a:spcBef>
              <a:buNone/>
            </a:pPr>
            <a:endParaRPr lang="en-US" sz="20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r>
              <a:rPr lang="en-US" sz="2000" dirty="0">
                <a:latin typeface="Consolas"/>
                <a:cs typeface="Consolas"/>
              </a:rPr>
              <a:t> </a:t>
            </a:r>
            <a:r>
              <a:rPr lang="en-US" sz="2000" dirty="0" smtClean="0">
                <a:latin typeface="Consolas"/>
                <a:cs typeface="Consolas"/>
              </a:rPr>
              <a:t> importing </a:t>
            </a:r>
            <a:r>
              <a:rPr lang="en-US" sz="2000" dirty="0" err="1">
                <a:latin typeface="Consolas"/>
                <a:cs typeface="Consolas"/>
              </a:rPr>
              <a:t>StateMonad</a:t>
            </a:r>
            <a:r>
              <a:rPr lang="en-US" sz="2000" dirty="0" smtClean="0">
                <a:latin typeface="Consolas"/>
                <a:cs typeface="Consolas"/>
              </a:rPr>
              <a:t>[PCR,</a:t>
            </a:r>
            <a:r>
              <a:rPr lang="en-US" sz="2000" dirty="0">
                <a:latin typeface="Consolas"/>
                <a:cs typeface="Consolas"/>
              </a:rPr>
              <a:t>S];</a:t>
            </a:r>
          </a:p>
          <a:p>
            <a:pPr marL="0" indent="0">
              <a:spcBef>
                <a:spcPts val="0"/>
              </a:spcBef>
              <a:buNone/>
            </a:pPr>
            <a:endParaRPr lang="en-US" sz="2000" dirty="0">
              <a:latin typeface="Consolas"/>
              <a:cs typeface="Consolas"/>
            </a:endParaRPr>
          </a:p>
          <a:p>
            <a:pPr marL="0" indent="0">
              <a:spcBef>
                <a:spcPts val="0"/>
              </a:spcBef>
              <a:buNone/>
            </a:pPr>
            <a:endParaRPr lang="en-US" sz="20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21</a:t>
            </a:fld>
            <a:endParaRPr lang="en-US"/>
          </a:p>
        </p:txBody>
      </p:sp>
      <p:sp>
        <p:nvSpPr>
          <p:cNvPr id="4" name="Left Arrow 3"/>
          <p:cNvSpPr/>
          <p:nvPr/>
        </p:nvSpPr>
        <p:spPr>
          <a:xfrm>
            <a:off x="4727070" y="3080663"/>
            <a:ext cx="987746" cy="258681"/>
          </a:xfrm>
          <a:prstGeom prst="leftArrow">
            <a:avLst/>
          </a:prstGeom>
          <a:solidFill>
            <a:schemeClr val="tx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726574" y="3021873"/>
            <a:ext cx="2116598" cy="369332"/>
          </a:xfrm>
          <a:prstGeom prst="rect">
            <a:avLst/>
          </a:prstGeom>
          <a:noFill/>
        </p:spPr>
        <p:txBody>
          <a:bodyPr wrap="square" rtlCol="0">
            <a:spAutoFit/>
          </a:bodyPr>
          <a:lstStyle/>
          <a:p>
            <a:r>
              <a:rPr lang="en-US" i="1" dirty="0" smtClean="0"/>
              <a:t>Which is PCR?</a:t>
            </a:r>
            <a:endParaRPr lang="en-US" i="1" dirty="0"/>
          </a:p>
        </p:txBody>
      </p:sp>
    </p:spTree>
    <p:extLst>
      <p:ext uri="{BB962C8B-B14F-4D97-AF65-F5344CB8AC3E}">
        <p14:creationId xmlns:p14="http://schemas.microsoft.com/office/powerpoint/2010/main" val="3663803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dissolve">
                                      <p:cBhvr>
                                        <p:cTn id="13" dur="500"/>
                                        <p:tgtEl>
                                          <p:spTgt spid="5">
                                            <p:txEl>
                                              <p:pRg st="10" end="1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animEffect transition="in" filter="dissolve">
                                      <p:cBhvr>
                                        <p:cTn id="21"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r>
              <a:rPr lang="en-US" sz="3600" u="sng" dirty="0" smtClean="0"/>
              <a:t> --- First Theorems</a:t>
            </a:r>
            <a:endParaRPr lang="en-US" sz="3600" u="sng" dirty="0"/>
          </a:p>
        </p:txBody>
      </p:sp>
      <p:sp>
        <p:nvSpPr>
          <p:cNvPr id="5" name="Content Placeholder 2"/>
          <p:cNvSpPr txBox="1">
            <a:spLocks/>
          </p:cNvSpPr>
          <p:nvPr/>
        </p:nvSpPr>
        <p:spPr>
          <a:xfrm>
            <a:off x="309217" y="1336261"/>
            <a:ext cx="8393044"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b="1" dirty="0" smtClean="0">
                <a:latin typeface="Consolas"/>
                <a:cs typeface="Consolas"/>
              </a:rPr>
              <a:t>importing </a:t>
            </a:r>
            <a:r>
              <a:rPr lang="en-US" sz="1600" b="1" dirty="0" err="1">
                <a:latin typeface="Consolas"/>
                <a:cs typeface="Consolas"/>
              </a:rPr>
              <a:t>StateMonad</a:t>
            </a:r>
            <a:r>
              <a:rPr lang="en-US" sz="1600" b="1" dirty="0" smtClean="0">
                <a:latin typeface="Consolas"/>
                <a:cs typeface="Consolas"/>
              </a:rPr>
              <a:t>[PCR,</a:t>
            </a:r>
            <a:r>
              <a:rPr lang="en-US" sz="1600" b="1" dirty="0">
                <a:latin typeface="Consolas"/>
                <a:cs typeface="Consolas"/>
              </a:rPr>
              <a:t>S]</a:t>
            </a:r>
            <a:r>
              <a:rPr lang="en-US" sz="1600" b="1" dirty="0" smtClean="0">
                <a:latin typeface="Consolas"/>
                <a:cs typeface="Consolas"/>
              </a:rPr>
              <a:t>;</a:t>
            </a:r>
            <a:endParaRPr lang="en-US" sz="1600" b="1" dirty="0">
              <a:latin typeface="Consolas"/>
              <a:cs typeface="Consolas"/>
            </a:endParaRPr>
          </a:p>
          <a:p>
            <a:pPr marL="0" indent="0">
              <a:spcBef>
                <a:spcPts val="0"/>
              </a:spcBef>
              <a:buNone/>
            </a:pPr>
            <a:endParaRPr lang="en-US" sz="12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sameReturn_sameRun</a:t>
            </a:r>
            <a:r>
              <a:rPr lang="en-US" sz="1600" dirty="0">
                <a:latin typeface="Consolas"/>
                <a:cs typeface="Consolas"/>
              </a:rPr>
              <a:t> : THEOREM </a:t>
            </a:r>
          </a:p>
          <a:p>
            <a:pPr marL="0" indent="0">
              <a:spcBef>
                <a:spcPts val="0"/>
              </a:spcBef>
              <a:buNone/>
            </a:pPr>
            <a:r>
              <a:rPr lang="en-US" sz="1600" dirty="0">
                <a:latin typeface="Consolas"/>
                <a:cs typeface="Consolas"/>
              </a:rPr>
              <a:t>   (FORALL </a:t>
            </a:r>
            <a:r>
              <a:rPr lang="en-US" sz="1600" dirty="0" smtClean="0">
                <a:latin typeface="Consolas"/>
                <a:cs typeface="Consolas"/>
              </a:rPr>
              <a:t>(</a:t>
            </a:r>
            <a:r>
              <a:rPr lang="en-US" sz="1600" dirty="0" err="1" smtClean="0">
                <a:latin typeface="Consolas"/>
                <a:cs typeface="Consolas"/>
              </a:rPr>
              <a:t>s:S</a:t>
            </a:r>
            <a:r>
              <a:rPr lang="en-US" sz="1600" dirty="0" smtClean="0">
                <a:latin typeface="Consolas"/>
                <a:cs typeface="Consolas"/>
              </a:rPr>
              <a:t>, p0</a:t>
            </a:r>
            <a:r>
              <a:rPr lang="en-US" sz="1600" dirty="0">
                <a:latin typeface="Consolas"/>
                <a:cs typeface="Consolas"/>
              </a:rPr>
              <a:t>,p1:PCR)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(return(p0) = return(p1))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(return(p0))</a:t>
            </a:r>
            <a:r>
              <a:rPr lang="en-US" sz="1600" dirty="0" smtClean="0">
                <a:latin typeface="Consolas"/>
                <a:cs typeface="Consolas"/>
              </a:rPr>
              <a:t>(s) </a:t>
            </a:r>
            <a:r>
              <a:rPr lang="en-US" sz="1600" dirty="0">
                <a:latin typeface="Consolas"/>
                <a:cs typeface="Consolas"/>
              </a:rPr>
              <a:t>= </a:t>
            </a:r>
            <a:r>
              <a:rPr lang="en-US" sz="1600" dirty="0" err="1">
                <a:latin typeface="Consolas"/>
                <a:cs typeface="Consolas"/>
              </a:rPr>
              <a:t>runState</a:t>
            </a:r>
            <a:r>
              <a:rPr lang="en-US" sz="1600" dirty="0">
                <a:latin typeface="Consolas"/>
                <a:cs typeface="Consolas"/>
              </a:rPr>
              <a:t>(return(p1))</a:t>
            </a:r>
            <a:r>
              <a:rPr lang="en-US" sz="1600" dirty="0" smtClean="0">
                <a:latin typeface="Consolas"/>
                <a:cs typeface="Consolas"/>
              </a:rPr>
              <a:t>(s)</a:t>
            </a:r>
            <a:r>
              <a:rPr lang="en-US" sz="1600" dirty="0">
                <a:latin typeface="Consolas"/>
                <a:cs typeface="Consolas"/>
              </a:rPr>
              <a:t>) ))</a:t>
            </a:r>
          </a:p>
          <a:p>
            <a:pPr marL="0" indent="0">
              <a:spcBef>
                <a:spcPts val="0"/>
              </a:spcBef>
              <a:buNone/>
            </a:pPr>
            <a:endParaRPr lang="en-US" sz="1200" dirty="0">
              <a:latin typeface="Consolas"/>
              <a:cs typeface="Consolas"/>
            </a:endParaRPr>
          </a:p>
          <a:p>
            <a:pPr marL="0" indent="0">
              <a:spcBef>
                <a:spcPts val="0"/>
              </a:spcBef>
              <a:buNone/>
            </a:pPr>
            <a:r>
              <a:rPr lang="en-US" sz="1600" dirty="0">
                <a:latin typeface="Consolas"/>
                <a:cs typeface="Consolas"/>
              </a:rPr>
              <a:t>  </a:t>
            </a:r>
          </a:p>
          <a:p>
            <a:pPr marL="0" indent="0">
              <a:spcBef>
                <a:spcPts val="0"/>
              </a:spcBef>
              <a:buNone/>
            </a:pPr>
            <a:endParaRPr lang="en-US" sz="20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returnPcr</a:t>
            </a:r>
            <a:r>
              <a:rPr lang="en-US" sz="1600" dirty="0">
                <a:latin typeface="Consolas"/>
                <a:cs typeface="Consolas"/>
              </a:rPr>
              <a:t> : THEOREM </a:t>
            </a:r>
          </a:p>
          <a:p>
            <a:pPr marL="0" indent="0">
              <a:spcBef>
                <a:spcPts val="0"/>
              </a:spcBef>
              <a:buNone/>
            </a:pPr>
            <a:r>
              <a:rPr lang="en-US" sz="1600" dirty="0">
                <a:latin typeface="Consolas"/>
                <a:cs typeface="Consolas"/>
              </a:rPr>
              <a:t>   (FORALL (p0,p1:PCR) : ( (p0 = p1) IFF (return(p0) = return(p1)) ))</a:t>
            </a: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22</a:t>
            </a:fld>
            <a:endParaRPr lang="en-US"/>
          </a:p>
        </p:txBody>
      </p:sp>
      <p:sp>
        <p:nvSpPr>
          <p:cNvPr id="6" name="Process 5"/>
          <p:cNvSpPr/>
          <p:nvPr/>
        </p:nvSpPr>
        <p:spPr>
          <a:xfrm>
            <a:off x="276087" y="253432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4257110"/>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616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What about </a:t>
            </a:r>
            <a:r>
              <a:rPr lang="en-US" sz="3600" i="1" u="sng" dirty="0" smtClean="0"/>
              <a:t>S</a:t>
            </a:r>
            <a:r>
              <a:rPr lang="en-US" sz="3600" u="sng" dirty="0" smtClean="0"/>
              <a:t>?</a:t>
            </a:r>
            <a:endParaRPr lang="en-US" sz="3600" u="sng" dirty="0"/>
          </a:p>
        </p:txBody>
      </p:sp>
      <p:sp>
        <p:nvSpPr>
          <p:cNvPr id="5" name="Content Placeholder 2"/>
          <p:cNvSpPr txBox="1">
            <a:spLocks/>
          </p:cNvSpPr>
          <p:nvPr/>
        </p:nvSpPr>
        <p:spPr>
          <a:xfrm>
            <a:off x="309216" y="1336261"/>
            <a:ext cx="8547653"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0"/>
              </a:spcBef>
            </a:pPr>
            <a:r>
              <a:rPr lang="en-US" sz="1800" dirty="0" err="1" smtClean="0">
                <a:latin typeface="Consolas"/>
                <a:cs typeface="Consolas"/>
              </a:rPr>
              <a:t>StateMonad</a:t>
            </a:r>
            <a:r>
              <a:rPr lang="en-US" sz="1800" dirty="0" smtClean="0">
                <a:latin typeface="Consolas"/>
                <a:cs typeface="Consolas"/>
              </a:rPr>
              <a:t>[A,S:TYPE+];</a:t>
            </a:r>
          </a:p>
          <a:p>
            <a:pPr>
              <a:spcBef>
                <a:spcPts val="0"/>
              </a:spcBef>
            </a:pPr>
            <a:endParaRPr lang="en-US" sz="800" dirty="0" smtClean="0">
              <a:latin typeface="Consolas"/>
              <a:cs typeface="Consolas"/>
            </a:endParaRPr>
          </a:p>
          <a:p>
            <a:pPr marL="0" indent="0">
              <a:spcBef>
                <a:spcPts val="0"/>
              </a:spcBef>
              <a:buNone/>
            </a:pPr>
            <a:r>
              <a:rPr lang="en-US" sz="1800" i="1" dirty="0" smtClean="0">
                <a:latin typeface="Consolas"/>
                <a:cs typeface="Consolas"/>
              </a:rPr>
              <a:t>    return</a:t>
            </a:r>
            <a:r>
              <a:rPr lang="en-US" sz="1800" i="1" dirty="0">
                <a:latin typeface="Consolas"/>
                <a:cs typeface="Consolas"/>
              </a:rPr>
              <a:t>(</a:t>
            </a:r>
            <a:r>
              <a:rPr lang="en-US" sz="1800" i="1" dirty="0" err="1">
                <a:latin typeface="Consolas"/>
                <a:cs typeface="Consolas"/>
              </a:rPr>
              <a:t>x:A</a:t>
            </a:r>
            <a:r>
              <a:rPr lang="en-US" sz="1800" i="1" dirty="0">
                <a:latin typeface="Consolas"/>
                <a:cs typeface="Consolas"/>
              </a:rPr>
              <a:t>):State = state(LAMBDA (</a:t>
            </a:r>
            <a:r>
              <a:rPr lang="en-US" sz="1800" i="1" dirty="0" err="1">
                <a:latin typeface="Consolas"/>
                <a:cs typeface="Consolas"/>
              </a:rPr>
              <a:t>s:S</a:t>
            </a:r>
            <a:r>
              <a:rPr lang="en-US" sz="1800" i="1" dirty="0">
                <a:latin typeface="Consolas"/>
                <a:cs typeface="Consolas"/>
              </a:rPr>
              <a:t>) : (x, s));</a:t>
            </a:r>
          </a:p>
          <a:p>
            <a:pPr>
              <a:spcBef>
                <a:spcPts val="0"/>
              </a:spcBef>
            </a:pPr>
            <a:endParaRPr lang="en-US" sz="1800" dirty="0" smtClean="0">
              <a:latin typeface="Consolas"/>
              <a:cs typeface="Consolas"/>
            </a:endParaRPr>
          </a:p>
          <a:p>
            <a:pPr>
              <a:spcBef>
                <a:spcPts val="0"/>
              </a:spcBef>
            </a:pPr>
            <a:endParaRPr lang="en-US" sz="1800" dirty="0">
              <a:latin typeface="Consolas"/>
              <a:cs typeface="Consolas"/>
            </a:endParaRPr>
          </a:p>
          <a:p>
            <a:pPr>
              <a:spcBef>
                <a:spcPts val="0"/>
              </a:spcBef>
            </a:pPr>
            <a:r>
              <a:rPr lang="en-US" sz="1800" dirty="0" smtClean="0">
                <a:latin typeface="Consolas"/>
                <a:cs typeface="Consolas"/>
              </a:rPr>
              <a:t>importing </a:t>
            </a:r>
            <a:r>
              <a:rPr lang="en-US" sz="1800" dirty="0" err="1">
                <a:latin typeface="Consolas"/>
                <a:cs typeface="Consolas"/>
              </a:rPr>
              <a:t>StateMonad</a:t>
            </a:r>
            <a:r>
              <a:rPr lang="en-US" sz="1800" dirty="0" smtClean="0">
                <a:latin typeface="Consolas"/>
                <a:cs typeface="Consolas"/>
              </a:rPr>
              <a:t>[PCR,</a:t>
            </a:r>
            <a:r>
              <a:rPr lang="en-US" sz="1800" dirty="0">
                <a:latin typeface="Consolas"/>
                <a:cs typeface="Consolas"/>
              </a:rPr>
              <a:t>S</a:t>
            </a:r>
            <a:r>
              <a:rPr lang="en-US" sz="1800" dirty="0" smtClean="0">
                <a:latin typeface="Consolas"/>
                <a:cs typeface="Consolas"/>
              </a:rPr>
              <a:t>];</a:t>
            </a:r>
          </a:p>
          <a:p>
            <a:pPr>
              <a:spcBef>
                <a:spcPts val="0"/>
              </a:spcBef>
            </a:pPr>
            <a:endParaRPr lang="en-US" sz="800" dirty="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   return(</a:t>
            </a:r>
            <a:r>
              <a:rPr lang="en-US" sz="1800" i="1" dirty="0" err="1" smtClean="0">
                <a:latin typeface="Consolas"/>
                <a:cs typeface="Consolas"/>
              </a:rPr>
              <a:t>pcr:PCR</a:t>
            </a:r>
            <a:r>
              <a:rPr lang="en-US" sz="1800" i="1" dirty="0" smtClean="0">
                <a:latin typeface="Consolas"/>
                <a:cs typeface="Consolas"/>
              </a:rPr>
              <a:t>)</a:t>
            </a:r>
            <a:r>
              <a:rPr lang="en-US" sz="1800" i="1" dirty="0">
                <a:latin typeface="Consolas"/>
                <a:cs typeface="Consolas"/>
              </a:rPr>
              <a:t>:State = state(LAMBDA (</a:t>
            </a:r>
            <a:r>
              <a:rPr lang="en-US" sz="1800" i="1" dirty="0" err="1">
                <a:latin typeface="Consolas"/>
                <a:cs typeface="Consolas"/>
              </a:rPr>
              <a:t>s:S</a:t>
            </a:r>
            <a:r>
              <a:rPr lang="en-US" sz="1800" i="1" dirty="0">
                <a:latin typeface="Consolas"/>
                <a:cs typeface="Consolas"/>
              </a:rPr>
              <a:t>) : </a:t>
            </a:r>
            <a:r>
              <a:rPr lang="en-US" sz="1800" i="1" dirty="0" smtClean="0">
                <a:latin typeface="Consolas"/>
                <a:cs typeface="Consolas"/>
              </a:rPr>
              <a:t>(</a:t>
            </a:r>
            <a:r>
              <a:rPr lang="en-US" sz="1800" i="1" dirty="0" err="1" smtClean="0">
                <a:latin typeface="Consolas"/>
                <a:cs typeface="Consolas"/>
              </a:rPr>
              <a:t>pcr</a:t>
            </a:r>
            <a:r>
              <a:rPr lang="en-US" sz="1800" i="1" dirty="0" smtClean="0">
                <a:latin typeface="Consolas"/>
                <a:cs typeface="Consolas"/>
              </a:rPr>
              <a:t>, s</a:t>
            </a:r>
            <a:r>
              <a:rPr lang="en-US" sz="1800" i="1" dirty="0">
                <a:latin typeface="Consolas"/>
                <a:cs typeface="Consolas"/>
              </a:rPr>
              <a:t>));</a:t>
            </a:r>
          </a:p>
          <a:p>
            <a:pPr>
              <a:spcBef>
                <a:spcPts val="0"/>
              </a:spcBef>
            </a:pPr>
            <a:endParaRPr lang="en-US" sz="1800" dirty="0" smtClean="0">
              <a:latin typeface="Consolas"/>
              <a:cs typeface="Consolas"/>
            </a:endParaRPr>
          </a:p>
          <a:p>
            <a:pPr>
              <a:spcBef>
                <a:spcPts val="0"/>
              </a:spcBef>
            </a:pPr>
            <a:endParaRPr lang="en-US" sz="1800" dirty="0" smtClean="0">
              <a:latin typeface="Consolas"/>
              <a:cs typeface="Consolas"/>
            </a:endParaRPr>
          </a:p>
          <a:p>
            <a:pPr>
              <a:spcBef>
                <a:spcPts val="0"/>
              </a:spcBef>
            </a:pPr>
            <a:r>
              <a:rPr lang="en-US" sz="1800" dirty="0">
                <a:latin typeface="Consolas"/>
                <a:cs typeface="Consolas"/>
              </a:rPr>
              <a:t>importing </a:t>
            </a:r>
            <a:r>
              <a:rPr lang="en-US" sz="1800" dirty="0" err="1">
                <a:latin typeface="Consolas"/>
                <a:cs typeface="Consolas"/>
              </a:rPr>
              <a:t>StateMonad</a:t>
            </a:r>
            <a:r>
              <a:rPr lang="en-US" sz="1800" dirty="0" smtClean="0">
                <a:latin typeface="Consolas"/>
                <a:cs typeface="Consolas"/>
              </a:rPr>
              <a:t>[A,PCR];</a:t>
            </a:r>
          </a:p>
          <a:p>
            <a:pPr>
              <a:spcBef>
                <a:spcPts val="0"/>
              </a:spcBef>
            </a:pPr>
            <a:endParaRPr lang="en-US" sz="800" dirty="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return</a:t>
            </a:r>
            <a:r>
              <a:rPr lang="en-US" sz="1800" i="1" dirty="0">
                <a:latin typeface="Consolas"/>
                <a:cs typeface="Consolas"/>
              </a:rPr>
              <a:t>(</a:t>
            </a:r>
            <a:r>
              <a:rPr lang="en-US" sz="1800" i="1" dirty="0" err="1">
                <a:latin typeface="Consolas"/>
                <a:cs typeface="Consolas"/>
              </a:rPr>
              <a:t>x:A</a:t>
            </a:r>
            <a:r>
              <a:rPr lang="en-US" sz="1800" i="1" dirty="0">
                <a:latin typeface="Consolas"/>
                <a:cs typeface="Consolas"/>
              </a:rPr>
              <a:t>):State = state(LAMBDA </a:t>
            </a:r>
            <a:r>
              <a:rPr lang="en-US" sz="1800" i="1" dirty="0" smtClean="0">
                <a:latin typeface="Consolas"/>
                <a:cs typeface="Consolas"/>
              </a:rPr>
              <a:t>(</a:t>
            </a:r>
            <a:r>
              <a:rPr lang="en-US" sz="1800" i="1" dirty="0" err="1" smtClean="0">
                <a:latin typeface="Consolas"/>
                <a:cs typeface="Consolas"/>
              </a:rPr>
              <a:t>pcr:PCR</a:t>
            </a:r>
            <a:r>
              <a:rPr lang="en-US" sz="1800" i="1" dirty="0" smtClean="0">
                <a:latin typeface="Consolas"/>
                <a:cs typeface="Consolas"/>
              </a:rPr>
              <a:t>) </a:t>
            </a:r>
            <a:r>
              <a:rPr lang="en-US" sz="1800" i="1" dirty="0">
                <a:latin typeface="Consolas"/>
                <a:cs typeface="Consolas"/>
              </a:rPr>
              <a:t>: (x</a:t>
            </a:r>
            <a:r>
              <a:rPr lang="en-US" sz="1800" i="1" dirty="0" smtClean="0">
                <a:latin typeface="Consolas"/>
                <a:cs typeface="Consolas"/>
              </a:rPr>
              <a:t>, </a:t>
            </a:r>
            <a:r>
              <a:rPr lang="en-US" sz="1800" i="1" dirty="0" err="1" smtClean="0">
                <a:latin typeface="Consolas"/>
                <a:cs typeface="Consolas"/>
              </a:rPr>
              <a:t>pcr</a:t>
            </a:r>
            <a:r>
              <a:rPr lang="en-US" sz="1800" i="1" dirty="0" smtClean="0">
                <a:latin typeface="Consolas"/>
                <a:cs typeface="Consolas"/>
              </a:rPr>
              <a:t>)</a:t>
            </a:r>
            <a:r>
              <a:rPr lang="en-US" sz="1800" i="1" dirty="0">
                <a:latin typeface="Consolas"/>
                <a:cs typeface="Consolas"/>
              </a:rPr>
              <a:t>);</a:t>
            </a:r>
          </a:p>
          <a:p>
            <a:pPr>
              <a:spcBef>
                <a:spcPts val="0"/>
              </a:spcBef>
            </a:pPr>
            <a:endParaRPr lang="en-US" sz="1800" dirty="0" smtClean="0">
              <a:latin typeface="Consolas"/>
              <a:cs typeface="Consolas"/>
            </a:endParaRPr>
          </a:p>
          <a:p>
            <a:pPr>
              <a:spcBef>
                <a:spcPts val="0"/>
              </a:spcBef>
            </a:pPr>
            <a:endParaRPr lang="en-US" sz="1800" dirty="0">
              <a:latin typeface="Consolas"/>
              <a:cs typeface="Consolas"/>
            </a:endParaRPr>
          </a:p>
          <a:p>
            <a:pPr>
              <a:spcBef>
                <a:spcPts val="0"/>
              </a:spcBef>
            </a:pPr>
            <a:r>
              <a:rPr lang="en-US" sz="1800" dirty="0">
                <a:latin typeface="Consolas"/>
                <a:cs typeface="Consolas"/>
              </a:rPr>
              <a:t>importing </a:t>
            </a:r>
            <a:r>
              <a:rPr lang="en-US" sz="1800" dirty="0" err="1">
                <a:latin typeface="Consolas"/>
                <a:cs typeface="Consolas"/>
              </a:rPr>
              <a:t>StateMonad</a:t>
            </a:r>
            <a:r>
              <a:rPr lang="en-US" sz="1800" dirty="0">
                <a:latin typeface="Consolas"/>
                <a:cs typeface="Consolas"/>
              </a:rPr>
              <a:t>[PCR,PCR]</a:t>
            </a:r>
            <a:r>
              <a:rPr lang="en-US" sz="1800" dirty="0" smtClean="0">
                <a:latin typeface="Consolas"/>
                <a:cs typeface="Consolas"/>
              </a:rPr>
              <a:t>;</a:t>
            </a:r>
          </a:p>
          <a:p>
            <a:pPr>
              <a:spcBef>
                <a:spcPts val="0"/>
              </a:spcBef>
            </a:pPr>
            <a:endParaRPr lang="en-US" sz="800" dirty="0" smtClean="0">
              <a:latin typeface="Consolas"/>
              <a:cs typeface="Consolas"/>
            </a:endParaRPr>
          </a:p>
          <a:p>
            <a:pPr marL="0" indent="0">
              <a:spcBef>
                <a:spcPts val="0"/>
              </a:spcBef>
              <a:buNone/>
            </a:pPr>
            <a:r>
              <a:rPr lang="en-US" sz="1800" dirty="0" smtClean="0">
                <a:latin typeface="Consolas"/>
                <a:cs typeface="Consolas"/>
              </a:rPr>
              <a:t>    </a:t>
            </a:r>
            <a:r>
              <a:rPr lang="en-US" sz="1800" i="1" dirty="0" smtClean="0">
                <a:latin typeface="Consolas"/>
                <a:cs typeface="Consolas"/>
              </a:rPr>
              <a:t>return(</a:t>
            </a:r>
            <a:r>
              <a:rPr lang="en-US" sz="1800" i="1" dirty="0" err="1" smtClean="0">
                <a:latin typeface="Consolas"/>
                <a:cs typeface="Consolas"/>
              </a:rPr>
              <a:t>output_pcr:PCR</a:t>
            </a:r>
            <a:r>
              <a:rPr lang="en-US" sz="1800" i="1" dirty="0" smtClean="0">
                <a:latin typeface="Consolas"/>
                <a:cs typeface="Consolas"/>
              </a:rPr>
              <a:t>) : State </a:t>
            </a:r>
            <a:r>
              <a:rPr lang="en-US" sz="1800" i="1" dirty="0">
                <a:latin typeface="Consolas"/>
                <a:cs typeface="Consolas"/>
              </a:rPr>
              <a:t>= </a:t>
            </a:r>
            <a:endParaRPr lang="en-US" sz="1800" i="1" dirty="0" smtClean="0">
              <a:latin typeface="Consolas"/>
              <a:cs typeface="Consolas"/>
            </a:endParaRPr>
          </a:p>
          <a:p>
            <a:pPr marL="0" indent="0">
              <a:spcBef>
                <a:spcPts val="0"/>
              </a:spcBef>
              <a:buNone/>
            </a:pPr>
            <a:r>
              <a:rPr lang="en-US" sz="1800" i="1" dirty="0">
                <a:latin typeface="Consolas"/>
                <a:cs typeface="Consolas"/>
              </a:rPr>
              <a:t> </a:t>
            </a:r>
            <a:r>
              <a:rPr lang="en-US" sz="1800" i="1" dirty="0" smtClean="0">
                <a:latin typeface="Consolas"/>
                <a:cs typeface="Consolas"/>
              </a:rPr>
              <a:t>     state</a:t>
            </a:r>
            <a:r>
              <a:rPr lang="en-US" sz="1800" i="1" dirty="0">
                <a:latin typeface="Consolas"/>
                <a:cs typeface="Consolas"/>
              </a:rPr>
              <a:t>(LAMBDA </a:t>
            </a:r>
            <a:r>
              <a:rPr lang="en-US" sz="1800" i="1" dirty="0" smtClean="0">
                <a:latin typeface="Consolas"/>
                <a:cs typeface="Consolas"/>
              </a:rPr>
              <a:t>(</a:t>
            </a:r>
            <a:r>
              <a:rPr lang="en-US" sz="1800" i="1" dirty="0" err="1" smtClean="0">
                <a:latin typeface="Consolas"/>
                <a:cs typeface="Consolas"/>
              </a:rPr>
              <a:t>state_pcr:PCR</a:t>
            </a:r>
            <a:r>
              <a:rPr lang="en-US" sz="1800" i="1" dirty="0" smtClean="0">
                <a:latin typeface="Consolas"/>
                <a:cs typeface="Consolas"/>
              </a:rPr>
              <a:t>) </a:t>
            </a:r>
            <a:r>
              <a:rPr lang="en-US" sz="1800" i="1" dirty="0">
                <a:latin typeface="Consolas"/>
                <a:cs typeface="Consolas"/>
              </a:rPr>
              <a:t>: </a:t>
            </a:r>
            <a:r>
              <a:rPr lang="en-US" sz="1800" i="1" dirty="0" smtClean="0">
                <a:latin typeface="Consolas"/>
                <a:cs typeface="Consolas"/>
              </a:rPr>
              <a:t>(</a:t>
            </a:r>
            <a:r>
              <a:rPr lang="en-US" sz="1800" i="1" dirty="0" err="1" smtClean="0">
                <a:latin typeface="Consolas"/>
                <a:cs typeface="Consolas"/>
              </a:rPr>
              <a:t>output_pcr</a:t>
            </a:r>
            <a:r>
              <a:rPr lang="en-US" sz="1800" i="1" dirty="0" smtClean="0">
                <a:latin typeface="Consolas"/>
                <a:cs typeface="Consolas"/>
              </a:rPr>
              <a:t>, </a:t>
            </a:r>
            <a:r>
              <a:rPr lang="en-US" sz="1800" i="1" dirty="0" err="1" smtClean="0">
                <a:latin typeface="Consolas"/>
                <a:cs typeface="Consolas"/>
              </a:rPr>
              <a:t>state_pcr</a:t>
            </a:r>
            <a:r>
              <a:rPr lang="en-US" sz="1800" i="1" dirty="0" smtClean="0">
                <a:latin typeface="Consolas"/>
                <a:cs typeface="Consolas"/>
              </a:rPr>
              <a:t>)</a:t>
            </a:r>
            <a:r>
              <a:rPr lang="en-US" sz="1800" i="1" dirty="0">
                <a:latin typeface="Consolas"/>
                <a:cs typeface="Consolas"/>
              </a:rPr>
              <a:t>);</a:t>
            </a:r>
          </a:p>
          <a:p>
            <a:pPr>
              <a:spcBef>
                <a:spcPts val="0"/>
              </a:spcBef>
            </a:pPr>
            <a:endParaRPr lang="en-US" sz="1800" dirty="0">
              <a:latin typeface="Consolas"/>
              <a:cs typeface="Consolas"/>
            </a:endParaRPr>
          </a:p>
          <a:p>
            <a:pPr>
              <a:spcBef>
                <a:spcPts val="0"/>
              </a:spcBef>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r>
              <a:rPr lang="en-US" sz="1800" dirty="0">
                <a:latin typeface="Consolas"/>
                <a:cs typeface="Consolas"/>
              </a:rPr>
              <a:t> </a:t>
            </a:r>
          </a:p>
          <a:p>
            <a:pPr marL="0" indent="0">
              <a:spcBef>
                <a:spcPts val="0"/>
              </a:spcBef>
              <a:buNone/>
            </a:pPr>
            <a:endParaRPr lang="en-US" sz="18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23</a:t>
            </a:fld>
            <a:endParaRPr lang="en-US"/>
          </a:p>
        </p:txBody>
      </p:sp>
      <p:sp>
        <p:nvSpPr>
          <p:cNvPr id="6" name="Donut 5"/>
          <p:cNvSpPr/>
          <p:nvPr/>
        </p:nvSpPr>
        <p:spPr>
          <a:xfrm>
            <a:off x="6596731" y="5632202"/>
            <a:ext cx="1328069" cy="498936"/>
          </a:xfrm>
          <a:prstGeom prst="donut">
            <a:avLst>
              <a:gd name="adj" fmla="val 7982"/>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839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dissolve">
                                      <p:cBhvr>
                                        <p:cTn id="7" dur="500"/>
                                        <p:tgtEl>
                                          <p:spTgt spid="5">
                                            <p:txEl>
                                              <p:pRg st="10" end="1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2" end="12"/>
                                            </p:txEl>
                                          </p:spTgt>
                                        </p:tgtEl>
                                        <p:attrNameLst>
                                          <p:attrName>style.visibility</p:attrName>
                                        </p:attrNameLst>
                                      </p:cBhvr>
                                      <p:to>
                                        <p:strVal val="visible"/>
                                      </p:to>
                                    </p:set>
                                    <p:animEffect transition="in" filter="dissolve">
                                      <p:cBhvr>
                                        <p:cTn id="10" dur="500"/>
                                        <p:tgtEl>
                                          <p:spTgt spid="5">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5" end="15"/>
                                            </p:txEl>
                                          </p:spTgt>
                                        </p:tgtEl>
                                        <p:attrNameLst>
                                          <p:attrName>style.visibility</p:attrName>
                                        </p:attrNameLst>
                                      </p:cBhvr>
                                      <p:to>
                                        <p:strVal val="visible"/>
                                      </p:to>
                                    </p:set>
                                    <p:animEffect transition="in" filter="dissolve">
                                      <p:cBhvr>
                                        <p:cTn id="15" dur="500"/>
                                        <p:tgtEl>
                                          <p:spTgt spid="5">
                                            <p:txEl>
                                              <p:pRg st="15" end="1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17" end="17"/>
                                            </p:txEl>
                                          </p:spTgt>
                                        </p:tgtEl>
                                        <p:attrNameLst>
                                          <p:attrName>style.visibility</p:attrName>
                                        </p:attrNameLst>
                                      </p:cBhvr>
                                      <p:to>
                                        <p:strVal val="visible"/>
                                      </p:to>
                                    </p:set>
                                    <p:animEffect transition="in" filter="dissolve">
                                      <p:cBhvr>
                                        <p:cTn id="18" dur="500"/>
                                        <p:tgtEl>
                                          <p:spTgt spid="5">
                                            <p:txEl>
                                              <p:pRg st="17" end="1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18" end="18"/>
                                            </p:txEl>
                                          </p:spTgt>
                                        </p:tgtEl>
                                        <p:attrNameLst>
                                          <p:attrName>style.visibility</p:attrName>
                                        </p:attrNameLst>
                                      </p:cBhvr>
                                      <p:to>
                                        <p:strVal val="visible"/>
                                      </p:to>
                                    </p:set>
                                    <p:animEffect transition="in" filter="dissolve">
                                      <p:cBhvr>
                                        <p:cTn id="21" dur="500"/>
                                        <p:tgtEl>
                                          <p:spTgt spid="5">
                                            <p:txEl>
                                              <p:pRg st="18" end="1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Return Theorems</a:t>
            </a:r>
            <a:endParaRPr lang="en-US" sz="3600" u="sng" dirty="0"/>
          </a:p>
        </p:txBody>
      </p:sp>
      <p:sp>
        <p:nvSpPr>
          <p:cNvPr id="5" name="Content Placeholder 2"/>
          <p:cNvSpPr txBox="1">
            <a:spLocks/>
          </p:cNvSpPr>
          <p:nvPr/>
        </p:nvSpPr>
        <p:spPr>
          <a:xfrm>
            <a:off x="287122" y="1303132"/>
            <a:ext cx="8738708" cy="49253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a:latin typeface="Consolas"/>
                <a:cs typeface="Consolas"/>
              </a:rPr>
              <a:t> </a:t>
            </a:r>
            <a:r>
              <a:rPr lang="en-US" sz="1600" dirty="0" err="1">
                <a:latin typeface="Consolas"/>
                <a:cs typeface="Consolas"/>
              </a:rPr>
              <a:t>sameStatePcr</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runState</a:t>
            </a:r>
            <a:r>
              <a:rPr lang="en-US" sz="1600" dirty="0" smtClean="0">
                <a:latin typeface="Consolas"/>
                <a:cs typeface="Consolas"/>
              </a:rPr>
              <a:t>(return(</a:t>
            </a:r>
            <a:r>
              <a:rPr lang="en-US" sz="1600" dirty="0" err="1" smtClean="0">
                <a:latin typeface="Consolas"/>
                <a:cs typeface="Consolas"/>
              </a:rPr>
              <a:t>outPcr</a:t>
            </a:r>
            <a:r>
              <a:rPr lang="en-US" sz="1600" dirty="0" smtClean="0">
                <a:latin typeface="Consolas"/>
                <a:cs typeface="Consolas"/>
              </a:rPr>
              <a:t>))(statePcr1)) ))</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smtClean="0">
                <a:latin typeface="Consolas"/>
                <a:cs typeface="Consolas"/>
              </a:rPr>
              <a:t>sameReturnRun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))(statePcr1)) =&gt; </a:t>
            </a:r>
            <a:endParaRPr lang="en-US" sz="1600" dirty="0" smtClean="0">
              <a:latin typeface="Consolas"/>
              <a:cs typeface="Consolas"/>
            </a:endParaRPr>
          </a:p>
          <a:p>
            <a:pPr marL="0" indent="0">
              <a:spcBef>
                <a:spcPts val="0"/>
              </a:spcBef>
              <a:buNone/>
            </a:pPr>
            <a:r>
              <a:rPr lang="en-US" sz="1600" dirty="0" smtClean="0">
                <a:latin typeface="Consolas"/>
                <a:cs typeface="Consolas"/>
              </a:rPr>
              <a:t>       (statePcr0 = statePcr1) ))</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sameStatePcr_sameReturnRun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(outPcr,statePcr0,statePcr1:PCR)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(return(</a:t>
            </a:r>
            <a:r>
              <a:rPr lang="en-US" sz="1600" dirty="0" err="1">
                <a:latin typeface="Consolas"/>
                <a:cs typeface="Consolas"/>
              </a:rPr>
              <a:t>outPcr</a:t>
            </a:r>
            <a:r>
              <a:rPr lang="en-US" sz="1600" dirty="0">
                <a:latin typeface="Consolas"/>
                <a:cs typeface="Consolas"/>
              </a:rPr>
              <a:t>))(statePcr1)) )) </a:t>
            </a:r>
          </a:p>
          <a:p>
            <a:pPr marL="0" indent="0">
              <a:spcBef>
                <a:spcPts val="0"/>
              </a:spcBef>
              <a:buNone/>
            </a:pPr>
            <a:endParaRPr lang="en-US" sz="1600" b="1" dirty="0"/>
          </a:p>
        </p:txBody>
      </p:sp>
      <p:sp>
        <p:nvSpPr>
          <p:cNvPr id="7" name="Slide Number Placeholder 6"/>
          <p:cNvSpPr>
            <a:spLocks noGrp="1"/>
          </p:cNvSpPr>
          <p:nvPr>
            <p:ph type="sldNum" sz="quarter" idx="12"/>
          </p:nvPr>
        </p:nvSpPr>
        <p:spPr/>
        <p:txBody>
          <a:bodyPr/>
          <a:lstStyle/>
          <a:p>
            <a:fld id="{B4871468-B6BB-A546-92F3-EA8623C499A2}" type="slidenum">
              <a:rPr lang="en-US" smtClean="0"/>
              <a:t>24</a:t>
            </a:fld>
            <a:endParaRPr lang="en-US"/>
          </a:p>
        </p:txBody>
      </p:sp>
    </p:spTree>
    <p:extLst>
      <p:ext uri="{BB962C8B-B14F-4D97-AF65-F5344CB8AC3E}">
        <p14:creationId xmlns:p14="http://schemas.microsoft.com/office/powerpoint/2010/main" val="3192651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5" end="15"/>
                                            </p:txEl>
                                          </p:spTgt>
                                        </p:tgtEl>
                                        <p:attrNameLst>
                                          <p:attrName>style.visibility</p:attrName>
                                        </p:attrNameLst>
                                      </p:cBhvr>
                                      <p:to>
                                        <p:strVal val="visible"/>
                                      </p:to>
                                    </p:set>
                                    <p:animEffect transition="in" filter="dissolve">
                                      <p:cBhvr>
                                        <p:cTn id="7" dur="500"/>
                                        <p:tgtEl>
                                          <p:spTgt spid="5">
                                            <p:txEl>
                                              <p:pRg st="15" end="1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6" end="16"/>
                                            </p:txEl>
                                          </p:spTgt>
                                        </p:tgtEl>
                                        <p:attrNameLst>
                                          <p:attrName>style.visibility</p:attrName>
                                        </p:attrNameLst>
                                      </p:cBhvr>
                                      <p:to>
                                        <p:strVal val="visible"/>
                                      </p:to>
                                    </p:set>
                                    <p:animEffect transition="in" filter="dissolve">
                                      <p:cBhvr>
                                        <p:cTn id="10" dur="500"/>
                                        <p:tgtEl>
                                          <p:spTgt spid="5">
                                            <p:txEl>
                                              <p:pRg st="16" end="1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7" end="17"/>
                                            </p:txEl>
                                          </p:spTgt>
                                        </p:tgtEl>
                                        <p:attrNameLst>
                                          <p:attrName>style.visibility</p:attrName>
                                        </p:attrNameLst>
                                      </p:cBhvr>
                                      <p:to>
                                        <p:strVal val="visible"/>
                                      </p:to>
                                    </p:set>
                                    <p:animEffect transition="in" filter="dissolve">
                                      <p:cBhvr>
                                        <p:cTn id="13" dur="500"/>
                                        <p:tgtEl>
                                          <p:spTgt spid="5">
                                            <p:txEl>
                                              <p:pRg st="17" end="1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8" end="18"/>
                                            </p:txEl>
                                          </p:spTgt>
                                        </p:tgtEl>
                                        <p:attrNameLst>
                                          <p:attrName>style.visibility</p:attrName>
                                        </p:attrNameLst>
                                      </p:cBhvr>
                                      <p:to>
                                        <p:strVal val="visible"/>
                                      </p:to>
                                    </p:set>
                                    <p:animEffect transition="in" filter="dissolve">
                                      <p:cBhvr>
                                        <p:cTn id="16" dur="500"/>
                                        <p:tgtEl>
                                          <p:spTgt spid="5">
                                            <p:txEl>
                                              <p:pRg st="18" end="1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9" end="19"/>
                                            </p:txEl>
                                          </p:spTgt>
                                        </p:tgtEl>
                                        <p:attrNameLst>
                                          <p:attrName>style.visibility</p:attrName>
                                        </p:attrNameLst>
                                      </p:cBhvr>
                                      <p:to>
                                        <p:strVal val="visible"/>
                                      </p:to>
                                    </p:set>
                                    <p:animEffect transition="in" filter="dissolve">
                                      <p:cBhvr>
                                        <p:cTn id="19"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err="1" smtClean="0"/>
              <a:t>pcrMonad.pvs</a:t>
            </a:r>
            <a:r>
              <a:rPr lang="en-US" sz="3600" u="sng" dirty="0" smtClean="0"/>
              <a:t> --- bind</a:t>
            </a:r>
            <a:endParaRPr lang="en-US" sz="3600" u="sng" dirty="0"/>
          </a:p>
        </p:txBody>
      </p:sp>
      <p:sp>
        <p:nvSpPr>
          <p:cNvPr id="5" name="Content Placeholder 2"/>
          <p:cNvSpPr txBox="1">
            <a:spLocks/>
          </p:cNvSpPr>
          <p:nvPr/>
        </p:nvSpPr>
        <p:spPr>
          <a:xfrm>
            <a:off x="574790" y="2299194"/>
            <a:ext cx="8393044" cy="125179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smtClean="0">
                <a:latin typeface="Consolas"/>
                <a:cs typeface="Consolas"/>
              </a:rPr>
              <a:t>&gt;</a:t>
            </a:r>
            <a:r>
              <a:rPr lang="en-US" sz="1600" dirty="0">
                <a:latin typeface="Consolas"/>
                <a:cs typeface="Consolas"/>
              </a:rPr>
              <a:t>&gt;= (</a:t>
            </a:r>
            <a:r>
              <a:rPr lang="en-US" sz="1600" dirty="0" err="1">
                <a:latin typeface="Consolas"/>
                <a:cs typeface="Consolas"/>
              </a:rPr>
              <a:t>m:State,f</a:t>
            </a:r>
            <a:r>
              <a:rPr lang="en-US" sz="1600" dirty="0">
                <a:latin typeface="Consolas"/>
                <a:cs typeface="Consolas"/>
              </a:rPr>
              <a:t>:</a:t>
            </a:r>
            <a:r>
              <a:rPr lang="en-US" sz="1600" dirty="0" smtClean="0">
                <a:latin typeface="Consolas"/>
                <a:cs typeface="Consolas"/>
              </a:rPr>
              <a:t>[PCR-</a:t>
            </a:r>
            <a:r>
              <a:rPr lang="en-US" sz="1600" dirty="0">
                <a:latin typeface="Consolas"/>
                <a:cs typeface="Consolas"/>
              </a:rPr>
              <a:t>&gt;State]):State =</a:t>
            </a:r>
          </a:p>
          <a:p>
            <a:pPr marL="0" indent="0">
              <a:spcBef>
                <a:spcPts val="0"/>
              </a:spcBef>
              <a:buNone/>
            </a:pPr>
            <a:r>
              <a:rPr lang="en-US" sz="1600" dirty="0">
                <a:latin typeface="Consolas"/>
                <a:cs typeface="Consolas"/>
              </a:rPr>
              <a:t>   state(LAMBDA</a:t>
            </a:r>
            <a:r>
              <a:rPr lang="en-US" sz="1600" dirty="0" smtClean="0">
                <a:latin typeface="Consolas"/>
                <a:cs typeface="Consolas"/>
              </a:rPr>
              <a:t>(</a:t>
            </a:r>
            <a:r>
              <a:rPr lang="en-US" sz="1600" b="1" dirty="0" smtClean="0">
                <a:latin typeface="Consolas"/>
                <a:cs typeface="Consolas"/>
              </a:rPr>
              <a:t>state_pcr0</a:t>
            </a:r>
            <a:r>
              <a:rPr lang="en-US" sz="1600" dirty="0" smtClean="0">
                <a:latin typeface="Consolas"/>
                <a:cs typeface="Consolas"/>
              </a:rPr>
              <a:t>:PCR)</a:t>
            </a:r>
            <a:r>
              <a:rPr lang="en-US" sz="1600" dirty="0">
                <a:latin typeface="Consolas"/>
                <a:cs typeface="Consolas"/>
              </a:rPr>
              <a:t>:</a:t>
            </a:r>
          </a:p>
          <a:p>
            <a:pPr marL="0" indent="0">
              <a:spcBef>
                <a:spcPts val="0"/>
              </a:spcBef>
              <a:buNone/>
            </a:pPr>
            <a:r>
              <a:rPr lang="en-US" sz="1600" dirty="0">
                <a:latin typeface="Consolas"/>
                <a:cs typeface="Consolas"/>
              </a:rPr>
              <a:t>          LET </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b="1" dirty="0" smtClean="0">
                <a:latin typeface="Consolas"/>
                <a:cs typeface="Consolas"/>
              </a:rPr>
              <a:t>state_pcr1</a:t>
            </a:r>
            <a:r>
              <a:rPr lang="en-US" sz="1600" dirty="0">
                <a:latin typeface="Consolas"/>
                <a:cs typeface="Consolas"/>
              </a:rPr>
              <a:t>) = </a:t>
            </a:r>
            <a:r>
              <a:rPr lang="en-US" sz="1600" dirty="0" err="1">
                <a:latin typeface="Consolas"/>
                <a:cs typeface="Consolas"/>
              </a:rPr>
              <a:t>runState</a:t>
            </a:r>
            <a:r>
              <a:rPr lang="en-US" sz="1600" dirty="0">
                <a:latin typeface="Consolas"/>
                <a:cs typeface="Consolas"/>
              </a:rPr>
              <a:t>(m)(</a:t>
            </a:r>
            <a:r>
              <a:rPr lang="en-US" sz="1600" b="1" dirty="0" smtClean="0">
                <a:latin typeface="Consolas"/>
                <a:cs typeface="Consolas"/>
              </a:rPr>
              <a:t>state_pcr0</a:t>
            </a:r>
            <a:r>
              <a:rPr lang="en-US" sz="1600" dirty="0">
                <a:latin typeface="Consolas"/>
                <a:cs typeface="Consolas"/>
              </a:rPr>
              <a:t>) IN </a:t>
            </a:r>
          </a:p>
          <a:p>
            <a:pPr marL="0" indent="0">
              <a:spcBef>
                <a:spcPts val="0"/>
              </a:spcBef>
              <a:buNone/>
            </a:pPr>
            <a:r>
              <a:rPr lang="en-US" sz="1600" dirty="0">
                <a:latin typeface="Consolas"/>
                <a:cs typeface="Consolas"/>
              </a:rPr>
              <a:t>	    </a:t>
            </a:r>
            <a:r>
              <a:rPr lang="en-US" sz="1600" dirty="0" err="1">
                <a:latin typeface="Consolas"/>
                <a:cs typeface="Consolas"/>
              </a:rPr>
              <a:t>runState</a:t>
            </a:r>
            <a:r>
              <a:rPr lang="en-US" sz="1600" dirty="0">
                <a:latin typeface="Consolas"/>
                <a:cs typeface="Consolas"/>
              </a:rPr>
              <a:t>(f</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a:t>
            </a:r>
            <a:r>
              <a:rPr lang="en-US" sz="1600" dirty="0">
                <a:latin typeface="Consolas"/>
                <a:cs typeface="Consolas"/>
              </a:rPr>
              <a:t>)(</a:t>
            </a:r>
            <a:r>
              <a:rPr lang="en-US" sz="1600" b="1" dirty="0" smtClean="0">
                <a:latin typeface="Consolas"/>
                <a:cs typeface="Consolas"/>
              </a:rPr>
              <a:t>state_pcr1</a:t>
            </a:r>
            <a:r>
              <a:rPr lang="en-US" sz="1600" dirty="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25</a:t>
            </a:fld>
            <a:endParaRPr lang="en-US"/>
          </a:p>
        </p:txBody>
      </p:sp>
      <p:sp>
        <p:nvSpPr>
          <p:cNvPr id="6" name="Content Placeholder 2"/>
          <p:cNvSpPr txBox="1">
            <a:spLocks/>
          </p:cNvSpPr>
          <p:nvPr/>
        </p:nvSpPr>
        <p:spPr>
          <a:xfrm>
            <a:off x="456986" y="1482828"/>
            <a:ext cx="8393044" cy="493341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b="1" dirty="0" smtClean="0">
                <a:latin typeface="Consolas"/>
                <a:cs typeface="Consolas"/>
              </a:rPr>
              <a:t>importing </a:t>
            </a:r>
            <a:r>
              <a:rPr lang="en-US" sz="1600" b="1" dirty="0" err="1">
                <a:latin typeface="Consolas"/>
                <a:cs typeface="Consolas"/>
              </a:rPr>
              <a:t>StateMonad</a:t>
            </a:r>
            <a:r>
              <a:rPr lang="en-US" sz="1600" b="1" dirty="0" smtClean="0">
                <a:latin typeface="Consolas"/>
                <a:cs typeface="Consolas"/>
              </a:rPr>
              <a:t>[PCR,PCR];</a:t>
            </a:r>
            <a:endParaRPr lang="en-US" sz="1600" b="1"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2000" dirty="0" smtClean="0">
              <a:latin typeface="Consolas"/>
              <a:cs typeface="Consolas"/>
            </a:endParaRPr>
          </a:p>
          <a:p>
            <a:pPr marL="0" indent="0">
              <a:spcBef>
                <a:spcPts val="0"/>
              </a:spcBef>
              <a:buNone/>
            </a:pPr>
            <a:r>
              <a:rPr lang="en-US" sz="1600" dirty="0">
                <a:latin typeface="Consolas"/>
                <a:cs typeface="Consolas"/>
              </a:rPr>
              <a:t> &gt;&gt;= (</a:t>
            </a:r>
            <a:r>
              <a:rPr lang="en-US" sz="1600" dirty="0" err="1">
                <a:latin typeface="Consolas"/>
                <a:cs typeface="Consolas"/>
              </a:rPr>
              <a:t>m:State,f</a:t>
            </a:r>
            <a:r>
              <a:rPr lang="en-US" sz="1600" dirty="0">
                <a:latin typeface="Consolas"/>
                <a:cs typeface="Consolas"/>
              </a:rPr>
              <a:t>:[A-&gt;State]):State =</a:t>
            </a:r>
          </a:p>
          <a:p>
            <a:pPr marL="0" indent="0">
              <a:spcBef>
                <a:spcPts val="0"/>
              </a:spcBef>
              <a:buNone/>
            </a:pPr>
            <a:r>
              <a:rPr lang="en-US" sz="1600" dirty="0">
                <a:latin typeface="Consolas"/>
                <a:cs typeface="Consolas"/>
              </a:rPr>
              <a:t>   state(LAMBDA(s0:S):</a:t>
            </a:r>
          </a:p>
          <a:p>
            <a:pPr marL="0" indent="0">
              <a:spcBef>
                <a:spcPts val="0"/>
              </a:spcBef>
              <a:buNone/>
            </a:pPr>
            <a:r>
              <a:rPr lang="en-US" sz="1600" dirty="0">
                <a:latin typeface="Consolas"/>
                <a:cs typeface="Consolas"/>
              </a:rPr>
              <a:t>          LET (a,s1) = </a:t>
            </a:r>
            <a:r>
              <a:rPr lang="en-US" sz="1600" dirty="0" err="1">
                <a:latin typeface="Consolas"/>
                <a:cs typeface="Consolas"/>
              </a:rPr>
              <a:t>runState</a:t>
            </a:r>
            <a:r>
              <a:rPr lang="en-US" sz="1600" dirty="0">
                <a:latin typeface="Consolas"/>
                <a:cs typeface="Consolas"/>
              </a:rPr>
              <a:t>(m)(s0) IN </a:t>
            </a:r>
          </a:p>
          <a:p>
            <a:pPr marL="0" indent="0">
              <a:spcBef>
                <a:spcPts val="0"/>
              </a:spcBef>
              <a:buNone/>
            </a:pPr>
            <a:r>
              <a:rPr lang="en-US" sz="1600" dirty="0">
                <a:latin typeface="Consolas"/>
                <a:cs typeface="Consolas"/>
              </a:rPr>
              <a:t>	    </a:t>
            </a:r>
            <a:r>
              <a:rPr lang="en-US" sz="1600" dirty="0" err="1">
                <a:latin typeface="Consolas"/>
                <a:cs typeface="Consolas"/>
              </a:rPr>
              <a:t>runState</a:t>
            </a:r>
            <a:r>
              <a:rPr lang="en-US" sz="1600" dirty="0">
                <a:latin typeface="Consolas"/>
                <a:cs typeface="Consolas"/>
              </a:rPr>
              <a:t>(f(a))(s1))</a:t>
            </a:r>
            <a:r>
              <a:rPr lang="en-US" sz="1600" dirty="0" smtClean="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1600" dirty="0" err="1">
                <a:latin typeface="Consolas"/>
                <a:cs typeface="Consolas"/>
              </a:rPr>
              <a:t>runState</a:t>
            </a:r>
            <a:r>
              <a:rPr lang="en-US" sz="1600" dirty="0">
                <a:latin typeface="Consolas"/>
                <a:cs typeface="Consolas"/>
              </a:rPr>
              <a:t>( </a:t>
            </a:r>
            <a:r>
              <a:rPr lang="en-US" sz="1600" dirty="0" smtClean="0">
                <a:latin typeface="Consolas"/>
                <a:cs typeface="Consolas"/>
              </a:rPr>
              <a:t>return(output)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 </a:t>
            </a:r>
            <a:r>
              <a:rPr lang="en-US" sz="1600" dirty="0" smtClean="0">
                <a:latin typeface="Consolas"/>
                <a:cs typeface="Consolas"/>
              </a:rPr>
              <a:t> =  (</a:t>
            </a:r>
            <a:r>
              <a:rPr lang="en-US" sz="1600" dirty="0">
                <a:latin typeface="Consolas"/>
                <a:cs typeface="Consolas"/>
              </a:rPr>
              <a:t>output, </a:t>
            </a:r>
            <a:r>
              <a:rPr lang="en-US" sz="1600" dirty="0" err="1" smtClean="0">
                <a:latin typeface="Consolas"/>
                <a:cs typeface="Consolas"/>
              </a:rPr>
              <a:t>state_pcr</a:t>
            </a:r>
            <a:r>
              <a:rPr lang="en-US" sz="1600" dirty="0" smtClean="0">
                <a:latin typeface="Consolas"/>
                <a:cs typeface="Consolas"/>
              </a:rPr>
              <a:t>)</a:t>
            </a:r>
          </a:p>
          <a:p>
            <a:pPr>
              <a:spcBef>
                <a:spcPts val="0"/>
              </a:spcBef>
            </a:pPr>
            <a:r>
              <a:rPr lang="en-US" sz="1600" dirty="0" err="1">
                <a:latin typeface="Consolas"/>
                <a:cs typeface="Consolas"/>
              </a:rPr>
              <a:t>runState</a:t>
            </a:r>
            <a:r>
              <a:rPr lang="en-US" sz="1600" dirty="0">
                <a:latin typeface="Consolas"/>
                <a:cs typeface="Consolas"/>
              </a:rPr>
              <a:t>( m &gt;&gt;= f )(</a:t>
            </a:r>
            <a:r>
              <a:rPr lang="en-US" sz="1600" dirty="0" err="1">
                <a:latin typeface="Consolas"/>
                <a:cs typeface="Consolas"/>
              </a:rPr>
              <a:t>state_pcr</a:t>
            </a:r>
            <a:r>
              <a:rPr lang="en-US" sz="1600" dirty="0" smtClean="0">
                <a:latin typeface="Consolas"/>
                <a:cs typeface="Consolas"/>
              </a:rPr>
              <a:t>)  =  (output, extend(</a:t>
            </a:r>
            <a:r>
              <a:rPr lang="en-US" sz="1600" dirty="0" err="1" smtClean="0">
                <a:latin typeface="Consolas"/>
                <a:cs typeface="Consolas"/>
              </a:rPr>
              <a:t>state_pcr</a:t>
            </a:r>
            <a:r>
              <a:rPr lang="en-US" sz="1600" dirty="0" smtClean="0">
                <a:latin typeface="Consolas"/>
                <a:cs typeface="Consolas"/>
              </a:rPr>
              <a:t>, hash))</a:t>
            </a: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1800" dirty="0">
                <a:cs typeface="Consolas"/>
              </a:rPr>
              <a:t> M : </a:t>
            </a:r>
            <a:r>
              <a:rPr lang="en-US" sz="1600" dirty="0">
                <a:latin typeface="Consolas"/>
                <a:cs typeface="Consolas"/>
              </a:rPr>
              <a:t>return(</a:t>
            </a:r>
            <a:r>
              <a:rPr lang="en-US" sz="1600" dirty="0" err="1">
                <a:latin typeface="Consolas"/>
                <a:cs typeface="Consolas"/>
              </a:rPr>
              <a:t>output_pcr</a:t>
            </a:r>
            <a:r>
              <a:rPr lang="en-US" sz="1600" dirty="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a:spcBef>
                <a:spcPts val="0"/>
              </a:spcBef>
            </a:pPr>
            <a:r>
              <a:rPr lang="en-US" sz="2000" dirty="0">
                <a:latin typeface="Consolas"/>
                <a:cs typeface="Consolas"/>
              </a:rPr>
              <a:t>F</a:t>
            </a:r>
            <a:r>
              <a:rPr lang="en-US" sz="1800" dirty="0">
                <a:latin typeface="Consolas"/>
                <a:cs typeface="Consolas"/>
              </a:rPr>
              <a:t> :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Tree>
    <p:extLst>
      <p:ext uri="{BB962C8B-B14F-4D97-AF65-F5344CB8AC3E}">
        <p14:creationId xmlns:p14="http://schemas.microsoft.com/office/powerpoint/2010/main" val="2993351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xEl>
                                              <p:pRg st="3" end="3"/>
                                            </p:txEl>
                                          </p:spTgt>
                                        </p:tgtEl>
                                      </p:cBhvr>
                                    </p:animEffect>
                                    <p:set>
                                      <p:cBhvr>
                                        <p:cTn id="7" dur="1" fill="hold">
                                          <p:stCondLst>
                                            <p:cond delay="499"/>
                                          </p:stCondLst>
                                        </p:cTn>
                                        <p:tgtEl>
                                          <p:spTgt spid="6">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xit" presetSubtype="0" fill="hold" nodeType="withEffect">
                                  <p:stCondLst>
                                    <p:cond delay="0"/>
                                  </p:stCondLst>
                                  <p:childTnLst>
                                    <p:animEffect transition="out" filter="dissolve">
                                      <p:cBhvr>
                                        <p:cTn id="12" dur="500"/>
                                        <p:tgtEl>
                                          <p:spTgt spid="6">
                                            <p:txEl>
                                              <p:pRg st="4" end="4"/>
                                            </p:txEl>
                                          </p:spTgt>
                                        </p:tgtEl>
                                      </p:cBhvr>
                                    </p:animEffect>
                                    <p:set>
                                      <p:cBhvr>
                                        <p:cTn id="13" dur="1" fill="hold">
                                          <p:stCondLst>
                                            <p:cond delay="499"/>
                                          </p:stCondLst>
                                        </p:cTn>
                                        <p:tgtEl>
                                          <p:spTgt spid="6">
                                            <p:txEl>
                                              <p:pRg st="4" end="4"/>
                                            </p:txEl>
                                          </p:spTgt>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
                                            <p:txEl>
                                              <p:pRg st="5" end="5"/>
                                            </p:txEl>
                                          </p:spTgt>
                                        </p:tgtEl>
                                      </p:cBhvr>
                                    </p:animEffect>
                                    <p:set>
                                      <p:cBhvr>
                                        <p:cTn id="16" dur="1" fill="hold">
                                          <p:stCondLst>
                                            <p:cond delay="499"/>
                                          </p:stCondLst>
                                        </p:cTn>
                                        <p:tgtEl>
                                          <p:spTgt spid="6">
                                            <p:txEl>
                                              <p:pRg st="5" end="5"/>
                                            </p:txEl>
                                          </p:spTgt>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
                                            <p:txEl>
                                              <p:pRg st="6" end="6"/>
                                            </p:txEl>
                                          </p:spTgt>
                                        </p:tgtEl>
                                      </p:cBhvr>
                                    </p:animEffect>
                                    <p:set>
                                      <p:cBhvr>
                                        <p:cTn id="19" dur="1" fill="hold">
                                          <p:stCondLst>
                                            <p:cond delay="499"/>
                                          </p:stCondLst>
                                        </p:cTn>
                                        <p:tgtEl>
                                          <p:spTgt spid="6">
                                            <p:txEl>
                                              <p:pRg st="6" end="6"/>
                                            </p:txEl>
                                          </p:spTgt>
                                        </p:tgtEl>
                                        <p:attrNameLst>
                                          <p:attrName>style.visibility</p:attrName>
                                        </p:attrNameLst>
                                      </p:cBhvr>
                                      <p:to>
                                        <p:strVal val="hidden"/>
                                      </p:to>
                                    </p:se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dissolve">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dissolve">
                                      <p:cBhvr>
                                        <p:cTn id="32" dur="500"/>
                                        <p:tgtEl>
                                          <p:spTgt spid="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animEffect transition="in" filter="dissolve">
                                      <p:cBhvr>
                                        <p:cTn id="37" dur="500"/>
                                        <p:tgtEl>
                                          <p:spTgt spid="6">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nodeType="clickEffect">
                                  <p:stCondLst>
                                    <p:cond delay="0"/>
                                  </p:stCondLst>
                                  <p:iterate type="lt">
                                    <p:tmPct val="10000"/>
                                  </p:iterate>
                                  <p:childTnLst>
                                    <p:set>
                                      <p:cBhvr>
                                        <p:cTn id="41" dur="1" fill="hold">
                                          <p:stCondLst>
                                            <p:cond delay="0"/>
                                          </p:stCondLst>
                                        </p:cTn>
                                        <p:tgtEl>
                                          <p:spTgt spid="6">
                                            <p:txEl>
                                              <p:pRg st="18" end="18"/>
                                            </p:txEl>
                                          </p:spTgt>
                                        </p:tgtEl>
                                        <p:attrNameLst>
                                          <p:attrName>style.visibility</p:attrName>
                                        </p:attrNameLst>
                                      </p:cBhvr>
                                      <p:to>
                                        <p:strVal val="visible"/>
                                      </p:to>
                                    </p:set>
                                    <p:anim calcmode="lin" valueType="num">
                                      <p:cBhvr>
                                        <p:cTn id="42" dur="500" fill="hold"/>
                                        <p:tgtEl>
                                          <p:spTgt spid="6">
                                            <p:txEl>
                                              <p:pRg st="18" end="18"/>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6">
                                            <p:txEl>
                                              <p:pRg st="18" end="18"/>
                                            </p:txEl>
                                          </p:spTgt>
                                        </p:tgtEl>
                                        <p:attrNameLst>
                                          <p:attrName>ppt_y</p:attrName>
                                        </p:attrNameLst>
                                      </p:cBhvr>
                                      <p:tavLst>
                                        <p:tav tm="0">
                                          <p:val>
                                            <p:strVal val="#ppt_y"/>
                                          </p:val>
                                        </p:tav>
                                        <p:tav tm="100000">
                                          <p:val>
                                            <p:strVal val="#ppt_y"/>
                                          </p:val>
                                        </p:tav>
                                      </p:tavLst>
                                    </p:anim>
                                    <p:anim calcmode="lin" valueType="num">
                                      <p:cBhvr>
                                        <p:cTn id="44" dur="500" fill="hold"/>
                                        <p:tgtEl>
                                          <p:spTgt spid="6">
                                            <p:txEl>
                                              <p:pRg st="18" end="1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6">
                                            <p:txEl>
                                              <p:pRg st="18" end="1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Creating bind for PCRs --- F</a:t>
            </a:r>
            <a:endParaRPr lang="en-US" sz="3600" u="sng" dirty="0"/>
          </a:p>
        </p:txBody>
      </p:sp>
      <p:sp>
        <p:nvSpPr>
          <p:cNvPr id="5" name="Content Placeholder 2"/>
          <p:cNvSpPr txBox="1">
            <a:spLocks/>
          </p:cNvSpPr>
          <p:nvPr/>
        </p:nvSpPr>
        <p:spPr>
          <a:xfrm>
            <a:off x="375468" y="1336261"/>
            <a:ext cx="8768531" cy="330824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err="1" smtClean="0">
                <a:latin typeface="Consolas"/>
                <a:cs typeface="Consolas"/>
              </a:rPr>
              <a:t>runState</a:t>
            </a:r>
            <a:r>
              <a:rPr lang="en-US" sz="1600" dirty="0">
                <a:latin typeface="Consolas"/>
                <a:cs typeface="Consolas"/>
              </a:rPr>
              <a:t>( </a:t>
            </a:r>
            <a:r>
              <a:rPr lang="en-US" sz="1600" dirty="0" smtClean="0">
                <a:latin typeface="Consolas"/>
                <a:cs typeface="Consolas"/>
              </a:rPr>
              <a:t>m &gt;</a:t>
            </a:r>
            <a:r>
              <a:rPr lang="en-US" sz="1600" dirty="0">
                <a:latin typeface="Consolas"/>
                <a:cs typeface="Consolas"/>
              </a:rPr>
              <a:t>&gt;= </a:t>
            </a:r>
            <a:r>
              <a:rPr lang="en-US" sz="1600" dirty="0" smtClean="0">
                <a:latin typeface="Consolas"/>
                <a:cs typeface="Consolas"/>
              </a:rPr>
              <a:t>f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a:t>
            </a:r>
          </a:p>
          <a:p>
            <a:pPr marL="0" indent="0">
              <a:spcBef>
                <a:spcPts val="0"/>
              </a:spcBef>
              <a:buNone/>
            </a:pPr>
            <a:endParaRPr lang="en-US" sz="1600" dirty="0" smtClean="0">
              <a:latin typeface="Consolas"/>
              <a:cs typeface="Consolas"/>
            </a:endParaRPr>
          </a:p>
          <a:p>
            <a:pPr defTabSz="457200">
              <a:spcBef>
                <a:spcPts val="0"/>
              </a:spcBef>
              <a:buClrTx/>
              <a:buFont typeface="Wingdings" charset="2"/>
              <a:buChar char="Ø"/>
            </a:pPr>
            <a:r>
              <a:rPr lang="en-US" sz="1600" dirty="0">
                <a:solidFill>
                  <a:prstClr val="white"/>
                </a:solidFill>
                <a:cs typeface="Consolas"/>
              </a:rPr>
              <a:t> </a:t>
            </a:r>
            <a:r>
              <a:rPr lang="en-US" sz="1600" dirty="0" smtClean="0">
                <a:solidFill>
                  <a:prstClr val="white"/>
                </a:solidFill>
                <a:cs typeface="Consolas"/>
              </a:rPr>
              <a:t>F : </a:t>
            </a:r>
            <a:r>
              <a:rPr lang="en-US" sz="1600" dirty="0">
                <a:latin typeface="Consolas"/>
                <a:cs typeface="Consolas"/>
              </a:rPr>
              <a:t>[PCR-&gt;State</a:t>
            </a:r>
            <a:r>
              <a:rPr lang="en-US" sz="1600" dirty="0" smtClean="0">
                <a:latin typeface="Consolas"/>
                <a:cs typeface="Consolas"/>
              </a:rPr>
              <a:t>] =</a:t>
            </a:r>
          </a:p>
          <a:p>
            <a:pPr lvl="1" defTabSz="457200">
              <a:spcBef>
                <a:spcPts val="0"/>
              </a:spcBef>
              <a:buClrTx/>
            </a:pPr>
            <a:r>
              <a:rPr lang="en-US" sz="1600" dirty="0" smtClean="0">
                <a:solidFill>
                  <a:prstClr val="white"/>
                </a:solidFill>
                <a:latin typeface="Consolas"/>
                <a:cs typeface="Consolas"/>
              </a:rPr>
              <a:t>Extend : [PCR, PCRVAL -&gt; PCR]</a:t>
            </a:r>
          </a:p>
          <a:p>
            <a:pPr lvl="1" defTabSz="457200">
              <a:spcBef>
                <a:spcPts val="0"/>
              </a:spcBef>
              <a:buClrTx/>
            </a:pP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a:t>
            </a:r>
            <a:r>
              <a:rPr lang="en-US" sz="1600" dirty="0" smtClean="0">
                <a:latin typeface="Consolas"/>
                <a:cs typeface="Consolas"/>
              </a:rPr>
              <a:t>: State =</a:t>
            </a:r>
          </a:p>
          <a:p>
            <a:pPr marL="350838" lvl="1" indent="0" defTabSz="457200">
              <a:spcBef>
                <a:spcPts val="0"/>
              </a:spcBef>
              <a:buClrTx/>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 </a:t>
            </a:r>
            <a:r>
              <a:rPr lang="en-US" sz="1600" dirty="0" smtClean="0">
                <a:latin typeface="Consolas"/>
                <a:cs typeface="Consolas"/>
              </a:rPr>
              <a:t>  state(LAMBDA (</a:t>
            </a:r>
            <a:r>
              <a:rPr lang="en-US" sz="1600" dirty="0" err="1" smtClean="0">
                <a:latin typeface="Consolas"/>
                <a:cs typeface="Consolas"/>
              </a:rPr>
              <a:t>state_pcr:PCR</a:t>
            </a:r>
            <a:r>
              <a:rPr lang="en-US" sz="1600" dirty="0" smtClean="0">
                <a:latin typeface="Consolas"/>
                <a:cs typeface="Consolas"/>
              </a:rPr>
              <a:t>) : (</a:t>
            </a:r>
            <a:r>
              <a:rPr lang="en-US" sz="1600" dirty="0" err="1" smtClean="0">
                <a:latin typeface="Consolas"/>
                <a:cs typeface="Consolas"/>
              </a:rPr>
              <a:t>output_pcr</a:t>
            </a:r>
            <a:r>
              <a:rPr lang="en-US" sz="1600" dirty="0" smtClean="0">
                <a:latin typeface="Consolas"/>
                <a:cs typeface="Consolas"/>
              </a:rPr>
              <a:t>, </a:t>
            </a:r>
            <a:r>
              <a:rPr lang="en-US" sz="1600" dirty="0" err="1" smtClean="0">
                <a:latin typeface="Consolas"/>
                <a:cs typeface="Consolas"/>
              </a:rPr>
              <a:t>runExtend</a:t>
            </a:r>
            <a:r>
              <a:rPr lang="en-US" sz="1600" dirty="0" smtClean="0">
                <a:latin typeface="Consolas"/>
                <a:cs typeface="Consolas"/>
              </a:rPr>
              <a:t>(</a:t>
            </a:r>
            <a:r>
              <a:rPr lang="en-US" sz="1600" dirty="0" err="1" smtClean="0">
                <a:latin typeface="Consolas"/>
                <a:cs typeface="Consolas"/>
              </a:rPr>
              <a:t>state_pcr</a:t>
            </a:r>
            <a:r>
              <a:rPr lang="en-US" sz="1600" dirty="0" smtClean="0">
                <a:latin typeface="Consolas"/>
                <a:cs typeface="Consolas"/>
              </a:rPr>
              <a:t>))) )</a:t>
            </a:r>
          </a:p>
          <a:p>
            <a:pPr lvl="1" defTabSz="457200">
              <a:spcBef>
                <a:spcPts val="0"/>
              </a:spcBef>
              <a:buClrTx/>
            </a:pPr>
            <a:r>
              <a:rPr lang="en-US" sz="1600" dirty="0">
                <a:latin typeface="Consolas"/>
                <a:cs typeface="Consolas"/>
              </a:rPr>
              <a:t>(LAMBDA (</a:t>
            </a:r>
            <a:r>
              <a:rPr lang="en-US" sz="1600" dirty="0" err="1">
                <a:latin typeface="Consolas"/>
                <a:cs typeface="Consolas"/>
              </a:rPr>
              <a:t>output_pcr:PCR</a:t>
            </a:r>
            <a:r>
              <a:rPr lang="en-US" sz="1600" dirty="0">
                <a:latin typeface="Consolas"/>
                <a:cs typeface="Consolas"/>
              </a:rPr>
              <a:t>) : </a:t>
            </a:r>
            <a:r>
              <a:rPr lang="en-US" sz="1600" dirty="0" smtClean="0">
                <a:latin typeface="Consolas"/>
                <a:cs typeface="Consolas"/>
              </a:rPr>
              <a:t>modify(</a:t>
            </a:r>
            <a:r>
              <a:rPr lang="en-US" sz="1600" dirty="0" err="1" smtClean="0">
                <a:latin typeface="Consolas"/>
                <a:cs typeface="Consolas"/>
              </a:rPr>
              <a:t>output_pcr</a:t>
            </a:r>
            <a:r>
              <a:rPr lang="en-US" sz="1600" dirty="0" smtClean="0">
                <a:latin typeface="Consolas"/>
                <a:cs typeface="Consolas"/>
              </a:rPr>
              <a:t>, </a:t>
            </a:r>
            <a:r>
              <a:rPr lang="en-US" sz="1600" dirty="0" smtClean="0">
                <a:latin typeface="Consolas"/>
                <a:cs typeface="Consolas"/>
              </a:rPr>
              <a:t>g)</a:t>
            </a:r>
            <a:r>
              <a:rPr lang="en-US" sz="1600" dirty="0" smtClean="0">
                <a:latin typeface="Consolas"/>
                <a:cs typeface="Consolas"/>
              </a:rPr>
              <a:t>)</a:t>
            </a:r>
            <a:endParaRPr lang="en-US" sz="1600" dirty="0">
              <a:latin typeface="Consolas"/>
              <a:cs typeface="Consolas"/>
            </a:endParaRPr>
          </a:p>
          <a:p>
            <a:pPr marL="350838" lvl="1" indent="0" defTabSz="457200">
              <a:spcBef>
                <a:spcPts val="0"/>
              </a:spcBef>
              <a:buClrTx/>
              <a:buNone/>
            </a:pP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a:spcBef>
                <a:spcPts val="0"/>
              </a:spcBef>
              <a:buFont typeface="Wingdings" charset="2"/>
              <a:buChar char="Ø"/>
            </a:pPr>
            <a:endParaRPr lang="en-US" sz="1600" dirty="0" smtClean="0">
              <a:latin typeface="Consolas"/>
              <a:cs typeface="Consolas"/>
            </a:endParaRPr>
          </a:p>
          <a:p>
            <a:pPr>
              <a:spcBef>
                <a:spcPts val="0"/>
              </a:spcBef>
              <a:buFont typeface="Wingdings" charset="2"/>
              <a:buChar char="Ø"/>
            </a:pPr>
            <a:r>
              <a:rPr lang="da-DK" sz="1600" dirty="0" err="1" smtClean="0">
                <a:latin typeface="Consolas"/>
                <a:cs typeface="Consolas"/>
              </a:rPr>
              <a:t>modify</a:t>
            </a:r>
            <a:r>
              <a:rPr lang="da-DK" sz="1600" dirty="0">
                <a:latin typeface="Consolas"/>
                <a:cs typeface="Consolas"/>
              </a:rPr>
              <a:t>(</a:t>
            </a:r>
            <a:r>
              <a:rPr lang="da-DK" sz="1600" dirty="0" err="1">
                <a:latin typeface="Consolas"/>
                <a:cs typeface="Consolas"/>
              </a:rPr>
              <a:t>a:A</a:t>
            </a:r>
            <a:r>
              <a:rPr lang="da-DK" sz="1600" dirty="0">
                <a:latin typeface="Consolas"/>
                <a:cs typeface="Consolas"/>
              </a:rPr>
              <a:t>, g:[S-&gt;S]) : State = </a:t>
            </a:r>
            <a:r>
              <a:rPr lang="da-DK" sz="1600" dirty="0" err="1">
                <a:latin typeface="Consolas"/>
                <a:cs typeface="Consolas"/>
              </a:rPr>
              <a:t>state</a:t>
            </a:r>
            <a:r>
              <a:rPr lang="da-DK" sz="1600" dirty="0">
                <a:latin typeface="Consolas"/>
                <a:cs typeface="Consolas"/>
              </a:rPr>
              <a:t>(LAMBDA(s0:S):(a, g(s0)))</a:t>
            </a:r>
            <a:endParaRPr lang="en-US" sz="1600" dirty="0">
              <a:latin typeface="Consolas"/>
              <a:cs typeface="Consolas"/>
            </a:endParaRPr>
          </a:p>
          <a:p>
            <a:pPr>
              <a:spcBef>
                <a:spcPts val="0"/>
              </a:spcBef>
              <a:buFont typeface="Wingdings" charset="2"/>
              <a:buChar char="Ø"/>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26</a:t>
            </a:fld>
            <a:endParaRPr lang="en-US"/>
          </a:p>
        </p:txBody>
      </p:sp>
      <p:sp>
        <p:nvSpPr>
          <p:cNvPr id="4" name="TextBox 3"/>
          <p:cNvSpPr txBox="1"/>
          <p:nvPr/>
        </p:nvSpPr>
        <p:spPr>
          <a:xfrm>
            <a:off x="2751112" y="1810770"/>
            <a:ext cx="3748300" cy="338554"/>
          </a:xfrm>
          <a:prstGeom prst="rect">
            <a:avLst/>
          </a:prstGeom>
          <a:noFill/>
        </p:spPr>
        <p:txBody>
          <a:bodyPr wrap="square" rtlCol="0">
            <a:spAutoFit/>
          </a:bodyPr>
          <a:lstStyle/>
          <a:p>
            <a:r>
              <a:rPr lang="en-US" sz="1600" dirty="0" err="1" smtClean="0">
                <a:latin typeface="Consolas"/>
                <a:cs typeface="Consolas"/>
              </a:rPr>
              <a:t>extendWithStatePcr</a:t>
            </a:r>
            <a:r>
              <a:rPr lang="en-US" sz="1600" dirty="0" smtClean="0">
                <a:latin typeface="Consolas"/>
                <a:cs typeface="Consolas"/>
              </a:rPr>
              <a:t>(hash) </a:t>
            </a:r>
            <a:endParaRPr lang="en-US" sz="1600" dirty="0"/>
          </a:p>
        </p:txBody>
      </p:sp>
      <p:sp>
        <p:nvSpPr>
          <p:cNvPr id="6" name="Content Placeholder 2"/>
          <p:cNvSpPr txBox="1">
            <a:spLocks/>
          </p:cNvSpPr>
          <p:nvPr/>
        </p:nvSpPr>
        <p:spPr>
          <a:xfrm>
            <a:off x="375468" y="3762122"/>
            <a:ext cx="8393045" cy="28541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0"/>
              </a:spcBef>
              <a:buFont typeface="Wingdings" charset="2"/>
              <a:buChar char="Ø"/>
            </a:pPr>
            <a:r>
              <a:rPr lang="da-DK" sz="1600" dirty="0" err="1" smtClean="0">
                <a:latin typeface="Consolas"/>
                <a:cs typeface="Consolas"/>
              </a:rPr>
              <a:t>modify</a:t>
            </a:r>
            <a:r>
              <a:rPr lang="da-DK" sz="1600" dirty="0" smtClean="0">
                <a:latin typeface="Consolas"/>
                <a:cs typeface="Consolas"/>
              </a:rPr>
              <a:t>(</a:t>
            </a:r>
            <a:r>
              <a:rPr lang="da-DK" sz="1600" dirty="0" err="1" smtClean="0">
                <a:latin typeface="Consolas"/>
                <a:cs typeface="Consolas"/>
              </a:rPr>
              <a:t>output_pcr:PCR</a:t>
            </a:r>
            <a:r>
              <a:rPr lang="da-DK" sz="1600" dirty="0" smtClean="0">
                <a:latin typeface="Consolas"/>
                <a:cs typeface="Consolas"/>
              </a:rPr>
              <a:t>, </a:t>
            </a:r>
            <a:r>
              <a:rPr lang="da-DK" sz="1600" dirty="0">
                <a:latin typeface="Consolas"/>
                <a:cs typeface="Consolas"/>
              </a:rPr>
              <a:t>g:</a:t>
            </a:r>
            <a:r>
              <a:rPr lang="da-DK" sz="1600" dirty="0" smtClean="0">
                <a:latin typeface="Consolas"/>
                <a:cs typeface="Consolas"/>
              </a:rPr>
              <a:t>[PCR-&gt;PCR]</a:t>
            </a:r>
            <a:r>
              <a:rPr lang="da-DK" sz="1600" dirty="0">
                <a:latin typeface="Consolas"/>
                <a:cs typeface="Consolas"/>
              </a:rPr>
              <a:t>) : State = </a:t>
            </a:r>
            <a:endParaRPr lang="da-DK" sz="1600" dirty="0" smtClean="0">
              <a:latin typeface="Consolas"/>
              <a:cs typeface="Consolas"/>
            </a:endParaRPr>
          </a:p>
          <a:p>
            <a:pPr marL="0" indent="0">
              <a:spcBef>
                <a:spcPts val="0"/>
              </a:spcBef>
              <a:buNone/>
            </a:pPr>
            <a:r>
              <a:rPr lang="da-DK" sz="1600" dirty="0">
                <a:latin typeface="Consolas"/>
                <a:cs typeface="Consolas"/>
              </a:rPr>
              <a:t> </a:t>
            </a:r>
            <a:r>
              <a:rPr lang="da-DK" sz="1600" dirty="0" smtClean="0">
                <a:latin typeface="Consolas"/>
                <a:cs typeface="Consolas"/>
              </a:rPr>
              <a:t>        </a:t>
            </a:r>
            <a:r>
              <a:rPr lang="da-DK" sz="1600" dirty="0" err="1" smtClean="0">
                <a:latin typeface="Consolas"/>
                <a:cs typeface="Consolas"/>
              </a:rPr>
              <a:t>state</a:t>
            </a:r>
            <a:r>
              <a:rPr lang="da-DK" sz="1600" dirty="0">
                <a:latin typeface="Consolas"/>
                <a:cs typeface="Consolas"/>
              </a:rPr>
              <a:t>(LAMBDA</a:t>
            </a:r>
            <a:r>
              <a:rPr lang="da-DK" sz="1600" dirty="0" smtClean="0">
                <a:latin typeface="Consolas"/>
                <a:cs typeface="Consolas"/>
              </a:rPr>
              <a:t>(</a:t>
            </a:r>
            <a:r>
              <a:rPr lang="da-DK" sz="1600" dirty="0" err="1" smtClean="0">
                <a:latin typeface="Consolas"/>
                <a:cs typeface="Consolas"/>
              </a:rPr>
              <a:t>state_pcr:PCR</a:t>
            </a:r>
            <a:r>
              <a:rPr lang="da-DK" sz="1600" dirty="0" smtClean="0">
                <a:latin typeface="Consolas"/>
                <a:cs typeface="Consolas"/>
              </a:rPr>
              <a:t>)</a:t>
            </a:r>
            <a:r>
              <a:rPr lang="da-DK" sz="1600" dirty="0">
                <a:latin typeface="Consolas"/>
                <a:cs typeface="Consolas"/>
              </a:rPr>
              <a:t>:</a:t>
            </a:r>
            <a:r>
              <a:rPr lang="da-DK" sz="1600" dirty="0" smtClean="0">
                <a:latin typeface="Consolas"/>
                <a:cs typeface="Consolas"/>
              </a:rPr>
              <a:t>(</a:t>
            </a:r>
            <a:r>
              <a:rPr lang="da-DK" sz="1600" dirty="0" err="1" smtClean="0">
                <a:latin typeface="Consolas"/>
                <a:cs typeface="Consolas"/>
              </a:rPr>
              <a:t>output_pcr</a:t>
            </a:r>
            <a:r>
              <a:rPr lang="da-DK" sz="1600" dirty="0" smtClean="0">
                <a:latin typeface="Consolas"/>
                <a:cs typeface="Consolas"/>
              </a:rPr>
              <a:t>, </a:t>
            </a:r>
            <a:r>
              <a:rPr lang="da-DK" sz="1600" dirty="0">
                <a:latin typeface="Consolas"/>
                <a:cs typeface="Consolas"/>
              </a:rPr>
              <a:t>g</a:t>
            </a:r>
            <a:r>
              <a:rPr lang="da-DK" sz="1600" dirty="0" smtClean="0">
                <a:latin typeface="Consolas"/>
                <a:cs typeface="Consolas"/>
              </a:rPr>
              <a:t>(</a:t>
            </a:r>
            <a:r>
              <a:rPr lang="da-DK" sz="1600" dirty="0" err="1" smtClean="0">
                <a:latin typeface="Consolas"/>
                <a:cs typeface="Consolas"/>
              </a:rPr>
              <a:t>state_pcr</a:t>
            </a:r>
            <a:r>
              <a:rPr lang="da-DK" sz="1600" dirty="0" smtClean="0">
                <a:latin typeface="Consolas"/>
                <a:cs typeface="Consolas"/>
              </a:rPr>
              <a:t>)</a:t>
            </a:r>
            <a:r>
              <a:rPr lang="da-DK" sz="1600" dirty="0">
                <a:latin typeface="Consolas"/>
                <a:cs typeface="Consolas"/>
              </a:rPr>
              <a:t>))</a:t>
            </a:r>
          </a:p>
          <a:p>
            <a:pPr>
              <a:spcBef>
                <a:spcPts val="0"/>
              </a:spcBef>
            </a:pP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a:spcBef>
                <a:spcPts val="0"/>
              </a:spcBef>
              <a:buFont typeface="Wingdings" charset="2"/>
              <a:buChar char="Ø"/>
            </a:pPr>
            <a:r>
              <a:rPr lang="en-US" sz="1600" dirty="0" smtClean="0">
                <a:solidFill>
                  <a:prstClr val="white"/>
                </a:solidFill>
                <a:cs typeface="Consolas"/>
              </a:rPr>
              <a:t>G </a:t>
            </a:r>
            <a:r>
              <a:rPr lang="en-US" sz="1600" dirty="0">
                <a:solidFill>
                  <a:prstClr val="white"/>
                </a:solidFill>
                <a:cs typeface="Consolas"/>
              </a:rPr>
              <a:t>: </a:t>
            </a:r>
            <a:r>
              <a:rPr lang="en-US" sz="1600" dirty="0">
                <a:latin typeface="Consolas"/>
                <a:cs typeface="Consolas"/>
              </a:rPr>
              <a:t>[PCR-</a:t>
            </a:r>
            <a:r>
              <a:rPr lang="en-US" sz="1600" dirty="0" smtClean="0">
                <a:latin typeface="Consolas"/>
                <a:cs typeface="Consolas"/>
              </a:rPr>
              <a:t>&gt;PCR] </a:t>
            </a:r>
            <a:endParaRPr lang="da-DK" sz="1600" b="1" i="1" u="sng"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extendCurry</a:t>
            </a:r>
            <a:r>
              <a:rPr lang="en-US" sz="1600" dirty="0" smtClean="0">
                <a:latin typeface="Consolas"/>
                <a:cs typeface="Consolas"/>
              </a:rPr>
              <a:t> (</a:t>
            </a:r>
            <a:r>
              <a:rPr lang="en-US" sz="1600" dirty="0" err="1" smtClean="0">
                <a:latin typeface="Consolas"/>
                <a:cs typeface="Consolas"/>
              </a:rPr>
              <a:t>h:PCRVAL</a:t>
            </a:r>
            <a:r>
              <a:rPr lang="en-US" sz="1600" dirty="0" smtClean="0">
                <a:latin typeface="Consolas"/>
                <a:cs typeface="Consolas"/>
              </a:rPr>
              <a:t>) : [PCR -&gt; PCR] = (LAMBDA (</a:t>
            </a:r>
            <a:r>
              <a:rPr lang="en-US" sz="1600" dirty="0" err="1" smtClean="0">
                <a:latin typeface="Consolas"/>
                <a:cs typeface="Consolas"/>
              </a:rPr>
              <a:t>p:PCR</a:t>
            </a:r>
            <a:r>
              <a:rPr lang="en-US" sz="1600" dirty="0" smtClean="0">
                <a:latin typeface="Consolas"/>
                <a:cs typeface="Consolas"/>
              </a:rPr>
              <a:t>) : extend(p, h))</a:t>
            </a: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defTabSz="457200">
              <a:spcBef>
                <a:spcPts val="0"/>
              </a:spcBef>
              <a:buClrTx/>
              <a:buFont typeface="Wingdings" charset="2"/>
              <a:buChar char="Ø"/>
            </a:pPr>
            <a:r>
              <a:rPr lang="en-US" sz="1600" dirty="0">
                <a:solidFill>
                  <a:prstClr val="white"/>
                </a:solidFill>
                <a:cs typeface="Consolas"/>
              </a:rPr>
              <a:t>F </a:t>
            </a:r>
            <a:r>
              <a:rPr lang="en-US" sz="1600" dirty="0" smtClean="0">
                <a:solidFill>
                  <a:prstClr val="white"/>
                </a:solidFill>
                <a:cs typeface="Consolas"/>
              </a:rPr>
              <a:t>:</a:t>
            </a:r>
            <a:r>
              <a:rPr lang="en-US" sz="1600" dirty="0">
                <a:solidFill>
                  <a:prstClr val="white"/>
                </a:solidFill>
                <a:cs typeface="Consolas"/>
              </a:rPr>
              <a:t> </a:t>
            </a:r>
            <a:r>
              <a:rPr lang="en-US" sz="1600" dirty="0" err="1" smtClean="0">
                <a:latin typeface="Consolas"/>
                <a:cs typeface="Consolas"/>
              </a:rPr>
              <a:t>extendWithStatePcr</a:t>
            </a:r>
            <a:r>
              <a:rPr lang="en-US" sz="1600" dirty="0" smtClean="0">
                <a:latin typeface="Consolas"/>
                <a:cs typeface="Consolas"/>
              </a:rPr>
              <a:t> (</a:t>
            </a:r>
            <a:r>
              <a:rPr lang="en-US" sz="1600" dirty="0" err="1" smtClean="0">
                <a:latin typeface="Consolas"/>
                <a:cs typeface="Consolas"/>
              </a:rPr>
              <a:t>h:PCRVAL</a:t>
            </a:r>
            <a:r>
              <a:rPr lang="en-US" sz="1600" dirty="0" smtClean="0">
                <a:latin typeface="Consolas"/>
                <a:cs typeface="Consolas"/>
              </a:rPr>
              <a:t>) : [PCR -&gt; State] = </a:t>
            </a:r>
          </a:p>
          <a:p>
            <a:pPr marL="0" indent="0" defTabSz="457200">
              <a:spcBef>
                <a:spcPts val="0"/>
              </a:spcBef>
              <a:buClrTx/>
              <a:buNone/>
            </a:pPr>
            <a:r>
              <a:rPr lang="en-US" sz="1600" dirty="0" smtClean="0">
                <a:latin typeface="Consolas"/>
                <a:cs typeface="Consolas"/>
              </a:rPr>
              <a:t>          (</a:t>
            </a: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 modify</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dirty="0" err="1">
                <a:latin typeface="Consolas"/>
                <a:cs typeface="Consolas"/>
              </a:rPr>
              <a:t>extendCurry</a:t>
            </a:r>
            <a:r>
              <a:rPr lang="en-US" sz="1600" dirty="0">
                <a:latin typeface="Consolas"/>
                <a:cs typeface="Consolas"/>
              </a:rPr>
              <a:t>(h)))</a:t>
            </a: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7" name="TextBox 6"/>
          <p:cNvSpPr txBox="1"/>
          <p:nvPr/>
        </p:nvSpPr>
        <p:spPr>
          <a:xfrm>
            <a:off x="2751112" y="1810770"/>
            <a:ext cx="523100" cy="338554"/>
          </a:xfrm>
          <a:prstGeom prst="rect">
            <a:avLst/>
          </a:prstGeom>
          <a:noFill/>
        </p:spPr>
        <p:txBody>
          <a:bodyPr wrap="none" rtlCol="0">
            <a:spAutoFit/>
          </a:bodyPr>
          <a:lstStyle/>
          <a:p>
            <a:r>
              <a:rPr lang="en-US" sz="1600" dirty="0" smtClean="0">
                <a:latin typeface="Consolas"/>
                <a:cs typeface="Consolas"/>
              </a:rPr>
              <a:t>???</a:t>
            </a:r>
            <a:endParaRPr lang="en-US" sz="1600" dirty="0"/>
          </a:p>
        </p:txBody>
      </p:sp>
      <p:sp>
        <p:nvSpPr>
          <p:cNvPr id="8" name="Donut 7"/>
          <p:cNvSpPr/>
          <p:nvPr/>
        </p:nvSpPr>
        <p:spPr>
          <a:xfrm>
            <a:off x="4738828" y="2480991"/>
            <a:ext cx="4029685" cy="498936"/>
          </a:xfrm>
          <a:prstGeom prst="donut">
            <a:avLst>
              <a:gd name="adj" fmla="val 7982"/>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1177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dissolve">
                                      <p:cBhvr>
                                        <p:cTn id="7" dur="500"/>
                                        <p:tgtEl>
                                          <p:spTgt spid="5">
                                            <p:txEl>
                                              <p:pRg st="3" end="3"/>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dissolve">
                                      <p:cBhvr>
                                        <p:cTn id="11" dur="500"/>
                                        <p:tgtEl>
                                          <p:spTgt spid="5">
                                            <p:txEl>
                                              <p:pRg st="4" end="4"/>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dissolve">
                                      <p:cBhvr>
                                        <p:cTn id="14" dur="500"/>
                                        <p:tgtEl>
                                          <p:spTgt spid="5">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dissolve">
                                      <p:cBhvr>
                                        <p:cTn id="24" dur="500"/>
                                        <p:tgtEl>
                                          <p:spTgt spid="5">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5">
                                            <p:txEl>
                                              <p:pRg st="10" end="10"/>
                                            </p:txEl>
                                          </p:spTgt>
                                        </p:tgtEl>
                                      </p:cBhvr>
                                    </p:animEffect>
                                    <p:set>
                                      <p:cBhvr>
                                        <p:cTn id="29" dur="1" fill="hold">
                                          <p:stCondLst>
                                            <p:cond delay="499"/>
                                          </p:stCondLst>
                                        </p:cTn>
                                        <p:tgtEl>
                                          <p:spTgt spid="5">
                                            <p:txEl>
                                              <p:pRg st="10" end="10"/>
                                            </p:txEl>
                                          </p:spTgt>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dissolve">
                                      <p:cBhvr>
                                        <p:cTn id="32" dur="500"/>
                                        <p:tgtEl>
                                          <p:spTgt spid="6">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dissolve">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dissolve">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dissolve">
                                      <p:cBhvr>
                                        <p:cTn id="57" dur="500"/>
                                        <p:tgtEl>
                                          <p:spTgt spid="6">
                                            <p:txEl>
                                              <p:pRg st="8" end="8"/>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6">
                                            <p:txEl>
                                              <p:pRg st="9" end="9"/>
                                            </p:txEl>
                                          </p:spTgt>
                                        </p:tgtEl>
                                        <p:attrNameLst>
                                          <p:attrName>style.visibility</p:attrName>
                                        </p:attrNameLst>
                                      </p:cBhvr>
                                      <p:to>
                                        <p:strVal val="visible"/>
                                      </p:to>
                                    </p:set>
                                    <p:animEffect transition="in" filter="dissolve">
                                      <p:cBhvr>
                                        <p:cTn id="60" dur="500"/>
                                        <p:tgtEl>
                                          <p:spTgt spid="6">
                                            <p:txEl>
                                              <p:pRg st="9" end="9"/>
                                            </p:txEl>
                                          </p:spTgt>
                                        </p:tgtEl>
                                      </p:cBhvr>
                                    </p:animEffect>
                                  </p:childTnLst>
                                </p:cTn>
                              </p:par>
                              <p:par>
                                <p:cTn id="61" presetID="9" presetClass="exit" presetSubtype="0" fill="hold" grpId="0" nodeType="withEffect">
                                  <p:stCondLst>
                                    <p:cond delay="0"/>
                                  </p:stCondLst>
                                  <p:childTnLst>
                                    <p:animEffect transition="out" filter="dissolve">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dissolve">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a:t>Creating </a:t>
            </a:r>
            <a:r>
              <a:rPr lang="en-US" sz="3600" u="sng" dirty="0" smtClean="0"/>
              <a:t>bind </a:t>
            </a:r>
            <a:r>
              <a:rPr lang="en-US" sz="3600" u="sng" dirty="0"/>
              <a:t>for PCRs</a:t>
            </a:r>
          </a:p>
        </p:txBody>
      </p:sp>
      <p:sp>
        <p:nvSpPr>
          <p:cNvPr id="5" name="Content Placeholder 2"/>
          <p:cNvSpPr txBox="1">
            <a:spLocks/>
          </p:cNvSpPr>
          <p:nvPr/>
        </p:nvSpPr>
        <p:spPr>
          <a:xfrm>
            <a:off x="187740" y="1391476"/>
            <a:ext cx="8912087"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err="1" smtClean="0">
                <a:latin typeface="Consolas"/>
                <a:cs typeface="Consolas"/>
              </a:rPr>
              <a:t>runState</a:t>
            </a:r>
            <a:r>
              <a:rPr lang="en-US" sz="1600" dirty="0">
                <a:latin typeface="Consolas"/>
                <a:cs typeface="Consolas"/>
              </a:rPr>
              <a:t>( </a:t>
            </a:r>
            <a:r>
              <a:rPr lang="en-US" sz="1600" dirty="0" smtClean="0">
                <a:latin typeface="Consolas"/>
                <a:cs typeface="Consolas"/>
              </a:rPr>
              <a:t>m &gt;</a:t>
            </a:r>
            <a:r>
              <a:rPr lang="en-US" sz="1600" dirty="0">
                <a:latin typeface="Consolas"/>
                <a:cs typeface="Consolas"/>
              </a:rPr>
              <a:t>&gt;= </a:t>
            </a:r>
            <a:r>
              <a:rPr lang="en-US" sz="1600" dirty="0" smtClean="0">
                <a:latin typeface="Consolas"/>
                <a:cs typeface="Consolas"/>
              </a:rPr>
              <a:t>f )</a:t>
            </a:r>
            <a:r>
              <a:rPr lang="en-US" sz="1600" dirty="0">
                <a:latin typeface="Consolas"/>
                <a:cs typeface="Consolas"/>
              </a:rPr>
              <a:t>(</a:t>
            </a:r>
            <a:r>
              <a:rPr lang="en-US" sz="1600" dirty="0" err="1">
                <a:latin typeface="Consolas"/>
                <a:cs typeface="Consolas"/>
              </a:rPr>
              <a:t>state_pcr</a:t>
            </a:r>
            <a:r>
              <a:rPr lang="en-US" sz="1600" dirty="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a:spcBef>
                <a:spcPts val="0"/>
              </a:spcBef>
            </a:pPr>
            <a:r>
              <a:rPr lang="en-US" sz="2000" dirty="0" smtClean="0">
                <a:cs typeface="Consolas"/>
              </a:rPr>
              <a:t>M :</a:t>
            </a:r>
            <a:endParaRPr lang="en-US" sz="2000" dirty="0">
              <a:cs typeface="Consolas"/>
            </a:endParaRPr>
          </a:p>
          <a:p>
            <a:pPr marL="0" indent="0">
              <a:spcBef>
                <a:spcPts val="0"/>
              </a:spcBef>
              <a:buNone/>
            </a:pPr>
            <a:r>
              <a:rPr lang="en-US" sz="1600" dirty="0">
                <a:latin typeface="Consolas"/>
                <a:cs typeface="Consolas"/>
              </a:rPr>
              <a:t>  return(</a:t>
            </a:r>
            <a:r>
              <a:rPr lang="en-US" sz="1600" dirty="0" err="1">
                <a:latin typeface="Consolas"/>
                <a:cs typeface="Consolas"/>
              </a:rPr>
              <a:t>output_pcr</a:t>
            </a:r>
            <a:r>
              <a:rPr lang="en-US" sz="1600" dirty="0">
                <a:latin typeface="Consolas"/>
                <a:cs typeface="Consolas"/>
              </a:rPr>
              <a:t>)</a:t>
            </a: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defTabSz="457200">
              <a:spcBef>
                <a:spcPts val="0"/>
              </a:spcBef>
              <a:buClrTx/>
            </a:pPr>
            <a:r>
              <a:rPr lang="en-US" sz="2000" b="1" dirty="0">
                <a:solidFill>
                  <a:prstClr val="white"/>
                </a:solidFill>
                <a:cs typeface="Consolas"/>
              </a:rPr>
              <a:t>F :</a:t>
            </a:r>
          </a:p>
          <a:p>
            <a:pPr marL="0" indent="0" defTabSz="457200">
              <a:spcBef>
                <a:spcPts val="0"/>
              </a:spcBef>
              <a:buClrTx/>
              <a:buNone/>
            </a:pPr>
            <a:r>
              <a:rPr lang="en-US" sz="1600" dirty="0" smtClean="0">
                <a:latin typeface="Consolas"/>
                <a:cs typeface="Consolas"/>
              </a:rPr>
              <a:t> </a:t>
            </a:r>
            <a:r>
              <a:rPr lang="en-US" sz="1600" dirty="0" err="1" smtClean="0">
                <a:latin typeface="Consolas"/>
                <a:cs typeface="Consolas"/>
              </a:rPr>
              <a:t>extendWithStatePcr</a:t>
            </a:r>
            <a:r>
              <a:rPr lang="en-US" sz="1600" dirty="0" smtClean="0">
                <a:latin typeface="Consolas"/>
                <a:cs typeface="Consolas"/>
              </a:rPr>
              <a:t> </a:t>
            </a:r>
            <a:r>
              <a:rPr lang="en-US" sz="1600" dirty="0">
                <a:latin typeface="Consolas"/>
                <a:cs typeface="Consolas"/>
              </a:rPr>
              <a:t>(</a:t>
            </a:r>
            <a:r>
              <a:rPr lang="en-US" sz="1600" dirty="0" err="1">
                <a:latin typeface="Consolas"/>
                <a:cs typeface="Consolas"/>
              </a:rPr>
              <a:t>h:PCRVAL</a:t>
            </a:r>
            <a:r>
              <a:rPr lang="en-US" sz="1600" dirty="0">
                <a:latin typeface="Consolas"/>
                <a:cs typeface="Consolas"/>
              </a:rPr>
              <a:t>) : [PCR -&gt; State] = </a:t>
            </a:r>
          </a:p>
          <a:p>
            <a:pPr marL="0" indent="0" defTabSz="457200">
              <a:spcBef>
                <a:spcPts val="0"/>
              </a:spcBef>
              <a:buClrTx/>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LAMBDA </a:t>
            </a:r>
            <a:r>
              <a:rPr lang="en-US" sz="1600" dirty="0" smtClean="0">
                <a:latin typeface="Consolas"/>
                <a:cs typeface="Consolas"/>
              </a:rPr>
              <a:t>(</a:t>
            </a:r>
            <a:r>
              <a:rPr lang="en-US" sz="1600" dirty="0" err="1" smtClean="0">
                <a:latin typeface="Consolas"/>
                <a:cs typeface="Consolas"/>
              </a:rPr>
              <a:t>output_pcr:PCR</a:t>
            </a:r>
            <a:r>
              <a:rPr lang="en-US" sz="1600" dirty="0">
                <a:latin typeface="Consolas"/>
                <a:cs typeface="Consolas"/>
              </a:rPr>
              <a:t>) : modify</a:t>
            </a:r>
            <a:r>
              <a:rPr lang="en-US" sz="1600" dirty="0" smtClean="0">
                <a:latin typeface="Consolas"/>
                <a:cs typeface="Consolas"/>
              </a:rPr>
              <a:t>(</a:t>
            </a:r>
            <a:r>
              <a:rPr lang="en-US" sz="1600" dirty="0" err="1" smtClean="0">
                <a:latin typeface="Consolas"/>
                <a:cs typeface="Consolas"/>
              </a:rPr>
              <a:t>output_pcr</a:t>
            </a:r>
            <a:r>
              <a:rPr lang="en-US" sz="1600" dirty="0" smtClean="0">
                <a:latin typeface="Consolas"/>
                <a:cs typeface="Consolas"/>
              </a:rPr>
              <a:t>, </a:t>
            </a:r>
            <a:r>
              <a:rPr lang="en-US" sz="1600" dirty="0" err="1">
                <a:latin typeface="Consolas"/>
                <a:cs typeface="Consolas"/>
              </a:rPr>
              <a:t>extendCurry</a:t>
            </a:r>
            <a:r>
              <a:rPr lang="en-US" sz="1600" dirty="0">
                <a:latin typeface="Consolas"/>
                <a:cs typeface="Consolas"/>
              </a:rPr>
              <a:t>(h))</a:t>
            </a:r>
            <a:r>
              <a:rPr lang="en-US" sz="1600" dirty="0" smtClean="0">
                <a:latin typeface="Consolas"/>
                <a:cs typeface="Consolas"/>
              </a:rPr>
              <a:t>)</a:t>
            </a:r>
          </a:p>
          <a:p>
            <a:pPr marL="0" indent="0" defTabSz="457200">
              <a:spcBef>
                <a:spcPts val="0"/>
              </a:spcBef>
              <a:buClrTx/>
              <a:buNone/>
            </a:pPr>
            <a:endParaRPr lang="en-US" sz="1600" dirty="0">
              <a:latin typeface="Consolas"/>
              <a:cs typeface="Consolas"/>
            </a:endParaRPr>
          </a:p>
          <a:p>
            <a:pPr marL="0" indent="0" defTabSz="457200">
              <a:spcBef>
                <a:spcPts val="0"/>
              </a:spcBef>
              <a:buClrTx/>
              <a:buNone/>
            </a:pPr>
            <a:endParaRPr lang="en-US" sz="1600" dirty="0" smtClean="0">
              <a:latin typeface="Consolas"/>
              <a:cs typeface="Consolas"/>
            </a:endParaRPr>
          </a:p>
          <a:p>
            <a:pPr marL="0" indent="0" defTabSz="457200">
              <a:spcBef>
                <a:spcPts val="0"/>
              </a:spcBef>
              <a:buClrTx/>
              <a:buNone/>
            </a:pPr>
            <a:endParaRPr lang="en-US" sz="1600" dirty="0">
              <a:latin typeface="Consolas"/>
              <a:cs typeface="Consolas"/>
            </a:endParaRPr>
          </a:p>
          <a:p>
            <a:pPr defTabSz="457200">
              <a:spcBef>
                <a:spcPts val="0"/>
              </a:spcBef>
              <a:buClrTx/>
            </a:pPr>
            <a:r>
              <a:rPr lang="en-US" sz="2000" b="1" dirty="0" smtClean="0">
                <a:latin typeface="Consolas"/>
                <a:cs typeface="Consolas"/>
              </a:rPr>
              <a:t>Bind :</a:t>
            </a:r>
          </a:p>
          <a:p>
            <a:pPr marL="0" indent="0" defTabSz="457200">
              <a:spcBef>
                <a:spcPts val="0"/>
              </a:spcBef>
              <a:buClrTx/>
              <a:buNone/>
            </a:pPr>
            <a:r>
              <a:rPr lang="en-US" sz="1600" dirty="0" smtClean="0">
                <a:latin typeface="Consolas"/>
                <a:cs typeface="Consolas"/>
              </a:rPr>
              <a:t>      return</a:t>
            </a:r>
            <a:r>
              <a:rPr lang="en-US" sz="1600" dirty="0">
                <a:latin typeface="Consolas"/>
                <a:cs typeface="Consolas"/>
              </a:rPr>
              <a:t>(</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smtClean="0">
                <a:latin typeface="Consolas"/>
                <a:cs typeface="Consolas"/>
              </a:rPr>
              <a:t>hashVal</a:t>
            </a:r>
            <a:r>
              <a:rPr lang="en-US" sz="1600" dirty="0" smtClean="0">
                <a:latin typeface="Consolas"/>
                <a:cs typeface="Consolas"/>
              </a:rPr>
              <a:t>)</a:t>
            </a:r>
            <a:endParaRPr lang="en-US" sz="1600" dirty="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27</a:t>
            </a:fld>
            <a:endParaRPr lang="en-US"/>
          </a:p>
        </p:txBody>
      </p:sp>
    </p:spTree>
    <p:extLst>
      <p:ext uri="{BB962C8B-B14F-4D97-AF65-F5344CB8AC3E}">
        <p14:creationId xmlns:p14="http://schemas.microsoft.com/office/powerpoint/2010/main" val="33236231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Testing Bind</a:t>
            </a:r>
            <a:endParaRPr lang="en-US" sz="3600" u="sng" dirty="0"/>
          </a:p>
        </p:txBody>
      </p:sp>
      <p:sp>
        <p:nvSpPr>
          <p:cNvPr id="5" name="Content Placeholder 2"/>
          <p:cNvSpPr txBox="1">
            <a:spLocks/>
          </p:cNvSpPr>
          <p:nvPr/>
        </p:nvSpPr>
        <p:spPr>
          <a:xfrm>
            <a:off x="110439" y="1391476"/>
            <a:ext cx="8912087"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hashVal</a:t>
            </a:r>
            <a:r>
              <a:rPr lang="en-US" sz="1600" dirty="0" smtClean="0">
                <a:latin typeface="Consolas"/>
                <a:cs typeface="Consolas"/>
              </a:rPr>
              <a:t> </a:t>
            </a:r>
            <a:r>
              <a:rPr lang="en-US" sz="1600" dirty="0">
                <a:latin typeface="Consolas"/>
                <a:cs typeface="Consolas"/>
              </a:rPr>
              <a:t>: PCRVAL</a:t>
            </a:r>
          </a:p>
          <a:p>
            <a:pPr marL="0" indent="0">
              <a:spcBef>
                <a:spcPts val="0"/>
              </a:spcBef>
              <a:buNone/>
            </a:pPr>
            <a:r>
              <a:rPr lang="en-US" sz="1600" dirty="0" smtClean="0">
                <a:latin typeface="Consolas"/>
                <a:cs typeface="Consolas"/>
              </a:rPr>
              <a:t> </a:t>
            </a:r>
            <a:r>
              <a:rPr lang="en-US" sz="1600" dirty="0" err="1" smtClean="0">
                <a:latin typeface="Consolas"/>
                <a:cs typeface="Consolas"/>
              </a:rPr>
              <a:t>outputPcr</a:t>
            </a:r>
            <a:r>
              <a:rPr lang="en-US" sz="1600" dirty="0" smtClean="0">
                <a:latin typeface="Consolas"/>
                <a:cs typeface="Consolas"/>
              </a:rPr>
              <a:t> </a:t>
            </a:r>
            <a:r>
              <a:rPr lang="en-US" sz="1600" dirty="0">
                <a:latin typeface="Consolas"/>
                <a:cs typeface="Consolas"/>
              </a:rPr>
              <a:t>: PCR</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bindTest1 </a:t>
            </a:r>
            <a:r>
              <a:rPr lang="en-US" sz="1600" dirty="0">
                <a:latin typeface="Consolas"/>
                <a:cs typeface="Consolas"/>
              </a:rPr>
              <a:t>: THEOREM</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a:latin typeface="Consolas"/>
                <a:cs typeface="Consolas"/>
              </a:rPr>
              <a:t>hashVal</a:t>
            </a:r>
            <a:r>
              <a:rPr lang="en-US" sz="1600" dirty="0">
                <a:latin typeface="Consolas"/>
                <a:cs typeface="Consolas"/>
              </a:rPr>
              <a:t>) )(reset)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output_pcr</a:t>
            </a:r>
            <a:r>
              <a:rPr lang="en-US" sz="1600" dirty="0">
                <a:latin typeface="Consolas"/>
                <a:cs typeface="Consolas"/>
              </a:rPr>
              <a:t>, extend(reset, </a:t>
            </a:r>
            <a:r>
              <a:rPr lang="en-US" sz="1600" dirty="0" err="1">
                <a:latin typeface="Consolas"/>
                <a:cs typeface="Consolas"/>
              </a:rPr>
              <a:t>hashVal</a:t>
            </a:r>
            <a:r>
              <a:rPr lang="en-US" sz="1600" dirty="0">
                <a:latin typeface="Consolas"/>
                <a:cs typeface="Consolas"/>
              </a:rPr>
              <a:t>)) </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smtClean="0">
                <a:latin typeface="Consolas"/>
                <a:cs typeface="Consolas"/>
              </a:rPr>
              <a:t> bindTest2 </a:t>
            </a:r>
            <a:r>
              <a:rPr lang="en-US" sz="1600" dirty="0">
                <a:latin typeface="Consolas"/>
                <a:cs typeface="Consolas"/>
              </a:rPr>
              <a:t>: THEOREM</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a:t>
            </a:r>
            <a:r>
              <a:rPr lang="en-US" sz="1600" dirty="0" err="1">
                <a:latin typeface="Consolas"/>
                <a:cs typeface="Consolas"/>
              </a:rPr>
              <a:t>hashVal</a:t>
            </a:r>
            <a:r>
              <a:rPr lang="en-US" sz="1600" dirty="0">
                <a:latin typeface="Consolas"/>
                <a:cs typeface="Consolas"/>
              </a:rPr>
              <a:t>) )(</a:t>
            </a:r>
            <a:r>
              <a:rPr lang="en-US" sz="1600" dirty="0" smtClean="0">
                <a:latin typeface="Consolas"/>
                <a:cs typeface="Consolas"/>
              </a:rPr>
              <a:t>reset) =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smtClean="0">
                <a:latin typeface="Consolas"/>
                <a:cs typeface="Consolas"/>
              </a:rPr>
              <a:t>output_pcr</a:t>
            </a:r>
            <a:r>
              <a:rPr lang="en-US" sz="1600" dirty="0">
                <a:latin typeface="Consolas"/>
                <a:cs typeface="Consolas"/>
              </a:rPr>
              <a:t>) )(extend(reset, </a:t>
            </a:r>
            <a:r>
              <a:rPr lang="en-US" sz="1600" dirty="0" err="1">
                <a:latin typeface="Consolas"/>
                <a:cs typeface="Consolas"/>
              </a:rPr>
              <a:t>hashVal</a:t>
            </a:r>
            <a:r>
              <a:rPr lang="en-US" sz="1600" dirty="0">
                <a:latin typeface="Consolas"/>
                <a:cs typeface="Consolas"/>
              </a:rPr>
              <a:t>))</a:t>
            </a:r>
            <a:endParaRPr lang="da-DK" sz="1600" dirty="0" smtClean="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28</a:t>
            </a:fld>
            <a:endParaRPr lang="en-US"/>
          </a:p>
        </p:txBody>
      </p:sp>
      <p:cxnSp>
        <p:nvCxnSpPr>
          <p:cNvPr id="6" name="Straight Connector 5"/>
          <p:cNvCxnSpPr/>
          <p:nvPr/>
        </p:nvCxnSpPr>
        <p:spPr>
          <a:xfrm>
            <a:off x="5397326" y="3997805"/>
            <a:ext cx="282214" cy="246924"/>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644263" y="3492201"/>
            <a:ext cx="388043" cy="752528"/>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97326" y="5808118"/>
            <a:ext cx="282214" cy="246924"/>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44263" y="5302514"/>
            <a:ext cx="388043" cy="752528"/>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561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
                                        <p:tgtEl>
                                          <p:spTgt spid="6"/>
                                        </p:tgtEl>
                                      </p:cBhvr>
                                    </p:animEffect>
                                  </p:childTnLst>
                                </p:cTn>
                              </p:par>
                            </p:childTnLst>
                          </p:cTn>
                        </p:par>
                        <p:par>
                          <p:cTn id="8" fill="hold">
                            <p:stCondLst>
                              <p:cond delay="1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
                                        <p:tgtEl>
                                          <p:spTgt spid="7"/>
                                        </p:tgtEl>
                                      </p:cBhvr>
                                    </p:animEffect>
                                  </p:childTnLst>
                                </p:cTn>
                              </p:par>
                            </p:childTnLst>
                          </p:cTn>
                        </p:par>
                        <p:par>
                          <p:cTn id="12" fill="hold">
                            <p:stCondLst>
                              <p:cond delay="2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100"/>
                                        <p:tgtEl>
                                          <p:spTgt spid="12"/>
                                        </p:tgtEl>
                                      </p:cBhvr>
                                    </p:animEffect>
                                  </p:childTnLst>
                                </p:cTn>
                              </p:par>
                            </p:childTnLst>
                          </p:cTn>
                        </p:par>
                        <p:par>
                          <p:cTn id="16" fill="hold">
                            <p:stCondLst>
                              <p:cond delay="3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49" y="1391476"/>
            <a:ext cx="8735391" cy="498167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bindPcr_differentState</a:t>
            </a:r>
            <a:r>
              <a:rPr lang="en-US" sz="1600" dirty="0">
                <a:latin typeface="Consolas"/>
                <a:cs typeface="Consolas"/>
              </a:rPr>
              <a:t> : THEOREM</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a:t>
            </a:r>
            <a:r>
              <a:rPr lang="en-US" sz="1600" dirty="0" err="1">
                <a:latin typeface="Consolas"/>
                <a:cs typeface="Consolas"/>
              </a:rPr>
              <a:t>outPcr:PCR</a:t>
            </a:r>
            <a:r>
              <a:rPr lang="en-US" sz="1600" dirty="0">
                <a:latin typeface="Consolas"/>
                <a:cs typeface="Consolas"/>
              </a:rPr>
              <a:t>,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)(reset) /=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a:t>
            </a:r>
            <a:r>
              <a:rPr lang="en-US" sz="1600" dirty="0" err="1">
                <a:latin typeface="Consolas"/>
                <a:cs typeface="Consolas"/>
              </a:rPr>
              <a:t>resetOne</a:t>
            </a: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bindPcr_differentStateGeneral</a:t>
            </a:r>
            <a:r>
              <a:rPr lang="en-US" sz="1600" dirty="0">
                <a:latin typeface="Consolas"/>
                <a:cs typeface="Consolas"/>
              </a:rPr>
              <a:t> : THEOREM</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=&gt;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)(statePcr1)) ))</a:t>
            </a:r>
            <a:endParaRPr lang="da-DK" sz="1600" dirty="0" smtClean="0">
              <a:latin typeface="Consolas"/>
              <a:cs typeface="Consolas"/>
            </a:endParaRPr>
          </a:p>
          <a:p>
            <a:pPr marL="0" indent="0">
              <a:spcBef>
                <a:spcPts val="0"/>
              </a:spcBef>
              <a:buNone/>
            </a:pPr>
            <a:r>
              <a:rPr lang="en-US" sz="1600" dirty="0" smtClean="0">
                <a:latin typeface="Consolas"/>
                <a:cs typeface="Consolas"/>
              </a:rPr>
              <a:t>  </a:t>
            </a:r>
            <a:endParaRPr lang="en-US" sz="1600" dirty="0">
              <a:latin typeface="Consolas"/>
              <a:cs typeface="Consolas"/>
            </a:endParaRPr>
          </a:p>
          <a:p>
            <a:pPr>
              <a:spcBef>
                <a:spcPts val="0"/>
              </a:spcBef>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29</a:t>
            </a:fld>
            <a:endParaRPr lang="en-US"/>
          </a:p>
        </p:txBody>
      </p:sp>
      <p:sp>
        <p:nvSpPr>
          <p:cNvPr id="4" name="TextBox 3"/>
          <p:cNvSpPr txBox="1"/>
          <p:nvPr/>
        </p:nvSpPr>
        <p:spPr>
          <a:xfrm>
            <a:off x="1364030" y="3032373"/>
            <a:ext cx="5773611" cy="369332"/>
          </a:xfrm>
          <a:prstGeom prst="rect">
            <a:avLst/>
          </a:prstGeom>
          <a:noFill/>
        </p:spPr>
        <p:txBody>
          <a:bodyPr wrap="square" rtlCol="0">
            <a:spAutoFit/>
          </a:bodyPr>
          <a:lstStyle/>
          <a:p>
            <a:pPr marL="285750" indent="-285750" algn="ctr">
              <a:buFont typeface="Wingdings" charset="2"/>
              <a:buChar char="Ø"/>
            </a:pPr>
            <a:r>
              <a:rPr lang="en-US" dirty="0" smtClean="0"/>
              <a:t>It will be noticed if SENTER doesn’t run.</a:t>
            </a:r>
            <a:endParaRPr lang="en-US" dirty="0"/>
          </a:p>
        </p:txBody>
      </p:sp>
    </p:spTree>
    <p:extLst>
      <p:ext uri="{BB962C8B-B14F-4D97-AF65-F5344CB8AC3E}">
        <p14:creationId xmlns:p14="http://schemas.microsoft.com/office/powerpoint/2010/main" val="774233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1" end="11"/>
                                            </p:txEl>
                                          </p:spTgt>
                                        </p:tgtEl>
                                        <p:attrNameLst>
                                          <p:attrName>style.visibility</p:attrName>
                                        </p:attrNameLst>
                                      </p:cBhvr>
                                      <p:to>
                                        <p:strVal val="visible"/>
                                      </p:to>
                                    </p:set>
                                    <p:animEffect transition="in" filter="dissolve">
                                      <p:cBhvr>
                                        <p:cTn id="12" dur="500"/>
                                        <p:tgtEl>
                                          <p:spTgt spid="5">
                                            <p:txEl>
                                              <p:pRg st="11" end="1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animEffect transition="in" filter="dissolve">
                                      <p:cBhvr>
                                        <p:cTn id="15" dur="500"/>
                                        <p:tgtEl>
                                          <p:spTgt spid="5">
                                            <p:txEl>
                                              <p:pRg st="12" end="1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13" end="13"/>
                                            </p:txEl>
                                          </p:spTgt>
                                        </p:tgtEl>
                                        <p:attrNameLst>
                                          <p:attrName>style.visibility</p:attrName>
                                        </p:attrNameLst>
                                      </p:cBhvr>
                                      <p:to>
                                        <p:strVal val="visible"/>
                                      </p:to>
                                    </p:set>
                                    <p:animEffect transition="in" filter="dissolve">
                                      <p:cBhvr>
                                        <p:cTn id="18" dur="500"/>
                                        <p:tgtEl>
                                          <p:spTgt spid="5">
                                            <p:txEl>
                                              <p:pRg st="13" end="1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14" end="14"/>
                                            </p:txEl>
                                          </p:spTgt>
                                        </p:tgtEl>
                                        <p:attrNameLst>
                                          <p:attrName>style.visibility</p:attrName>
                                        </p:attrNameLst>
                                      </p:cBhvr>
                                      <p:to>
                                        <p:strVal val="visible"/>
                                      </p:to>
                                    </p:set>
                                    <p:animEffect transition="in" filter="dissolve">
                                      <p:cBhvr>
                                        <p:cTn id="21" dur="500"/>
                                        <p:tgtEl>
                                          <p:spTgt spid="5">
                                            <p:txEl>
                                              <p:pRg st="14" end="1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15" end="15"/>
                                            </p:txEl>
                                          </p:spTgt>
                                        </p:tgtEl>
                                        <p:attrNameLst>
                                          <p:attrName>style.visibility</p:attrName>
                                        </p:attrNameLst>
                                      </p:cBhvr>
                                      <p:to>
                                        <p:strVal val="visible"/>
                                      </p:to>
                                    </p:set>
                                    <p:animEffect transition="in" filter="dissolve">
                                      <p:cBhvr>
                                        <p:cTn id="24"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The Trusted Platform Module  (TPM)</a:t>
            </a:r>
            <a:endParaRPr lang="en-US" sz="3600" u="sng" dirty="0"/>
          </a:p>
        </p:txBody>
      </p:sp>
      <p:sp>
        <p:nvSpPr>
          <p:cNvPr id="3" name="Content Placeholder 2"/>
          <p:cNvSpPr>
            <a:spLocks noGrp="1"/>
          </p:cNvSpPr>
          <p:nvPr>
            <p:ph idx="1"/>
          </p:nvPr>
        </p:nvSpPr>
        <p:spPr/>
        <p:txBody>
          <a:bodyPr>
            <a:normAutofit/>
          </a:bodyPr>
          <a:lstStyle/>
          <a:p>
            <a:r>
              <a:rPr lang="it-IT" sz="2400" dirty="0" err="1" smtClean="0"/>
              <a:t>Secure</a:t>
            </a:r>
            <a:r>
              <a:rPr lang="it-IT" sz="2400" dirty="0" smtClean="0"/>
              <a:t> </a:t>
            </a:r>
            <a:r>
              <a:rPr lang="it-IT" sz="2400" dirty="0" err="1" smtClean="0"/>
              <a:t>cryptoprocessor</a:t>
            </a:r>
            <a:endParaRPr lang="it-IT" sz="2400" dirty="0" smtClean="0"/>
          </a:p>
          <a:p>
            <a:endParaRPr lang="it-IT" sz="2400" dirty="0"/>
          </a:p>
          <a:p>
            <a:endParaRPr lang="it-IT" sz="2400" dirty="0" smtClean="0"/>
          </a:p>
          <a:p>
            <a:r>
              <a:rPr lang="en-US" sz="2400" dirty="0"/>
              <a:t>Functionality</a:t>
            </a:r>
            <a:endParaRPr lang="it-IT" sz="2400" dirty="0"/>
          </a:p>
          <a:p>
            <a:pPr marL="704088" lvl="2" indent="-384048">
              <a:buSzPct val="80000"/>
              <a:buFont typeface="Wingdings 2"/>
              <a:buChar char=""/>
            </a:pPr>
            <a:r>
              <a:rPr lang="en-US" sz="2000" dirty="0"/>
              <a:t>Secure storage</a:t>
            </a:r>
          </a:p>
          <a:p>
            <a:pPr marL="704088" lvl="2" indent="-384048">
              <a:buSzPct val="80000"/>
              <a:buFont typeface="Wingdings 2"/>
              <a:buChar char=""/>
            </a:pPr>
            <a:r>
              <a:rPr lang="en-US" sz="2000" dirty="0"/>
              <a:t>Platform measurement and </a:t>
            </a:r>
            <a:r>
              <a:rPr lang="en-US" sz="2000" dirty="0" smtClean="0"/>
              <a:t>reporting</a:t>
            </a:r>
          </a:p>
          <a:p>
            <a:pPr marL="704088" lvl="2" indent="-384048">
              <a:buSzPct val="80000"/>
              <a:buFont typeface="Wingdings 2"/>
              <a:buChar char=""/>
            </a:pPr>
            <a:r>
              <a:rPr lang="en-US" sz="2000" dirty="0" smtClean="0"/>
              <a:t>Platform </a:t>
            </a:r>
            <a:r>
              <a:rPr lang="en-US" sz="2000" dirty="0"/>
              <a:t>authentication</a:t>
            </a:r>
          </a:p>
          <a:p>
            <a:pPr marL="36576" indent="0">
              <a:buNone/>
            </a:pPr>
            <a:endParaRPr lang="en-US" sz="2400" dirty="0"/>
          </a:p>
        </p:txBody>
      </p:sp>
      <p:sp>
        <p:nvSpPr>
          <p:cNvPr id="4" name="Slide Number Placeholder 3"/>
          <p:cNvSpPr>
            <a:spLocks noGrp="1"/>
          </p:cNvSpPr>
          <p:nvPr>
            <p:ph type="sldNum" sz="quarter" idx="12"/>
          </p:nvPr>
        </p:nvSpPr>
        <p:spPr/>
        <p:txBody>
          <a:bodyPr/>
          <a:lstStyle/>
          <a:p>
            <a:fld id="{B4871468-B6BB-A546-92F3-EA8623C499A2}" type="slidenum">
              <a:rPr lang="en-US" smtClean="0"/>
              <a:t>3</a:t>
            </a:fld>
            <a:endParaRPr lang="en-US"/>
          </a:p>
        </p:txBody>
      </p:sp>
      <p:pic>
        <p:nvPicPr>
          <p:cNvPr id="6" name="Picture 5" descr="tpmchip_pic.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l="-1" r="2270"/>
          <a:stretch/>
        </p:blipFill>
        <p:spPr>
          <a:xfrm>
            <a:off x="4660619" y="891009"/>
            <a:ext cx="3723563" cy="3430576"/>
          </a:xfrm>
          <a:prstGeom prst="rect">
            <a:avLst/>
          </a:prstGeom>
          <a:effectLst>
            <a:softEdge rad="50800"/>
          </a:effectLst>
        </p:spPr>
      </p:pic>
    </p:spTree>
    <p:extLst>
      <p:ext uri="{BB962C8B-B14F-4D97-AF65-F5344CB8AC3E}">
        <p14:creationId xmlns:p14="http://schemas.microsoft.com/office/powerpoint/2010/main" val="36123429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50" y="1546086"/>
            <a:ext cx="8724347" cy="4827063"/>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smtClean="0">
                <a:latin typeface="Consolas"/>
                <a:cs typeface="Consolas"/>
              </a:rPr>
              <a:t> </a:t>
            </a:r>
            <a:r>
              <a:rPr lang="en-US" sz="1600" dirty="0" err="1" smtClean="0">
                <a:latin typeface="Consolas"/>
                <a:cs typeface="Consolas"/>
              </a:rPr>
              <a:t>sameStatePcr_sameBindRun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)(statePcr0) =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 )(statePcr1)) ))  </a:t>
            </a:r>
          </a:p>
          <a:p>
            <a:pPr>
              <a:spcBef>
                <a:spcPts val="0"/>
              </a:spcBef>
            </a:pPr>
            <a:endParaRPr lang="da-DK" sz="1600" dirty="0" smtClean="0">
              <a:latin typeface="Consolas"/>
              <a:cs typeface="Consolas"/>
            </a:endParaRPr>
          </a:p>
          <a:p>
            <a:pPr>
              <a:spcBef>
                <a:spcPts val="0"/>
              </a:spcBef>
            </a:pPr>
            <a:endParaRPr lang="da-DK" sz="1600" dirty="0">
              <a:latin typeface="Consolas"/>
              <a:cs typeface="Consolas"/>
            </a:endParaRPr>
          </a:p>
          <a:p>
            <a:pPr marL="0" indent="0">
              <a:spcBef>
                <a:spcPts val="0"/>
              </a:spcBef>
              <a:buNone/>
            </a:pPr>
            <a:endParaRPr lang="da-DK"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sameHash_sameBindRun</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a:t>
            </a:r>
            <a:r>
              <a:rPr lang="en-US" sz="1600" dirty="0" err="1">
                <a:latin typeface="Consolas"/>
                <a:cs typeface="Consolas"/>
              </a:rPr>
              <a:t>outPcr,statePcr:PCR</a:t>
            </a:r>
            <a:r>
              <a:rPr lang="en-US" sz="1600" dirty="0">
                <a:latin typeface="Consolas"/>
                <a:cs typeface="Consolas"/>
              </a:rPr>
              <a:t>,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(h0 = h1)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(h0) )(</a:t>
            </a:r>
            <a:r>
              <a:rPr lang="en-US" sz="1600" dirty="0" err="1">
                <a:latin typeface="Consolas"/>
                <a:cs typeface="Consolas"/>
              </a:rPr>
              <a:t>statePcr</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(h1) )(</a:t>
            </a:r>
            <a:r>
              <a:rPr lang="en-US" sz="1600" dirty="0" err="1">
                <a:latin typeface="Consolas"/>
                <a:cs typeface="Consolas"/>
              </a:rPr>
              <a:t>statePcr</a:t>
            </a:r>
            <a:r>
              <a:rPr lang="en-US" sz="1600" dirty="0">
                <a:latin typeface="Consolas"/>
                <a:cs typeface="Consolas"/>
              </a:rPr>
              <a:t>)) ))</a:t>
            </a: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30</a:t>
            </a:fld>
            <a:endParaRPr lang="en-US"/>
          </a:p>
        </p:txBody>
      </p:sp>
    </p:spTree>
    <p:extLst>
      <p:ext uri="{BB962C8B-B14F-4D97-AF65-F5344CB8AC3E}">
        <p14:creationId xmlns:p14="http://schemas.microsoft.com/office/powerpoint/2010/main" val="4046562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dissolve">
                                      <p:cBhvr>
                                        <p:cTn id="7" dur="500"/>
                                        <p:tgtEl>
                                          <p:spTgt spid="5">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0" end="10"/>
                                            </p:txEl>
                                          </p:spTgt>
                                        </p:tgtEl>
                                        <p:attrNameLst>
                                          <p:attrName>style.visibility</p:attrName>
                                        </p:attrNameLst>
                                      </p:cBhvr>
                                      <p:to>
                                        <p:strVal val="visible"/>
                                      </p:to>
                                    </p:set>
                                    <p:animEffect transition="in" filter="dissolve">
                                      <p:cBhvr>
                                        <p:cTn id="10" dur="500"/>
                                        <p:tgtEl>
                                          <p:spTgt spid="5">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dissolve">
                                      <p:cBhvr>
                                        <p:cTn id="13" dur="500"/>
                                        <p:tgtEl>
                                          <p:spTgt spid="5">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animEffect transition="in" filter="dissolve">
                                      <p:cBhvr>
                                        <p:cTn id="1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Bind Theorems</a:t>
            </a:r>
            <a:endParaRPr lang="en-US" sz="3600" u="sng" dirty="0"/>
          </a:p>
        </p:txBody>
      </p:sp>
      <p:sp>
        <p:nvSpPr>
          <p:cNvPr id="5" name="Content Placeholder 2"/>
          <p:cNvSpPr txBox="1">
            <a:spLocks/>
          </p:cNvSpPr>
          <p:nvPr/>
        </p:nvSpPr>
        <p:spPr>
          <a:xfrm>
            <a:off x="165650" y="1523992"/>
            <a:ext cx="8827052" cy="47928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sz="1600" dirty="0">
                <a:latin typeface="Consolas"/>
                <a:cs typeface="Consolas"/>
              </a:rPr>
              <a:t> </a:t>
            </a:r>
            <a:r>
              <a:rPr lang="en-US" sz="1600" dirty="0" err="1">
                <a:latin typeface="Consolas"/>
                <a:cs typeface="Consolas"/>
              </a:rPr>
              <a:t>sameBind</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(outPcr,statePcr0,statePcr1:PCR,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AND (h0 = h1)) IFF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(h0)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a:t>
            </a:r>
            <a:r>
              <a:rPr lang="en-US" sz="1600" dirty="0" err="1">
                <a:latin typeface="Consolas"/>
                <a:cs typeface="Consolas"/>
              </a:rPr>
              <a:t>outPcr</a:t>
            </a:r>
            <a:r>
              <a:rPr lang="en-US" sz="1600" dirty="0">
                <a:latin typeface="Consolas"/>
                <a:cs typeface="Consolas"/>
              </a:rPr>
              <a:t>) &gt;&gt;= </a:t>
            </a:r>
            <a:r>
              <a:rPr lang="en-US" sz="1600" dirty="0" err="1">
                <a:latin typeface="Consolas"/>
                <a:cs typeface="Consolas"/>
              </a:rPr>
              <a:t>extendWithStatePcr</a:t>
            </a:r>
            <a:r>
              <a:rPr lang="en-US" sz="1600" dirty="0">
                <a:latin typeface="Consolas"/>
                <a:cs typeface="Consolas"/>
              </a:rPr>
              <a:t>(h1) )(statePcr1)) )</a:t>
            </a:r>
            <a:r>
              <a:rPr lang="en-US" sz="1600" dirty="0" smtClean="0">
                <a:latin typeface="Consolas"/>
                <a:cs typeface="Consolas"/>
              </a:rPr>
              <a:t>)</a:t>
            </a:r>
          </a:p>
          <a:p>
            <a:pPr marL="0" indent="0">
              <a:spcBef>
                <a:spcPts val="0"/>
              </a:spcBef>
              <a:buNone/>
            </a:pPr>
            <a:endParaRPr lang="en-US" sz="1600" dirty="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r>
              <a:rPr lang="en-US" sz="1600" dirty="0">
                <a:latin typeface="Consolas"/>
                <a:cs typeface="Consolas"/>
              </a:rPr>
              <a:t> </a:t>
            </a:r>
            <a:r>
              <a:rPr lang="en-US" sz="1600" dirty="0" err="1">
                <a:latin typeface="Consolas"/>
                <a:cs typeface="Consolas"/>
              </a:rPr>
              <a:t>sameBindTotal</a:t>
            </a:r>
            <a:r>
              <a:rPr lang="en-US" sz="1600" dirty="0">
                <a:latin typeface="Consolas"/>
                <a:cs typeface="Consolas"/>
              </a:rPr>
              <a:t> : THEOREM </a:t>
            </a:r>
          </a:p>
          <a:p>
            <a:pPr marL="0" indent="0">
              <a:spcBef>
                <a:spcPts val="0"/>
              </a:spcBef>
              <a:buNone/>
            </a:pPr>
            <a:r>
              <a:rPr lang="en-US" sz="1600" dirty="0">
                <a:latin typeface="Consolas"/>
                <a:cs typeface="Consolas"/>
              </a:rPr>
              <a:t>   </a:t>
            </a:r>
            <a:r>
              <a:rPr lang="en-US" sz="1600" dirty="0" smtClean="0">
                <a:latin typeface="Consolas"/>
                <a:cs typeface="Consolas"/>
              </a:rPr>
              <a:t>(</a:t>
            </a:r>
            <a:r>
              <a:rPr lang="en-US" sz="1600" dirty="0">
                <a:latin typeface="Consolas"/>
                <a:cs typeface="Consolas"/>
              </a:rPr>
              <a:t>FORALL (outPcr0,outPcr1,statePcr0,statePcr1:PCR, h0,h1:PCRVAL)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((statePcr0 = statePcr1) AND (h0 = h1) AND (outPcr0 = outPcr1)) IFF </a:t>
            </a:r>
            <a:r>
              <a:rPr lang="en-US" sz="1600" dirty="0" smtClean="0">
                <a:latin typeface="Consolas"/>
                <a:cs typeface="Consolas"/>
              </a:rPr>
              <a:t>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a:latin typeface="Consolas"/>
                <a:cs typeface="Consolas"/>
              </a:rPr>
              <a:t>runState</a:t>
            </a:r>
            <a:r>
              <a:rPr lang="en-US" sz="1600" dirty="0">
                <a:latin typeface="Consolas"/>
                <a:cs typeface="Consolas"/>
              </a:rPr>
              <a:t>( return(outPcr0) &gt;&gt;= </a:t>
            </a:r>
            <a:r>
              <a:rPr lang="en-US" sz="1600" dirty="0" err="1">
                <a:latin typeface="Consolas"/>
                <a:cs typeface="Consolas"/>
              </a:rPr>
              <a:t>extendWithStatePcr</a:t>
            </a:r>
            <a:r>
              <a:rPr lang="en-US" sz="1600" dirty="0">
                <a:latin typeface="Consolas"/>
                <a:cs typeface="Consolas"/>
              </a:rPr>
              <a:t>(h0) )(statePcr0)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err="1" smtClean="0">
                <a:latin typeface="Consolas"/>
                <a:cs typeface="Consolas"/>
              </a:rPr>
              <a:t>runState</a:t>
            </a:r>
            <a:r>
              <a:rPr lang="en-US" sz="1600" dirty="0">
                <a:latin typeface="Consolas"/>
                <a:cs typeface="Consolas"/>
              </a:rPr>
              <a:t>( return(outPcr1) &gt;&gt;= </a:t>
            </a:r>
            <a:r>
              <a:rPr lang="en-US" sz="1600" dirty="0" err="1">
                <a:latin typeface="Consolas"/>
                <a:cs typeface="Consolas"/>
              </a:rPr>
              <a:t>extendWithStatePcr</a:t>
            </a:r>
            <a:r>
              <a:rPr lang="en-US" sz="1600" dirty="0">
                <a:latin typeface="Consolas"/>
                <a:cs typeface="Consolas"/>
              </a:rPr>
              <a:t>(h1) )(statePcr1)) ))</a:t>
            </a: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endParaRPr lang="en-US" sz="1600" dirty="0">
              <a:latin typeface="Consolas"/>
              <a:cs typeface="Consolas"/>
            </a:endParaRPr>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31</a:t>
            </a:fld>
            <a:endParaRPr lang="en-US"/>
          </a:p>
        </p:txBody>
      </p:sp>
    </p:spTree>
    <p:extLst>
      <p:ext uri="{BB962C8B-B14F-4D97-AF65-F5344CB8AC3E}">
        <p14:creationId xmlns:p14="http://schemas.microsoft.com/office/powerpoint/2010/main" val="1211005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dissolve">
                                      <p:cBhvr>
                                        <p:cTn id="7" dur="500"/>
                                        <p:tgtEl>
                                          <p:spTgt spid="5">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0" end="10"/>
                                            </p:txEl>
                                          </p:spTgt>
                                        </p:tgtEl>
                                        <p:attrNameLst>
                                          <p:attrName>style.visibility</p:attrName>
                                        </p:attrNameLst>
                                      </p:cBhvr>
                                      <p:to>
                                        <p:strVal val="visible"/>
                                      </p:to>
                                    </p:set>
                                    <p:animEffect transition="in" filter="dissolve">
                                      <p:cBhvr>
                                        <p:cTn id="10" dur="500"/>
                                        <p:tgtEl>
                                          <p:spTgt spid="5">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dissolve">
                                      <p:cBhvr>
                                        <p:cTn id="13" dur="500"/>
                                        <p:tgtEl>
                                          <p:spTgt spid="5">
                                            <p:txEl>
                                              <p:pRg st="11" end="1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dissolve">
                                      <p:cBhvr>
                                        <p:cTn id="16" dur="500"/>
                                        <p:tgtEl>
                                          <p:spTgt spid="5">
                                            <p:txEl>
                                              <p:pRg st="12" end="1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animEffect transition="in" filter="dissolve">
                                      <p:cBhvr>
                                        <p:cTn id="1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81"/>
            <a:ext cx="7467600" cy="1143000"/>
          </a:xfrm>
        </p:spPr>
        <p:txBody>
          <a:bodyPr>
            <a:normAutofit/>
          </a:bodyPr>
          <a:lstStyle/>
          <a:p>
            <a:r>
              <a:rPr lang="en-US" sz="3600" u="sng" dirty="0" smtClean="0"/>
              <a:t>Sequential Extension</a:t>
            </a:r>
            <a:endParaRPr lang="en-US" sz="3600" u="sng" dirty="0"/>
          </a:p>
        </p:txBody>
      </p:sp>
      <p:sp>
        <p:nvSpPr>
          <p:cNvPr id="5" name="Content Placeholder 2"/>
          <p:cNvSpPr txBox="1">
            <a:spLocks/>
          </p:cNvSpPr>
          <p:nvPr/>
        </p:nvSpPr>
        <p:spPr>
          <a:xfrm>
            <a:off x="165650" y="1523992"/>
            <a:ext cx="8827052" cy="479287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lnSpc>
                <a:spcPct val="120000"/>
              </a:lnSpc>
              <a:spcBef>
                <a:spcPts val="0"/>
              </a:spcBef>
              <a:buNone/>
            </a:pPr>
            <a:r>
              <a:rPr lang="en-US" sz="1800" dirty="0">
                <a:latin typeface="Consolas"/>
                <a:cs typeface="Consolas"/>
              </a:rPr>
              <a:t>  </a:t>
            </a:r>
            <a:r>
              <a:rPr lang="en-US" sz="1800" dirty="0" err="1">
                <a:latin typeface="Consolas"/>
                <a:cs typeface="Consolas"/>
              </a:rPr>
              <a:t>sequentialExtend</a:t>
            </a:r>
            <a:r>
              <a:rPr lang="en-US" sz="1800" dirty="0">
                <a:latin typeface="Consolas"/>
                <a:cs typeface="Consolas"/>
              </a:rPr>
              <a:t> : THEOREM</a:t>
            </a:r>
          </a:p>
          <a:p>
            <a:pPr marL="0" indent="0">
              <a:lnSpc>
                <a:spcPct val="120000"/>
              </a:lnSpc>
              <a:spcBef>
                <a:spcPts val="0"/>
              </a:spcBef>
              <a:buNone/>
            </a:pPr>
            <a:r>
              <a:rPr lang="en-US" sz="1800" dirty="0">
                <a:latin typeface="Consolas"/>
                <a:cs typeface="Consolas"/>
              </a:rPr>
              <a:t>    ( FORALL (</a:t>
            </a:r>
            <a:r>
              <a:rPr lang="en-US" sz="1800" dirty="0" err="1">
                <a:latin typeface="Consolas"/>
                <a:cs typeface="Consolas"/>
              </a:rPr>
              <a:t>outPcr,statePcr:PCR</a:t>
            </a:r>
            <a:r>
              <a:rPr lang="en-US" sz="1800" dirty="0">
                <a:latin typeface="Consolas"/>
                <a:cs typeface="Consolas"/>
              </a:rPr>
              <a:t>, h0,h1:PCRVAL) : </a:t>
            </a:r>
            <a:endParaRPr lang="en-US" sz="1800" dirty="0" smtClean="0">
              <a:latin typeface="Consolas"/>
              <a:cs typeface="Consolas"/>
            </a:endParaRPr>
          </a:p>
          <a:p>
            <a:pPr marL="0" indent="0">
              <a:lnSpc>
                <a:spcPct val="120000"/>
              </a:lnSpc>
              <a:spcBef>
                <a:spcPts val="0"/>
              </a:spcBef>
              <a:buNone/>
            </a:pP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a:latin typeface="Consolas"/>
                <a:cs typeface="Consolas"/>
              </a:rPr>
              <a:t>runState</a:t>
            </a:r>
            <a:r>
              <a:rPr lang="en-US" sz="1800" dirty="0">
                <a:latin typeface="Consolas"/>
                <a:cs typeface="Consolas"/>
              </a:rPr>
              <a:t>( return(</a:t>
            </a:r>
            <a:r>
              <a:rPr lang="en-US" sz="1800" dirty="0" err="1">
                <a:latin typeface="Consolas"/>
                <a:cs typeface="Consolas"/>
              </a:rPr>
              <a:t>outPcr</a:t>
            </a:r>
            <a:r>
              <a:rPr lang="en-US" sz="1800" dirty="0">
                <a:latin typeface="Consolas"/>
                <a:cs typeface="Consolas"/>
              </a:rPr>
              <a:t>) </a:t>
            </a:r>
            <a:r>
              <a:rPr lang="en-US" sz="1800" dirty="0" smtClean="0">
                <a:latin typeface="Consolas"/>
                <a:cs typeface="Consolas"/>
              </a:rPr>
              <a:t>        &gt;&gt;= </a:t>
            </a: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extendWithStatePcr</a:t>
            </a:r>
            <a:r>
              <a:rPr lang="en-US" sz="1800" dirty="0">
                <a:latin typeface="Consolas"/>
                <a:cs typeface="Consolas"/>
              </a:rPr>
              <a:t>(h0) &gt;&gt;= </a:t>
            </a: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extendWithStatePcr</a:t>
            </a:r>
            <a:r>
              <a:rPr lang="en-US" sz="1800" dirty="0">
                <a:latin typeface="Consolas"/>
                <a:cs typeface="Consolas"/>
              </a:rPr>
              <a:t>(h1) </a:t>
            </a:r>
            <a:r>
              <a:rPr lang="en-US" sz="1800" dirty="0" smtClean="0">
                <a:latin typeface="Consolas"/>
                <a:cs typeface="Consolas"/>
              </a:rPr>
              <a:t>    )</a:t>
            </a:r>
            <a:r>
              <a:rPr lang="en-US" sz="1800" dirty="0">
                <a:latin typeface="Consolas"/>
                <a:cs typeface="Consolas"/>
              </a:rPr>
              <a:t>(</a:t>
            </a:r>
            <a:r>
              <a:rPr lang="en-US" sz="1800" dirty="0" err="1">
                <a:latin typeface="Consolas"/>
                <a:cs typeface="Consolas"/>
              </a:rPr>
              <a:t>statePcr</a:t>
            </a:r>
            <a:r>
              <a:rPr lang="en-US" sz="1800" dirty="0">
                <a:latin typeface="Consolas"/>
                <a:cs typeface="Consolas"/>
              </a:rPr>
              <a:t>)</a:t>
            </a:r>
            <a:r>
              <a:rPr lang="en-US" sz="1800" dirty="0" smtClean="0">
                <a:latin typeface="Consolas"/>
                <a:cs typeface="Consolas"/>
              </a:rPr>
              <a:t>)</a:t>
            </a:r>
          </a:p>
          <a:p>
            <a:pPr marL="0" indent="0">
              <a:lnSpc>
                <a:spcPct val="120000"/>
              </a:lnSpc>
              <a:spcBef>
                <a:spcPts val="0"/>
              </a:spcBef>
              <a:buNone/>
            </a:pPr>
            <a:endParaRPr lang="en-US" sz="1800" dirty="0" smtClean="0">
              <a:latin typeface="Consolas"/>
              <a:cs typeface="Consolas"/>
            </a:endParaRPr>
          </a:p>
          <a:p>
            <a:pPr marL="0" indent="0">
              <a:lnSpc>
                <a:spcPct val="120000"/>
              </a:lnSpc>
              <a:spcBef>
                <a:spcPts val="0"/>
              </a:spcBef>
              <a:buNone/>
            </a:pPr>
            <a:r>
              <a:rPr lang="en-US" sz="1800" dirty="0">
                <a:latin typeface="Consolas"/>
                <a:cs typeface="Consolas"/>
              </a:rPr>
              <a:t> </a:t>
            </a:r>
            <a:r>
              <a:rPr lang="en-US" sz="1800" dirty="0" smtClean="0">
                <a:latin typeface="Consolas"/>
                <a:cs typeface="Consolas"/>
              </a:rPr>
              <a:t>    </a:t>
            </a:r>
            <a:r>
              <a:rPr lang="en-US" sz="1800" dirty="0">
                <a:latin typeface="Consolas"/>
                <a:cs typeface="Consolas"/>
              </a:rPr>
              <a:t> </a:t>
            </a:r>
            <a:r>
              <a:rPr lang="en-US" sz="1800" dirty="0" smtClean="0">
                <a:latin typeface="Consolas"/>
                <a:cs typeface="Consolas"/>
              </a:rPr>
              <a:t> = (</a:t>
            </a:r>
            <a:r>
              <a:rPr lang="en-US" sz="1800" dirty="0" err="1">
                <a:latin typeface="Consolas"/>
                <a:cs typeface="Consolas"/>
              </a:rPr>
              <a:t>outPcr</a:t>
            </a:r>
            <a:r>
              <a:rPr lang="en-US" sz="1800" dirty="0">
                <a:latin typeface="Consolas"/>
                <a:cs typeface="Consolas"/>
              </a:rPr>
              <a:t>, extend(extend(</a:t>
            </a:r>
            <a:r>
              <a:rPr lang="en-US" sz="1800" dirty="0" err="1">
                <a:latin typeface="Consolas"/>
                <a:cs typeface="Consolas"/>
              </a:rPr>
              <a:t>statePcr</a:t>
            </a:r>
            <a:r>
              <a:rPr lang="en-US" sz="1800" dirty="0">
                <a:latin typeface="Consolas"/>
                <a:cs typeface="Consolas"/>
              </a:rPr>
              <a:t>, h0), h1)) </a:t>
            </a:r>
            <a:endParaRPr lang="en-US" sz="1800" dirty="0" smtClean="0">
              <a:latin typeface="Consolas"/>
              <a:cs typeface="Consolas"/>
            </a:endParaRPr>
          </a:p>
          <a:p>
            <a:pPr marL="0" indent="0">
              <a:lnSpc>
                <a:spcPct val="120000"/>
              </a:lnSpc>
              <a:spcBef>
                <a:spcPts val="0"/>
              </a:spcBef>
              <a:buNone/>
            </a:pPr>
            <a:r>
              <a:rPr lang="en-US" sz="1800" dirty="0" smtClean="0">
                <a:latin typeface="Consolas"/>
                <a:cs typeface="Consolas"/>
              </a:rPr>
              <a:t>    )</a:t>
            </a: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smtClean="0">
              <a:latin typeface="Consolas"/>
              <a:cs typeface="Consolas"/>
            </a:endParaRPr>
          </a:p>
          <a:p>
            <a:pPr marL="0" indent="0">
              <a:spcBef>
                <a:spcPts val="0"/>
              </a:spcBef>
              <a:buNone/>
            </a:pPr>
            <a:endParaRPr lang="en-US" sz="1800" dirty="0">
              <a:latin typeface="Consolas"/>
              <a:cs typeface="Consolas"/>
            </a:endParaRPr>
          </a:p>
          <a:p>
            <a:pPr marL="0" indent="0">
              <a:spcBef>
                <a:spcPts val="0"/>
              </a:spcBef>
              <a:buNone/>
            </a:pPr>
            <a:endParaRPr lang="en-US" sz="1800" b="1" dirty="0"/>
          </a:p>
        </p:txBody>
      </p:sp>
      <p:sp>
        <p:nvSpPr>
          <p:cNvPr id="3" name="Slide Number Placeholder 2"/>
          <p:cNvSpPr>
            <a:spLocks noGrp="1"/>
          </p:cNvSpPr>
          <p:nvPr>
            <p:ph type="sldNum" sz="quarter" idx="12"/>
          </p:nvPr>
        </p:nvSpPr>
        <p:spPr/>
        <p:txBody>
          <a:bodyPr/>
          <a:lstStyle/>
          <a:p>
            <a:fld id="{B4871468-B6BB-A546-92F3-EA8623C499A2}" type="slidenum">
              <a:rPr lang="en-US" smtClean="0"/>
              <a:t>32</a:t>
            </a:fld>
            <a:endParaRPr lang="en-US"/>
          </a:p>
        </p:txBody>
      </p:sp>
    </p:spTree>
    <p:extLst>
      <p:ext uri="{BB962C8B-B14F-4D97-AF65-F5344CB8AC3E}">
        <p14:creationId xmlns:p14="http://schemas.microsoft.com/office/powerpoint/2010/main" val="1641703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71468-B6BB-A546-92F3-EA8623C499A2}" type="slidenum">
              <a:rPr lang="en-US" smtClean="0"/>
              <a:t>33</a:t>
            </a:fld>
            <a:endParaRPr lang="en-US"/>
          </a:p>
        </p:txBody>
      </p:sp>
      <p:sp>
        <p:nvSpPr>
          <p:cNvPr id="5" name="Title 1"/>
          <p:cNvSpPr>
            <a:spLocks noGrp="1"/>
          </p:cNvSpPr>
          <p:nvPr>
            <p:ph type="title"/>
          </p:nvPr>
        </p:nvSpPr>
        <p:spPr>
          <a:xfrm>
            <a:off x="457200" y="238649"/>
            <a:ext cx="7467600" cy="1995420"/>
          </a:xfrm>
        </p:spPr>
        <p:txBody>
          <a:bodyPr>
            <a:normAutofit/>
          </a:bodyPr>
          <a:lstStyle/>
          <a:p>
            <a:r>
              <a:rPr lang="en-US" sz="3600" u="sng" dirty="0" smtClean="0"/>
              <a:t>Important</a:t>
            </a:r>
            <a:br>
              <a:rPr lang="en-US" sz="3600" u="sng" dirty="0" smtClean="0"/>
            </a:br>
            <a:r>
              <a:rPr lang="en-US" sz="3600" u="sng" dirty="0" smtClean="0"/>
              <a:t>Conclusions</a:t>
            </a:r>
            <a:endParaRPr lang="en-US" sz="3600" u="sng" dirty="0"/>
          </a:p>
        </p:txBody>
      </p:sp>
      <p:pic>
        <p:nvPicPr>
          <p:cNvPr id="8" name="Picture 7" descr="Unknown-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913" y="156140"/>
            <a:ext cx="3543320" cy="2654071"/>
          </a:xfrm>
          <a:prstGeom prst="rect">
            <a:avLst/>
          </a:prstGeom>
          <a:ln>
            <a:noFill/>
          </a:ln>
          <a:effectLst>
            <a:softEdge rad="112500"/>
          </a:effectLst>
        </p:spPr>
      </p:pic>
      <p:sp>
        <p:nvSpPr>
          <p:cNvPr id="2" name="Content Placeholder 1"/>
          <p:cNvSpPr>
            <a:spLocks noGrp="1"/>
          </p:cNvSpPr>
          <p:nvPr>
            <p:ph idx="1"/>
          </p:nvPr>
        </p:nvSpPr>
        <p:spPr>
          <a:xfrm>
            <a:off x="188143" y="2810219"/>
            <a:ext cx="8478152" cy="3986161"/>
          </a:xfrm>
        </p:spPr>
        <p:txBody>
          <a:bodyPr>
            <a:normAutofit/>
          </a:bodyPr>
          <a:lstStyle/>
          <a:p>
            <a:r>
              <a:rPr lang="en-US" sz="1800" dirty="0" smtClean="0"/>
              <a:t>Extending a </a:t>
            </a:r>
            <a:r>
              <a:rPr lang="en-US" sz="1800" dirty="0" err="1" smtClean="0"/>
              <a:t>pcr</a:t>
            </a:r>
            <a:r>
              <a:rPr lang="en-US" sz="1800" dirty="0" smtClean="0"/>
              <a:t> with a hash produces a unique new </a:t>
            </a:r>
            <a:r>
              <a:rPr lang="en-US" sz="1800" dirty="0" err="1" smtClean="0"/>
              <a:t>pcr</a:t>
            </a:r>
            <a:endParaRPr lang="en-US" sz="1800" dirty="0" smtClean="0"/>
          </a:p>
          <a:p>
            <a:pPr marL="704088" lvl="2" indent="-384048">
              <a:buClr>
                <a:srgbClr val="CCAF0A"/>
              </a:buClr>
              <a:buSzPct val="80000"/>
              <a:buFont typeface="Wingdings 2"/>
              <a:buChar char=""/>
            </a:pPr>
            <a:r>
              <a:rPr lang="en-US" sz="1600" dirty="0">
                <a:solidFill>
                  <a:prstClr val="white"/>
                </a:solidFill>
              </a:rPr>
              <a:t> </a:t>
            </a:r>
            <a:r>
              <a:rPr lang="en-US" sz="1400" dirty="0">
                <a:solidFill>
                  <a:prstClr val="white"/>
                </a:solidFill>
              </a:rPr>
              <a:t>(extend(p0,h0) = extend(p1,h1)) IFF ((h0 = h1) AND (p0 = p1)) )</a:t>
            </a:r>
            <a:r>
              <a:rPr lang="en-US" sz="1400" dirty="0" smtClean="0">
                <a:solidFill>
                  <a:prstClr val="white"/>
                </a:solidFill>
              </a:rPr>
              <a:t>)</a:t>
            </a:r>
            <a:endParaRPr lang="en-US" sz="1600" dirty="0" smtClean="0">
              <a:solidFill>
                <a:prstClr val="white"/>
              </a:solidFill>
            </a:endParaRPr>
          </a:p>
          <a:p>
            <a:pPr marL="36576" indent="0">
              <a:buNone/>
            </a:pPr>
            <a:endParaRPr lang="en-US" sz="1600" dirty="0" smtClean="0"/>
          </a:p>
          <a:p>
            <a:r>
              <a:rPr lang="en-US" sz="1800" dirty="0"/>
              <a:t>It will be noticed if SENTER doesn’t run</a:t>
            </a:r>
          </a:p>
          <a:p>
            <a:pPr marL="704088" lvl="2" indent="-384048">
              <a:buClr>
                <a:srgbClr val="CCAF0A"/>
              </a:buClr>
              <a:buSzPct val="80000"/>
              <a:buFont typeface="Wingdings 2"/>
              <a:buChar char=""/>
            </a:pPr>
            <a:r>
              <a:rPr lang="en-US" sz="1600" dirty="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 )(reset) /=    </a:t>
            </a:r>
          </a:p>
          <a:p>
            <a:pPr marL="320040" lvl="2" indent="0">
              <a:buClr>
                <a:srgbClr val="CCAF0A"/>
              </a:buClr>
              <a:buSzPct val="80000"/>
              <a:buNone/>
            </a:pPr>
            <a:r>
              <a:rPr lang="en-US" sz="1400" dirty="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 )(</a:t>
            </a:r>
            <a:r>
              <a:rPr lang="en-US" sz="1400" dirty="0" err="1">
                <a:solidFill>
                  <a:prstClr val="white"/>
                </a:solidFill>
              </a:rPr>
              <a:t>resetOne</a:t>
            </a:r>
            <a:r>
              <a:rPr lang="en-US" sz="1400" dirty="0">
                <a:solidFill>
                  <a:prstClr val="white"/>
                </a:solidFill>
              </a:rPr>
              <a:t>)</a:t>
            </a:r>
          </a:p>
          <a:p>
            <a:pPr marL="704088" lvl="2" indent="-384048">
              <a:buClr>
                <a:srgbClr val="CCAF0A"/>
              </a:buClr>
              <a:buSzPct val="80000"/>
              <a:buFont typeface="Wingdings 2"/>
              <a:buChar char=""/>
            </a:pPr>
            <a:r>
              <a:rPr lang="en-US" sz="1600" dirty="0">
                <a:solidFill>
                  <a:prstClr val="white"/>
                </a:solidFill>
              </a:rPr>
              <a:t> </a:t>
            </a:r>
            <a:r>
              <a:rPr lang="en-US" sz="1400" dirty="0">
                <a:solidFill>
                  <a:prstClr val="white"/>
                </a:solidFill>
              </a:rPr>
              <a:t>(statePcr0 = statePcr1) IFF</a:t>
            </a:r>
            <a:r>
              <a:rPr lang="en-US" sz="1800" dirty="0"/>
              <a:t> </a:t>
            </a:r>
          </a:p>
          <a:p>
            <a:pPr marL="320040" lvl="2" indent="0">
              <a:buClr>
                <a:srgbClr val="CCAF0A"/>
              </a:buClr>
              <a:buSzPct val="80000"/>
              <a:buNone/>
            </a:pPr>
            <a:r>
              <a:rPr lang="en-US" sz="1400" dirty="0">
                <a:solidFill>
                  <a:prstClr val="white"/>
                </a:solidFill>
              </a:rPr>
              <a:t>        (</a:t>
            </a:r>
            <a:r>
              <a:rPr lang="en-US" sz="1400" dirty="0" err="1">
                <a:solidFill>
                  <a:prstClr val="white"/>
                </a:solidFill>
              </a:rPr>
              <a:t>runState</a:t>
            </a:r>
            <a:r>
              <a:rPr lang="en-US" sz="1400" dirty="0">
                <a:solidFill>
                  <a:prstClr val="white"/>
                </a:solidFill>
              </a:rPr>
              <a:t>(return(</a:t>
            </a:r>
            <a:r>
              <a:rPr lang="en-US" sz="1400" dirty="0" err="1">
                <a:solidFill>
                  <a:prstClr val="white"/>
                </a:solidFill>
              </a:rPr>
              <a:t>outPcr</a:t>
            </a:r>
            <a:r>
              <a:rPr lang="en-US" sz="1400" dirty="0">
                <a:solidFill>
                  <a:prstClr val="white"/>
                </a:solidFill>
              </a:rPr>
              <a:t>))(statePcr0) =  </a:t>
            </a:r>
            <a:r>
              <a:rPr lang="en-US" sz="1400" dirty="0" err="1">
                <a:solidFill>
                  <a:prstClr val="white"/>
                </a:solidFill>
              </a:rPr>
              <a:t>runState</a:t>
            </a:r>
            <a:r>
              <a:rPr lang="en-US" sz="1400" dirty="0">
                <a:solidFill>
                  <a:prstClr val="white"/>
                </a:solidFill>
              </a:rPr>
              <a:t>(return(</a:t>
            </a:r>
            <a:r>
              <a:rPr lang="en-US" sz="1400" dirty="0" err="1">
                <a:solidFill>
                  <a:prstClr val="white"/>
                </a:solidFill>
              </a:rPr>
              <a:t>outPcr</a:t>
            </a:r>
            <a:r>
              <a:rPr lang="en-US" sz="1400" dirty="0">
                <a:solidFill>
                  <a:prstClr val="white"/>
                </a:solidFill>
              </a:rPr>
              <a:t>))(statePcr1)) )) </a:t>
            </a:r>
          </a:p>
          <a:p>
            <a:pPr marL="36576" indent="0">
              <a:buNone/>
            </a:pPr>
            <a:endParaRPr lang="en-US" sz="1600" dirty="0"/>
          </a:p>
          <a:p>
            <a:r>
              <a:rPr lang="en-US" sz="1800" dirty="0" smtClean="0"/>
              <a:t>Verified: Running extend sequentially (as in the TPM) is the same as logically calling extend on the results of extend.</a:t>
            </a:r>
          </a:p>
          <a:p>
            <a:pPr marL="704088" lvl="2" indent="-384048">
              <a:buClr>
                <a:srgbClr val="CCAF0A"/>
              </a:buClr>
              <a:buSzPct val="80000"/>
              <a:buFont typeface="Wingdings 2"/>
              <a:buChar char=""/>
            </a:pPr>
            <a:r>
              <a:rPr lang="en-US" sz="1600" dirty="0" smtClean="0">
                <a:solidFill>
                  <a:prstClr val="white"/>
                </a:solidFill>
              </a:rPr>
              <a:t> </a:t>
            </a:r>
            <a:r>
              <a:rPr lang="en-US" sz="1400" dirty="0" err="1">
                <a:solidFill>
                  <a:prstClr val="white"/>
                </a:solidFill>
              </a:rPr>
              <a:t>runState</a:t>
            </a:r>
            <a:r>
              <a:rPr lang="en-US" sz="1400" dirty="0">
                <a:solidFill>
                  <a:prstClr val="white"/>
                </a:solidFill>
              </a:rPr>
              <a:t>( return(</a:t>
            </a:r>
            <a:r>
              <a:rPr lang="en-US" sz="1400" dirty="0" err="1">
                <a:solidFill>
                  <a:prstClr val="white"/>
                </a:solidFill>
              </a:rPr>
              <a:t>outPcr</a:t>
            </a:r>
            <a:r>
              <a:rPr lang="en-US" sz="1400" dirty="0">
                <a:solidFill>
                  <a:prstClr val="white"/>
                </a:solidFill>
              </a:rPr>
              <a:t>) &gt;&gt;= </a:t>
            </a:r>
            <a:r>
              <a:rPr lang="en-US" sz="1400" dirty="0" err="1">
                <a:solidFill>
                  <a:prstClr val="white"/>
                </a:solidFill>
              </a:rPr>
              <a:t>extendWithStatePcr</a:t>
            </a:r>
            <a:r>
              <a:rPr lang="en-US" sz="1400" dirty="0">
                <a:solidFill>
                  <a:prstClr val="white"/>
                </a:solidFill>
              </a:rPr>
              <a:t>(h0) &gt;&gt;= </a:t>
            </a:r>
            <a:r>
              <a:rPr lang="en-US" sz="1400" dirty="0" err="1">
                <a:solidFill>
                  <a:prstClr val="white"/>
                </a:solidFill>
              </a:rPr>
              <a:t>extendWithStatePcr</a:t>
            </a:r>
            <a:r>
              <a:rPr lang="en-US" sz="1400" dirty="0">
                <a:solidFill>
                  <a:prstClr val="white"/>
                </a:solidFill>
              </a:rPr>
              <a:t>(h1) )(</a:t>
            </a:r>
            <a:r>
              <a:rPr lang="en-US" sz="1400" dirty="0" err="1">
                <a:solidFill>
                  <a:prstClr val="white"/>
                </a:solidFill>
              </a:rPr>
              <a:t>statePcr</a:t>
            </a:r>
            <a:r>
              <a:rPr lang="en-US" sz="1400" dirty="0">
                <a:solidFill>
                  <a:prstClr val="white"/>
                </a:solidFill>
              </a:rPr>
              <a:t>)) = (</a:t>
            </a:r>
            <a:r>
              <a:rPr lang="en-US" sz="1400" dirty="0" err="1">
                <a:solidFill>
                  <a:prstClr val="white"/>
                </a:solidFill>
              </a:rPr>
              <a:t>outPcr</a:t>
            </a:r>
            <a:r>
              <a:rPr lang="en-US" sz="1400" dirty="0">
                <a:solidFill>
                  <a:prstClr val="white"/>
                </a:solidFill>
              </a:rPr>
              <a:t>, extend(extend(</a:t>
            </a:r>
            <a:r>
              <a:rPr lang="en-US" sz="1400" dirty="0" err="1">
                <a:solidFill>
                  <a:prstClr val="white"/>
                </a:solidFill>
              </a:rPr>
              <a:t>statePcr</a:t>
            </a:r>
            <a:r>
              <a:rPr lang="en-US" sz="1400" dirty="0">
                <a:solidFill>
                  <a:prstClr val="white"/>
                </a:solidFill>
              </a:rPr>
              <a:t>, h0), h1)) </a:t>
            </a:r>
            <a:r>
              <a:rPr lang="en-US" sz="1400" dirty="0" smtClean="0">
                <a:solidFill>
                  <a:prstClr val="white"/>
                </a:solidFill>
              </a:rPr>
              <a:t>)</a:t>
            </a:r>
          </a:p>
        </p:txBody>
      </p:sp>
    </p:spTree>
    <p:extLst>
      <p:ext uri="{BB962C8B-B14F-4D97-AF65-F5344CB8AC3E}">
        <p14:creationId xmlns:p14="http://schemas.microsoft.com/office/powerpoint/2010/main" val="1704881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ssolve">
                                      <p:cBhvr>
                                        <p:cTn id="18" dur="500"/>
                                        <p:tgtEl>
                                          <p:spTgt spid="2">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dissolve">
                                      <p:cBhvr>
                                        <p:cTn id="21" dur="500"/>
                                        <p:tgtEl>
                                          <p:spTgt spid="2">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dissolve">
                                      <p:cBhvr>
                                        <p:cTn id="24" dur="500"/>
                                        <p:tgtEl>
                                          <p:spTgt spid="2">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dissolv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dissolve">
                                      <p:cBhvr>
                                        <p:cTn id="32" dur="500"/>
                                        <p:tgtEl>
                                          <p:spTgt spid="2">
                                            <p:txEl>
                                              <p:pRg st="9" end="9"/>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dissolv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71468-B6BB-A546-92F3-EA8623C499A2}" type="slidenum">
              <a:rPr lang="en-US" smtClean="0"/>
              <a:t>34</a:t>
            </a:fld>
            <a:endParaRPr lang="en-US"/>
          </a:p>
        </p:txBody>
      </p:sp>
      <p:sp>
        <p:nvSpPr>
          <p:cNvPr id="5" name="Title 1"/>
          <p:cNvSpPr>
            <a:spLocks noGrp="1"/>
          </p:cNvSpPr>
          <p:nvPr>
            <p:ph type="title"/>
          </p:nvPr>
        </p:nvSpPr>
        <p:spPr>
          <a:xfrm>
            <a:off x="685800" y="2581792"/>
            <a:ext cx="7467600" cy="535927"/>
          </a:xfrm>
        </p:spPr>
        <p:txBody>
          <a:bodyPr>
            <a:normAutofit/>
          </a:bodyPr>
          <a:lstStyle/>
          <a:p>
            <a:r>
              <a:rPr lang="en-US" sz="1800" u="sng" dirty="0" smtClean="0"/>
              <a:t>References</a:t>
            </a:r>
            <a:endParaRPr lang="en-US" sz="1800" u="sng" dirty="0"/>
          </a:p>
        </p:txBody>
      </p:sp>
      <p:pic>
        <p:nvPicPr>
          <p:cNvPr id="9" name="Picture 8" descr="Unknown.jpeg"/>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7143" b="91729" l="4233" r="96825">
                        <a14:foregroundMark x1="59788" y1="70301" x2="59788" y2="70301"/>
                        <a14:foregroundMark x1="60317" y1="69173" x2="88889" y2="70677"/>
                        <a14:foregroundMark x1="91534" y1="87594" x2="55556" y2="74812"/>
                        <a14:foregroundMark x1="82011" y1="87218" x2="44974" y2="82331"/>
                        <a14:foregroundMark x1="42857" y1="83459" x2="38624" y2="87218"/>
                        <a14:foregroundMark x1="41270" y1="87218" x2="46561" y2="88346"/>
                        <a14:foregroundMark x1="15344" y1="37970" x2="23810" y2="57143"/>
                        <a14:foregroundMark x1="30688" y1="28947" x2="70370" y2="25564"/>
                        <a14:foregroundMark x1="37037" y1="20301" x2="61905" y2="20301"/>
                        <a14:foregroundMark x1="41270" y1="33835" x2="47619" y2="44361"/>
                        <a14:foregroundMark x1="23810" y1="67669" x2="30159" y2="68045"/>
                        <a14:backgroundMark x1="26455" y1="35714" x2="29630" y2="51504"/>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3590" t="10200" r="4544" b="12365"/>
          <a:stretch/>
        </p:blipFill>
        <p:spPr>
          <a:xfrm>
            <a:off x="4414914" y="264959"/>
            <a:ext cx="1748451" cy="2074212"/>
          </a:xfrm>
          <a:prstGeom prst="rect">
            <a:avLst/>
          </a:prstGeom>
          <a:effectLst>
            <a:softEdge rad="25400"/>
          </a:effectLst>
        </p:spPr>
      </p:pic>
      <p:sp>
        <p:nvSpPr>
          <p:cNvPr id="12" name="Content Placeholder 2"/>
          <p:cNvSpPr>
            <a:spLocks noGrp="1"/>
          </p:cNvSpPr>
          <p:nvPr>
            <p:ph idx="1"/>
          </p:nvPr>
        </p:nvSpPr>
        <p:spPr>
          <a:xfrm>
            <a:off x="685800" y="3068465"/>
            <a:ext cx="7467600" cy="3718723"/>
          </a:xfrm>
        </p:spPr>
        <p:txBody>
          <a:bodyPr>
            <a:noAutofit/>
          </a:bodyPr>
          <a:lstStyle/>
          <a:p>
            <a:pPr>
              <a:spcAft>
                <a:spcPts val="300"/>
              </a:spcAft>
            </a:pPr>
            <a:r>
              <a:rPr lang="en-US" sz="900" dirty="0" smtClean="0"/>
              <a:t>Ryan, M.;  Introduction to the TPM 1.2 (draft  </a:t>
            </a:r>
            <a:r>
              <a:rPr lang="en-US" sz="900" dirty="0"/>
              <a:t>2009); </a:t>
            </a:r>
            <a:r>
              <a:rPr lang="en-US" sz="900" dirty="0">
                <a:hlinkClick r:id="rId5"/>
              </a:rPr>
              <a:t>https://github.com/ku-sldg/verified-tpm12/blob/master/refs/Introduction%20to%20the%20TPM%201.2%202009.</a:t>
            </a:r>
            <a:r>
              <a:rPr lang="en-US" sz="900" dirty="0" smtClean="0">
                <a:hlinkClick r:id="rId5"/>
              </a:rPr>
              <a:t>pdf</a:t>
            </a:r>
            <a:r>
              <a:rPr lang="en-US" sz="900" dirty="0" smtClean="0"/>
              <a:t> </a:t>
            </a:r>
          </a:p>
          <a:p>
            <a:pPr>
              <a:spcAft>
                <a:spcPts val="300"/>
              </a:spcAft>
            </a:pPr>
            <a:r>
              <a:rPr lang="en-US" sz="900" dirty="0"/>
              <a:t>Alexander, P.;  Verifying the TPM: How I Learned to Love the Monad;  verifying-tpm-20120215.pdf; </a:t>
            </a:r>
            <a:r>
              <a:rPr lang="en-US" sz="900" dirty="0">
                <a:hlinkClick r:id="rId6"/>
              </a:rPr>
              <a:t>https://github.com/ku-sldg/verified-tpm12/tree/verified-tpm12/docs/verifying-tpm</a:t>
            </a:r>
            <a:r>
              <a:rPr lang="en-US" sz="900" dirty="0"/>
              <a:t> </a:t>
            </a:r>
            <a:endParaRPr lang="en-US" sz="900" dirty="0" smtClean="0"/>
          </a:p>
          <a:p>
            <a:pPr>
              <a:spcAft>
                <a:spcPts val="300"/>
              </a:spcAft>
            </a:pPr>
            <a:r>
              <a:rPr lang="en-US" sz="900" dirty="0" err="1"/>
              <a:t>Dinh</a:t>
            </a:r>
            <a:r>
              <a:rPr lang="en-US" sz="900" dirty="0"/>
              <a:t>, T.,  Ryan, M.;  Trusted Computing – TCG Proposals (2006);</a:t>
            </a:r>
            <a:r>
              <a:rPr lang="en-US" sz="900" dirty="0">
                <a:hlinkClick r:id="rId7"/>
              </a:rPr>
              <a:t>https://www.cs.bham.ac.uk/~mdr/teaching/modules/security/lectures/TrustedComputingTCG.html</a:t>
            </a:r>
            <a:r>
              <a:rPr lang="en-US" sz="900" dirty="0"/>
              <a:t> </a:t>
            </a:r>
            <a:endParaRPr lang="en-US" sz="900" dirty="0" smtClean="0"/>
          </a:p>
          <a:p>
            <a:pPr>
              <a:spcAft>
                <a:spcPts val="300"/>
              </a:spcAft>
            </a:pPr>
            <a:r>
              <a:rPr lang="en-US" sz="900" dirty="0" smtClean="0">
                <a:cs typeface="Arial"/>
              </a:rPr>
              <a:t>TCG: Trusted Computing Group;  08-TCG.ppt (2008);  </a:t>
            </a:r>
            <a:r>
              <a:rPr lang="en-US" sz="900" u="sng" dirty="0" smtClean="0">
                <a:solidFill>
                  <a:srgbClr val="44BDBD"/>
                </a:solidFill>
                <a:cs typeface="Arial"/>
              </a:rPr>
              <a:t>http</a:t>
            </a:r>
            <a:r>
              <a:rPr lang="en-US" sz="900" u="sng" dirty="0">
                <a:solidFill>
                  <a:srgbClr val="44BDBD"/>
                </a:solidFill>
                <a:cs typeface="Arial"/>
              </a:rPr>
              <a:t>://</a:t>
            </a:r>
            <a:r>
              <a:rPr lang="en-US" sz="900" u="sng" dirty="0" err="1">
                <a:solidFill>
                  <a:srgbClr val="44BDBD"/>
                </a:solidFill>
                <a:cs typeface="Arial"/>
              </a:rPr>
              <a:t>www.google.com</a:t>
            </a:r>
            <a:r>
              <a:rPr lang="en-US" sz="900" u="sng" dirty="0">
                <a:solidFill>
                  <a:srgbClr val="44BDBD"/>
                </a:solidFill>
                <a:cs typeface="Arial"/>
              </a:rPr>
              <a:t>/</a:t>
            </a:r>
            <a:r>
              <a:rPr lang="en-US" sz="900" u="sng" dirty="0" err="1">
                <a:solidFill>
                  <a:srgbClr val="44BDBD"/>
                </a:solidFill>
                <a:cs typeface="Arial"/>
              </a:rPr>
              <a:t>url?sa</a:t>
            </a:r>
            <a:r>
              <a:rPr lang="en-US" sz="900" u="sng" dirty="0">
                <a:solidFill>
                  <a:srgbClr val="44BDBD"/>
                </a:solidFill>
                <a:cs typeface="Arial"/>
              </a:rPr>
              <a:t>=</a:t>
            </a:r>
            <a:r>
              <a:rPr lang="en-US" sz="900" u="sng" dirty="0" err="1">
                <a:solidFill>
                  <a:srgbClr val="44BDBD"/>
                </a:solidFill>
                <a:cs typeface="Arial"/>
              </a:rPr>
              <a:t>t&amp;rct</a:t>
            </a:r>
            <a:r>
              <a:rPr lang="en-US" sz="900" u="sng" dirty="0">
                <a:solidFill>
                  <a:srgbClr val="44BDBD"/>
                </a:solidFill>
                <a:cs typeface="Arial"/>
              </a:rPr>
              <a:t>=</a:t>
            </a:r>
            <a:r>
              <a:rPr lang="en-US" sz="900" u="sng" dirty="0" err="1">
                <a:solidFill>
                  <a:srgbClr val="44BDBD"/>
                </a:solidFill>
                <a:cs typeface="Arial"/>
              </a:rPr>
              <a:t>j&amp;q</a:t>
            </a:r>
            <a:r>
              <a:rPr lang="en-US" sz="900" u="sng" dirty="0">
                <a:solidFill>
                  <a:srgbClr val="44BDBD"/>
                </a:solidFill>
                <a:cs typeface="Arial"/>
              </a:rPr>
              <a:t>=platform%20configuration%20registers%20senter&amp;source=</a:t>
            </a:r>
            <a:r>
              <a:rPr lang="en-US" sz="900" u="sng" dirty="0" err="1">
                <a:solidFill>
                  <a:srgbClr val="44BDBD"/>
                </a:solidFill>
                <a:cs typeface="Arial"/>
              </a:rPr>
              <a:t>web&amp;cd</a:t>
            </a:r>
            <a:r>
              <a:rPr lang="en-US" sz="900" u="sng" dirty="0">
                <a:solidFill>
                  <a:srgbClr val="44BDBD"/>
                </a:solidFill>
                <a:cs typeface="Arial"/>
              </a:rPr>
              <a:t>=1&amp;ved=0CCYQFjAA&amp;url=http%3A%2F%2Fcrypto.stanford.edu%2Fcs155old%2Fcs155-spring08%2Flectures%2F08-TCG.ppt&amp;ei=pltgU8zrEIussASR14CACQ&amp;usg=AFQjCNFtwtXtzYcxcx9Zd597yeKe8L1ljw&amp;bvm=bv.65636070,</a:t>
            </a:r>
            <a:r>
              <a:rPr lang="en-US" sz="900" u="sng" dirty="0" smtClean="0">
                <a:solidFill>
                  <a:srgbClr val="44BDBD"/>
                </a:solidFill>
                <a:cs typeface="Arial"/>
              </a:rPr>
              <a:t>d.cWc</a:t>
            </a:r>
          </a:p>
          <a:p>
            <a:pPr>
              <a:spcAft>
                <a:spcPts val="300"/>
              </a:spcAft>
            </a:pPr>
            <a:r>
              <a:rPr lang="en-US" sz="900" dirty="0" err="1" smtClean="0">
                <a:cs typeface="Arial"/>
              </a:rPr>
              <a:t>Adit</a:t>
            </a:r>
            <a:r>
              <a:rPr lang="en-US" sz="900" dirty="0" smtClean="0">
                <a:cs typeface="Arial"/>
              </a:rPr>
              <a:t>;  </a:t>
            </a:r>
            <a:r>
              <a:rPr lang="en-US" sz="900" dirty="0" err="1" smtClean="0">
                <a:cs typeface="Arial"/>
              </a:rPr>
              <a:t>Functors</a:t>
            </a:r>
            <a:r>
              <a:rPr lang="en-US" sz="900" dirty="0" smtClean="0">
                <a:cs typeface="Arial"/>
              </a:rPr>
              <a:t>, </a:t>
            </a:r>
            <a:r>
              <a:rPr lang="en-US" sz="900" dirty="0" err="1" smtClean="0">
                <a:cs typeface="Arial"/>
              </a:rPr>
              <a:t>Applicatives</a:t>
            </a:r>
            <a:r>
              <a:rPr lang="en-US" sz="900" dirty="0" smtClean="0">
                <a:cs typeface="Arial"/>
              </a:rPr>
              <a:t>, and Monads In Pictures – </a:t>
            </a:r>
            <a:r>
              <a:rPr lang="en-US" sz="900" dirty="0" err="1" smtClean="0">
                <a:cs typeface="Arial"/>
              </a:rPr>
              <a:t>adit.io</a:t>
            </a:r>
            <a:r>
              <a:rPr lang="en-US" sz="900" dirty="0">
                <a:cs typeface="Arial"/>
              </a:rPr>
              <a:t> (2013); </a:t>
            </a:r>
            <a:r>
              <a:rPr lang="en-US" sz="900" dirty="0">
                <a:cs typeface="Arial"/>
                <a:hlinkClick r:id="rId8"/>
              </a:rPr>
              <a:t>http://adit.io/posts/2013-04-17-functors,_applicatives,_and_monads_in_pictures.html#</a:t>
            </a:r>
            <a:r>
              <a:rPr lang="en-US" sz="900" dirty="0" smtClean="0">
                <a:cs typeface="Arial"/>
                <a:hlinkClick r:id="rId8"/>
              </a:rPr>
              <a:t>monads</a:t>
            </a:r>
            <a:r>
              <a:rPr lang="en-US" sz="900" dirty="0" smtClean="0">
                <a:cs typeface="Arial"/>
              </a:rPr>
              <a:t> </a:t>
            </a:r>
          </a:p>
          <a:p>
            <a:pPr>
              <a:spcAft>
                <a:spcPts val="300"/>
              </a:spcAft>
            </a:pPr>
            <a:r>
              <a:rPr lang="en-US" sz="900" dirty="0" err="1">
                <a:cs typeface="Arial"/>
              </a:rPr>
              <a:t>Adit</a:t>
            </a:r>
            <a:r>
              <a:rPr lang="en-US" sz="900" dirty="0">
                <a:cs typeface="Arial"/>
              </a:rPr>
              <a:t>;  </a:t>
            </a:r>
            <a:r>
              <a:rPr lang="en-US" sz="900" dirty="0" smtClean="0">
                <a:cs typeface="Arial"/>
              </a:rPr>
              <a:t>Three Useful Monads – </a:t>
            </a:r>
            <a:r>
              <a:rPr lang="en-US" sz="900" dirty="0" err="1">
                <a:cs typeface="Arial"/>
              </a:rPr>
              <a:t>adit.io</a:t>
            </a:r>
            <a:r>
              <a:rPr lang="en-US" sz="900" dirty="0">
                <a:cs typeface="Arial"/>
              </a:rPr>
              <a:t> (2013); </a:t>
            </a:r>
            <a:r>
              <a:rPr lang="en-US" sz="900" dirty="0">
                <a:cs typeface="Arial"/>
                <a:hlinkClick r:id="rId9"/>
              </a:rPr>
              <a:t>http://adit.io/posts/2013-06-10-three-useful-monads.html#the-state-</a:t>
            </a:r>
            <a:r>
              <a:rPr lang="en-US" sz="900" dirty="0" smtClean="0">
                <a:cs typeface="Arial"/>
                <a:hlinkClick r:id="rId9"/>
              </a:rPr>
              <a:t>monad</a:t>
            </a:r>
            <a:r>
              <a:rPr lang="en-US" sz="900" dirty="0" smtClean="0">
                <a:cs typeface="Arial"/>
              </a:rPr>
              <a:t> </a:t>
            </a:r>
          </a:p>
          <a:p>
            <a:pPr>
              <a:spcAft>
                <a:spcPts val="300"/>
              </a:spcAft>
            </a:pPr>
            <a:r>
              <a:rPr lang="en-US" sz="900" dirty="0" smtClean="0">
                <a:cs typeface="Arial"/>
              </a:rPr>
              <a:t>Simmons, B.;  The State Monad: A Tutorial for </a:t>
            </a:r>
            <a:r>
              <a:rPr lang="en-US" sz="900" dirty="0">
                <a:cs typeface="Arial"/>
              </a:rPr>
              <a:t>the Confused (2009); </a:t>
            </a:r>
            <a:r>
              <a:rPr lang="en-US" sz="900" dirty="0">
                <a:cs typeface="Arial"/>
                <a:hlinkClick r:id="rId10"/>
              </a:rPr>
              <a:t>http://brandon.si/code/the-state-monad-a-tutorial-for-the-confused</a:t>
            </a:r>
            <a:r>
              <a:rPr lang="en-US" sz="900" dirty="0" smtClean="0">
                <a:cs typeface="Arial"/>
                <a:hlinkClick r:id="rId10"/>
              </a:rPr>
              <a:t>/</a:t>
            </a:r>
            <a:r>
              <a:rPr lang="en-US" sz="900" dirty="0" smtClean="0">
                <a:cs typeface="Arial"/>
              </a:rPr>
              <a:t> </a:t>
            </a:r>
            <a:endParaRPr lang="en-US" sz="900" dirty="0" smtClean="0"/>
          </a:p>
          <a:p>
            <a:pPr>
              <a:spcAft>
                <a:spcPts val="300"/>
              </a:spcAft>
            </a:pPr>
            <a:r>
              <a:rPr lang="en-US" sz="900" dirty="0" smtClean="0"/>
              <a:t>Trusted Computing Platforms: TCPA Technology in Context (2003</a:t>
            </a:r>
            <a:r>
              <a:rPr lang="en-US" sz="900" dirty="0"/>
              <a:t>); </a:t>
            </a:r>
            <a:r>
              <a:rPr lang="en-US" sz="900" u="sng" dirty="0">
                <a:solidFill>
                  <a:srgbClr val="44BDBD"/>
                </a:solidFill>
              </a:rPr>
              <a:t>http://</a:t>
            </a:r>
            <a:r>
              <a:rPr lang="en-US" sz="900" u="sng" dirty="0" err="1">
                <a:solidFill>
                  <a:srgbClr val="44BDBD"/>
                </a:solidFill>
              </a:rPr>
              <a:t>books.google.com</a:t>
            </a:r>
            <a:r>
              <a:rPr lang="en-US" sz="900" u="sng" dirty="0">
                <a:solidFill>
                  <a:srgbClr val="44BDBD"/>
                </a:solidFill>
              </a:rPr>
              <a:t>/</a:t>
            </a:r>
            <a:r>
              <a:rPr lang="en-US" sz="900" u="sng" dirty="0" err="1">
                <a:solidFill>
                  <a:srgbClr val="44BDBD"/>
                </a:solidFill>
              </a:rPr>
              <a:t>books?id</a:t>
            </a:r>
            <a:r>
              <a:rPr lang="en-US" sz="900" u="sng" dirty="0">
                <a:solidFill>
                  <a:srgbClr val="44BDBD"/>
                </a:solidFill>
              </a:rPr>
              <a:t>=EWk2pLY7atgC&amp;pg=PA138&amp;lpg=PA138&amp;dq=</a:t>
            </a:r>
            <a:r>
              <a:rPr lang="en-US" sz="900" u="sng" dirty="0" err="1">
                <a:solidFill>
                  <a:srgbClr val="44BDBD"/>
                </a:solidFill>
              </a:rPr>
              <a:t>Platform+Configuration+Registers&amp;source</a:t>
            </a:r>
            <a:r>
              <a:rPr lang="en-US" sz="900" u="sng" dirty="0">
                <a:solidFill>
                  <a:srgbClr val="44BDBD"/>
                </a:solidFill>
              </a:rPr>
              <a:t>=</a:t>
            </a:r>
            <a:r>
              <a:rPr lang="en-US" sz="900" u="sng" dirty="0" err="1">
                <a:solidFill>
                  <a:srgbClr val="44BDBD"/>
                </a:solidFill>
              </a:rPr>
              <a:t>bl&amp;ots</a:t>
            </a:r>
            <a:r>
              <a:rPr lang="en-US" sz="900" u="sng" dirty="0">
                <a:solidFill>
                  <a:srgbClr val="44BDBD"/>
                </a:solidFill>
              </a:rPr>
              <a:t>=</a:t>
            </a:r>
            <a:r>
              <a:rPr lang="en-US" sz="900" u="sng" dirty="0" err="1">
                <a:solidFill>
                  <a:srgbClr val="44BDBD"/>
                </a:solidFill>
              </a:rPr>
              <a:t>HiBzrsFSfZ&amp;sig</a:t>
            </a:r>
            <a:r>
              <a:rPr lang="en-US" sz="900" u="sng" dirty="0">
                <a:solidFill>
                  <a:srgbClr val="44BDBD"/>
                </a:solidFill>
              </a:rPr>
              <a:t>=m213jguU-s9TiqIz7oRSZEyfclM&amp;hl=</a:t>
            </a:r>
            <a:r>
              <a:rPr lang="en-US" sz="900" u="sng" dirty="0" err="1">
                <a:solidFill>
                  <a:srgbClr val="44BDBD"/>
                </a:solidFill>
              </a:rPr>
              <a:t>en&amp;sa</a:t>
            </a:r>
            <a:r>
              <a:rPr lang="en-US" sz="900" u="sng" dirty="0">
                <a:solidFill>
                  <a:srgbClr val="44BDBD"/>
                </a:solidFill>
              </a:rPr>
              <a:t>=</a:t>
            </a:r>
            <a:r>
              <a:rPr lang="en-US" sz="900" u="sng" dirty="0" err="1">
                <a:solidFill>
                  <a:srgbClr val="44BDBD"/>
                </a:solidFill>
              </a:rPr>
              <a:t>X&amp;ei</a:t>
            </a:r>
            <a:r>
              <a:rPr lang="en-US" sz="900" u="sng" dirty="0">
                <a:solidFill>
                  <a:srgbClr val="44BDBD"/>
                </a:solidFill>
              </a:rPr>
              <a:t>=m1VgU8rXKNSvsAT40YDoAw&amp;ved=0CFIQ6AEwBQ#v=</a:t>
            </a:r>
            <a:r>
              <a:rPr lang="en-US" sz="900" u="sng" dirty="0" err="1">
                <a:solidFill>
                  <a:srgbClr val="44BDBD"/>
                </a:solidFill>
              </a:rPr>
              <a:t>onepage&amp;q</a:t>
            </a:r>
            <a:r>
              <a:rPr lang="en-US" sz="900" u="sng" dirty="0">
                <a:solidFill>
                  <a:srgbClr val="44BDBD"/>
                </a:solidFill>
              </a:rPr>
              <a:t>=Platform%20Configuration%20Registers&amp;f=false </a:t>
            </a:r>
            <a:endParaRPr lang="en-US" sz="900" u="sng" dirty="0" smtClean="0">
              <a:solidFill>
                <a:srgbClr val="44BDBD"/>
              </a:solidFill>
            </a:endParaRPr>
          </a:p>
          <a:p>
            <a:pPr>
              <a:spcAft>
                <a:spcPts val="300"/>
              </a:spcAft>
            </a:pPr>
            <a:r>
              <a:rPr lang="nl-NL" sz="900" u="sng" dirty="0">
                <a:solidFill>
                  <a:srgbClr val="44BDBD"/>
                </a:solidFill>
              </a:rPr>
              <a:t>http://</a:t>
            </a:r>
            <a:r>
              <a:rPr lang="nl-NL" sz="900" u="sng" dirty="0" err="1">
                <a:solidFill>
                  <a:srgbClr val="44BDBD"/>
                </a:solidFill>
              </a:rPr>
              <a:t>www.dreamstime.com</a:t>
            </a:r>
            <a:r>
              <a:rPr lang="nl-NL" sz="900" u="sng" dirty="0">
                <a:solidFill>
                  <a:srgbClr val="44BDBD"/>
                </a:solidFill>
              </a:rPr>
              <a:t>/stock-photo-sherlock-holmes-cartoon-vector-image14725610</a:t>
            </a:r>
            <a:endParaRPr lang="en-US" sz="900" u="sng" dirty="0" smtClean="0">
              <a:solidFill>
                <a:srgbClr val="44BDBD"/>
              </a:solidFill>
            </a:endParaRPr>
          </a:p>
          <a:p>
            <a:pPr>
              <a:spcAft>
                <a:spcPts val="300"/>
              </a:spcAft>
            </a:pPr>
            <a:r>
              <a:rPr lang="en-US" sz="900" dirty="0" err="1"/>
              <a:t>Halling</a:t>
            </a:r>
            <a:r>
              <a:rPr lang="en-US" sz="900" dirty="0"/>
              <a:t>, </a:t>
            </a:r>
            <a:r>
              <a:rPr lang="en-US" sz="900" dirty="0" smtClean="0"/>
              <a:t>B.,  Alexander, P.; Verifying TPM Protocols Using a State </a:t>
            </a:r>
            <a:r>
              <a:rPr lang="en-US" sz="900" dirty="0"/>
              <a:t>Monad (2013-2014); </a:t>
            </a:r>
            <a:r>
              <a:rPr lang="en-US" sz="900" dirty="0">
                <a:hlinkClick r:id="rId11"/>
              </a:rPr>
              <a:t>http://ku-sldg.github.io/verified-tpm12///resources/fm14.</a:t>
            </a:r>
            <a:r>
              <a:rPr lang="en-US" sz="900" dirty="0" smtClean="0">
                <a:hlinkClick r:id="rId11"/>
              </a:rPr>
              <a:t>pdf</a:t>
            </a:r>
            <a:r>
              <a:rPr lang="en-US" sz="900" dirty="0" smtClean="0"/>
              <a:t> </a:t>
            </a:r>
            <a:endParaRPr lang="en-US" sz="900" dirty="0"/>
          </a:p>
          <a:p>
            <a:pPr marL="36576" indent="0">
              <a:spcAft>
                <a:spcPts val="300"/>
              </a:spcAft>
              <a:buNone/>
            </a:pPr>
            <a:endParaRPr lang="en-US" sz="900" dirty="0"/>
          </a:p>
        </p:txBody>
      </p:sp>
      <p:pic>
        <p:nvPicPr>
          <p:cNvPr id="13" name="Picture 12" descr="tpmchip_pic.png"/>
          <p:cNvPicPr>
            <a:picLocks noChangeAspect="1"/>
          </p:cNvPicPr>
          <p:nvPr/>
        </p:nvPicPr>
        <p:blipFill rotWithShape="1">
          <a:blip r:embed="rId12">
            <a:extLst>
              <a:ext uri="{BEBA8EAE-BF5A-486C-A8C5-ECC9F3942E4B}">
                <a14:imgProps xmlns:a14="http://schemas.microsoft.com/office/drawing/2010/main">
                  <a14:imgLayer r:embed="rId1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l="-1" r="2270"/>
          <a:stretch/>
        </p:blipFill>
        <p:spPr>
          <a:xfrm>
            <a:off x="2724860" y="832427"/>
            <a:ext cx="1898769" cy="1749365"/>
          </a:xfrm>
          <a:prstGeom prst="rect">
            <a:avLst/>
          </a:prstGeom>
          <a:effectLst>
            <a:softEdge rad="50800"/>
          </a:effectLst>
        </p:spPr>
      </p:pic>
    </p:spTree>
    <p:extLst>
      <p:ext uri="{BB962C8B-B14F-4D97-AF65-F5344CB8AC3E}">
        <p14:creationId xmlns:p14="http://schemas.microsoft.com/office/powerpoint/2010/main" val="25816466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u="sng" dirty="0" smtClean="0"/>
              <a:t>Verifying the TPM</a:t>
            </a:r>
            <a:endParaRPr lang="en-US" sz="3600" u="sng" dirty="0"/>
          </a:p>
        </p:txBody>
      </p:sp>
      <p:sp>
        <p:nvSpPr>
          <p:cNvPr id="3" name="Content Placeholder 2"/>
          <p:cNvSpPr>
            <a:spLocks noGrp="1"/>
          </p:cNvSpPr>
          <p:nvPr>
            <p:ph idx="1"/>
          </p:nvPr>
        </p:nvSpPr>
        <p:spPr>
          <a:xfrm>
            <a:off x="457199" y="1600200"/>
            <a:ext cx="7791357" cy="4525963"/>
          </a:xfrm>
        </p:spPr>
        <p:txBody>
          <a:bodyPr>
            <a:normAutofit/>
          </a:bodyPr>
          <a:lstStyle/>
          <a:p>
            <a:r>
              <a:rPr lang="en-US" sz="2400" dirty="0" smtClean="0"/>
              <a:t>Is it trustworthy?</a:t>
            </a:r>
          </a:p>
          <a:p>
            <a:endParaRPr lang="en-US" sz="2800" dirty="0"/>
          </a:p>
          <a:p>
            <a:r>
              <a:rPr lang="en-US" sz="2400" dirty="0" smtClean="0"/>
              <a:t>PVS</a:t>
            </a:r>
          </a:p>
          <a:p>
            <a:pPr marL="704088" lvl="2" indent="-384048">
              <a:buClr>
                <a:srgbClr val="CCAF0A"/>
              </a:buClr>
              <a:buSzPct val="80000"/>
              <a:buFont typeface="Wingdings 2"/>
              <a:buChar char=""/>
            </a:pPr>
            <a:r>
              <a:rPr lang="en-US" sz="2000" dirty="0" smtClean="0">
                <a:solidFill>
                  <a:prstClr val="white"/>
                </a:solidFill>
              </a:rPr>
              <a:t>Specification and verification language</a:t>
            </a:r>
          </a:p>
          <a:p>
            <a:pPr marL="704088" lvl="2" indent="-384048">
              <a:buClr>
                <a:srgbClr val="CCAF0A"/>
              </a:buClr>
              <a:buSzPct val="80000"/>
              <a:buFont typeface="Wingdings 2"/>
              <a:buChar char=""/>
            </a:pPr>
            <a:r>
              <a:rPr lang="en-US" sz="2000" dirty="0" smtClean="0">
                <a:solidFill>
                  <a:prstClr val="white"/>
                </a:solidFill>
              </a:rPr>
              <a:t>Automated theorem </a:t>
            </a:r>
            <a:r>
              <a:rPr lang="en-US" sz="2000" dirty="0" err="1" smtClean="0">
                <a:solidFill>
                  <a:prstClr val="white"/>
                </a:solidFill>
              </a:rPr>
              <a:t>prover</a:t>
            </a:r>
            <a:endParaRPr lang="en-US" sz="2400" dirty="0" smtClean="0"/>
          </a:p>
          <a:p>
            <a:endParaRPr lang="en-US" sz="2800" dirty="0" smtClean="0"/>
          </a:p>
          <a:p>
            <a:r>
              <a:rPr lang="en-US" sz="2400" dirty="0" smtClean="0"/>
              <a:t>Use theorems to verify TPM operations.</a:t>
            </a:r>
          </a:p>
          <a:p>
            <a:pPr marL="704088" lvl="2" indent="-384048">
              <a:buSzPct val="80000"/>
              <a:buFont typeface="Wingdings 2"/>
              <a:buChar char=""/>
            </a:pPr>
            <a:r>
              <a:rPr lang="en-US" sz="2000" dirty="0" smtClean="0"/>
              <a:t>Logically </a:t>
            </a:r>
            <a:r>
              <a:rPr lang="en-US" sz="2000" dirty="0"/>
              <a:t>prove </a:t>
            </a:r>
            <a:r>
              <a:rPr lang="en-US" sz="2000" dirty="0" smtClean="0"/>
              <a:t>everything </a:t>
            </a:r>
            <a:r>
              <a:rPr lang="en-US" sz="2000" dirty="0"/>
              <a:t>works like it’s supposed to </a:t>
            </a:r>
            <a:r>
              <a:rPr lang="en-US" sz="2000" dirty="0" smtClean="0"/>
              <a:t>work.</a:t>
            </a:r>
          </a:p>
          <a:p>
            <a:pPr marL="36576" indent="0">
              <a:buNone/>
            </a:pPr>
            <a:endParaRPr lang="en-US" sz="2800" dirty="0"/>
          </a:p>
          <a:p>
            <a:r>
              <a:rPr lang="en-US" sz="2400" dirty="0" smtClean="0"/>
              <a:t>My job: Verify PCR extension. </a:t>
            </a:r>
          </a:p>
          <a:p>
            <a:pPr marL="36576" indent="0">
              <a:buNone/>
            </a:pPr>
            <a:endParaRPr lang="en-US" sz="2400" dirty="0"/>
          </a:p>
        </p:txBody>
      </p:sp>
      <p:sp>
        <p:nvSpPr>
          <p:cNvPr id="5" name="Slide Number Placeholder 4"/>
          <p:cNvSpPr>
            <a:spLocks noGrp="1"/>
          </p:cNvSpPr>
          <p:nvPr>
            <p:ph type="sldNum" sz="quarter" idx="12"/>
          </p:nvPr>
        </p:nvSpPr>
        <p:spPr/>
        <p:txBody>
          <a:bodyPr/>
          <a:lstStyle/>
          <a:p>
            <a:fld id="{B4871468-B6BB-A546-92F3-EA8623C499A2}" type="slidenum">
              <a:rPr lang="en-US" smtClean="0"/>
              <a:t>4</a:t>
            </a:fld>
            <a:endParaRPr lang="en-US"/>
          </a:p>
        </p:txBody>
      </p:sp>
      <p:pic>
        <p:nvPicPr>
          <p:cNvPr id="2" name="Picture 1" descr="Unknown.jpeg"/>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7143" b="91729" l="4233" r="96825">
                        <a14:foregroundMark x1="59788" y1="70301" x2="59788" y2="70301"/>
                        <a14:foregroundMark x1="60317" y1="69173" x2="88889" y2="70677"/>
                        <a14:foregroundMark x1="91534" y1="87594" x2="55556" y2="74812"/>
                        <a14:foregroundMark x1="82011" y1="87218" x2="44974" y2="82331"/>
                        <a14:foregroundMark x1="42857" y1="83459" x2="38624" y2="87218"/>
                        <a14:foregroundMark x1="41270" y1="87218" x2="46561" y2="88346"/>
                        <a14:foregroundMark x1="15344" y1="37970" x2="23810" y2="57143"/>
                        <a14:foregroundMark x1="30688" y1="28947" x2="70370" y2="25564"/>
                        <a14:foregroundMark x1="37037" y1="20301" x2="61905" y2="20301"/>
                        <a14:foregroundMark x1="41270" y1="33835" x2="47619" y2="44361"/>
                        <a14:foregroundMark x1="23810" y1="67669" x2="30159" y2="68045"/>
                        <a14:backgroundMark x1="26455" y1="35714" x2="29630" y2="51504"/>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3590" t="10200" r="4544" b="12365"/>
          <a:stretch/>
        </p:blipFill>
        <p:spPr>
          <a:xfrm>
            <a:off x="6153421" y="274638"/>
            <a:ext cx="2328628" cy="2762484"/>
          </a:xfrm>
          <a:prstGeom prst="rect">
            <a:avLst/>
          </a:prstGeom>
          <a:effectLst>
            <a:softEdge rad="25400"/>
          </a:effectLst>
        </p:spPr>
      </p:pic>
    </p:spTree>
    <p:extLst>
      <p:ext uri="{BB962C8B-B14F-4D97-AF65-F5344CB8AC3E}">
        <p14:creationId xmlns:p14="http://schemas.microsoft.com/office/powerpoint/2010/main" val="2262180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par>
                          <p:cTn id="14" fill="hold">
                            <p:stCondLst>
                              <p:cond delay="500"/>
                            </p:stCondLst>
                            <p:childTnLst>
                              <p:par>
                                <p:cTn id="15" presetID="9" presetClass="entr" presetSubtype="0" fill="hold" nodeType="afterEffect">
                                  <p:stCondLst>
                                    <p:cond delay="100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150301" cy="1143000"/>
          </a:xfrm>
        </p:spPr>
        <p:txBody>
          <a:bodyPr>
            <a:normAutofit/>
          </a:bodyPr>
          <a:lstStyle/>
          <a:p>
            <a:r>
              <a:rPr lang="en-US" sz="3600" u="sng" dirty="0" smtClean="0"/>
              <a:t>Platform Configuration Registers  (PCRs)</a:t>
            </a:r>
            <a:endParaRPr lang="en-US" sz="3600" u="sng" dirty="0"/>
          </a:p>
        </p:txBody>
      </p:sp>
      <p:sp>
        <p:nvSpPr>
          <p:cNvPr id="3" name="Content Placeholder 2"/>
          <p:cNvSpPr>
            <a:spLocks noGrp="1"/>
          </p:cNvSpPr>
          <p:nvPr>
            <p:ph idx="1"/>
          </p:nvPr>
        </p:nvSpPr>
        <p:spPr>
          <a:xfrm>
            <a:off x="457200" y="1600200"/>
            <a:ext cx="8047528" cy="4821864"/>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1800" dirty="0" smtClean="0"/>
          </a:p>
          <a:p>
            <a:endParaRPr lang="en-US" sz="1400" dirty="0"/>
          </a:p>
          <a:p>
            <a:r>
              <a:rPr lang="en-US" sz="2000" dirty="0" smtClean="0"/>
              <a:t>160</a:t>
            </a:r>
            <a:r>
              <a:rPr lang="en-US" sz="2000" dirty="0"/>
              <a:t>-bit </a:t>
            </a:r>
            <a:r>
              <a:rPr lang="en-US" sz="2000" dirty="0" smtClean="0"/>
              <a:t>storage registers </a:t>
            </a:r>
          </a:p>
          <a:p>
            <a:endParaRPr lang="en-US" sz="1200" dirty="0"/>
          </a:p>
          <a:p>
            <a:r>
              <a:rPr lang="en-US" sz="2000" dirty="0" smtClean="0"/>
              <a:t>Record measurements of </a:t>
            </a:r>
            <a:r>
              <a:rPr lang="en-US" sz="2000" dirty="0"/>
              <a:t>a </a:t>
            </a:r>
            <a:r>
              <a:rPr lang="en-US" sz="2000" dirty="0" smtClean="0"/>
              <a:t>platform’s configuration (hash values)</a:t>
            </a:r>
          </a:p>
          <a:p>
            <a:endParaRPr lang="en-US" sz="2000" dirty="0" smtClean="0"/>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B4871468-B6BB-A546-92F3-EA8623C499A2}" type="slidenum">
              <a:rPr lang="en-US" smtClean="0"/>
              <a:t>5</a:t>
            </a:fld>
            <a:endParaRPr lang="en-US"/>
          </a:p>
        </p:txBody>
      </p:sp>
      <p:pic>
        <p:nvPicPr>
          <p:cNvPr id="5" name="Picture 4" descr="tpmArch.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550715" y="1339335"/>
            <a:ext cx="5254845" cy="3401477"/>
          </a:xfrm>
          <a:prstGeom prst="rect">
            <a:avLst/>
          </a:prstGeom>
          <a:ln>
            <a:solidFill>
              <a:schemeClr val="bg1"/>
            </a:solidFill>
          </a:ln>
        </p:spPr>
      </p:pic>
      <p:sp>
        <p:nvSpPr>
          <p:cNvPr id="6" name="Donut 5"/>
          <p:cNvSpPr/>
          <p:nvPr/>
        </p:nvSpPr>
        <p:spPr>
          <a:xfrm>
            <a:off x="4406249" y="3441976"/>
            <a:ext cx="2146225" cy="574798"/>
          </a:xfrm>
          <a:prstGeom prst="donut">
            <a:avLst>
              <a:gd name="adj" fmla="val 1281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809905" y="2551541"/>
            <a:ext cx="1481619" cy="369332"/>
          </a:xfrm>
          <a:prstGeom prst="rect">
            <a:avLst/>
          </a:prstGeom>
          <a:noFill/>
        </p:spPr>
        <p:txBody>
          <a:bodyPr wrap="square" rtlCol="0">
            <a:spAutoFit/>
          </a:bodyPr>
          <a:lstStyle/>
          <a:p>
            <a:r>
              <a:rPr lang="en-US" i="1" dirty="0" smtClean="0"/>
              <a:t>TPM</a:t>
            </a:r>
            <a:endParaRPr lang="en-US" i="1" dirty="0"/>
          </a:p>
        </p:txBody>
      </p:sp>
    </p:spTree>
    <p:extLst>
      <p:ext uri="{BB962C8B-B14F-4D97-AF65-F5344CB8AC3E}">
        <p14:creationId xmlns:p14="http://schemas.microsoft.com/office/powerpoint/2010/main" val="3867073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9" presetClass="entr" presetSubtype="0" fill="hold" nodeType="withEffect">
                                  <p:stCondLst>
                                    <p:cond delay="100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100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dissolv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Platform Configuration Registers</a:t>
            </a:r>
            <a:endParaRPr lang="en-US" sz="3600" u="sng" dirty="0"/>
          </a:p>
        </p:txBody>
      </p:sp>
      <p:sp>
        <p:nvSpPr>
          <p:cNvPr id="3" name="Content Placeholder 2"/>
          <p:cNvSpPr>
            <a:spLocks noGrp="1"/>
          </p:cNvSpPr>
          <p:nvPr>
            <p:ph idx="1"/>
          </p:nvPr>
        </p:nvSpPr>
        <p:spPr>
          <a:xfrm>
            <a:off x="457200" y="1417638"/>
            <a:ext cx="8047528" cy="5004426"/>
          </a:xfrm>
        </p:spPr>
        <p:txBody>
          <a:bodyPr>
            <a:normAutofit/>
          </a:bodyPr>
          <a:lstStyle/>
          <a:p>
            <a:r>
              <a:rPr lang="en-US" sz="2000" dirty="0" smtClean="0"/>
              <a:t>Only </a:t>
            </a:r>
            <a:r>
              <a:rPr lang="en-US" sz="2000" dirty="0"/>
              <a:t>one </a:t>
            </a:r>
            <a:r>
              <a:rPr lang="en-US" sz="2000" dirty="0" smtClean="0"/>
              <a:t>update operation</a:t>
            </a:r>
            <a:r>
              <a:rPr lang="en-US" sz="2000" dirty="0"/>
              <a:t>: extend</a:t>
            </a:r>
          </a:p>
          <a:p>
            <a:pPr lvl="1"/>
            <a:r>
              <a:rPr lang="en-US" sz="1800" dirty="0"/>
              <a:t>Current PCR value is the extension of previous PCR value and a hash </a:t>
            </a:r>
            <a:r>
              <a:rPr lang="en-US" sz="1800" dirty="0" smtClean="0"/>
              <a:t>value</a:t>
            </a:r>
            <a:endParaRPr lang="en-US" sz="1800" dirty="0"/>
          </a:p>
          <a:p>
            <a:pPr marL="36576" indent="0">
              <a:buNone/>
            </a:pPr>
            <a:endParaRPr lang="en-US" sz="1000" dirty="0"/>
          </a:p>
          <a:p>
            <a:pPr marL="36576" indent="0">
              <a:buNone/>
            </a:pPr>
            <a:r>
              <a:rPr lang="en-US" sz="1800" dirty="0"/>
              <a:t>                                                        </a:t>
            </a:r>
            <a:r>
              <a:rPr lang="en-US" sz="1800" dirty="0" err="1" smtClean="0"/>
              <a:t>pcr</a:t>
            </a:r>
            <a:endParaRPr lang="en-US" sz="1800" dirty="0" smtClean="0"/>
          </a:p>
          <a:p>
            <a:pPr marL="36576" indent="0">
              <a:buNone/>
            </a:pPr>
            <a:endParaRPr lang="en-US" sz="1800" dirty="0" smtClean="0"/>
          </a:p>
          <a:p>
            <a:pPr marL="36576" indent="0">
              <a:buNone/>
            </a:pPr>
            <a:endParaRPr lang="en-US" sz="1800" dirty="0"/>
          </a:p>
          <a:p>
            <a:r>
              <a:rPr lang="en-US" sz="2000" dirty="0"/>
              <a:t>PCRs </a:t>
            </a:r>
            <a:r>
              <a:rPr lang="en-US" sz="2000" dirty="0" smtClean="0"/>
              <a:t>:  -</a:t>
            </a:r>
            <a:r>
              <a:rPr lang="en-US" sz="2000" dirty="0"/>
              <a:t>1 at power on</a:t>
            </a:r>
          </a:p>
          <a:p>
            <a:endParaRPr lang="en-US" sz="1400" dirty="0"/>
          </a:p>
          <a:p>
            <a:r>
              <a:rPr lang="en-US" sz="2000" dirty="0"/>
              <a:t>PCRs reset to 0 at SENTER</a:t>
            </a:r>
          </a:p>
          <a:p>
            <a:endParaRPr lang="en-US" sz="1400" dirty="0"/>
          </a:p>
          <a:p>
            <a:r>
              <a:rPr lang="en-US" sz="2000" dirty="0"/>
              <a:t>Problem with boot -&gt; </a:t>
            </a:r>
          </a:p>
          <a:p>
            <a:pPr marL="36576" indent="0">
              <a:buNone/>
            </a:pPr>
            <a:r>
              <a:rPr lang="en-US" sz="2000" dirty="0"/>
              <a:t>     SENTER doesn’t run -&gt; </a:t>
            </a:r>
          </a:p>
          <a:p>
            <a:pPr marL="36576" indent="0">
              <a:buNone/>
            </a:pPr>
            <a:r>
              <a:rPr lang="en-US" sz="2000" dirty="0"/>
              <a:t>     Incorrect PCR</a:t>
            </a:r>
          </a:p>
          <a:p>
            <a:pPr marL="36576" indent="0">
              <a:buNone/>
            </a:pPr>
            <a:endParaRPr lang="en-US" sz="1800" dirty="0"/>
          </a:p>
          <a:p>
            <a:pPr marL="36576" indent="0">
              <a:buNone/>
            </a:pPr>
            <a:endParaRPr lang="en-US" sz="2000" dirty="0"/>
          </a:p>
        </p:txBody>
      </p:sp>
      <p:sp>
        <p:nvSpPr>
          <p:cNvPr id="4" name="Slide Number Placeholder 3"/>
          <p:cNvSpPr>
            <a:spLocks noGrp="1"/>
          </p:cNvSpPr>
          <p:nvPr>
            <p:ph type="sldNum" sz="quarter" idx="12"/>
          </p:nvPr>
        </p:nvSpPr>
        <p:spPr/>
        <p:txBody>
          <a:bodyPr/>
          <a:lstStyle/>
          <a:p>
            <a:fld id="{B4871468-B6BB-A546-92F3-EA8623C499A2}" type="slidenum">
              <a:rPr lang="en-US" smtClean="0"/>
              <a:t>6</a:t>
            </a:fld>
            <a:endParaRPr lang="en-US"/>
          </a:p>
        </p:txBody>
      </p:sp>
      <p:sp>
        <p:nvSpPr>
          <p:cNvPr id="6" name="TextBox 5"/>
          <p:cNvSpPr txBox="1"/>
          <p:nvPr/>
        </p:nvSpPr>
        <p:spPr>
          <a:xfrm>
            <a:off x="3189548" y="2555576"/>
            <a:ext cx="2481124" cy="369332"/>
          </a:xfrm>
          <a:prstGeom prst="rect">
            <a:avLst/>
          </a:prstGeom>
          <a:noFill/>
        </p:spPr>
        <p:txBody>
          <a:bodyPr wrap="square" rtlCol="0">
            <a:spAutoFit/>
          </a:bodyPr>
          <a:lstStyle/>
          <a:p>
            <a:r>
              <a:rPr lang="en-US" dirty="0" smtClean="0"/>
              <a:t>extend(       , hash1 )</a:t>
            </a:r>
            <a:endParaRPr lang="en-US" dirty="0"/>
          </a:p>
        </p:txBody>
      </p:sp>
      <p:sp>
        <p:nvSpPr>
          <p:cNvPr id="7" name="TextBox 6"/>
          <p:cNvSpPr txBox="1"/>
          <p:nvPr/>
        </p:nvSpPr>
        <p:spPr>
          <a:xfrm>
            <a:off x="2389944" y="2552114"/>
            <a:ext cx="4033296" cy="369332"/>
          </a:xfrm>
          <a:prstGeom prst="rect">
            <a:avLst/>
          </a:prstGeom>
          <a:noFill/>
        </p:spPr>
        <p:txBody>
          <a:bodyPr wrap="square" rtlCol="0">
            <a:spAutoFit/>
          </a:bodyPr>
          <a:lstStyle/>
          <a:p>
            <a:r>
              <a:rPr lang="en-US" dirty="0" smtClean="0"/>
              <a:t>extend(                                  , hash2 )      </a:t>
            </a:r>
            <a:endParaRPr lang="en-US" dirty="0"/>
          </a:p>
        </p:txBody>
      </p:sp>
      <p:sp>
        <p:nvSpPr>
          <p:cNvPr id="8" name="TextBox 7"/>
          <p:cNvSpPr txBox="1"/>
          <p:nvPr/>
        </p:nvSpPr>
        <p:spPr>
          <a:xfrm>
            <a:off x="1578117" y="2555122"/>
            <a:ext cx="5762316" cy="369332"/>
          </a:xfrm>
          <a:prstGeom prst="rect">
            <a:avLst/>
          </a:prstGeom>
          <a:noFill/>
        </p:spPr>
        <p:txBody>
          <a:bodyPr wrap="square" rtlCol="0">
            <a:spAutoFit/>
          </a:bodyPr>
          <a:lstStyle/>
          <a:p>
            <a:r>
              <a:rPr lang="en-US" dirty="0" smtClean="0"/>
              <a:t>extend(                                                             , hash3 )      </a:t>
            </a:r>
            <a:endParaRPr lang="en-US" dirty="0"/>
          </a:p>
        </p:txBody>
      </p:sp>
      <p:pic>
        <p:nvPicPr>
          <p:cNvPr id="9" name="Picture 8" descr="MeasuredBoot.png"/>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795" t="2581" b="3300"/>
          <a:stretch/>
        </p:blipFill>
        <p:spPr>
          <a:xfrm>
            <a:off x="4289899" y="3525640"/>
            <a:ext cx="4685265" cy="2657365"/>
          </a:xfrm>
          <a:prstGeom prst="rect">
            <a:avLst/>
          </a:prstGeom>
          <a:ln>
            <a:solidFill>
              <a:schemeClr val="bg1"/>
            </a:solidFill>
          </a:ln>
        </p:spPr>
      </p:pic>
    </p:spTree>
    <p:extLst>
      <p:ext uri="{BB962C8B-B14F-4D97-AF65-F5344CB8AC3E}">
        <p14:creationId xmlns:p14="http://schemas.microsoft.com/office/powerpoint/2010/main" val="566831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grpId="0" nodeType="withEffect">
                                  <p:stCondLst>
                                    <p:cond delay="1000"/>
                                  </p:stCondLst>
                                  <p:iterate type="lt">
                                    <p:tmPct val="0"/>
                                  </p:iterate>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200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dissolve">
                                      <p:cBhvr>
                                        <p:cTn id="36" dur="500"/>
                                        <p:tgtEl>
                                          <p:spTgt spid="3">
                                            <p:txEl>
                                              <p:pRg st="11" end="11"/>
                                            </p:txEl>
                                          </p:spTgt>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dissolve">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PCRs in PVS</a:t>
            </a:r>
            <a:endParaRPr lang="en-US" sz="3600" u="sng" dirty="0"/>
          </a:p>
        </p:txBody>
      </p:sp>
      <p:sp>
        <p:nvSpPr>
          <p:cNvPr id="4" name="Content Placeholder 2"/>
          <p:cNvSpPr txBox="1">
            <a:spLocks/>
          </p:cNvSpPr>
          <p:nvPr/>
        </p:nvSpPr>
        <p:spPr>
          <a:xfrm>
            <a:off x="552751" y="1878011"/>
            <a:ext cx="8043572" cy="443992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b="1" dirty="0"/>
              <a:t> </a:t>
            </a:r>
            <a:r>
              <a:rPr lang="en-US" b="1" dirty="0" err="1" smtClean="0"/>
              <a:t>pcr.pvs</a:t>
            </a:r>
            <a:r>
              <a:rPr lang="en-US" b="1" dirty="0" smtClean="0"/>
              <a:t> </a:t>
            </a:r>
            <a:r>
              <a:rPr lang="en-US" dirty="0" smtClean="0"/>
              <a:t>:  </a:t>
            </a:r>
            <a:r>
              <a:rPr lang="en-US" sz="2000" dirty="0" err="1">
                <a:latin typeface="Consolas"/>
                <a:cs typeface="Consolas"/>
              </a:rPr>
              <a:t>pcr</a:t>
            </a:r>
            <a:r>
              <a:rPr lang="en-US" sz="2000" dirty="0">
                <a:latin typeface="Consolas"/>
                <a:cs typeface="Consolas"/>
              </a:rPr>
              <a:t>[PCRVAL:TYPE+] : THEORY</a:t>
            </a:r>
          </a:p>
          <a:p>
            <a:pPr marL="0" indent="0">
              <a:spcBef>
                <a:spcPts val="0"/>
              </a:spcBef>
              <a:buFont typeface="Arial" pitchFamily="34" charset="0"/>
              <a:buNone/>
            </a:pPr>
            <a:endParaRPr lang="en-US" dirty="0"/>
          </a:p>
          <a:p>
            <a:pPr marL="0" indent="0">
              <a:spcBef>
                <a:spcPts val="0"/>
              </a:spcBef>
              <a:buFont typeface="Arial" pitchFamily="34" charset="0"/>
              <a:buNone/>
            </a:pPr>
            <a:endParaRPr lang="en-US" dirty="0" smtClean="0"/>
          </a:p>
          <a:p>
            <a:pPr marL="0" indent="0">
              <a:spcBef>
                <a:spcPts val="0"/>
              </a:spcBef>
              <a:buFont typeface="Arial" pitchFamily="34" charset="0"/>
              <a:buNone/>
            </a:pPr>
            <a:endParaRPr lang="en-US" sz="2000" dirty="0" smtClean="0"/>
          </a:p>
          <a:p>
            <a:pPr marL="0" indent="0">
              <a:spcBef>
                <a:spcPts val="0"/>
              </a:spcBef>
              <a:buNone/>
            </a:pPr>
            <a:r>
              <a:rPr lang="en-US" sz="2000" dirty="0">
                <a:latin typeface="Consolas"/>
                <a:cs typeface="Consolas"/>
              </a:rPr>
              <a:t>  PCR : </a:t>
            </a:r>
            <a:r>
              <a:rPr lang="en-US" sz="2000" dirty="0" err="1">
                <a:latin typeface="Consolas"/>
                <a:cs typeface="Consolas"/>
              </a:rPr>
              <a:t>datatype</a:t>
            </a:r>
            <a:endParaRPr lang="en-US" sz="2000" dirty="0">
              <a:latin typeface="Consolas"/>
              <a:cs typeface="Consolas"/>
            </a:endParaRPr>
          </a:p>
          <a:p>
            <a:pPr marL="0" indent="0">
              <a:spcBef>
                <a:spcPts val="0"/>
              </a:spcBef>
              <a:buNone/>
            </a:pPr>
            <a:r>
              <a:rPr lang="en-US" sz="2000" dirty="0">
                <a:latin typeface="Consolas"/>
                <a:cs typeface="Consolas"/>
              </a:rPr>
              <a:t>  begin</a:t>
            </a:r>
          </a:p>
          <a:p>
            <a:pPr marL="0" indent="0">
              <a:spcBef>
                <a:spcPts val="0"/>
              </a:spcBef>
              <a:buNone/>
            </a:pPr>
            <a:r>
              <a:rPr lang="en-US" sz="2000" dirty="0">
                <a:latin typeface="Consolas"/>
                <a:cs typeface="Consolas"/>
              </a:rPr>
              <a:t>    reset : reset?</a:t>
            </a:r>
          </a:p>
          <a:p>
            <a:pPr marL="0" indent="0">
              <a:spcBef>
                <a:spcPts val="0"/>
              </a:spcBef>
              <a:buNone/>
            </a:pPr>
            <a:r>
              <a:rPr lang="en-US" sz="2000" dirty="0">
                <a:latin typeface="Consolas"/>
                <a:cs typeface="Consolas"/>
              </a:rPr>
              <a:t>    </a:t>
            </a:r>
            <a:r>
              <a:rPr lang="en-US" sz="2000" dirty="0" err="1">
                <a:latin typeface="Consolas"/>
                <a:cs typeface="Consolas"/>
              </a:rPr>
              <a:t>resetOne</a:t>
            </a:r>
            <a:r>
              <a:rPr lang="en-US" sz="2000" dirty="0">
                <a:latin typeface="Consolas"/>
                <a:cs typeface="Consolas"/>
              </a:rPr>
              <a:t> : </a:t>
            </a:r>
            <a:r>
              <a:rPr lang="en-US" sz="2000" dirty="0" err="1">
                <a:latin typeface="Consolas"/>
                <a:cs typeface="Consolas"/>
              </a:rPr>
              <a:t>resetOne</a:t>
            </a:r>
            <a:r>
              <a:rPr lang="en-US" sz="2000" dirty="0">
                <a:latin typeface="Consolas"/>
                <a:cs typeface="Consolas"/>
              </a:rPr>
              <a:t>?</a:t>
            </a:r>
          </a:p>
          <a:p>
            <a:pPr marL="0" indent="0">
              <a:spcBef>
                <a:spcPts val="0"/>
              </a:spcBef>
              <a:buNone/>
            </a:pPr>
            <a:r>
              <a:rPr lang="en-US" sz="2000" dirty="0">
                <a:latin typeface="Consolas"/>
                <a:cs typeface="Consolas"/>
              </a:rPr>
              <a:t>    extend(</a:t>
            </a:r>
            <a:r>
              <a:rPr lang="en-US" sz="2000" dirty="0" err="1">
                <a:latin typeface="Consolas"/>
                <a:cs typeface="Consolas"/>
              </a:rPr>
              <a:t>pcr:PCR,hash:PCRVAL</a:t>
            </a:r>
            <a:r>
              <a:rPr lang="en-US" sz="2000" dirty="0">
                <a:latin typeface="Consolas"/>
                <a:cs typeface="Consolas"/>
              </a:rPr>
              <a:t>) : extend?</a:t>
            </a:r>
          </a:p>
          <a:p>
            <a:pPr marL="0" indent="0">
              <a:spcBef>
                <a:spcPts val="0"/>
              </a:spcBef>
              <a:buNone/>
            </a:pPr>
            <a:r>
              <a:rPr lang="en-US" sz="2000" dirty="0">
                <a:latin typeface="Consolas"/>
                <a:cs typeface="Consolas"/>
              </a:rPr>
              <a:t>  end PCR;</a:t>
            </a:r>
          </a:p>
        </p:txBody>
      </p:sp>
      <p:sp>
        <p:nvSpPr>
          <p:cNvPr id="6" name="Slide Number Placeholder 5"/>
          <p:cNvSpPr>
            <a:spLocks noGrp="1"/>
          </p:cNvSpPr>
          <p:nvPr>
            <p:ph type="sldNum" sz="quarter" idx="12"/>
          </p:nvPr>
        </p:nvSpPr>
        <p:spPr/>
        <p:txBody>
          <a:bodyPr/>
          <a:lstStyle/>
          <a:p>
            <a:fld id="{B4871468-B6BB-A546-92F3-EA8623C499A2}" type="slidenum">
              <a:rPr lang="en-US" smtClean="0"/>
              <a:t>7</a:t>
            </a:fld>
            <a:endParaRPr lang="en-US"/>
          </a:p>
        </p:txBody>
      </p:sp>
      <p:cxnSp>
        <p:nvCxnSpPr>
          <p:cNvPr id="5" name="Straight Arrow Connector 4"/>
          <p:cNvCxnSpPr/>
          <p:nvPr/>
        </p:nvCxnSpPr>
        <p:spPr>
          <a:xfrm flipH="1">
            <a:off x="3657012" y="3397678"/>
            <a:ext cx="1493378" cy="50560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403701" y="3639180"/>
            <a:ext cx="1493378" cy="50560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172947" y="4009564"/>
            <a:ext cx="1352737" cy="299837"/>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7524" y="3028346"/>
            <a:ext cx="2774410" cy="369332"/>
          </a:xfrm>
          <a:prstGeom prst="rect">
            <a:avLst/>
          </a:prstGeom>
          <a:noFill/>
        </p:spPr>
        <p:txBody>
          <a:bodyPr wrap="square" rtlCol="0">
            <a:spAutoFit/>
          </a:bodyPr>
          <a:lstStyle/>
          <a:p>
            <a:r>
              <a:rPr lang="en-US" dirty="0" smtClean="0"/>
              <a:t>SENTER constructor</a:t>
            </a:r>
            <a:endParaRPr lang="en-US" dirty="0"/>
          </a:p>
        </p:txBody>
      </p:sp>
      <p:sp>
        <p:nvSpPr>
          <p:cNvPr id="12" name="TextBox 11"/>
          <p:cNvSpPr txBox="1"/>
          <p:nvPr/>
        </p:nvSpPr>
        <p:spPr>
          <a:xfrm>
            <a:off x="6014202" y="3397678"/>
            <a:ext cx="2774410" cy="369332"/>
          </a:xfrm>
          <a:prstGeom prst="rect">
            <a:avLst/>
          </a:prstGeom>
          <a:noFill/>
        </p:spPr>
        <p:txBody>
          <a:bodyPr wrap="square" rtlCol="0">
            <a:spAutoFit/>
          </a:bodyPr>
          <a:lstStyle/>
          <a:p>
            <a:r>
              <a:rPr lang="en-US" dirty="0" smtClean="0"/>
              <a:t>Power On constructor</a:t>
            </a:r>
            <a:endParaRPr lang="en-US" dirty="0"/>
          </a:p>
        </p:txBody>
      </p:sp>
      <p:sp>
        <p:nvSpPr>
          <p:cNvPr id="14" name="TextBox 13"/>
          <p:cNvSpPr txBox="1"/>
          <p:nvPr/>
        </p:nvSpPr>
        <p:spPr>
          <a:xfrm>
            <a:off x="7525684" y="3821620"/>
            <a:ext cx="1455824" cy="646331"/>
          </a:xfrm>
          <a:prstGeom prst="rect">
            <a:avLst/>
          </a:prstGeom>
          <a:noFill/>
        </p:spPr>
        <p:txBody>
          <a:bodyPr wrap="square" rtlCol="0">
            <a:spAutoFit/>
          </a:bodyPr>
          <a:lstStyle/>
          <a:p>
            <a:r>
              <a:rPr lang="en-US" dirty="0" smtClean="0"/>
              <a:t>Extend constructor</a:t>
            </a:r>
            <a:endParaRPr lang="en-US" dirty="0"/>
          </a:p>
        </p:txBody>
      </p:sp>
    </p:spTree>
    <p:extLst>
      <p:ext uri="{BB962C8B-B14F-4D97-AF65-F5344CB8AC3E}">
        <p14:creationId xmlns:p14="http://schemas.microsoft.com/office/powerpoint/2010/main" val="2637069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Extend</a:t>
            </a:r>
            <a:endParaRPr lang="en-US" sz="3600" u="sng" dirty="0"/>
          </a:p>
        </p:txBody>
      </p:sp>
      <p:sp>
        <p:nvSpPr>
          <p:cNvPr id="4" name="Content Placeholder 2"/>
          <p:cNvSpPr txBox="1">
            <a:spLocks/>
          </p:cNvSpPr>
          <p:nvPr/>
        </p:nvSpPr>
        <p:spPr>
          <a:xfrm>
            <a:off x="519231" y="1236194"/>
            <a:ext cx="8043572" cy="443992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0" indent="0">
              <a:spcBef>
                <a:spcPts val="0"/>
              </a:spcBef>
              <a:buNone/>
            </a:pPr>
            <a:r>
              <a:rPr lang="en-US" dirty="0" smtClean="0">
                <a:latin typeface="Consolas"/>
                <a:cs typeface="Consolas"/>
              </a:rPr>
              <a:t>extend</a:t>
            </a:r>
            <a:r>
              <a:rPr lang="en-US" dirty="0">
                <a:latin typeface="Consolas"/>
                <a:cs typeface="Consolas"/>
              </a:rPr>
              <a:t>(</a:t>
            </a:r>
            <a:r>
              <a:rPr lang="en-US" dirty="0" err="1" smtClean="0">
                <a:latin typeface="Consolas"/>
                <a:cs typeface="Consolas"/>
              </a:rPr>
              <a:t>pcr:PCR</a:t>
            </a:r>
            <a:r>
              <a:rPr lang="en-US" dirty="0" smtClean="0">
                <a:latin typeface="Consolas"/>
                <a:cs typeface="Consolas"/>
              </a:rPr>
              <a:t>, </a:t>
            </a:r>
            <a:r>
              <a:rPr lang="en-US" dirty="0" err="1" smtClean="0">
                <a:latin typeface="Consolas"/>
                <a:cs typeface="Consolas"/>
              </a:rPr>
              <a:t>hash:PCRVAL</a:t>
            </a:r>
            <a:r>
              <a:rPr lang="en-US" dirty="0" smtClean="0">
                <a:latin typeface="Consolas"/>
                <a:cs typeface="Consolas"/>
              </a:rPr>
              <a:t>) = </a:t>
            </a:r>
            <a:r>
              <a:rPr lang="en-US" dirty="0" err="1" smtClean="0">
                <a:latin typeface="Consolas"/>
                <a:cs typeface="Consolas"/>
              </a:rPr>
              <a:t>new_pcr</a:t>
            </a:r>
            <a:endParaRPr lang="en-US" dirty="0" smtClean="0">
              <a:latin typeface="Consolas"/>
              <a:cs typeface="Consolas"/>
            </a:endParaRPr>
          </a:p>
          <a:p>
            <a:pPr marL="0" indent="0">
              <a:spcBef>
                <a:spcPts val="0"/>
              </a:spcBef>
              <a:buNone/>
            </a:pPr>
            <a:endParaRPr lang="en-US" dirty="0" smtClean="0">
              <a:latin typeface="Consolas"/>
              <a:cs typeface="Consolas"/>
            </a:endParaRPr>
          </a:p>
          <a:p>
            <a:pPr marL="0" indent="0">
              <a:spcBef>
                <a:spcPts val="0"/>
              </a:spcBef>
              <a:buNone/>
            </a:pPr>
            <a:endParaRPr lang="en-US" dirty="0">
              <a:latin typeface="Consolas"/>
              <a:cs typeface="Consolas"/>
            </a:endParaRPr>
          </a:p>
        </p:txBody>
      </p:sp>
      <p:sp>
        <p:nvSpPr>
          <p:cNvPr id="6" name="Slide Number Placeholder 5"/>
          <p:cNvSpPr>
            <a:spLocks noGrp="1"/>
          </p:cNvSpPr>
          <p:nvPr>
            <p:ph type="sldNum" sz="quarter" idx="12"/>
          </p:nvPr>
        </p:nvSpPr>
        <p:spPr/>
        <p:txBody>
          <a:bodyPr/>
          <a:lstStyle/>
          <a:p>
            <a:fld id="{B4871468-B6BB-A546-92F3-EA8623C499A2}" type="slidenum">
              <a:rPr lang="en-US" smtClean="0"/>
              <a:t>8</a:t>
            </a:fld>
            <a:endParaRPr lang="en-US"/>
          </a:p>
        </p:txBody>
      </p:sp>
      <p:pic>
        <p:nvPicPr>
          <p:cNvPr id="5" name="Picture 4" descr="pcr.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51534" y="2554064"/>
            <a:ext cx="1741894" cy="1451578"/>
          </a:xfrm>
          <a:prstGeom prst="rect">
            <a:avLst/>
          </a:prstGeom>
        </p:spPr>
      </p:pic>
      <p:sp>
        <p:nvSpPr>
          <p:cNvPr id="7" name="Donut 6"/>
          <p:cNvSpPr/>
          <p:nvPr/>
        </p:nvSpPr>
        <p:spPr>
          <a:xfrm>
            <a:off x="2598713" y="2167869"/>
            <a:ext cx="4174403" cy="2049417"/>
          </a:xfrm>
          <a:prstGeom prst="donut">
            <a:avLst>
              <a:gd name="adj" fmla="val 2595"/>
            </a:avLst>
          </a:prstGeom>
          <a:solidFill>
            <a:srgbClr val="80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8" name="Picture 7" descr="hash.png"/>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37355" y="2554064"/>
            <a:ext cx="1484993" cy="1312951"/>
          </a:xfrm>
          <a:prstGeom prst="rect">
            <a:avLst/>
          </a:prstGeom>
          <a:effectLst>
            <a:softEdge rad="50800"/>
          </a:effectLst>
        </p:spPr>
      </p:pic>
      <p:grpSp>
        <p:nvGrpSpPr>
          <p:cNvPr id="19" name="Group 18"/>
          <p:cNvGrpSpPr/>
          <p:nvPr/>
        </p:nvGrpSpPr>
        <p:grpSpPr>
          <a:xfrm>
            <a:off x="6276094" y="1064623"/>
            <a:ext cx="2515294" cy="1103246"/>
            <a:chOff x="5409506" y="629404"/>
            <a:chExt cx="2515294" cy="1103246"/>
          </a:xfrm>
        </p:grpSpPr>
        <p:sp>
          <p:nvSpPr>
            <p:cNvPr id="15" name="Right Arrow 14"/>
            <p:cNvSpPr/>
            <p:nvPr/>
          </p:nvSpPr>
          <p:spPr>
            <a:xfrm rot="8239815">
              <a:off x="5409506" y="1236194"/>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622348" y="629404"/>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Extend</a:t>
              </a:r>
            </a:p>
          </p:txBody>
        </p:sp>
      </p:grpSp>
      <p:grpSp>
        <p:nvGrpSpPr>
          <p:cNvPr id="21" name="Group 20"/>
          <p:cNvGrpSpPr/>
          <p:nvPr/>
        </p:nvGrpSpPr>
        <p:grpSpPr>
          <a:xfrm>
            <a:off x="6549226" y="3005030"/>
            <a:ext cx="2469164" cy="496456"/>
            <a:chOff x="6549226" y="3005030"/>
            <a:chExt cx="2469164" cy="496456"/>
          </a:xfrm>
        </p:grpSpPr>
        <p:sp>
          <p:nvSpPr>
            <p:cNvPr id="17" name="Right Arrow 16"/>
            <p:cNvSpPr/>
            <p:nvPr/>
          </p:nvSpPr>
          <p:spPr>
            <a:xfrm rot="10800000">
              <a:off x="6549226" y="3005030"/>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715938" y="3015699"/>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Hash</a:t>
              </a:r>
            </a:p>
          </p:txBody>
        </p:sp>
      </p:grpSp>
      <p:grpSp>
        <p:nvGrpSpPr>
          <p:cNvPr id="23" name="Group 22"/>
          <p:cNvGrpSpPr/>
          <p:nvPr/>
        </p:nvGrpSpPr>
        <p:grpSpPr>
          <a:xfrm>
            <a:off x="519231" y="2948458"/>
            <a:ext cx="2502397" cy="496456"/>
            <a:chOff x="519231" y="2948458"/>
            <a:chExt cx="2502397" cy="496456"/>
          </a:xfrm>
        </p:grpSpPr>
        <p:sp>
          <p:nvSpPr>
            <p:cNvPr id="14" name="Right Arrow 13"/>
            <p:cNvSpPr/>
            <p:nvPr/>
          </p:nvSpPr>
          <p:spPr>
            <a:xfrm>
              <a:off x="1417454" y="2948458"/>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19231" y="2948458"/>
              <a:ext cx="1302452" cy="461665"/>
            </a:xfrm>
            <a:prstGeom prst="rect">
              <a:avLst/>
            </a:prstGeom>
            <a:solidFill>
              <a:srgbClr val="000000"/>
            </a:solidFill>
            <a:ln>
              <a:solidFill>
                <a:srgbClr val="660066"/>
              </a:solidFill>
            </a:ln>
          </p:spPr>
          <p:txBody>
            <a:bodyPr wrap="square" rtlCol="0">
              <a:spAutoFit/>
            </a:bodyPr>
            <a:lstStyle/>
            <a:p>
              <a:pPr algn="ctr"/>
              <a:r>
                <a:rPr lang="en-US" sz="2400" dirty="0" smtClean="0"/>
                <a:t>PCR</a:t>
              </a:r>
            </a:p>
          </p:txBody>
        </p:sp>
      </p:grpSp>
      <p:grpSp>
        <p:nvGrpSpPr>
          <p:cNvPr id="25" name="Group 24"/>
          <p:cNvGrpSpPr/>
          <p:nvPr/>
        </p:nvGrpSpPr>
        <p:grpSpPr>
          <a:xfrm>
            <a:off x="313350" y="2942247"/>
            <a:ext cx="3336111" cy="496456"/>
            <a:chOff x="249470" y="5179662"/>
            <a:chExt cx="3336111" cy="496456"/>
          </a:xfrm>
        </p:grpSpPr>
        <p:sp>
          <p:nvSpPr>
            <p:cNvPr id="16" name="Right Arrow 15"/>
            <p:cNvSpPr/>
            <p:nvPr/>
          </p:nvSpPr>
          <p:spPr>
            <a:xfrm>
              <a:off x="1981407" y="5179662"/>
              <a:ext cx="1604174" cy="496456"/>
            </a:xfrm>
            <a:prstGeom prst="rightArrow">
              <a:avLst>
                <a:gd name="adj1" fmla="val 22589"/>
                <a:gd name="adj2" fmla="val 50000"/>
              </a:avLst>
            </a:prstGeom>
            <a:solidFill>
              <a:schemeClr val="bg1"/>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49470" y="5214453"/>
              <a:ext cx="1731936" cy="461665"/>
            </a:xfrm>
            <a:prstGeom prst="rect">
              <a:avLst/>
            </a:prstGeom>
            <a:solidFill>
              <a:srgbClr val="000000"/>
            </a:solidFill>
            <a:ln>
              <a:solidFill>
                <a:srgbClr val="660066"/>
              </a:solidFill>
            </a:ln>
          </p:spPr>
          <p:txBody>
            <a:bodyPr wrap="square" rtlCol="0">
              <a:spAutoFit/>
            </a:bodyPr>
            <a:lstStyle/>
            <a:p>
              <a:pPr algn="ctr"/>
              <a:r>
                <a:rPr lang="en-US" sz="2400" dirty="0" smtClean="0"/>
                <a:t>New PCR</a:t>
              </a:r>
            </a:p>
          </p:txBody>
        </p:sp>
      </p:grpSp>
      <p:pic>
        <p:nvPicPr>
          <p:cNvPr id="27" name="Picture 26" descr="pcr.p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325574" y="2210569"/>
            <a:ext cx="2535707" cy="2113089"/>
          </a:xfrm>
          <a:prstGeom prst="rect">
            <a:avLst/>
          </a:prstGeom>
        </p:spPr>
      </p:pic>
    </p:spTree>
    <p:extLst>
      <p:ext uri="{BB962C8B-B14F-4D97-AF65-F5344CB8AC3E}">
        <p14:creationId xmlns:p14="http://schemas.microsoft.com/office/powerpoint/2010/main" val="2201924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par>
                          <p:cTn id="11" fill="hold">
                            <p:stCondLst>
                              <p:cond delay="500"/>
                            </p:stCondLst>
                            <p:childTnLst>
                              <p:par>
                                <p:cTn id="12" presetID="9" presetClass="entr" presetSubtype="0" fill="hold"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par>
                                <p:cTn id="15" presetID="9" presetClass="entr" presetSubtype="0" fill="hold" nodeType="withEffect">
                                  <p:stCondLst>
                                    <p:cond delay="100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par>
                          <p:cTn id="18" fill="hold">
                            <p:stCondLst>
                              <p:cond delay="2000"/>
                            </p:stCondLst>
                            <p:childTnLst>
                              <p:par>
                                <p:cTn id="19" presetID="9" presetClass="entr" presetSubtype="0" fill="hold" nodeType="afterEffect">
                                  <p:stCondLst>
                                    <p:cond delay="100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par>
                          <p:cTn id="25" fill="hold">
                            <p:stCondLst>
                              <p:cond delay="3500"/>
                            </p:stCondLst>
                            <p:childTnLst>
                              <p:par>
                                <p:cTn id="26" presetID="9" presetClass="entr" presetSubtype="0" fill="hold" nodeType="afterEffect">
                                  <p:stCondLst>
                                    <p:cond delay="100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par>
                                <p:cTn id="29" presetID="9" presetClass="entr" presetSubtype="0" fill="hold" nodeType="withEffect">
                                  <p:stCondLst>
                                    <p:cond delay="100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xit" presetSubtype="0" fill="hold" nodeType="withEffect">
                                  <p:stCondLst>
                                    <p:cond delay="1000"/>
                                  </p:stCondLst>
                                  <p:childTnLst>
                                    <p:animEffect transition="out" filter="dissolv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9" presetClass="exit" presetSubtype="0" fill="hold" nodeType="withEffect">
                                  <p:stCondLst>
                                    <p:cond delay="1000"/>
                                  </p:stCondLst>
                                  <p:childTnLst>
                                    <p:animEffect transition="out" filter="dissolv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9" presetClass="exit" presetSubtype="0" fill="hold" grpId="1" nodeType="withEffect">
                                  <p:stCondLst>
                                    <p:cond delay="1000"/>
                                  </p:stCondLst>
                                  <p:childTnLst>
                                    <p:animEffect transition="out" filter="dissolv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9" presetClass="exit" presetSubtype="0" fill="hold" nodeType="withEffect">
                                  <p:stCondLst>
                                    <p:cond delay="1000"/>
                                  </p:stCondLst>
                                  <p:childTnLst>
                                    <p:animEffect transition="out" filter="dissolv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9" presetClass="exit" presetSubtype="0" fill="hold" nodeType="withEffect">
                                  <p:stCondLst>
                                    <p:cond delay="1000"/>
                                  </p:stCondLst>
                                  <p:childTnLst>
                                    <p:animEffect transition="out" filter="dissolv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9" presetClass="exit" presetSubtype="0" fill="hold" nodeType="withEffect">
                                  <p:stCondLst>
                                    <p:cond delay="1000"/>
                                  </p:stCondLst>
                                  <p:childTnLst>
                                    <p:animEffect transition="out" filter="dissolv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466"/>
            <a:ext cx="7467600" cy="1143000"/>
          </a:xfrm>
        </p:spPr>
        <p:txBody>
          <a:bodyPr>
            <a:normAutofit/>
          </a:bodyPr>
          <a:lstStyle/>
          <a:p>
            <a:r>
              <a:rPr lang="en-US" sz="3600" u="sng" dirty="0" smtClean="0"/>
              <a:t>Basic Extension Theorems</a:t>
            </a:r>
            <a:endParaRPr lang="en-US" sz="3600" u="sng" dirty="0"/>
          </a:p>
        </p:txBody>
      </p:sp>
      <p:sp>
        <p:nvSpPr>
          <p:cNvPr id="3" name="Content Placeholder 2"/>
          <p:cNvSpPr>
            <a:spLocks noGrp="1"/>
          </p:cNvSpPr>
          <p:nvPr>
            <p:ph idx="1"/>
          </p:nvPr>
        </p:nvSpPr>
        <p:spPr>
          <a:xfrm>
            <a:off x="276087" y="1380427"/>
            <a:ext cx="8591826" cy="5068961"/>
          </a:xfrm>
        </p:spPr>
        <p:txBody>
          <a:bodyPr>
            <a:normAutofit/>
          </a:bodyPr>
          <a:lstStyle/>
          <a:p>
            <a:pPr marL="0" indent="0">
              <a:spcBef>
                <a:spcPts val="0"/>
              </a:spcBef>
              <a:buNone/>
            </a:pPr>
            <a:r>
              <a:rPr lang="en-US" sz="1700" dirty="0"/>
              <a:t> </a:t>
            </a:r>
            <a:r>
              <a:rPr lang="en-US" sz="1600" dirty="0" smtClean="0"/>
              <a:t> </a:t>
            </a:r>
            <a:r>
              <a:rPr lang="en-US" sz="1600" dirty="0" err="1" smtClean="0">
                <a:latin typeface="Consolas"/>
                <a:cs typeface="Consolas"/>
              </a:rPr>
              <a:t>differentHashesExtend</a:t>
            </a:r>
            <a:r>
              <a:rPr lang="en-US" sz="1600" dirty="0" smtClean="0">
                <a:latin typeface="Consolas"/>
                <a:cs typeface="Consolas"/>
              </a:rPr>
              <a:t> </a:t>
            </a:r>
            <a:r>
              <a:rPr lang="en-US" sz="1600" dirty="0">
                <a:latin typeface="Consolas"/>
                <a:cs typeface="Consolas"/>
              </a:rPr>
              <a:t>: THEOREM </a:t>
            </a:r>
            <a:endParaRPr lang="en-US" sz="1600" dirty="0" smtClean="0">
              <a:latin typeface="Consolas"/>
              <a:cs typeface="Consolas"/>
            </a:endParaRPr>
          </a:p>
          <a:p>
            <a:pPr marL="0" indent="0">
              <a:spcBef>
                <a:spcPts val="0"/>
              </a:spcBef>
              <a:buNone/>
            </a:pPr>
            <a:r>
              <a:rPr lang="en-US" sz="1600" dirty="0" smtClean="0">
                <a:latin typeface="Consolas"/>
                <a:cs typeface="Consolas"/>
              </a:rPr>
              <a:t>  (FORALL (</a:t>
            </a:r>
            <a:r>
              <a:rPr lang="en-US" sz="1600" dirty="0" err="1" smtClean="0">
                <a:latin typeface="Consolas"/>
                <a:cs typeface="Consolas"/>
              </a:rPr>
              <a:t>p:PCR</a:t>
            </a:r>
            <a:r>
              <a:rPr lang="en-US" sz="1600" dirty="0" smtClean="0">
                <a:latin typeface="Consolas"/>
                <a:cs typeface="Consolas"/>
              </a:rPr>
              <a:t>, h0,h1:PCRVAL) : </a:t>
            </a:r>
          </a:p>
          <a:p>
            <a:pPr marL="0" indent="0">
              <a:spcBef>
                <a:spcPts val="0"/>
              </a:spcBef>
              <a:buNone/>
            </a:pPr>
            <a:r>
              <a:rPr lang="en-US" sz="1600" dirty="0" smtClean="0">
                <a:latin typeface="Consolas"/>
                <a:cs typeface="Consolas"/>
              </a:rPr>
              <a:t>     ( (h0 /= h1) =&gt; (extend(p,h0) /= extend(p,h1)) ))</a:t>
            </a:r>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r>
              <a:rPr lang="en-US" sz="1600" dirty="0" smtClean="0"/>
              <a:t> </a:t>
            </a:r>
            <a:r>
              <a:rPr lang="en-US" sz="1600" dirty="0">
                <a:latin typeface="Consolas"/>
                <a:cs typeface="Consolas"/>
              </a:rPr>
              <a:t> </a:t>
            </a:r>
            <a:r>
              <a:rPr lang="en-US" sz="1600" dirty="0" err="1">
                <a:latin typeface="Consolas"/>
                <a:cs typeface="Consolas"/>
              </a:rPr>
              <a:t>extendDifferentHashes</a:t>
            </a:r>
            <a:r>
              <a:rPr lang="en-US" sz="1600" dirty="0">
                <a:latin typeface="Consolas"/>
                <a:cs typeface="Consolas"/>
              </a:rPr>
              <a:t> : THEOREM </a:t>
            </a:r>
          </a:p>
          <a:p>
            <a:pPr marL="0" indent="0">
              <a:spcBef>
                <a:spcPts val="0"/>
              </a:spcBef>
              <a:buNone/>
            </a:pPr>
            <a:r>
              <a:rPr lang="en-US" sz="1600" dirty="0">
                <a:latin typeface="Consolas"/>
                <a:cs typeface="Consolas"/>
              </a:rPr>
              <a:t>  (FORALL (</a:t>
            </a:r>
            <a:r>
              <a:rPr lang="en-US" sz="1600" dirty="0" err="1">
                <a:latin typeface="Consolas"/>
                <a:cs typeface="Consolas"/>
              </a:rPr>
              <a:t>p:PCR</a:t>
            </a:r>
            <a:r>
              <a:rPr lang="en-US" sz="1600" dirty="0">
                <a:latin typeface="Consolas"/>
                <a:cs typeface="Consolas"/>
              </a:rPr>
              <a:t>, h0,h1:PCRVAL) : </a:t>
            </a:r>
          </a:p>
          <a:p>
            <a:pPr marL="0" indent="0">
              <a:spcBef>
                <a:spcPts val="0"/>
              </a:spcBef>
              <a:buNone/>
            </a:pPr>
            <a:r>
              <a:rPr lang="en-US" sz="1600" dirty="0">
                <a:latin typeface="Consolas"/>
                <a:cs typeface="Consolas"/>
              </a:rPr>
              <a:t>     ( (extend(p,h0) = extend(p,h1)) =&gt; (h0 = h1) ))</a:t>
            </a:r>
          </a:p>
          <a:p>
            <a:pPr marL="0" indent="0">
              <a:spcBef>
                <a:spcPts val="0"/>
              </a:spcBef>
              <a:buNone/>
            </a:pPr>
            <a:endParaRPr lang="en-US" sz="1600" dirty="0" smtClean="0">
              <a:latin typeface="Consolas"/>
              <a:cs typeface="Consolas"/>
            </a:endParaRPr>
          </a:p>
          <a:p>
            <a:pPr marL="0" indent="0">
              <a:spcBef>
                <a:spcPts val="0"/>
              </a:spcBef>
              <a:buNone/>
            </a:pPr>
            <a:endParaRPr lang="en-US" sz="1600" dirty="0" smtClean="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differentPcrsExtend</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(p0,p1:PCR, </a:t>
            </a:r>
            <a:r>
              <a:rPr lang="en-US" sz="1600" dirty="0" err="1">
                <a:latin typeface="Consolas"/>
                <a:cs typeface="Consolas"/>
              </a:rPr>
              <a:t>h:PCRVAL</a:t>
            </a:r>
            <a:r>
              <a:rPr lang="en-US" sz="1600" dirty="0">
                <a:latin typeface="Consolas"/>
                <a:cs typeface="Consolas"/>
              </a:rPr>
              <a:t>) : </a:t>
            </a:r>
            <a:endParaRPr lang="en-US" sz="1600" dirty="0" smtClean="0">
              <a:latin typeface="Consolas"/>
              <a:cs typeface="Consolas"/>
            </a:endParaRPr>
          </a:p>
          <a:p>
            <a:pPr marL="0" indent="0">
              <a:spcBef>
                <a:spcPts val="0"/>
              </a:spcBef>
              <a:buNone/>
            </a:pPr>
            <a:r>
              <a:rPr lang="en-US" sz="1600" dirty="0">
                <a:latin typeface="Consolas"/>
                <a:cs typeface="Consolas"/>
              </a:rPr>
              <a:t> </a:t>
            </a:r>
            <a:r>
              <a:rPr lang="en-US" sz="1600" dirty="0" smtClean="0">
                <a:latin typeface="Consolas"/>
                <a:cs typeface="Consolas"/>
              </a:rPr>
              <a:t>    ( </a:t>
            </a:r>
            <a:r>
              <a:rPr lang="en-US" sz="1600" dirty="0">
                <a:latin typeface="Consolas"/>
                <a:cs typeface="Consolas"/>
              </a:rPr>
              <a:t>(p0 /= p1) =&gt; (extend(p0,h) /= extend(p1,h)) )</a:t>
            </a:r>
            <a:r>
              <a:rPr lang="en-US" sz="1600" dirty="0" smtClean="0">
                <a:latin typeface="Consolas"/>
                <a:cs typeface="Consolas"/>
              </a:rPr>
              <a:t>) </a:t>
            </a:r>
          </a:p>
          <a:p>
            <a:pPr marL="0" indent="0">
              <a:spcBef>
                <a:spcPts val="0"/>
              </a:spcBef>
              <a:buNone/>
            </a:pPr>
            <a:endParaRPr lang="en-US" sz="1600" dirty="0" smtClean="0">
              <a:latin typeface="Consolas"/>
              <a:cs typeface="Consolas"/>
            </a:endParaRPr>
          </a:p>
          <a:p>
            <a:pPr marL="0" indent="0">
              <a:spcBef>
                <a:spcPts val="0"/>
              </a:spcBef>
              <a:buNone/>
            </a:pPr>
            <a:endParaRPr lang="en-US" sz="2000" dirty="0">
              <a:latin typeface="Consolas"/>
              <a:cs typeface="Consolas"/>
            </a:endParaRPr>
          </a:p>
          <a:p>
            <a:pPr marL="0" indent="0">
              <a:spcBef>
                <a:spcPts val="0"/>
              </a:spcBef>
              <a:buNone/>
            </a:pPr>
            <a:r>
              <a:rPr lang="en-US" sz="1600" dirty="0" smtClean="0">
                <a:latin typeface="Consolas"/>
                <a:cs typeface="Consolas"/>
              </a:rPr>
              <a:t> </a:t>
            </a:r>
            <a:r>
              <a:rPr lang="en-US" sz="1600" dirty="0" err="1" smtClean="0">
                <a:latin typeface="Consolas"/>
                <a:cs typeface="Consolas"/>
              </a:rPr>
              <a:t>extendSameInputs</a:t>
            </a:r>
            <a:r>
              <a:rPr lang="en-US" sz="1600" dirty="0" smtClean="0">
                <a:latin typeface="Consolas"/>
                <a:cs typeface="Consolas"/>
              </a:rPr>
              <a:t> </a:t>
            </a:r>
            <a:r>
              <a:rPr lang="en-US" sz="1600" dirty="0">
                <a:latin typeface="Consolas"/>
                <a:cs typeface="Consolas"/>
              </a:rPr>
              <a:t>: THEOREM </a:t>
            </a:r>
          </a:p>
          <a:p>
            <a:pPr marL="0" indent="0">
              <a:spcBef>
                <a:spcPts val="0"/>
              </a:spcBef>
              <a:buNone/>
            </a:pPr>
            <a:r>
              <a:rPr lang="en-US" sz="1600" dirty="0">
                <a:latin typeface="Consolas"/>
                <a:cs typeface="Consolas"/>
              </a:rPr>
              <a:t> </a:t>
            </a:r>
            <a:r>
              <a:rPr lang="en-US" sz="1600" dirty="0" smtClean="0">
                <a:latin typeface="Consolas"/>
                <a:cs typeface="Consolas"/>
              </a:rPr>
              <a:t> (</a:t>
            </a:r>
            <a:r>
              <a:rPr lang="en-US" sz="1600" dirty="0">
                <a:latin typeface="Consolas"/>
                <a:cs typeface="Consolas"/>
              </a:rPr>
              <a:t>FORALL (p0,p1:PCR, h0,h1:PCRVAL) : </a:t>
            </a:r>
            <a:endParaRPr lang="en-US" sz="1600" dirty="0" smtClean="0">
              <a:latin typeface="Consolas"/>
              <a:cs typeface="Consolas"/>
            </a:endParaRPr>
          </a:p>
          <a:p>
            <a:pPr marL="0" indent="0">
              <a:spcBef>
                <a:spcPts val="0"/>
              </a:spcBef>
              <a:buNone/>
            </a:pPr>
            <a:r>
              <a:rPr lang="en-US" sz="1600" dirty="0" smtClean="0">
                <a:latin typeface="Consolas"/>
                <a:cs typeface="Consolas"/>
              </a:rPr>
              <a:t>    ( (extend(p0,h0) = extend(p1,h1)) IFF ((h0 = h1) AND (p0 = p1)) ))</a:t>
            </a:r>
          </a:p>
          <a:p>
            <a:pPr marL="0" indent="0">
              <a:spcBef>
                <a:spcPts val="0"/>
              </a:spcBef>
              <a:buNone/>
            </a:pPr>
            <a:endParaRPr lang="en-US" sz="1800" dirty="0">
              <a:latin typeface="Consolas"/>
              <a:cs typeface="Consolas"/>
            </a:endParaRPr>
          </a:p>
        </p:txBody>
      </p:sp>
      <p:sp>
        <p:nvSpPr>
          <p:cNvPr id="5" name="Slide Number Placeholder 4"/>
          <p:cNvSpPr>
            <a:spLocks noGrp="1"/>
          </p:cNvSpPr>
          <p:nvPr>
            <p:ph type="sldNum" sz="quarter" idx="12"/>
          </p:nvPr>
        </p:nvSpPr>
        <p:spPr/>
        <p:txBody>
          <a:bodyPr/>
          <a:lstStyle/>
          <a:p>
            <a:fld id="{B4871468-B6BB-A546-92F3-EA8623C499A2}" type="slidenum">
              <a:rPr lang="en-US" smtClean="0"/>
              <a:t>9</a:t>
            </a:fld>
            <a:endParaRPr lang="en-US"/>
          </a:p>
        </p:txBody>
      </p:sp>
      <p:sp>
        <p:nvSpPr>
          <p:cNvPr id="4" name="Process 3"/>
          <p:cNvSpPr/>
          <p:nvPr/>
        </p:nvSpPr>
        <p:spPr>
          <a:xfrm>
            <a:off x="276087" y="1343584"/>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rocess 5"/>
          <p:cNvSpPr/>
          <p:nvPr/>
        </p:nvSpPr>
        <p:spPr>
          <a:xfrm>
            <a:off x="276087" y="2604619"/>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rocess 6"/>
          <p:cNvSpPr/>
          <p:nvPr/>
        </p:nvSpPr>
        <p:spPr>
          <a:xfrm>
            <a:off x="276087" y="382680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rocess 7"/>
          <p:cNvSpPr/>
          <p:nvPr/>
        </p:nvSpPr>
        <p:spPr>
          <a:xfrm>
            <a:off x="276087" y="5147608"/>
            <a:ext cx="8591826" cy="1061946"/>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39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13874</TotalTime>
  <Words>7433</Words>
  <Application>Microsoft Macintosh PowerPoint</Application>
  <PresentationFormat>On-screen Show (4:3)</PresentationFormat>
  <Paragraphs>639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Technic</vt:lpstr>
      <vt:lpstr>Verifying PCR Extension</vt:lpstr>
      <vt:lpstr>Overview</vt:lpstr>
      <vt:lpstr>The Trusted Platform Module  (TPM)</vt:lpstr>
      <vt:lpstr>Verifying the TPM</vt:lpstr>
      <vt:lpstr>Platform Configuration Registers  (PCRs)</vt:lpstr>
      <vt:lpstr>Platform Configuration Registers</vt:lpstr>
      <vt:lpstr>PCRs in PVS</vt:lpstr>
      <vt:lpstr>Extend</vt:lpstr>
      <vt:lpstr>Basic Extension Theorems</vt:lpstr>
      <vt:lpstr>                 Extension</vt:lpstr>
      <vt:lpstr>Recursive Extension Theorems</vt:lpstr>
      <vt:lpstr>Recursive Extension Theorems</vt:lpstr>
      <vt:lpstr>The Sequencing Problem</vt:lpstr>
      <vt:lpstr>The State Monad</vt:lpstr>
      <vt:lpstr>The State Monad in PVS</vt:lpstr>
      <vt:lpstr>PowerPoint Presentation</vt:lpstr>
      <vt:lpstr>PowerPoint Presentation</vt:lpstr>
      <vt:lpstr>PowerPoint Presentation</vt:lpstr>
      <vt:lpstr>PowerPoint Presentation</vt:lpstr>
      <vt:lpstr>PowerPoint Presentation</vt:lpstr>
      <vt:lpstr>pcrMonad.pvs</vt:lpstr>
      <vt:lpstr>pcrMonad.pvs --- First Theorems</vt:lpstr>
      <vt:lpstr>What about S?</vt:lpstr>
      <vt:lpstr>Return Theorems</vt:lpstr>
      <vt:lpstr>pcrMonad.pvs --- bind</vt:lpstr>
      <vt:lpstr>Creating bind for PCRs --- F</vt:lpstr>
      <vt:lpstr>Creating bind for PCRs</vt:lpstr>
      <vt:lpstr>Testing Bind</vt:lpstr>
      <vt:lpstr>Bind Theorems</vt:lpstr>
      <vt:lpstr>Bind Theorems</vt:lpstr>
      <vt:lpstr>Bind Theorems</vt:lpstr>
      <vt:lpstr>Sequential Extension</vt:lpstr>
      <vt:lpstr>Important Conclusions</vt:lpstr>
      <vt:lpstr>References</vt:lpstr>
    </vt:vector>
  </TitlesOfParts>
  <Company>University of 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Ims</dc:creator>
  <cp:lastModifiedBy>Jessica</cp:lastModifiedBy>
  <cp:revision>761</cp:revision>
  <dcterms:created xsi:type="dcterms:W3CDTF">2014-04-27T15:57:58Z</dcterms:created>
  <dcterms:modified xsi:type="dcterms:W3CDTF">2014-05-13T14:40:20Z</dcterms:modified>
</cp:coreProperties>
</file>