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1" r:id="rId1"/>
  </p:sldMasterIdLst>
  <p:notesMasterIdLst>
    <p:notesMasterId r:id="rId3"/>
  </p:notesMasterIdLst>
  <p:handoutMasterIdLst>
    <p:handoutMasterId r:id="rId4"/>
  </p:handoutMasterIdLst>
  <p:sldIdLst>
    <p:sldId id="553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 Eykholt" initials="EE" lastIdx="5" clrIdx="0">
    <p:extLst>
      <p:ext uri="{19B8F6BF-5375-455C-9EA6-DF929625EA0E}">
        <p15:presenceInfo xmlns:p15="http://schemas.microsoft.com/office/powerpoint/2012/main" userId="7cedc6d2d672d110" providerId="Windows Live"/>
      </p:ext>
    </p:extLst>
  </p:cmAuthor>
  <p:cmAuthor id="2" name="Ed Eykholt" initials="EE [2]" lastIdx="1" clrIdx="1">
    <p:extLst>
      <p:ext uri="{19B8F6BF-5375-455C-9EA6-DF929625EA0E}">
        <p15:presenceInfo xmlns:p15="http://schemas.microsoft.com/office/powerpoint/2012/main" userId="Ed Eykhol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12F59"/>
    <a:srgbClr val="0097C3"/>
    <a:srgbClr val="808080"/>
    <a:srgbClr val="A40000"/>
    <a:srgbClr val="700000"/>
    <a:srgbClr val="220000"/>
    <a:srgbClr val="5C0000"/>
    <a:srgbClr val="D7CB29"/>
    <a:srgbClr val="40A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9" autoAdjust="0"/>
    <p:restoredTop sz="96374" autoAdjust="0"/>
  </p:normalViewPr>
  <p:slideViewPr>
    <p:cSldViewPr snapToGrid="0">
      <p:cViewPr varScale="1">
        <p:scale>
          <a:sx n="104" d="100"/>
          <a:sy n="104" d="100"/>
        </p:scale>
        <p:origin x="774" y="120"/>
      </p:cViewPr>
      <p:guideLst/>
    </p:cSldViewPr>
  </p:slideViewPr>
  <p:outlineViewPr>
    <p:cViewPr>
      <p:scale>
        <a:sx n="33" d="100"/>
        <a:sy n="33" d="100"/>
      </p:scale>
      <p:origin x="0" y="-174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9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3170238" cy="481012"/>
          </a:xfrm>
          <a:prstGeom prst="rect">
            <a:avLst/>
          </a:prstGeom>
        </p:spPr>
        <p:txBody>
          <a:bodyPr vert="horz" lIns="74697" tIns="37348" rIns="74697" bIns="37348" rtlCol="0"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4"/>
            <a:ext cx="3170238" cy="481012"/>
          </a:xfrm>
          <a:prstGeom prst="rect">
            <a:avLst/>
          </a:prstGeom>
        </p:spPr>
        <p:txBody>
          <a:bodyPr vert="horz" lIns="74697" tIns="37348" rIns="74697" bIns="37348" rtlCol="0"/>
          <a:lstStyle>
            <a:lvl1pPr algn="r">
              <a:defRPr sz="900"/>
            </a:lvl1pPr>
          </a:lstStyle>
          <a:p>
            <a:fld id="{AE4FA79F-EEF6-4C35-8BBB-52E1E937FAD7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74697" tIns="37348" rIns="74697" bIns="37348" rtlCol="0" anchor="b"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74697" tIns="37348" rIns="74697" bIns="37348" rtlCol="0" anchor="b"/>
          <a:lstStyle>
            <a:lvl1pPr algn="r">
              <a:defRPr sz="900"/>
            </a:lvl1pPr>
          </a:lstStyle>
          <a:p>
            <a:fld id="{EE5F8A65-F990-4F63-AB24-D62034809D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00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3169922" cy="481726"/>
          </a:xfrm>
          <a:prstGeom prst="rect">
            <a:avLst/>
          </a:prstGeom>
        </p:spPr>
        <p:txBody>
          <a:bodyPr vert="horz" lIns="78342" tIns="39171" rIns="78342" bIns="39171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1" y="3"/>
            <a:ext cx="3169922" cy="481726"/>
          </a:xfrm>
          <a:prstGeom prst="rect">
            <a:avLst/>
          </a:prstGeom>
        </p:spPr>
        <p:txBody>
          <a:bodyPr vert="horz" lIns="78342" tIns="39171" rIns="78342" bIns="39171" rtlCol="0"/>
          <a:lstStyle>
            <a:lvl1pPr algn="r">
              <a:defRPr sz="1000"/>
            </a:lvl1pPr>
          </a:lstStyle>
          <a:p>
            <a:fld id="{50356026-0839-4211-974C-00EE86877EEF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8342" tIns="39171" rIns="78342" bIns="3917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2" y="4620579"/>
            <a:ext cx="5852160" cy="3780472"/>
          </a:xfrm>
          <a:prstGeom prst="rect">
            <a:avLst/>
          </a:prstGeom>
        </p:spPr>
        <p:txBody>
          <a:bodyPr vert="horz" lIns="78342" tIns="39171" rIns="78342" bIns="3917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119474"/>
            <a:ext cx="3169922" cy="481726"/>
          </a:xfrm>
          <a:prstGeom prst="rect">
            <a:avLst/>
          </a:prstGeom>
        </p:spPr>
        <p:txBody>
          <a:bodyPr vert="horz" lIns="78342" tIns="39171" rIns="78342" bIns="39171" rtlCol="0" anchor="b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1" y="9119474"/>
            <a:ext cx="3169922" cy="481726"/>
          </a:xfrm>
          <a:prstGeom prst="rect">
            <a:avLst/>
          </a:prstGeom>
        </p:spPr>
        <p:txBody>
          <a:bodyPr vert="horz" lIns="78342" tIns="39171" rIns="78342" bIns="39171" rtlCol="0" anchor="b"/>
          <a:lstStyle>
            <a:lvl1pPr algn="r">
              <a:defRPr sz="1000"/>
            </a:lvl1pPr>
          </a:lstStyle>
          <a:p>
            <a:fld id="{ED6D4686-0D4D-463D-BE40-7823F7ACE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1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oretical_computer_scienc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oncurrent_computation" TargetMode="External"/><Relationship Id="rId4" Type="http://schemas.openxmlformats.org/officeDocument/2006/relationships/hyperlink" Target="https://en.wikipedia.org/wiki/Process_calculu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481" indent="-168161">
              <a:buClr>
                <a:schemeClr val="dk2"/>
              </a:buClr>
              <a:buSzPts val="1800"/>
              <a:buChar char="•"/>
            </a:pPr>
            <a:r>
              <a:rPr lang="en-US" sz="2500" dirty="0">
                <a:solidFill>
                  <a:schemeClr val="dk2"/>
                </a:solidFill>
              </a:rPr>
              <a:t>Composable namespaces</a:t>
            </a:r>
          </a:p>
          <a:p>
            <a:pPr marL="181481" indent="-168161">
              <a:buClr>
                <a:schemeClr val="dk2"/>
              </a:buClr>
              <a:buSzPts val="1800"/>
              <a:buChar char="•"/>
            </a:pPr>
            <a:r>
              <a:rPr lang="en-US" sz="2500" dirty="0">
                <a:solidFill>
                  <a:schemeClr val="dk2"/>
                </a:solidFill>
              </a:rPr>
              <a:t>What is pi calculus</a:t>
            </a:r>
            <a:br>
              <a:rPr lang="en-US" sz="2500" dirty="0">
                <a:solidFill>
                  <a:schemeClr val="dk2"/>
                </a:solidFill>
              </a:rPr>
            </a:br>
            <a:r>
              <a:rPr lang="en-US" sz="1300" dirty="0">
                <a:solidFill>
                  <a:srgbClr val="222222"/>
                </a:solidFill>
              </a:rPr>
              <a:t>In </a:t>
            </a:r>
            <a:r>
              <a:rPr lang="en-US" sz="1300" u="sng" dirty="0">
                <a:solidFill>
                  <a:srgbClr val="0B0080"/>
                </a:solidFill>
                <a:hlinkClick r:id="rId3"/>
              </a:rPr>
              <a:t>theoretical computer science</a:t>
            </a:r>
            <a:r>
              <a:rPr lang="en-US" sz="1300" dirty="0">
                <a:solidFill>
                  <a:srgbClr val="222222"/>
                </a:solidFill>
              </a:rPr>
              <a:t>, the </a:t>
            </a:r>
            <a:r>
              <a:rPr lang="en-US" sz="1900" b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r>
              <a:rPr lang="en-US" sz="1300" b="1" dirty="0">
                <a:solidFill>
                  <a:srgbClr val="222222"/>
                </a:solidFill>
              </a:rPr>
              <a:t>-calculus</a:t>
            </a:r>
            <a:r>
              <a:rPr lang="en-US" sz="1300" dirty="0">
                <a:solidFill>
                  <a:srgbClr val="222222"/>
                </a:solidFill>
              </a:rPr>
              <a:t> (or </a:t>
            </a:r>
            <a:r>
              <a:rPr lang="en-US" sz="1300" b="1" dirty="0">
                <a:solidFill>
                  <a:srgbClr val="222222"/>
                </a:solidFill>
              </a:rPr>
              <a:t>pi-calculus</a:t>
            </a:r>
            <a:r>
              <a:rPr lang="en-US" sz="1300" dirty="0">
                <a:solidFill>
                  <a:srgbClr val="222222"/>
                </a:solidFill>
              </a:rPr>
              <a:t>) is a </a:t>
            </a:r>
            <a:r>
              <a:rPr lang="en-US" sz="1300" u="sng" dirty="0">
                <a:solidFill>
                  <a:srgbClr val="0B0080"/>
                </a:solidFill>
                <a:hlinkClick r:id="rId4"/>
              </a:rPr>
              <a:t>process calculus</a:t>
            </a:r>
            <a:r>
              <a:rPr lang="en-US" sz="1300" dirty="0">
                <a:solidFill>
                  <a:srgbClr val="222222"/>
                </a:solidFill>
              </a:rPr>
              <a:t>. The </a:t>
            </a:r>
            <a:r>
              <a:rPr lang="en-US" sz="19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r>
              <a:rPr lang="en-US" sz="1300" dirty="0">
                <a:solidFill>
                  <a:srgbClr val="222222"/>
                </a:solidFill>
              </a:rPr>
              <a:t>-calculus allows channel names to be communicated along the channels themselves, and in this way it is able to describe </a:t>
            </a:r>
            <a:r>
              <a:rPr lang="en-US" sz="1300" u="sng" dirty="0">
                <a:solidFill>
                  <a:srgbClr val="0B0080"/>
                </a:solidFill>
                <a:hlinkClick r:id="rId5"/>
              </a:rPr>
              <a:t>concurrent computations</a:t>
            </a:r>
            <a:r>
              <a:rPr lang="en-US" sz="1300" dirty="0">
                <a:solidFill>
                  <a:srgbClr val="222222"/>
                </a:solidFill>
              </a:rPr>
              <a:t> whose network configuration may change during the computation.</a:t>
            </a:r>
            <a:endParaRPr lang="en-US" sz="2500" dirty="0">
              <a:solidFill>
                <a:schemeClr val="dk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4686-0D4D-463D-BE40-7823F7ACE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5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Brandon Grotesque Regular" panose="020B05030202030602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Brandon Grotesque Regular" panose="020B0503020203060202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342668" y="6424098"/>
            <a:ext cx="1261331" cy="62581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tx1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19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72356" y="127943"/>
            <a:ext cx="8669866" cy="553998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cap="none" spc="100" baseline="0" smtClean="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1772356" y="819510"/>
            <a:ext cx="8669866" cy="5589916"/>
          </a:xfrm>
        </p:spPr>
        <p:txBody>
          <a:bodyPr>
            <a:normAutofit/>
          </a:bodyPr>
          <a:lstStyle>
            <a:lvl1pPr>
              <a:buClrTx/>
              <a:buSzPct val="60000"/>
              <a:buFont typeface="Wingdings" pitchFamily="2" charset="2"/>
              <a:buChar char="l"/>
              <a:defRPr/>
            </a:lvl1pPr>
            <a:lvl2pPr>
              <a:buClrTx/>
              <a:buSzPct val="60000"/>
              <a:buFont typeface="Wingdings" pitchFamily="2" charset="2"/>
              <a:buChar char="l"/>
              <a:defRPr/>
            </a:lvl2pPr>
            <a:lvl3pPr>
              <a:buClrTx/>
              <a:buSzPct val="60000"/>
              <a:buFont typeface="Wingdings" pitchFamily="2" charset="2"/>
              <a:buChar char="l"/>
              <a:defRPr/>
            </a:lvl3pPr>
            <a:lvl4pPr>
              <a:buClrTx/>
              <a:buSzPct val="60000"/>
              <a:buFont typeface="Wingdings" pitchFamily="2" charset="2"/>
              <a:buChar char="l"/>
              <a:defRPr/>
            </a:lvl4pPr>
            <a:lvl5pPr>
              <a:buClrTx/>
              <a:buSzPct val="6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036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778" y="157458"/>
            <a:ext cx="8703733" cy="49859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49778" y="836762"/>
            <a:ext cx="8703733" cy="5520906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7959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067" y="230188"/>
            <a:ext cx="8703734" cy="4985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61067" y="948906"/>
            <a:ext cx="8703734" cy="5417387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63417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1066" y="1411553"/>
            <a:ext cx="4233333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4244623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6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778" y="206540"/>
            <a:ext cx="8703734" cy="498598"/>
          </a:xfrm>
        </p:spPr>
        <p:txBody>
          <a:bodyPr/>
          <a:lstStyle>
            <a:lvl1pPr>
              <a:defRPr sz="36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2110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4223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1067" y="230188"/>
            <a:ext cx="8681156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1067" y="940279"/>
            <a:ext cx="8771466" cy="535700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25568" y="6488668"/>
            <a:ext cx="53408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</a:schemeClr>
                </a:solidFill>
                <a:latin typeface="Brandon Grotesque Regular" panose="020B0503020203060202" pitchFamily="34" charset="0"/>
              </a:rPr>
              <a:t>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0F558-2C70-4B1D-8526-7C2A2037996D}"/>
              </a:ext>
            </a:extLst>
          </p:cNvPr>
          <p:cNvSpPr/>
          <p:nvPr userDrawn="1"/>
        </p:nvSpPr>
        <p:spPr bwMode="auto">
          <a:xfrm>
            <a:off x="5238750" y="6488668"/>
            <a:ext cx="1885950" cy="578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12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2" r:id="rId1"/>
    <p:sldLayoutId id="2147483961" r:id="rId2"/>
    <p:sldLayoutId id="2147483954" r:id="rId3"/>
    <p:sldLayoutId id="2147483955" r:id="rId4"/>
    <p:sldLayoutId id="2147483956" r:id="rId5"/>
    <p:sldLayoutId id="2147483958" r:id="rId6"/>
    <p:sldLayoutId id="2147483959" r:id="rId7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100" baseline="0" smtClean="0">
          <a:ln w="3175">
            <a:noFill/>
          </a:ln>
          <a:solidFill>
            <a:schemeClr val="bg1"/>
          </a:solidFill>
          <a:effectLst/>
          <a:latin typeface="Brandon Grotesque Regular" panose="020B0503020203060202" pitchFamily="34" charset="0"/>
          <a:ea typeface="+mn-ea"/>
          <a:cs typeface="Arial" charset="0"/>
        </a:defRPr>
      </a:lvl1pPr>
    </p:titleStyle>
    <p:bodyStyle>
      <a:lvl1pPr marL="284163" indent="-284163" algn="l" defTabSz="914363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Brandon Grotesque Regular" panose="020B0503020203060202" pitchFamily="34" charset="0"/>
          <a:ea typeface="+mn-ea"/>
          <a:cs typeface="+mn-cs"/>
        </a:defRPr>
      </a:lvl1pPr>
      <a:lvl2pPr marL="630238" indent="-346075" algn="l" defTabSz="914363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randon Grotesque Regular" panose="020B0503020203060202" pitchFamily="34" charset="0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randon Grotesque Regular" panose="020B0503020203060202" pitchFamily="34" charset="0"/>
          <a:ea typeface="+mn-ea"/>
          <a:cs typeface="+mn-cs"/>
        </a:defRPr>
      </a:lvl3pPr>
      <a:lvl4pPr marL="1198563" indent="-284163" algn="l" defTabSz="914363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randon Grotesque Regular" panose="020B0503020203060202" pitchFamily="34" charset="0"/>
          <a:ea typeface="+mn-ea"/>
          <a:cs typeface="+mn-cs"/>
        </a:defRPr>
      </a:lvl4pPr>
      <a:lvl5pPr marL="1544638" indent="-346075" algn="l" defTabSz="914363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randon Grotesque Regular" panose="020B0503020203060202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2A532D01-D061-4743-861E-B47BFEFB0507}"/>
              </a:ext>
            </a:extLst>
          </p:cNvPr>
          <p:cNvSpPr/>
          <p:nvPr/>
        </p:nvSpPr>
        <p:spPr>
          <a:xfrm>
            <a:off x="7703109" y="669431"/>
            <a:ext cx="1478770" cy="518048"/>
          </a:xfrm>
          <a:prstGeom prst="roundRect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0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309013" y="4356964"/>
            <a:ext cx="2009250" cy="4701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1" name="Rectangle: Rounded Corners 40"/>
          <p:cNvSpPr/>
          <p:nvPr/>
        </p:nvSpPr>
        <p:spPr>
          <a:xfrm>
            <a:off x="1954374" y="1957628"/>
            <a:ext cx="7451693" cy="4036258"/>
          </a:xfrm>
          <a:prstGeom prst="roundRect">
            <a:avLst>
              <a:gd name="adj" fmla="val 3602"/>
            </a:avLst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RChain Node</a:t>
            </a:r>
            <a:br>
              <a:rPr lang="en-US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(run mode)</a:t>
            </a:r>
            <a:br>
              <a:rPr lang="en-US" kern="0" dirty="0">
                <a:solidFill>
                  <a:prstClr val="white"/>
                </a:solidFill>
                <a:latin typeface="Calibri" panose="020F0502020204030204"/>
              </a:rPr>
            </a:br>
            <a:br>
              <a:rPr lang="en-US" sz="2000" kern="0" dirty="0">
                <a:solidFill>
                  <a:prstClr val="white"/>
                </a:solidFill>
                <a:latin typeface="Calibri" panose="020F0502020204030204"/>
              </a:rPr>
            </a:br>
            <a:br>
              <a:rPr lang="en-US" sz="2000" kern="0" dirty="0">
                <a:solidFill>
                  <a:prstClr val="white"/>
                </a:solidFill>
                <a:latin typeface="Calibri" panose="020F0502020204030204"/>
              </a:rPr>
            </a:br>
            <a:br>
              <a:rPr lang="en-US" sz="2000" kern="0" dirty="0">
                <a:solidFill>
                  <a:prstClr val="white"/>
                </a:solidFill>
                <a:latin typeface="Calibri" panose="020F0502020204030204"/>
              </a:rPr>
            </a:br>
            <a:br>
              <a:rPr lang="en-US" sz="2000" kern="0" dirty="0">
                <a:solidFill>
                  <a:prstClr val="white"/>
                </a:solidFill>
                <a:latin typeface="Calibri" panose="020F0502020204030204"/>
              </a:rPr>
            </a:br>
            <a:br>
              <a:rPr lang="en-US" sz="2000" kern="0" dirty="0">
                <a:solidFill>
                  <a:prstClr val="white"/>
                </a:solidFill>
                <a:latin typeface="Calibri" panose="020F0502020204030204"/>
              </a:rPr>
            </a:br>
            <a:br>
              <a:rPr lang="en-US" sz="2000" kern="0" dirty="0">
                <a:solidFill>
                  <a:prstClr val="white"/>
                </a:solidFill>
                <a:latin typeface="Calibri" panose="020F0502020204030204"/>
              </a:rPr>
            </a:br>
            <a:br>
              <a:rPr lang="en-US" sz="2000" kern="0" dirty="0">
                <a:solidFill>
                  <a:prstClr val="white"/>
                </a:solidFill>
                <a:latin typeface="Calibri" panose="020F0502020204030204"/>
              </a:rPr>
            </a:br>
            <a:br>
              <a:rPr lang="en-US" sz="2000" kern="0" dirty="0">
                <a:solidFill>
                  <a:prstClr val="white"/>
                </a:solidFill>
                <a:latin typeface="Calibri" panose="020F0502020204030204"/>
              </a:rPr>
            </a:br>
            <a:endParaRPr lang="en-US" sz="20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: Rounded Corners 48"/>
          <p:cNvSpPr/>
          <p:nvPr/>
        </p:nvSpPr>
        <p:spPr>
          <a:xfrm>
            <a:off x="1954374" y="6052888"/>
            <a:ext cx="7422856" cy="354630"/>
          </a:xfrm>
          <a:prstGeom prst="roundRect">
            <a:avLst>
              <a:gd name="adj" fmla="val 21726"/>
            </a:avLst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b"/>
          <a:lstStyle/>
          <a:p>
            <a:pPr defTabSz="914400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JVM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00" y="-1227045"/>
            <a:ext cx="8493345" cy="512448"/>
          </a:xfrm>
        </p:spPr>
        <p:txBody>
          <a:bodyPr/>
          <a:lstStyle/>
          <a:p>
            <a:r>
              <a:rPr lang="en-US" dirty="0"/>
              <a:t>Node Architecture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10385345" y="4115061"/>
            <a:ext cx="379597" cy="396815"/>
          </a:xfrm>
          <a:prstGeom prst="round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000" kern="0" dirty="0">
                <a:solidFill>
                  <a:prstClr val="white"/>
                </a:solidFill>
                <a:latin typeface="Calibri" panose="020F0502020204030204"/>
              </a:rPr>
              <a:t>N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10601140" y="4642426"/>
            <a:ext cx="418381" cy="396815"/>
          </a:xfrm>
          <a:prstGeom prst="round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000" kern="0" dirty="0">
                <a:solidFill>
                  <a:prstClr val="white"/>
                </a:solidFill>
                <a:latin typeface="Calibri" panose="020F0502020204030204"/>
              </a:rPr>
              <a:t>N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10960288" y="4158557"/>
            <a:ext cx="337654" cy="396815"/>
          </a:xfrm>
          <a:prstGeom prst="round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000" kern="0" dirty="0">
                <a:solidFill>
                  <a:prstClr val="white"/>
                </a:solidFill>
                <a:latin typeface="Calibri" panose="020F0502020204030204"/>
              </a:rPr>
              <a:t>N</a:t>
            </a:r>
          </a:p>
        </p:txBody>
      </p:sp>
      <p:cxnSp>
        <p:nvCxnSpPr>
          <p:cNvPr id="47" name="Straight Connector 46"/>
          <p:cNvCxnSpPr>
            <a:cxnSpLocks/>
            <a:stCxn id="45" idx="0"/>
            <a:endCxn id="44" idx="2"/>
          </p:cNvCxnSpPr>
          <p:nvPr/>
        </p:nvCxnSpPr>
        <p:spPr>
          <a:xfrm flipH="1" flipV="1">
            <a:off x="10575144" y="4511876"/>
            <a:ext cx="235187" cy="13055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8" name="Straight Connector 47"/>
          <p:cNvCxnSpPr>
            <a:cxnSpLocks/>
            <a:stCxn id="44" idx="3"/>
            <a:endCxn id="46" idx="1"/>
          </p:cNvCxnSpPr>
          <p:nvPr/>
        </p:nvCxnSpPr>
        <p:spPr>
          <a:xfrm>
            <a:off x="10764942" y="4313469"/>
            <a:ext cx="195346" cy="4349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1" name="Rectangle: Rounded Corners 50"/>
          <p:cNvSpPr/>
          <p:nvPr/>
        </p:nvSpPr>
        <p:spPr>
          <a:xfrm>
            <a:off x="6871845" y="5686791"/>
            <a:ext cx="1346596" cy="242212"/>
          </a:xfrm>
          <a:prstGeom prst="roundRect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LMDB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761433" y="5294623"/>
            <a:ext cx="983750" cy="238172"/>
          </a:xfrm>
          <a:prstGeom prst="round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Scala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761433" y="5644986"/>
            <a:ext cx="983751" cy="244263"/>
          </a:xfrm>
          <a:prstGeom prst="roundRect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Others</a:t>
            </a:r>
          </a:p>
        </p:txBody>
      </p:sp>
      <p:sp>
        <p:nvSpPr>
          <p:cNvPr id="59" name="Rectangle: Rounded Corners 58"/>
          <p:cNvSpPr/>
          <p:nvPr/>
        </p:nvSpPr>
        <p:spPr>
          <a:xfrm>
            <a:off x="761433" y="4944261"/>
            <a:ext cx="983750" cy="238173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Rholang</a:t>
            </a:r>
          </a:p>
        </p:txBody>
      </p:sp>
      <p:sp>
        <p:nvSpPr>
          <p:cNvPr id="66" name="Rectangle: Rounded Corners 65"/>
          <p:cNvSpPr/>
          <p:nvPr/>
        </p:nvSpPr>
        <p:spPr>
          <a:xfrm>
            <a:off x="7566584" y="579369"/>
            <a:ext cx="1478770" cy="518048"/>
          </a:xfrm>
          <a:prstGeom prst="roundRect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000" kern="0" dirty="0">
                <a:solidFill>
                  <a:prstClr val="white"/>
                </a:solidFill>
                <a:latin typeface="Calibri" panose="020F0502020204030204"/>
              </a:rPr>
              <a:t>dApps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228684" y="367429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2000" kern="0" dirty="0">
                <a:solidFill>
                  <a:prstClr val="black"/>
                </a:solidFill>
              </a:rPr>
              <a:t>P2P Network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9596" y="4574929"/>
            <a:ext cx="107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</a:rPr>
              <a:t>Legend: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525E6CD-4CC8-4D25-B406-7F22B5000960}"/>
              </a:ext>
            </a:extLst>
          </p:cNvPr>
          <p:cNvSpPr/>
          <p:nvPr/>
        </p:nvSpPr>
        <p:spPr>
          <a:xfrm>
            <a:off x="8285571" y="3923669"/>
            <a:ext cx="989403" cy="926261"/>
          </a:xfrm>
          <a:prstGeom prst="round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t"/>
          <a:lstStyle/>
          <a:p>
            <a:pPr algn="ctr" defTabSz="914400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Comms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80C965B-B52D-4D11-A84A-515485CA5D9B}"/>
              </a:ext>
            </a:extLst>
          </p:cNvPr>
          <p:cNvSpPr/>
          <p:nvPr/>
        </p:nvSpPr>
        <p:spPr>
          <a:xfrm>
            <a:off x="4753430" y="1671234"/>
            <a:ext cx="122548" cy="1225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000" kern="0" dirty="0">
              <a:solidFill>
                <a:prstClr val="white"/>
              </a:solidFill>
              <a:highlight>
                <a:srgbClr val="00FFFF"/>
              </a:highlight>
              <a:latin typeface="Calibri" panose="020F0502020204030204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46DAD01-2FFB-4833-9E8B-92E5C5ED4BDB}"/>
              </a:ext>
            </a:extLst>
          </p:cNvPr>
          <p:cNvCxnSpPr>
            <a:cxnSpLocks/>
            <a:stCxn id="103" idx="0"/>
            <a:endCxn id="99" idx="4"/>
          </p:cNvCxnSpPr>
          <p:nvPr/>
        </p:nvCxnSpPr>
        <p:spPr>
          <a:xfrm flipV="1">
            <a:off x="4343709" y="1793782"/>
            <a:ext cx="470995" cy="619848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C511F45D-96AA-40BE-8CDE-1ADA7AE2F19E}"/>
              </a:ext>
            </a:extLst>
          </p:cNvPr>
          <p:cNvSpPr/>
          <p:nvPr/>
        </p:nvSpPr>
        <p:spPr>
          <a:xfrm rot="5400000">
            <a:off x="9785664" y="4129938"/>
            <a:ext cx="122548" cy="1225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000" kern="0" dirty="0">
              <a:solidFill>
                <a:prstClr val="white"/>
              </a:solidFill>
              <a:highlight>
                <a:srgbClr val="00FFFF"/>
              </a:highlight>
              <a:latin typeface="Calibri" panose="020F0502020204030204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09D5B16-5DB7-4EAB-B24E-3CE7B20CDC5D}"/>
              </a:ext>
            </a:extLst>
          </p:cNvPr>
          <p:cNvCxnSpPr>
            <a:cxnSpLocks/>
            <a:stCxn id="44" idx="1"/>
            <a:endCxn id="107" idx="0"/>
          </p:cNvCxnSpPr>
          <p:nvPr/>
        </p:nvCxnSpPr>
        <p:spPr>
          <a:xfrm flipH="1" flipV="1">
            <a:off x="9908212" y="4191212"/>
            <a:ext cx="477133" cy="12225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94E221D-A7FC-4EFA-9C2F-353662F58C57}"/>
              </a:ext>
            </a:extLst>
          </p:cNvPr>
          <p:cNvCxnSpPr>
            <a:cxnSpLocks/>
            <a:stCxn id="74" idx="3"/>
            <a:endCxn id="107" idx="4"/>
          </p:cNvCxnSpPr>
          <p:nvPr/>
        </p:nvCxnSpPr>
        <p:spPr>
          <a:xfrm flipV="1">
            <a:off x="9274974" y="4191212"/>
            <a:ext cx="510690" cy="195588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5261FDE4-F8D4-432F-B568-378B541639C9}"/>
              </a:ext>
            </a:extLst>
          </p:cNvPr>
          <p:cNvSpPr/>
          <p:nvPr/>
        </p:nvSpPr>
        <p:spPr>
          <a:xfrm>
            <a:off x="5538469" y="1658307"/>
            <a:ext cx="122548" cy="1225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000" kern="0" dirty="0">
              <a:solidFill>
                <a:prstClr val="white"/>
              </a:solidFill>
              <a:highlight>
                <a:srgbClr val="00FFFF"/>
              </a:highlight>
              <a:latin typeface="Calibri" panose="020F0502020204030204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561B10C-E6B5-43C5-ABB4-4C7CD8EAE183}"/>
              </a:ext>
            </a:extLst>
          </p:cNvPr>
          <p:cNvCxnSpPr>
            <a:cxnSpLocks/>
            <a:stCxn id="143" idx="2"/>
            <a:endCxn id="111" idx="0"/>
          </p:cNvCxnSpPr>
          <p:nvPr/>
        </p:nvCxnSpPr>
        <p:spPr>
          <a:xfrm>
            <a:off x="4720057" y="1207920"/>
            <a:ext cx="879686" cy="45038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123C3B2-F036-458F-A45A-BFF5A6F24C02}"/>
              </a:ext>
            </a:extLst>
          </p:cNvPr>
          <p:cNvCxnSpPr>
            <a:cxnSpLocks/>
            <a:stCxn id="129" idx="0"/>
            <a:endCxn id="111" idx="4"/>
          </p:cNvCxnSpPr>
          <p:nvPr/>
        </p:nvCxnSpPr>
        <p:spPr>
          <a:xfrm flipV="1">
            <a:off x="5599278" y="1780855"/>
            <a:ext cx="465" cy="107662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9A037A-8538-4D37-8ECA-A2BDF1EE879A}"/>
              </a:ext>
            </a:extLst>
          </p:cNvPr>
          <p:cNvSpPr txBox="1"/>
          <p:nvPr/>
        </p:nvSpPr>
        <p:spPr>
          <a:xfrm>
            <a:off x="5730061" y="1558795"/>
            <a:ext cx="159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External gRPC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2C50CDB-C43B-4E8F-926F-B8F36EF1BD34}"/>
              </a:ext>
            </a:extLst>
          </p:cNvPr>
          <p:cNvSpPr txBox="1"/>
          <p:nvPr/>
        </p:nvSpPr>
        <p:spPr>
          <a:xfrm>
            <a:off x="3365898" y="1547842"/>
            <a:ext cx="143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Internal gRPC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EB27DF-062E-4274-9A63-51C7CB63E92C}"/>
              </a:ext>
            </a:extLst>
          </p:cNvPr>
          <p:cNvSpPr txBox="1"/>
          <p:nvPr/>
        </p:nvSpPr>
        <p:spPr>
          <a:xfrm>
            <a:off x="9427544" y="4439837"/>
            <a:ext cx="109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Kademlia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78F030B3-AFFF-49E6-836C-CBDADED1F898}"/>
              </a:ext>
            </a:extLst>
          </p:cNvPr>
          <p:cNvSpPr/>
          <p:nvPr/>
        </p:nvSpPr>
        <p:spPr>
          <a:xfrm>
            <a:off x="6871845" y="3923669"/>
            <a:ext cx="1346596" cy="943664"/>
          </a:xfrm>
          <a:prstGeom prst="round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t"/>
          <a:lstStyle/>
          <a:p>
            <a:pPr algn="ctr" defTabSz="914400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Rholang Interpreter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F713483E-09C0-472C-A99A-4CCBBCEB1467}"/>
              </a:ext>
            </a:extLst>
          </p:cNvPr>
          <p:cNvSpPr/>
          <p:nvPr/>
        </p:nvSpPr>
        <p:spPr>
          <a:xfrm>
            <a:off x="2034025" y="2857475"/>
            <a:ext cx="7130505" cy="944432"/>
          </a:xfrm>
          <a:prstGeom prst="round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t"/>
          <a:lstStyle/>
          <a:p>
            <a:pPr defTabSz="914400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Casper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B5097B6-98C8-4D7F-8549-C9308150B664}"/>
              </a:ext>
            </a:extLst>
          </p:cNvPr>
          <p:cNvSpPr/>
          <p:nvPr/>
        </p:nvSpPr>
        <p:spPr>
          <a:xfrm>
            <a:off x="4737158" y="3938828"/>
            <a:ext cx="2059709" cy="911102"/>
          </a:xfrm>
          <a:prstGeom prst="round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Built-in contracts: Registry, Crypto, ...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A1FE9797-E0DF-422A-A902-5A2925B45968}"/>
              </a:ext>
            </a:extLst>
          </p:cNvPr>
          <p:cNvSpPr/>
          <p:nvPr/>
        </p:nvSpPr>
        <p:spPr>
          <a:xfrm>
            <a:off x="3411224" y="582974"/>
            <a:ext cx="2617666" cy="624946"/>
          </a:xfrm>
          <a:prstGeom prst="roundRect">
            <a:avLst>
              <a:gd name="adj" fmla="val 16904"/>
            </a:avLst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RChain Node (CLI modes: </a:t>
            </a:r>
            <a:r>
              <a:rPr lang="en-US" kern="0" dirty="0"/>
              <a:t>REPL, eval, deploy, ... )</a:t>
            </a:r>
            <a:endParaRPr lang="en-US" sz="20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314D075-C3D9-4773-81B5-BABDE355D7C1}"/>
              </a:ext>
            </a:extLst>
          </p:cNvPr>
          <p:cNvSpPr/>
          <p:nvPr/>
        </p:nvSpPr>
        <p:spPr>
          <a:xfrm rot="16200000">
            <a:off x="9807902" y="4358590"/>
            <a:ext cx="122548" cy="1225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000" kern="0" dirty="0">
              <a:solidFill>
                <a:prstClr val="white"/>
              </a:solidFill>
              <a:highlight>
                <a:srgbClr val="00FFFF"/>
              </a:highlight>
              <a:latin typeface="Calibri" panose="020F0502020204030204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CA44BC2-383E-453C-8FEE-FD941853EFBC}"/>
              </a:ext>
            </a:extLst>
          </p:cNvPr>
          <p:cNvCxnSpPr>
            <a:cxnSpLocks/>
            <a:stCxn id="74" idx="3"/>
            <a:endCxn id="150" idx="0"/>
          </p:cNvCxnSpPr>
          <p:nvPr/>
        </p:nvCxnSpPr>
        <p:spPr>
          <a:xfrm>
            <a:off x="9274974" y="4386800"/>
            <a:ext cx="532928" cy="3306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422CE73-0A10-458F-821B-0EF98C448837}"/>
              </a:ext>
            </a:extLst>
          </p:cNvPr>
          <p:cNvCxnSpPr>
            <a:cxnSpLocks/>
            <a:stCxn id="44" idx="1"/>
            <a:endCxn id="150" idx="4"/>
          </p:cNvCxnSpPr>
          <p:nvPr/>
        </p:nvCxnSpPr>
        <p:spPr>
          <a:xfrm flipH="1">
            <a:off x="9930450" y="4313469"/>
            <a:ext cx="454895" cy="10639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1662FDFD-2157-49D6-A247-19D6B3CE5E46}"/>
              </a:ext>
            </a:extLst>
          </p:cNvPr>
          <p:cNvSpPr/>
          <p:nvPr/>
        </p:nvSpPr>
        <p:spPr>
          <a:xfrm>
            <a:off x="6163156" y="572361"/>
            <a:ext cx="1244396" cy="624946"/>
          </a:xfrm>
          <a:prstGeom prst="roundRect">
            <a:avLst>
              <a:gd name="adj" fmla="val 16963"/>
            </a:avLst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CLI Wallet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69CC08F-7EC0-4951-87F8-785BC0623780}"/>
              </a:ext>
            </a:extLst>
          </p:cNvPr>
          <p:cNvCxnSpPr>
            <a:cxnSpLocks/>
            <a:stCxn id="143" idx="2"/>
            <a:endCxn id="99" idx="0"/>
          </p:cNvCxnSpPr>
          <p:nvPr/>
        </p:nvCxnSpPr>
        <p:spPr>
          <a:xfrm>
            <a:off x="4720057" y="1207920"/>
            <a:ext cx="94647" cy="46331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245F2E4-8624-40FB-945C-9F8BED27E4F9}"/>
              </a:ext>
            </a:extLst>
          </p:cNvPr>
          <p:cNvCxnSpPr>
            <a:cxnSpLocks/>
            <a:stCxn id="154" idx="2"/>
            <a:endCxn id="111" idx="0"/>
          </p:cNvCxnSpPr>
          <p:nvPr/>
        </p:nvCxnSpPr>
        <p:spPr>
          <a:xfrm flipH="1">
            <a:off x="5599743" y="1197307"/>
            <a:ext cx="1185611" cy="46100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D4CA31E-A49C-49CD-A91C-FEDC722C86B0}"/>
              </a:ext>
            </a:extLst>
          </p:cNvPr>
          <p:cNvCxnSpPr>
            <a:cxnSpLocks/>
            <a:stCxn id="177" idx="2"/>
            <a:endCxn id="111" idx="0"/>
          </p:cNvCxnSpPr>
          <p:nvPr/>
        </p:nvCxnSpPr>
        <p:spPr>
          <a:xfrm flipH="1">
            <a:off x="5599743" y="1187479"/>
            <a:ext cx="2842751" cy="47082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C6AA7D5-6F9D-4AAB-B93B-4044BE47495C}"/>
              </a:ext>
            </a:extLst>
          </p:cNvPr>
          <p:cNvSpPr/>
          <p:nvPr/>
        </p:nvSpPr>
        <p:spPr>
          <a:xfrm>
            <a:off x="6871844" y="4985339"/>
            <a:ext cx="1346597" cy="537965"/>
          </a:xfrm>
          <a:prstGeom prst="round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RSpace</a:t>
            </a:r>
            <a:br>
              <a:rPr lang="en-US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Tuplespace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092AB12-1EC2-4820-AEAB-ACA4B5B29972}"/>
              </a:ext>
            </a:extLst>
          </p:cNvPr>
          <p:cNvCxnSpPr>
            <a:cxnSpLocks/>
            <a:stCxn id="80" idx="0"/>
            <a:endCxn id="126" idx="2"/>
          </p:cNvCxnSpPr>
          <p:nvPr/>
        </p:nvCxnSpPr>
        <p:spPr>
          <a:xfrm flipV="1">
            <a:off x="7545143" y="4867333"/>
            <a:ext cx="0" cy="118006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AAB85F-C734-47EC-8537-06F107F86A61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V="1">
            <a:off x="7545143" y="5523304"/>
            <a:ext cx="0" cy="163487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8708BAE-EFD7-4A28-87A1-61323D66D69B}"/>
              </a:ext>
            </a:extLst>
          </p:cNvPr>
          <p:cNvSpPr/>
          <p:nvPr/>
        </p:nvSpPr>
        <p:spPr>
          <a:xfrm>
            <a:off x="3411224" y="2413630"/>
            <a:ext cx="1864970" cy="287305"/>
          </a:xfrm>
          <a:prstGeom prst="round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sz="2000" kern="0" dirty="0">
                <a:latin typeface="Calibri" panose="020F0502020204030204"/>
              </a:rPr>
              <a:t>Node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E4A45E6-DF6D-4773-B8A1-A660CB1E4C70}"/>
              </a:ext>
            </a:extLst>
          </p:cNvPr>
          <p:cNvSpPr/>
          <p:nvPr/>
        </p:nvSpPr>
        <p:spPr>
          <a:xfrm>
            <a:off x="4763326" y="3411307"/>
            <a:ext cx="1476363" cy="274320"/>
          </a:xfrm>
          <a:prstGeom prst="round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Block Storage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EF7642C5-B7E3-48B3-9A04-24CABC6578F9}"/>
              </a:ext>
            </a:extLst>
          </p:cNvPr>
          <p:cNvSpPr/>
          <p:nvPr/>
        </p:nvSpPr>
        <p:spPr>
          <a:xfrm>
            <a:off x="3489818" y="3419928"/>
            <a:ext cx="1188720" cy="274320"/>
          </a:xfrm>
          <a:prstGeom prst="round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BlockDAG</a:t>
            </a:r>
          </a:p>
        </p:txBody>
      </p:sp>
      <p:sp>
        <p:nvSpPr>
          <p:cNvPr id="162" name="Cylinder 161">
            <a:extLst>
              <a:ext uri="{FF2B5EF4-FFF2-40B4-BE49-F238E27FC236}">
                <a16:creationId xmlns:a16="http://schemas.microsoft.com/office/drawing/2014/main" id="{D15A7610-A5AB-4FB6-A214-A672AC4A54B2}"/>
              </a:ext>
            </a:extLst>
          </p:cNvPr>
          <p:cNvSpPr/>
          <p:nvPr/>
        </p:nvSpPr>
        <p:spPr>
          <a:xfrm>
            <a:off x="9562234" y="5654426"/>
            <a:ext cx="306942" cy="306942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0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01EC9A2-4573-4B70-9B84-FAB3AFDA0F06}"/>
              </a:ext>
            </a:extLst>
          </p:cNvPr>
          <p:cNvCxnSpPr>
            <a:cxnSpLocks/>
            <a:stCxn id="51" idx="3"/>
            <a:endCxn id="162" idx="2"/>
          </p:cNvCxnSpPr>
          <p:nvPr/>
        </p:nvCxnSpPr>
        <p:spPr>
          <a:xfrm>
            <a:off x="8218441" y="5807897"/>
            <a:ext cx="1343793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71685A1-97E9-4B4F-BD0B-466B7062417A}"/>
              </a:ext>
            </a:extLst>
          </p:cNvPr>
          <p:cNvSpPr/>
          <p:nvPr/>
        </p:nvSpPr>
        <p:spPr>
          <a:xfrm>
            <a:off x="2034025" y="3921407"/>
            <a:ext cx="2614867" cy="926261"/>
          </a:xfrm>
          <a:prstGeom prst="roundRect">
            <a:avLst>
              <a:gd name="adj" fmla="val 12318"/>
            </a:avLst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On-chain contracts: REV, ProofOfStake, Wallets, dApp contracts, ...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0C69A44-4CDE-4427-BFE7-212ADDC2E372}"/>
              </a:ext>
            </a:extLst>
          </p:cNvPr>
          <p:cNvSpPr/>
          <p:nvPr/>
        </p:nvSpPr>
        <p:spPr>
          <a:xfrm>
            <a:off x="3086368" y="1710566"/>
            <a:ext cx="122548" cy="12254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000" kern="0" dirty="0">
              <a:solidFill>
                <a:prstClr val="white"/>
              </a:solidFill>
              <a:highlight>
                <a:srgbClr val="00FFFF"/>
              </a:highlight>
              <a:latin typeface="Calibri" panose="020F0502020204030204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72DEE6-D129-4328-9446-DE9F41534969}"/>
              </a:ext>
            </a:extLst>
          </p:cNvPr>
          <p:cNvCxnSpPr>
            <a:cxnSpLocks/>
            <a:stCxn id="103" idx="0"/>
            <a:endCxn id="52" idx="4"/>
          </p:cNvCxnSpPr>
          <p:nvPr/>
        </p:nvCxnSpPr>
        <p:spPr>
          <a:xfrm flipH="1" flipV="1">
            <a:off x="3147642" y="1833114"/>
            <a:ext cx="1196067" cy="58051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00E5AD-E74D-40FF-9D2E-1757368AFF22}"/>
              </a:ext>
            </a:extLst>
          </p:cNvPr>
          <p:cNvSpPr txBox="1"/>
          <p:nvPr/>
        </p:nvSpPr>
        <p:spPr>
          <a:xfrm>
            <a:off x="1802736" y="1570178"/>
            <a:ext cx="143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 metrics</a:t>
            </a:r>
          </a:p>
        </p:txBody>
      </p:sp>
    </p:spTree>
    <p:extLst>
      <p:ext uri="{BB962C8B-B14F-4D97-AF65-F5344CB8AC3E}">
        <p14:creationId xmlns:p14="http://schemas.microsoft.com/office/powerpoint/2010/main" val="6058527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Segoe 4-3 template-template_April-17-2007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102469</TotalTime>
  <Words>77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Brandon Grotesque Regular</vt:lpstr>
      <vt:lpstr>Calibri</vt:lpstr>
      <vt:lpstr>Segoe</vt:lpstr>
      <vt:lpstr>Times New Roman</vt:lpstr>
      <vt:lpstr>Wingdings</vt:lpstr>
      <vt:lpstr>Blue Segoe 4-3 template-template_April-17-2007</vt:lpstr>
      <vt:lpstr>Node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LivelyGig</dc:title>
  <dc:creator>Ed Eykholt</dc:creator>
  <cp:lastModifiedBy>Ed Eykholt</cp:lastModifiedBy>
  <cp:revision>2165</cp:revision>
  <cp:lastPrinted>2018-04-13T23:15:23Z</cp:lastPrinted>
  <dcterms:created xsi:type="dcterms:W3CDTF">2015-03-29T11:59:04Z</dcterms:created>
  <dcterms:modified xsi:type="dcterms:W3CDTF">2018-10-31T17:07:45Z</dcterms:modified>
</cp:coreProperties>
</file>