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9" r:id="rId5"/>
    <p:sldId id="262" r:id="rId6"/>
    <p:sldId id="261" r:id="rId7"/>
    <p:sldId id="266" r:id="rId8"/>
    <p:sldId id="284" r:id="rId9"/>
    <p:sldId id="278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leway ExtraBold" panose="020B0803030101060003" pitchFamily="34" charset="77"/>
      <p:bold r:id="rId18"/>
      <p:italic r:id="rId19"/>
      <p:boldItalic r:id="rId20"/>
    </p:embeddedFont>
    <p:embeddedFont>
      <p:font typeface="Work Sans Light" pitchFamily="2" charset="7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3"/>
    <p:restoredTop sz="94718"/>
  </p:normalViewPr>
  <p:slideViewPr>
    <p:cSldViewPr snapToGrid="0" snapToObjects="1">
      <p:cViewPr varScale="1">
        <p:scale>
          <a:sx n="122" d="100"/>
          <a:sy n="122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573834" y="2137623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dirty="0"/>
              <a:t>AI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Tutor</a:t>
            </a:r>
            <a:r>
              <a:rPr lang="ja-JP" altLang="en-US" sz="4800" b="1"/>
              <a:t>综合学习平台</a:t>
            </a:r>
            <a:endParaRPr sz="4800" b="1" dirty="0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3821319" y="1024314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/>
              <a:t>当下存在的问题</a:t>
            </a:r>
            <a:endParaRPr b="1"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197797" y="2043822"/>
            <a:ext cx="7335422" cy="2309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+mj-lt"/>
              </a:rPr>
              <a:t>1</a:t>
            </a:r>
            <a:r>
              <a:rPr lang="zh-CN" altLang="en-US" sz="1800" b="1" dirty="0">
                <a:latin typeface="+mj-lt"/>
              </a:rPr>
              <a:t>、</a:t>
            </a:r>
            <a:r>
              <a:rPr lang="ja-JP" altLang="en-US" sz="1800" b="1">
                <a:latin typeface="+mj-lt"/>
              </a:rPr>
              <a:t>崇尚题海战术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+mj-lt"/>
              </a:rPr>
              <a:t>2</a:t>
            </a:r>
            <a:r>
              <a:rPr lang="zh-CN" altLang="en-US" sz="1800" b="1" dirty="0">
                <a:latin typeface="+mj-lt"/>
              </a:rPr>
              <a:t>、</a:t>
            </a:r>
            <a:r>
              <a:rPr lang="ja-JP" altLang="en-US" sz="1800" b="1">
                <a:latin typeface="+mj-lt"/>
              </a:rPr>
              <a:t>教育资源不平均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+mj-lt"/>
              </a:rPr>
              <a:t>3</a:t>
            </a:r>
            <a:r>
              <a:rPr lang="zh-CN" altLang="en-US" sz="1800" b="1" dirty="0">
                <a:latin typeface="+mj-lt"/>
              </a:rPr>
              <a:t>、</a:t>
            </a:r>
            <a:r>
              <a:rPr lang="ja-JP" altLang="en-US" sz="1800" b="1">
                <a:latin typeface="+mj-lt"/>
              </a:rPr>
              <a:t>各类学习</a:t>
            </a:r>
            <a:r>
              <a:rPr lang="en-US" altLang="ja-JP" sz="1800" b="1" dirty="0">
                <a:latin typeface="+mj-lt"/>
              </a:rPr>
              <a:t>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dirty="0">
              <a:latin typeface="+mj-lt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826" t="11852" r="-779" b="7653"/>
          <a:stretch>
            <a:fillRect/>
          </a:stretch>
        </p:blipFill>
        <p:spPr>
          <a:xfrm>
            <a:off x="284313" y="1247604"/>
            <a:ext cx="4545497" cy="3094279"/>
          </a:xfrm>
          <a:prstGeom prst="rect">
            <a:avLst/>
          </a:prstGeom>
        </p:spPr>
      </p:pic>
      <p:sp>
        <p:nvSpPr>
          <p:cNvPr id="21" name="Google Shape;117;p15"/>
          <p:cNvSpPr txBox="1"/>
          <p:nvPr/>
        </p:nvSpPr>
        <p:spPr>
          <a:xfrm>
            <a:off x="3064337" y="229229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解决方案</a:t>
            </a:r>
          </a:p>
        </p:txBody>
      </p:sp>
      <p:sp>
        <p:nvSpPr>
          <p:cNvPr id="22" name="Google Shape;331;p35"/>
          <p:cNvSpPr/>
          <p:nvPr/>
        </p:nvSpPr>
        <p:spPr>
          <a:xfrm>
            <a:off x="66647" y="1048015"/>
            <a:ext cx="4890053" cy="402771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5191788" y="1175189"/>
            <a:ext cx="278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题海战术：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查漏补缺 方能一劳永逸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91788" y="2042233"/>
            <a:ext cx="3885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教育资源不均衡：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网络资源个性化提供更加轻便实惠的资源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91788" y="3061891"/>
            <a:ext cx="242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各类学习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整合功能平台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3" name="Google Shape;117;p15"/>
          <p:cNvSpPr txBox="1"/>
          <p:nvPr/>
        </p:nvSpPr>
        <p:spPr>
          <a:xfrm>
            <a:off x="3353373" y="837843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42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4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200" dirty="0">
                <a:latin typeface="微软雅黑" panose="020B0503020204020204" charset="-122"/>
                <a:ea typeface="微软雅黑" panose="020B0503020204020204" charset="-122"/>
              </a:rPr>
              <a:t>tutor</a:t>
            </a:r>
            <a:endParaRPr lang="ja-JP" altLang="en-US" sz="4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Google Shape;119;p15"/>
          <p:cNvSpPr txBox="1"/>
          <p:nvPr/>
        </p:nvSpPr>
        <p:spPr>
          <a:xfrm>
            <a:off x="1416489" y="1841096"/>
            <a:ext cx="6521563" cy="2309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1800" dirty="0"/>
              <a:t>1</a:t>
            </a:r>
            <a:r>
              <a:rPr lang="ja-JP" altLang="en-US" sz="1800"/>
              <a:t>、通过学生与</a:t>
            </a:r>
            <a:r>
              <a:rPr lang="en-US" altLang="zh-CN" sz="1800" dirty="0"/>
              <a:t>AI</a:t>
            </a:r>
            <a:r>
              <a:rPr lang="zh-CN" altLang="en-US" sz="1800" dirty="0"/>
              <a:t> </a:t>
            </a:r>
            <a:r>
              <a:rPr lang="en-US" altLang="zh-CN" sz="1800" dirty="0"/>
              <a:t>tutor</a:t>
            </a:r>
            <a:r>
              <a:rPr lang="ja-JP" altLang="en-US" sz="1800"/>
              <a:t>互动</a:t>
            </a:r>
            <a:r>
              <a:rPr lang="zh-CN" altLang="en-US" sz="1800" dirty="0"/>
              <a:t>，</a:t>
            </a:r>
            <a:r>
              <a:rPr lang="ja-JP" altLang="en-US" sz="1800"/>
              <a:t>寻找到学生的薄弱环节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1800" dirty="0"/>
              <a:t>2</a:t>
            </a:r>
            <a:r>
              <a:rPr lang="ja-JP" altLang="en-US" sz="1800"/>
              <a:t>、</a:t>
            </a:r>
            <a:r>
              <a:rPr lang="en-US" altLang="zh-CN" sz="1800" dirty="0"/>
              <a:t>24</a:t>
            </a:r>
            <a:r>
              <a:rPr lang="ja-JP" altLang="en-US" sz="1800"/>
              <a:t>小时陪伴的学习助手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1800" dirty="0"/>
              <a:t>3</a:t>
            </a:r>
            <a:r>
              <a:rPr lang="ja-JP" altLang="en-US" sz="1800"/>
              <a:t>、功能整合</a:t>
            </a:r>
            <a:r>
              <a:rPr lang="zh-CN" altLang="en-US" sz="1800" dirty="0"/>
              <a:t>，</a:t>
            </a:r>
            <a:r>
              <a:rPr lang="ja-JP" altLang="en-US" sz="1800"/>
              <a:t>学习</a:t>
            </a:r>
            <a:r>
              <a:rPr lang="en-US" altLang="zh-CN" sz="1800" dirty="0"/>
              <a:t>+</a:t>
            </a:r>
            <a:r>
              <a:rPr lang="ja-JP" altLang="en-US" sz="1800"/>
              <a:t>记录笔记</a:t>
            </a:r>
            <a:r>
              <a:rPr lang="en-US" altLang="zh-CN" sz="1800" dirty="0"/>
              <a:t>+to</a:t>
            </a:r>
            <a:r>
              <a:rPr lang="zh-CN" altLang="en-US" sz="1800" dirty="0"/>
              <a:t> </a:t>
            </a:r>
            <a:r>
              <a:rPr lang="en-US" altLang="zh-CN" sz="1800" dirty="0"/>
              <a:t>do</a:t>
            </a:r>
            <a:r>
              <a:rPr lang="zh-CN" altLang="en-US" sz="1800" dirty="0"/>
              <a:t> </a:t>
            </a:r>
            <a:r>
              <a:rPr lang="en-US" altLang="zh-CN" sz="1800" dirty="0"/>
              <a:t>list</a:t>
            </a:r>
            <a:r>
              <a:rPr lang="ja-JP" altLang="en-US" sz="1800"/>
              <a:t>一体化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1800" dirty="0"/>
              <a:t>4.</a:t>
            </a:r>
            <a:r>
              <a:rPr lang="zh-CN" altLang="en-US" sz="1800" dirty="0"/>
              <a:t>  </a:t>
            </a:r>
            <a:r>
              <a:rPr lang="ja-JP" altLang="en-US" sz="1800"/>
              <a:t>对各类学习都提供帮助</a:t>
            </a:r>
            <a:endParaRPr lang="ja-JP" altLang="en-US" sz="18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532550" y="2525365"/>
            <a:ext cx="607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000"/>
              <a:t>平台的多样性</a:t>
            </a:r>
            <a:endParaRPr sz="6000"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1" name="Google Shape;146;p19"/>
          <p:cNvSpPr txBox="1"/>
          <p:nvPr/>
        </p:nvSpPr>
        <p:spPr>
          <a:xfrm>
            <a:off x="4184293" y="3885950"/>
            <a:ext cx="783203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ja-JP" altLang="en-US" sz="3600"/>
              <a:t>不止于考试科目</a:t>
            </a:r>
            <a:endParaRPr lang="ja-JP" altLang="en-US" sz="36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037071" y="1736543"/>
            <a:ext cx="1811243" cy="4503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ja-JP" altLang="en-US" b="1">
                <a:solidFill>
                  <a:schemeClr val="bg1"/>
                </a:solidFill>
              </a:rPr>
              <a:t>英语学习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5" name="Google Shape;147;p19"/>
          <p:cNvSpPr txBox="1"/>
          <p:nvPr/>
        </p:nvSpPr>
        <p:spPr>
          <a:xfrm>
            <a:off x="3620350" y="1710038"/>
            <a:ext cx="2370399" cy="47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114300" indent="0">
              <a:buFont typeface="Work Sans Light" panose="00000500000000000000"/>
              <a:buNone/>
            </a:pPr>
            <a:r>
              <a:rPr lang="ja-JP" altLang="en-US" b="1">
                <a:solidFill>
                  <a:schemeClr val="bg1"/>
                </a:solidFill>
              </a:rPr>
              <a:t>舞蹈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音乐</a:t>
            </a:r>
            <a:r>
              <a:rPr lang="ja-JP" altLang="en-US" b="1">
                <a:solidFill>
                  <a:schemeClr val="bg1"/>
                </a:solidFill>
              </a:rPr>
              <a:t>学习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Google Shape;119;p15"/>
          <p:cNvSpPr txBox="1"/>
          <p:nvPr/>
        </p:nvSpPr>
        <p:spPr>
          <a:xfrm>
            <a:off x="532392" y="2186856"/>
            <a:ext cx="2621626" cy="107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听</a:t>
            </a:r>
            <a:r>
              <a:rPr lang="zh-CN" altLang="en-US" sz="1600" b="1" dirty="0">
                <a:ea typeface="宋体" panose="02010600030101010101" pitchFamily="2" charset="-122"/>
              </a:rPr>
              <a:t>： 通过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的分析，得出听力薄弱点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说</a:t>
            </a:r>
            <a:r>
              <a:rPr lang="zh-CN" altLang="en-US" sz="1600" b="1" dirty="0">
                <a:ea typeface="宋体" panose="02010600030101010101" pitchFamily="2" charset="-122"/>
              </a:rPr>
              <a:t>：</a:t>
            </a:r>
            <a:r>
              <a:rPr lang="en-US" altLang="zh-CN" sz="1600" b="1" dirty="0">
                <a:ea typeface="宋体" panose="02010600030101010101" pitchFamily="2" charset="-122"/>
              </a:rPr>
              <a:t>24</a:t>
            </a:r>
            <a:r>
              <a:rPr lang="zh-CN" altLang="en-US" sz="1600" b="1" dirty="0">
                <a:ea typeface="宋体" panose="02010600030101010101" pitchFamily="2" charset="-122"/>
              </a:rPr>
              <a:t>小时随时随地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的口语辅导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1600" b="1" dirty="0">
                <a:ea typeface="宋体" panose="02010600030101010101" pitchFamily="2" charset="-122"/>
              </a:rPr>
              <a:t>：通过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的测试，专注于个类薄弱题材阅读题目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写</a:t>
            </a:r>
            <a:r>
              <a:rPr lang="zh-CN" altLang="en-US" sz="1600" b="1" dirty="0">
                <a:ea typeface="宋体" panose="02010600030101010101" pitchFamily="2" charset="-122"/>
              </a:rPr>
              <a:t>：学生写好的文章上传至 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将其打分 并结合优秀例文对学生进行辅导</a:t>
            </a:r>
            <a:endParaRPr lang="en-US" altLang="ja-JP" sz="1600" b="1" dirty="0"/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ja-JP" altLang="en-US" dirty="0"/>
          </a:p>
        </p:txBody>
      </p:sp>
      <p:sp>
        <p:nvSpPr>
          <p:cNvPr id="7" name="Google Shape;119;p15"/>
          <p:cNvSpPr txBox="1"/>
          <p:nvPr/>
        </p:nvSpPr>
        <p:spPr>
          <a:xfrm>
            <a:off x="3417570" y="2200275"/>
            <a:ext cx="314515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ja-JP" sz="1600" b="1" dirty="0"/>
              <a:t>1</a:t>
            </a:r>
            <a:r>
              <a:rPr lang="ja-JP" altLang="en-US" sz="1600" b="1"/>
              <a:t>、利用</a:t>
            </a:r>
            <a:r>
              <a:rPr lang="en-US" altLang="ja-JP" sz="1600" b="1" dirty="0"/>
              <a:t>ai</a:t>
            </a:r>
            <a:r>
              <a:rPr lang="ja-JP" altLang="en-US" sz="1600" b="1"/>
              <a:t>识别</a:t>
            </a:r>
            <a:r>
              <a:rPr lang="zh-CN" altLang="ja-JP" sz="1600" b="1">
                <a:ea typeface="宋体" panose="02010600030101010101" pitchFamily="2" charset="-122"/>
              </a:rPr>
              <a:t>专业舞者</a:t>
            </a:r>
            <a:r>
              <a:rPr lang="ja-JP" altLang="en-US" sz="1600" b="1"/>
              <a:t>的动作</a:t>
            </a:r>
            <a:r>
              <a:rPr lang="zh-CN" altLang="ja-JP" sz="1600" b="1">
                <a:ea typeface="宋体" panose="02010600030101010101" pitchFamily="2" charset="-122"/>
              </a:rPr>
              <a:t>饼对学生进行舞蹈姿势纠正</a:t>
            </a:r>
            <a:endParaRPr lang="en-US" altLang="ja-JP" sz="1600" b="1" dirty="0"/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ja-JP" altLang="en-US" sz="1600" b="1"/>
              <a:t>根据动作推荐有针对性的</a:t>
            </a:r>
            <a:endParaRPr lang="en-US" altLang="ja-JP" sz="1600" b="1" dirty="0"/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ja-JP" altLang="en-US" sz="1600" b="1"/>
              <a:t>舞蹈学习资源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>
                <a:ea typeface="宋体" panose="02010600030101010101" pitchFamily="2" charset="-122"/>
              </a:rPr>
              <a:t>、对于有作曲爱好的学生， 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不仅会提供相应的课程，也会对学生的作词进行教学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ea typeface="宋体" panose="02010600030101010101" pitchFamily="2" charset="-122"/>
              </a:rPr>
              <a:t>、对于唱歌的学生，</a:t>
            </a:r>
            <a:r>
              <a:rPr lang="en-US" altLang="zh-CN" sz="1600" b="1" dirty="0">
                <a:ea typeface="宋体" panose="02010600030101010101" pitchFamily="2" charset="-122"/>
              </a:rPr>
              <a:t>AI tutor</a:t>
            </a:r>
            <a:r>
              <a:rPr lang="zh-CN" altLang="en-US" sz="1600" b="1" dirty="0">
                <a:ea typeface="宋体" panose="02010600030101010101" pitchFamily="2" charset="-122"/>
              </a:rPr>
              <a:t>将会对学生每一次歌唱进行评价以及打分</a:t>
            </a:r>
          </a:p>
        </p:txBody>
      </p:sp>
      <p:sp>
        <p:nvSpPr>
          <p:cNvPr id="10" name="Google Shape;146;p19"/>
          <p:cNvSpPr txBox="1"/>
          <p:nvPr/>
        </p:nvSpPr>
        <p:spPr>
          <a:xfrm>
            <a:off x="2848314" y="654470"/>
            <a:ext cx="783203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ja-JP" altLang="en-US" sz="3600"/>
              <a:t>对各个方向有针对性</a:t>
            </a:r>
            <a:endParaRPr lang="ja-JP" altLang="en-US" sz="3600" dirty="0"/>
          </a:p>
        </p:txBody>
      </p:sp>
      <p:sp>
        <p:nvSpPr>
          <p:cNvPr id="14" name="Google Shape;147;p19"/>
          <p:cNvSpPr txBox="1"/>
          <p:nvPr/>
        </p:nvSpPr>
        <p:spPr>
          <a:xfrm>
            <a:off x="6865549" y="2646663"/>
            <a:ext cx="2370399" cy="47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114300" indent="0">
              <a:buFont typeface="Work Sans Light" panose="00000500000000000000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……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Google Shape;147;p19"/>
          <p:cNvSpPr txBox="1"/>
          <p:nvPr/>
        </p:nvSpPr>
        <p:spPr>
          <a:xfrm rot="5400000">
            <a:off x="475760" y="5617460"/>
            <a:ext cx="2370399" cy="47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114300" indent="0">
              <a:buFont typeface="Work Sans Light" panose="00000500000000000000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Google Shape;147;p19"/>
          <p:cNvSpPr txBox="1"/>
          <p:nvPr/>
        </p:nvSpPr>
        <p:spPr>
          <a:xfrm rot="5400000">
            <a:off x="5976303" y="4250621"/>
            <a:ext cx="2370399" cy="47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114300" indent="0">
              <a:buFont typeface="Work Sans Light" panose="00000500000000000000"/>
              <a:buNone/>
            </a:pPr>
            <a:endParaRPr lang="ja-JP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4" name="Google Shape;154;p20"/>
          <p:cNvSpPr/>
          <p:nvPr/>
        </p:nvSpPr>
        <p:spPr>
          <a:xfrm>
            <a:off x="1434423" y="380710"/>
            <a:ext cx="4532832" cy="793115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155;p20"/>
          <p:cNvSpPr txBox="1"/>
          <p:nvPr/>
        </p:nvSpPr>
        <p:spPr>
          <a:xfrm>
            <a:off x="1319722" y="150999"/>
            <a:ext cx="4762233" cy="99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9pPr>
          </a:lstStyle>
          <a:p>
            <a:pPr algn="ctr"/>
            <a:r>
              <a:rPr lang="ja-JP" altLang="en-US"/>
              <a:t>运用的技术</a:t>
            </a:r>
            <a:endParaRPr lang="ja-JP" altLang="en-US" dirty="0"/>
          </a:p>
        </p:txBody>
      </p:sp>
      <p:sp>
        <p:nvSpPr>
          <p:cNvPr id="7" name="Google Shape;119;p15"/>
          <p:cNvSpPr txBox="1"/>
          <p:nvPr/>
        </p:nvSpPr>
        <p:spPr>
          <a:xfrm>
            <a:off x="1753063" y="1398925"/>
            <a:ext cx="2818937" cy="98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 panose="00000500000000000000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 panose="00000500000000000000"/>
                <a:ea typeface="Work Sans Light" panose="00000500000000000000"/>
                <a:cs typeface="Work Sans Light" panose="00000500000000000000"/>
                <a:sym typeface="Work Sans Light" panose="00000500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zh-CN" sz="1600" b="1" dirty="0"/>
          </a:p>
        </p:txBody>
      </p:sp>
      <p:sp>
        <p:nvSpPr>
          <p:cNvPr id="9" name="Google Shape;119;p15"/>
          <p:cNvSpPr txBox="1"/>
          <p:nvPr/>
        </p:nvSpPr>
        <p:spPr>
          <a:xfrm>
            <a:off x="1612728" y="1274225"/>
            <a:ext cx="6521563" cy="2309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2000" b="1" dirty="0">
                <a:solidFill>
                  <a:schemeClr val="bg1"/>
                </a:solidFill>
              </a:rPr>
              <a:t>1</a:t>
            </a:r>
            <a:r>
              <a:rPr lang="ja-JP" altLang="en-US" sz="2000" b="1">
                <a:solidFill>
                  <a:schemeClr val="bg1"/>
                </a:solidFill>
              </a:rPr>
              <a:t>、自然语言处理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Nature Language Processing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2000" b="1" dirty="0">
                <a:solidFill>
                  <a:schemeClr val="bg1"/>
                </a:solidFill>
              </a:rPr>
              <a:t>2</a:t>
            </a:r>
            <a:r>
              <a:rPr lang="ja-JP" altLang="en-US" sz="2000" b="1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python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sz="2000" b="1" dirty="0">
                <a:solidFill>
                  <a:schemeClr val="bg1"/>
                </a:solidFill>
              </a:rPr>
              <a:t>3</a:t>
            </a:r>
            <a:r>
              <a:rPr lang="ja-JP" altLang="en-US" sz="2000" b="1">
                <a:solidFill>
                  <a:schemeClr val="bg1"/>
                </a:solidFill>
              </a:rPr>
              <a:t>、</a:t>
            </a:r>
            <a:r>
              <a:rPr lang="en-US" altLang="ja-JP" sz="2000" b="1">
                <a:solidFill>
                  <a:schemeClr val="bg1"/>
                </a:solidFill>
              </a:rPr>
              <a:t>S</a:t>
            </a:r>
            <a:r>
              <a:rPr lang="en-US" altLang="zh-CN" sz="2000" b="1" dirty="0">
                <a:solidFill>
                  <a:schemeClr val="bg1"/>
                </a:solidFill>
              </a:rPr>
              <a:t>lack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 err="1">
                <a:solidFill>
                  <a:schemeClr val="bg1"/>
                </a:solidFill>
              </a:rPr>
              <a:t>Vue.js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sz="2000" b="1" dirty="0">
                <a:solidFill>
                  <a:schemeClr val="bg1"/>
                </a:solidFill>
              </a:rPr>
              <a:t>OpenCV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5" name="Google Shape;155;p20"/>
          <p:cNvSpPr txBox="1"/>
          <p:nvPr/>
        </p:nvSpPr>
        <p:spPr>
          <a:xfrm>
            <a:off x="2060700" y="305771"/>
            <a:ext cx="4762233" cy="99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 panose="020B0803030101060003"/>
              <a:buNone/>
              <a:defRPr sz="4200" b="0" i="0" u="none" strike="noStrike" cap="none">
                <a:solidFill>
                  <a:schemeClr val="dk1"/>
                </a:solidFill>
                <a:latin typeface="Raleway ExtraBold" panose="020B0803030101060003"/>
                <a:ea typeface="Raleway ExtraBold" panose="020B0803030101060003"/>
                <a:cs typeface="Raleway ExtraBold" panose="020B0803030101060003"/>
                <a:sym typeface="Raleway ExtraBold" panose="020B0803030101060003"/>
              </a:defRPr>
            </a:lvl9pPr>
          </a:lstStyle>
          <a:p>
            <a:pPr algn="ctr"/>
            <a:r>
              <a:rPr lang="ja-JP" altLang="en-US"/>
              <a:t>未来功能改进</a:t>
            </a:r>
            <a:endParaRPr lang="ja-JP" altLang="en-US" dirty="0"/>
          </a:p>
        </p:txBody>
      </p:sp>
      <p:sp>
        <p:nvSpPr>
          <p:cNvPr id="6" name="Google Shape;119;p15"/>
          <p:cNvSpPr txBox="1"/>
          <p:nvPr/>
        </p:nvSpPr>
        <p:spPr>
          <a:xfrm>
            <a:off x="967625" y="1671410"/>
            <a:ext cx="3047326" cy="2309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ja-JP" dirty="0"/>
              <a:t>1</a:t>
            </a:r>
            <a:r>
              <a:rPr lang="ja-JP" altLang="en-US"/>
              <a:t>、完善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tutor</a:t>
            </a:r>
            <a:r>
              <a:rPr lang="ja-JP" altLang="en-US"/>
              <a:t>使其能够指导各类教学</a:t>
            </a:r>
            <a:endParaRPr lang="en-US" altLang="ja-JP" dirty="0"/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ja-JP" altLang="en-US"/>
              <a:t>建立社群</a:t>
            </a:r>
            <a:r>
              <a:rPr lang="zh-CN" altLang="en-US" dirty="0"/>
              <a:t>，</a:t>
            </a:r>
            <a:r>
              <a:rPr lang="ja-JP" altLang="en-US"/>
              <a:t>在学习过程中通过人工智能识别学科领域表现较为突出的同学</a:t>
            </a:r>
            <a:r>
              <a:rPr lang="zh-CN" altLang="en-US" dirty="0"/>
              <a:t>，</a:t>
            </a:r>
            <a:r>
              <a:rPr lang="ja-JP" altLang="en-US"/>
              <a:t>邀请他分享经验或者榜样作业</a:t>
            </a:r>
            <a:r>
              <a:rPr lang="zh-CN" altLang="en-US" dirty="0"/>
              <a:t>。</a:t>
            </a:r>
            <a:r>
              <a:rPr lang="ja-JP" altLang="en-US"/>
              <a:t>这不仅能激励优秀学生继续保持</a:t>
            </a:r>
            <a:r>
              <a:rPr lang="zh-CN" altLang="en-US" dirty="0"/>
              <a:t>，</a:t>
            </a:r>
            <a:r>
              <a:rPr lang="ja-JP" altLang="en-US"/>
              <a:t>也让其他学生看见目标</a:t>
            </a:r>
            <a:r>
              <a:rPr lang="zh-CN" altLang="en-US" dirty="0"/>
              <a:t>，</a:t>
            </a:r>
            <a:r>
              <a:rPr lang="ja-JP" altLang="en-US"/>
              <a:t>增加动力</a:t>
            </a:r>
            <a:r>
              <a:rPr lang="zh-CN" altLang="en-US" dirty="0"/>
              <a:t>。</a:t>
            </a:r>
            <a:endParaRPr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3A6E6-C75D-CB4E-A387-5035FB9D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28" y="1671410"/>
            <a:ext cx="4907156" cy="275465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1081566" y="1895919"/>
            <a:ext cx="3590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Thanks!</a:t>
            </a:r>
            <a:endParaRPr sz="6000" dirty="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351</Words>
  <Application>Microsoft Macintosh PowerPoint</Application>
  <PresentationFormat>On-screen Show 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Raleway ExtraBold</vt:lpstr>
      <vt:lpstr>Work Sans Light</vt:lpstr>
      <vt:lpstr>Calibri</vt:lpstr>
      <vt:lpstr>Arial</vt:lpstr>
      <vt:lpstr>微软雅黑</vt:lpstr>
      <vt:lpstr>Pisanio template</vt:lpstr>
      <vt:lpstr>AI Tutor综合学习平台</vt:lpstr>
      <vt:lpstr>当下存在的问题</vt:lpstr>
      <vt:lpstr>PowerPoint Presentation</vt:lpstr>
      <vt:lpstr>PowerPoint Presentation</vt:lpstr>
      <vt:lpstr>平台的多样性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Tutor综合学习平台</dc:title>
  <dc:creator/>
  <cp:lastModifiedBy>Yingjia Gu</cp:lastModifiedBy>
  <cp:revision>20</cp:revision>
  <dcterms:created xsi:type="dcterms:W3CDTF">2019-07-13T23:51:39Z</dcterms:created>
  <dcterms:modified xsi:type="dcterms:W3CDTF">2019-07-14T01:20:20Z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