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57" r:id="rId4"/>
    <p:sldId id="258" r:id="rId5"/>
    <p:sldId id="259" r:id="rId6"/>
    <p:sldId id="260" r:id="rId7"/>
    <p:sldId id="261" r:id="rId8"/>
    <p:sldId id="262" r:id="rId9"/>
    <p:sldId id="297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300" r:id="rId38"/>
    <p:sldId id="301" r:id="rId39"/>
    <p:sldId id="302" r:id="rId40"/>
    <p:sldId id="292" r:id="rId41"/>
    <p:sldId id="293" r:id="rId42"/>
    <p:sldId id="299" r:id="rId43"/>
    <p:sldId id="303" r:id="rId44"/>
    <p:sldId id="290" r:id="rId45"/>
    <p:sldId id="291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6DDFA-F804-4D0F-99AA-ADAA20929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155834-7C12-445E-8D6E-B593BE3DB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28515-6960-45F1-9040-5AC1D880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B20A-E218-4279-9115-F3779385D5D5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372C9-6AAE-4198-AEE5-D70CFBB0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F53FB-3245-473A-AC33-60998C91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511-6C22-4683-9B68-ABE4B0DA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78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C8CED-8EF8-478A-965C-1F9C677C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74B944-9C6A-4804-8F6A-E29F82134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6AC55-65B5-4D15-B517-D83648DF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B20A-E218-4279-9115-F3779385D5D5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CF885-3233-43D3-AEB3-72A012F5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2F63C-1E08-40A2-9585-0BDA4468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511-6C22-4683-9B68-ABE4B0DA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35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9A7DF1-933F-4105-93BB-B985AF562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213EFD-6A3C-4982-8151-B0F1EFEA6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3C7D8-673A-4FBC-B883-64512DEF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B20A-E218-4279-9115-F3779385D5D5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E21A3-7515-440A-B450-8A99742B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D66F6-9E2B-4AF0-AFE3-E4478645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511-6C22-4683-9B68-ABE4B0DA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8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897B5-14CC-4707-8D62-68124CE3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57F98-2BBC-4F3E-8242-33208175A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D7E0E-0C4C-42FA-A3FA-4C50839D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B20A-E218-4279-9115-F3779385D5D5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9346B-05DC-461F-9CFC-2EF1F847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84BD8-7880-418A-B111-DC4346C8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511-6C22-4683-9B68-ABE4B0DA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01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7466F-FB9D-4455-BB0C-3AFEB1DC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6205A7-8967-4DAA-9C8D-47ACCFB26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4275F-E60A-4428-80AF-375D7E67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B20A-E218-4279-9115-F3779385D5D5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8DA7E-BC7B-48A8-AB2B-20ECAD77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44F80-5891-431E-A0BF-819EEA80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511-6C22-4683-9B68-ABE4B0DA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2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5865C-C272-4F79-ADD8-5EDB412F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BFB43-47E6-46B1-BAD8-D47333973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723B3D-3195-46D4-85B9-9C749377D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72F664-5D17-4CAF-8182-906BDBA5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B20A-E218-4279-9115-F3779385D5D5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3BB12C-3F87-4D1A-9AD5-23A5A6EE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EBBE0-C885-475B-B2E0-68997155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511-6C22-4683-9B68-ABE4B0DA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69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B3370-CC5B-4BC8-BF87-A6936916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69BE8F-CC11-4CED-A6AB-93EF62EC1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A7E1F3-434B-49CB-9A07-603F7DC91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40E371-EBCE-4414-A734-E92E5FDE0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48E6AD-3BBD-4580-B20B-9C191B510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473BE4-450F-444A-B0AC-A02D347F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B20A-E218-4279-9115-F3779385D5D5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8BCB39-07E1-43EF-A841-F1A4550A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1892BA-DB10-475C-859F-D2D29537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511-6C22-4683-9B68-ABE4B0DA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54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191F1-B7BE-47B5-A8C2-90CB8B6B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CE541E-E75B-449C-A911-7257C845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B20A-E218-4279-9115-F3779385D5D5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19CA3B-01E6-459E-94C2-B942CA80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6096E5-520D-473D-9D07-2A6FD184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511-6C22-4683-9B68-ABE4B0DA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5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AC2BCC-F49E-4D12-BF6C-8C72EDC7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B20A-E218-4279-9115-F3779385D5D5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0B8268-C610-489E-8960-01044D96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C7796C-EF7E-4A7D-99AA-FC3E07E8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511-6C22-4683-9B68-ABE4B0DA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6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A6AE7-DAC5-4666-96D4-6B304D378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4A754A-4E6B-4601-9EE9-8337647DC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C84FB6-1587-4CC9-98CB-3AD2AB224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6C618-7E6C-4BC7-BB24-9A14AC2D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B20A-E218-4279-9115-F3779385D5D5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C651E9-DD6B-46B0-BE65-ADD9520C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E0A5CF-F036-4C78-8164-92A7B950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511-6C22-4683-9B68-ABE4B0DA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55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BE512-60C1-47DE-9843-CD4B065A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582BE1-E70A-48AD-AEFD-F0261D590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5131B6-0718-4459-AB96-5085F2706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ECFB51-9913-4C39-A82F-3D303F41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B20A-E218-4279-9115-F3779385D5D5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AF1C3A-D086-4098-841B-DF03E90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249BC-DE5E-4A11-B811-97DACEB5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511-6C22-4683-9B68-ABE4B0DA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88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5447BE-4F93-4AED-9B9B-148AD474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0B0E9-08A6-4294-9569-D2155C00F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BFF3A-03F0-4E49-9281-F0D6A3A49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6B20A-E218-4279-9115-F3779385D5D5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76784-96A2-4EF0-9995-805914AA2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BDC58-F1EB-4EC6-9B33-39F2CE8A4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8511-6C22-4683-9B68-ABE4B0DA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64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B7C59-BDDF-4276-94E1-0A723E9F3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Numpy &amp; Pandas </a:t>
            </a:r>
            <a:r>
              <a:rPr lang="ko-KR" altLang="en-US"/>
              <a:t>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EAF984-835B-45AC-A012-A858D5607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7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965D306-FD14-49EC-9D73-32CF34032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78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C43803-9E59-46B1-A009-9141BC58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4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EA6A70F-359E-4DCC-9826-ECEB839F0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1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9C58ECD-CF66-4B32-996F-EA4A5875A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62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B59090E-AB3A-4571-891F-9AE7BF44F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A14E75C-3600-4CB5-A090-1CAFED8A0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09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3D67507-11A4-4675-9407-9EAA897EE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0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8032458-FC42-4950-B08D-1D77DA054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4369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33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FD62D6-2B02-4485-A3E3-F9CAF70B0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26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805884-D398-4310-A2AE-B42853CC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2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1AAA5-6D9B-42DA-A3FB-200DBA9E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223227-1B9A-4C95-ACC7-ED73126BC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692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1CD38BF-55CD-4C47-BDF0-E3A6BEF40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86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E0503C6-A5C0-4BDC-B8B6-5B9D9F7A1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63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C5C62B2-1CD5-48D6-8C67-701D7FA7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30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97FBA11-5153-4AF6-B71A-6613A0FF0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81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E3C0C0D-D7E1-43FB-B0D0-F76A4D892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61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2B62388-A828-4B72-8C84-D017FC730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6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53011FF-3913-4647-948F-0F7CEC9CA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44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AD42D48-F2E7-45DB-BBA2-4B27D1C06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13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50930FE-8947-46A0-AB27-FA21BDAE0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84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12E5071-38DA-475F-BB01-D59922483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3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F168B88-D05F-46BF-BB26-AB19E53B4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83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F2C1BE5-CA66-48FF-B2AA-01C13B90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80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57A3540-6CD0-47F1-B4CD-A22E4E75D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18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B4E3D96-377E-4C2E-BA68-830633ABB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91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5E05FD8-3371-4AC8-AA13-0E9E008CA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71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BB82032-8807-4AF8-BC3E-B6CDA550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1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A812C3-6A2E-4C25-9AC4-9E13E77C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784"/>
            <a:ext cx="12192000" cy="625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60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ECA140B-1010-4E44-99D6-CB9FFCAD0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13382"/>
              </p:ext>
            </p:extLst>
          </p:nvPr>
        </p:nvGraphicFramePr>
        <p:xfrm>
          <a:off x="1608073" y="761323"/>
          <a:ext cx="8975853" cy="4351335"/>
        </p:xfrm>
        <a:graphic>
          <a:graphicData uri="http://schemas.openxmlformats.org/drawingml/2006/table">
            <a:tbl>
              <a:tblPr/>
              <a:tblGrid>
                <a:gridCol w="2991951">
                  <a:extLst>
                    <a:ext uri="{9D8B030D-6E8A-4147-A177-3AD203B41FA5}">
                      <a16:colId xmlns:a16="http://schemas.microsoft.com/office/drawing/2014/main" val="240608824"/>
                    </a:ext>
                  </a:extLst>
                </a:gridCol>
                <a:gridCol w="2991951">
                  <a:extLst>
                    <a:ext uri="{9D8B030D-6E8A-4147-A177-3AD203B41FA5}">
                      <a16:colId xmlns:a16="http://schemas.microsoft.com/office/drawing/2014/main" val="620752502"/>
                    </a:ext>
                  </a:extLst>
                </a:gridCol>
                <a:gridCol w="2991951">
                  <a:extLst>
                    <a:ext uri="{9D8B030D-6E8A-4147-A177-3AD203B41FA5}">
                      <a16:colId xmlns:a16="http://schemas.microsoft.com/office/drawing/2014/main" val="475442214"/>
                    </a:ext>
                  </a:extLst>
                </a:gridCol>
              </a:tblGrid>
              <a:tr h="331716">
                <a:tc>
                  <a:txBody>
                    <a:bodyPr/>
                    <a:lstStyle/>
                    <a:p>
                      <a:pPr algn="l"/>
                      <a:r>
                        <a:rPr lang="en-US" sz="1500" b="1">
                          <a:effectLst/>
                        </a:rPr>
                        <a:t>Variable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>
                          <a:effectLst/>
                        </a:rPr>
                        <a:t>Definition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>
                          <a:effectLst/>
                        </a:rPr>
                        <a:t>Key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895064"/>
                  </a:ext>
                </a:extLst>
              </a:tr>
              <a:tr h="331716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Survived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Survival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0 = No, 1 = Yes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813056"/>
                  </a:ext>
                </a:extLst>
              </a:tr>
              <a:tr h="331716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Pclass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Ticket class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1 = 1st, 2 = 2nd, 3 = 3rd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058844"/>
                  </a:ext>
                </a:extLst>
              </a:tr>
              <a:tr h="331716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Sex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Sex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>
                          <a:effectLst/>
                        </a:rPr>
                        <a:t> 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670164"/>
                  </a:ext>
                </a:extLst>
              </a:tr>
              <a:tr h="331716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Age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Age in years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>
                          <a:effectLst/>
                        </a:rPr>
                        <a:t> 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121577"/>
                  </a:ext>
                </a:extLst>
              </a:tr>
              <a:tr h="565869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SibSp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# of siblings / spouses aboard the Titanic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>
                          <a:effectLst/>
                        </a:rPr>
                        <a:t> 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236144"/>
                  </a:ext>
                </a:extLst>
              </a:tr>
              <a:tr h="565869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Parch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# of parents / children aboard the Titanic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>
                          <a:effectLst/>
                        </a:rPr>
                        <a:t> 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055268"/>
                  </a:ext>
                </a:extLst>
              </a:tr>
              <a:tr h="331716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Ticket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Ticket number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>
                          <a:effectLst/>
                        </a:rPr>
                        <a:t> 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412466"/>
                  </a:ext>
                </a:extLst>
              </a:tr>
              <a:tr h="331716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Fare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Passenger fare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>
                          <a:effectLst/>
                        </a:rPr>
                        <a:t> 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472332"/>
                  </a:ext>
                </a:extLst>
              </a:tr>
              <a:tr h="331716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Cabin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Cabin number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>
                          <a:effectLst/>
                        </a:rPr>
                        <a:t> 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55593"/>
                  </a:ext>
                </a:extLst>
              </a:tr>
              <a:tr h="565869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Embarked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Port of Embarkation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C = Cherbourg, Q = Queenstown, S = Southampton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199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E628E89-ADF4-4BC6-A30D-685D9C54BD75}"/>
              </a:ext>
            </a:extLst>
          </p:cNvPr>
          <p:cNvSpPr/>
          <p:nvPr/>
        </p:nvSpPr>
        <p:spPr>
          <a:xfrm>
            <a:off x="1608072" y="5112658"/>
            <a:ext cx="89758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Survivied</a:t>
            </a:r>
            <a:r>
              <a:rPr lang="ko-KR" altLang="en-US"/>
              <a:t>는 생존 여부</a:t>
            </a:r>
            <a:r>
              <a:rPr lang="en-US" altLang="ko-KR"/>
              <a:t>(0</a:t>
            </a:r>
            <a:r>
              <a:rPr lang="ko-KR" altLang="en-US"/>
              <a:t>은 사망</a:t>
            </a:r>
            <a:r>
              <a:rPr lang="en-US" altLang="ko-KR"/>
              <a:t>, 1</a:t>
            </a:r>
            <a:r>
              <a:rPr lang="ko-KR" altLang="en-US"/>
              <a:t>은 생존</a:t>
            </a:r>
            <a:r>
              <a:rPr lang="en-US" altLang="ko-KR"/>
              <a:t>; train </a:t>
            </a:r>
            <a:r>
              <a:rPr lang="ko-KR" altLang="en-US"/>
              <a:t>데이터에서만 제공</a:t>
            </a:r>
            <a:r>
              <a:rPr lang="en-US" altLang="ko-KR"/>
              <a:t>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Pclass</a:t>
            </a:r>
            <a:r>
              <a:rPr lang="ko-KR" altLang="en-US"/>
              <a:t>는 사회경제적 지위</a:t>
            </a:r>
            <a:r>
              <a:rPr lang="en-US" altLang="ko-KR"/>
              <a:t>(1</a:t>
            </a:r>
            <a:r>
              <a:rPr lang="ko-KR" altLang="en-US"/>
              <a:t>에 가까울 수록 높음</a:t>
            </a:r>
            <a:r>
              <a:rPr lang="en-US" altLang="ko-KR"/>
              <a:t>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SipSp</a:t>
            </a:r>
            <a:r>
              <a:rPr lang="ko-KR" altLang="en-US"/>
              <a:t>는 배우자나 형제 자매 명 수의 총 합</a:t>
            </a:r>
            <a:r>
              <a:rPr lang="en-US" altLang="ko-KR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Parch</a:t>
            </a:r>
            <a:r>
              <a:rPr lang="ko-KR" altLang="en-US"/>
              <a:t>는 부모 자식 명 수의 총 합을 나타낸다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628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ADE5765-6CC8-4EF1-9391-8D7192F9F389}"/>
              </a:ext>
            </a:extLst>
          </p:cNvPr>
          <p:cNvSpPr/>
          <p:nvPr/>
        </p:nvSpPr>
        <p:spPr>
          <a:xfrm>
            <a:off x="1039317" y="857311"/>
            <a:ext cx="10068393" cy="9541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/>
              <a:t>연속형의 수치형 값</a:t>
            </a:r>
            <a:r>
              <a:rPr lang="en-US" altLang="ko-KR" sz="2800"/>
              <a:t>(continous values)</a:t>
            </a:r>
            <a:r>
              <a:rPr lang="ko-KR" altLang="en-US" sz="2800"/>
              <a:t>을 범주형 값</a:t>
            </a:r>
            <a:r>
              <a:rPr lang="en-US" altLang="ko-KR" sz="2800"/>
              <a:t>(categorical values)</a:t>
            </a:r>
            <a:r>
              <a:rPr lang="ko-KR" altLang="en-US" sz="2800"/>
              <a:t>으로 바꾸기 </a:t>
            </a:r>
            <a:r>
              <a:rPr lang="en-US" altLang="ko-KR" sz="2800"/>
              <a:t>- </a:t>
            </a:r>
            <a:r>
              <a:rPr lang="en-US" altLang="ko-KR" sz="2400" b="1"/>
              <a:t>Age </a:t>
            </a:r>
            <a:r>
              <a:rPr lang="ko-KR" altLang="en-US" sz="2400"/>
              <a:t>컬럼을 수치형에서 범주형으로 </a:t>
            </a:r>
            <a:endParaRPr lang="ko-KR" altLang="en-US" sz="2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D1BB6C-692B-42EA-8DDE-D744FA53330D}"/>
              </a:ext>
            </a:extLst>
          </p:cNvPr>
          <p:cNvSpPr/>
          <p:nvPr/>
        </p:nvSpPr>
        <p:spPr>
          <a:xfrm>
            <a:off x="1039318" y="2045121"/>
            <a:ext cx="86343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/>
              <a:t>수치 범위 구간을 직접 지정해서 레이블링 하기</a:t>
            </a:r>
            <a:endParaRPr lang="en-US" altLang="ko-KR"/>
          </a:p>
          <a:p>
            <a:r>
              <a:rPr lang="en-US" altLang="ko-KR"/>
              <a:t>titanic['Age_band'] = 0</a:t>
            </a:r>
          </a:p>
          <a:p>
            <a:endParaRPr lang="en-US" altLang="ko-KR"/>
          </a:p>
          <a:p>
            <a:r>
              <a:rPr lang="ko-KR" altLang="en-US"/>
              <a:t>먼저 </a:t>
            </a:r>
            <a:r>
              <a:rPr lang="en-US" altLang="ko-KR"/>
              <a:t>Age</a:t>
            </a:r>
            <a:r>
              <a:rPr lang="ko-KR" altLang="en-US"/>
              <a:t>를 범주화시킨 값들이 담겨질 빈컬럼을 </a:t>
            </a:r>
            <a:r>
              <a:rPr lang="en-US" altLang="ko-KR"/>
              <a:t>'Age_band'</a:t>
            </a:r>
            <a:r>
              <a:rPr lang="ko-KR" altLang="en-US"/>
              <a:t>라는 이름으로 생성해주고</a:t>
            </a:r>
            <a:r>
              <a:rPr lang="en-US" altLang="ko-KR"/>
              <a:t>, </a:t>
            </a:r>
            <a:r>
              <a:rPr lang="ko-KR" altLang="en-US"/>
              <a:t>일단 모든 값을 </a:t>
            </a:r>
            <a:r>
              <a:rPr lang="en-US" altLang="ko-KR"/>
              <a:t>0</a:t>
            </a:r>
            <a:r>
              <a:rPr lang="ko-KR" altLang="en-US"/>
              <a:t>으로 채워둔다</a:t>
            </a:r>
            <a:r>
              <a:rPr lang="en-US" altLang="ko-KR"/>
              <a:t>.</a:t>
            </a:r>
          </a:p>
          <a:p>
            <a:r>
              <a:rPr lang="ko-KR" altLang="en-US"/>
              <a:t>그리고 </a:t>
            </a:r>
            <a:r>
              <a:rPr lang="en-US" altLang="ko-KR"/>
              <a:t>loc </a:t>
            </a:r>
            <a:r>
              <a:rPr lang="ko-KR" altLang="en-US"/>
              <a:t>함수로 구분해줄 범위를 하단의 식으로 코딩해준다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​</a:t>
            </a:r>
          </a:p>
          <a:p>
            <a:r>
              <a:rPr lang="en-US" altLang="ko-KR"/>
              <a:t>titanic.loc[titanic['Age'] &lt;= 16, 'Age_band'] = 'A'</a:t>
            </a:r>
          </a:p>
          <a:p>
            <a:r>
              <a:rPr lang="en-US" altLang="ko-KR"/>
              <a:t>titanic.loc[(titanic['Age'] &gt; 16) &amp; (titanic['Age'] &lt;= 32), 'Age_band'] = 'B'</a:t>
            </a:r>
          </a:p>
          <a:p>
            <a:r>
              <a:rPr lang="en-US" altLang="ko-KR"/>
              <a:t>titanic.loc[(titanic['Age'] &gt; 32) &amp; (titanic['Age'] &lt;= 48), 'Age_band'] = 'C'</a:t>
            </a:r>
          </a:p>
          <a:p>
            <a:r>
              <a:rPr lang="en-US" altLang="ko-KR"/>
              <a:t>titanic.loc[(titanic['Age'] &gt; 48) &amp; (titanic['Age'] &lt;= 64), 'Age_band'] = 'D'</a:t>
            </a:r>
          </a:p>
          <a:p>
            <a:r>
              <a:rPr lang="en-US" altLang="ko-KR"/>
              <a:t>titanic.loc[titanic['Age'] &gt; 64, 'Age_band'] = 'E'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4283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1270D3E-1424-47ED-9E61-ADE52A251E83}"/>
              </a:ext>
            </a:extLst>
          </p:cNvPr>
          <p:cNvSpPr/>
          <p:nvPr/>
        </p:nvSpPr>
        <p:spPr>
          <a:xfrm>
            <a:off x="1199246" y="1325593"/>
            <a:ext cx="3498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/>
              <a:t>2) cut() </a:t>
            </a:r>
            <a:r>
              <a:rPr lang="ko-KR" altLang="en-US" sz="2000"/>
              <a:t>함수로 레이블링하기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E2297-A5D6-4916-B654-EA9D380134C2}"/>
              </a:ext>
            </a:extLst>
          </p:cNvPr>
          <p:cNvSpPr/>
          <p:nvPr/>
        </p:nvSpPr>
        <p:spPr>
          <a:xfrm>
            <a:off x="1199246" y="1861651"/>
            <a:ext cx="10148308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titanic['Age_cut'] = pd.cut(titanic.Age, 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bins=[0, 16, 32, 48, 64, 80], 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labels=['A', 'B', 'C', 'D', 'E'])</a:t>
            </a:r>
            <a:endParaRPr lang="ko-KR" altLang="en-US" sz="20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755526-B0D6-4CE9-B16E-1B8B33B12132}"/>
              </a:ext>
            </a:extLst>
          </p:cNvPr>
          <p:cNvSpPr/>
          <p:nvPr/>
        </p:nvSpPr>
        <p:spPr>
          <a:xfrm>
            <a:off x="1199245" y="3514796"/>
            <a:ext cx="10148307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cut </a:t>
            </a:r>
            <a:r>
              <a:rPr lang="ko-KR" altLang="en-US" sz="2000"/>
              <a:t>함수의 파라미터를 잠깐 살펴보면</a:t>
            </a:r>
            <a:r>
              <a:rPr lang="en-US" altLang="ko-KR" sz="2000"/>
              <a:t>, </a:t>
            </a:r>
            <a:r>
              <a:rPr lang="ko-KR" altLang="en-US" sz="2000"/>
              <a:t>좌측부터 범주화시키는데 사용할 데이터명과 </a:t>
            </a:r>
            <a:r>
              <a:rPr lang="en-US" altLang="ko-KR" sz="2000"/>
              <a:t>bins</a:t>
            </a:r>
            <a:r>
              <a:rPr lang="ko-KR" altLang="en-US" sz="2000"/>
              <a:t>는 자신이 나누고자 하는 수치 구간 사이사이에 있는 </a:t>
            </a:r>
            <a:r>
              <a:rPr lang="en-US" altLang="ko-KR" sz="2000"/>
              <a:t>edge </a:t>
            </a:r>
            <a:r>
              <a:rPr lang="ko-KR" altLang="en-US" sz="2000"/>
              <a:t>값</a:t>
            </a:r>
            <a:r>
              <a:rPr lang="en-US" altLang="ko-KR" sz="200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000"/>
              <a:t>그리고 </a:t>
            </a:r>
            <a:r>
              <a:rPr lang="en-US" altLang="ko-KR" sz="2000"/>
              <a:t>labels </a:t>
            </a:r>
            <a:r>
              <a:rPr lang="ko-KR" altLang="en-US" sz="2000"/>
              <a:t>파라미터에 구간들에 사용하고 싶은 범주명을 입력한다</a:t>
            </a:r>
            <a:r>
              <a:rPr lang="en-US" altLang="ko-KR" sz="200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350776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7CD1D1E-354D-49AF-AB67-405A6C6D936F}"/>
              </a:ext>
            </a:extLst>
          </p:cNvPr>
          <p:cNvSpPr/>
          <p:nvPr/>
        </p:nvSpPr>
        <p:spPr>
          <a:xfrm>
            <a:off x="1084546" y="1280622"/>
            <a:ext cx="3651962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3) qcut() </a:t>
            </a:r>
            <a:r>
              <a:rPr lang="ko-KR" altLang="en-US" sz="2000"/>
              <a:t>함수로 레이블링하기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CF4341-6996-44ED-8C2D-6921DCE78C9C}"/>
              </a:ext>
            </a:extLst>
          </p:cNvPr>
          <p:cNvSpPr/>
          <p:nvPr/>
        </p:nvSpPr>
        <p:spPr>
          <a:xfrm>
            <a:off x="1084545" y="2007965"/>
            <a:ext cx="9873265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cut </a:t>
            </a:r>
            <a:r>
              <a:rPr lang="ko-KR" altLang="en-US" sz="2000"/>
              <a:t>함수는 </a:t>
            </a:r>
            <a:r>
              <a:rPr lang="en-US" altLang="ko-KR" sz="2000"/>
              <a:t>bins</a:t>
            </a:r>
            <a:r>
              <a:rPr lang="ko-KR" altLang="en-US" sz="2000"/>
              <a:t>를 직접 수치로 지정해주었다면</a:t>
            </a:r>
            <a:r>
              <a:rPr lang="en-US" altLang="ko-KR" sz="2000"/>
              <a:t>, qcut</a:t>
            </a:r>
            <a:r>
              <a:rPr lang="ko-KR" altLang="en-US" sz="2000"/>
              <a:t>은 나누고자 하는 범주 갯수만 정해주면 판다스가 각 범주에 동등한 갯수가 되도록 알아서 나누어준다</a:t>
            </a:r>
            <a:r>
              <a:rPr lang="en-US" altLang="ko-KR" sz="2000"/>
              <a:t>. </a:t>
            </a:r>
            <a:endParaRPr lang="ko-KR" altLang="en-US" sz="20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F43BDF-0660-40B5-94FC-A3AE9CB755FD}"/>
              </a:ext>
            </a:extLst>
          </p:cNvPr>
          <p:cNvSpPr/>
          <p:nvPr/>
        </p:nvSpPr>
        <p:spPr>
          <a:xfrm>
            <a:off x="1084546" y="3117234"/>
            <a:ext cx="924342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titanic['Age_qcut'] = pd.qcut(titanic.Age, q=5, labels=['A', 'B', 'C', 'D', 'E'])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76454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916C82-16A0-40FE-B56D-86B55EA6E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77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CCE518-17EC-49E1-ABB9-6037BEE0F6A2}"/>
              </a:ext>
            </a:extLst>
          </p:cNvPr>
          <p:cNvSpPr/>
          <p:nvPr/>
        </p:nvSpPr>
        <p:spPr>
          <a:xfrm>
            <a:off x="1525278" y="765326"/>
            <a:ext cx="320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.groupby('Pclass').Age.mean()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7A1BC6-8C02-4B13-B18F-088AE33828C0}"/>
              </a:ext>
            </a:extLst>
          </p:cNvPr>
          <p:cNvSpPr/>
          <p:nvPr/>
        </p:nvSpPr>
        <p:spPr>
          <a:xfrm>
            <a:off x="7906687" y="4173724"/>
            <a:ext cx="2820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.groupby('Pclass').mean()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9D4BCB-6E78-4431-9A37-E1476BD8A10C}"/>
              </a:ext>
            </a:extLst>
          </p:cNvPr>
          <p:cNvSpPr/>
          <p:nvPr/>
        </p:nvSpPr>
        <p:spPr>
          <a:xfrm>
            <a:off x="7906686" y="5539901"/>
            <a:ext cx="3335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groupby('Pclass').Age.agg(['mean', 'count'])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04DA36-4CD3-494E-828B-3385793CCFCB}"/>
              </a:ext>
            </a:extLst>
          </p:cNvPr>
          <p:cNvSpPr/>
          <p:nvPr/>
        </p:nvSpPr>
        <p:spPr>
          <a:xfrm>
            <a:off x="2189906" y="4072046"/>
            <a:ext cx="36466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.groupby('Pclass').Age.agg(['mean', 'count', 'min', 'max'])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B68D13-5269-4D8E-9BEA-F325D2BF71A8}"/>
              </a:ext>
            </a:extLst>
          </p:cNvPr>
          <p:cNvSpPr/>
          <p:nvPr/>
        </p:nvSpPr>
        <p:spPr>
          <a:xfrm>
            <a:off x="2457463" y="5810443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.dtypes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93F82F-D6F1-4A72-B2EA-1071F02C38A3}"/>
              </a:ext>
            </a:extLst>
          </p:cNvPr>
          <p:cNvSpPr/>
          <p:nvPr/>
        </p:nvSpPr>
        <p:spPr>
          <a:xfrm>
            <a:off x="3387526" y="5105069"/>
            <a:ext cx="3010206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000"/>
              <a:t>기술통계 </a:t>
            </a:r>
            <a:r>
              <a:rPr lang="en-US" altLang="ko-KR" sz="2000"/>
              <a:t>4</a:t>
            </a:r>
            <a:r>
              <a:rPr lang="ko-KR" altLang="en-US" sz="2000"/>
              <a:t>가지 기능 한번에 확인하기</a:t>
            </a:r>
            <a:r>
              <a:rPr lang="en-US" altLang="ko-KR" sz="2000"/>
              <a:t> </a:t>
            </a:r>
            <a:endParaRPr lang="ko-KR" altLang="en-US" sz="2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DAA695-9AAA-406B-8535-918C2BDE3257}"/>
              </a:ext>
            </a:extLst>
          </p:cNvPr>
          <p:cNvSpPr/>
          <p:nvPr/>
        </p:nvSpPr>
        <p:spPr>
          <a:xfrm>
            <a:off x="785906" y="3225656"/>
            <a:ext cx="2555726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000"/>
              <a:t>평균과 카운트 동시에 확인하기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3E50E6-9B0F-4C27-B5FF-CC63F4B5D9A1}"/>
              </a:ext>
            </a:extLst>
          </p:cNvPr>
          <p:cNvSpPr/>
          <p:nvPr/>
        </p:nvSpPr>
        <p:spPr>
          <a:xfrm>
            <a:off x="2477855" y="1549530"/>
            <a:ext cx="397038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000"/>
              <a:t>특정 변수를 그루핑해서 특정 변수의 평균 구하기 </a:t>
            </a:r>
            <a:r>
              <a:rPr lang="en-US" altLang="ko-KR" sz="2000"/>
              <a:t>– </a:t>
            </a:r>
            <a:r>
              <a:rPr lang="ko-KR" altLang="en-US" sz="2000"/>
              <a:t>＇</a:t>
            </a:r>
            <a:r>
              <a:rPr lang="en-US" altLang="ko-KR" sz="2000"/>
              <a:t>Pclass</a:t>
            </a:r>
            <a:r>
              <a:rPr lang="ko-KR" altLang="en-US" sz="2000"/>
              <a:t>＇를 그룹으로 구분해서 ＇</a:t>
            </a:r>
            <a:r>
              <a:rPr lang="en-US" altLang="ko-KR" sz="2000"/>
              <a:t>Age</a:t>
            </a:r>
            <a:r>
              <a:rPr lang="ko-KR" altLang="en-US" sz="2000"/>
              <a:t>＇</a:t>
            </a:r>
            <a:r>
              <a:rPr lang="en-US" altLang="ko-KR" sz="2000"/>
              <a:t> </a:t>
            </a:r>
            <a:r>
              <a:rPr lang="ko-KR" altLang="en-US" sz="2000"/>
              <a:t>변수만의 평균을 구해보자</a:t>
            </a:r>
            <a:endParaRPr lang="en-US" altLang="ko-KR" sz="20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C921E7-5FE5-430B-ABB0-B6F57264F2E5}"/>
              </a:ext>
            </a:extLst>
          </p:cNvPr>
          <p:cNvSpPr/>
          <p:nvPr/>
        </p:nvSpPr>
        <p:spPr>
          <a:xfrm>
            <a:off x="6816806" y="2655332"/>
            <a:ext cx="397038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000"/>
              <a:t>특정 변수를 그루핑해서 평균 구하기 </a:t>
            </a:r>
            <a:r>
              <a:rPr lang="en-US" altLang="ko-KR" sz="2000"/>
              <a:t>- 'Pclass'</a:t>
            </a:r>
            <a:r>
              <a:rPr lang="ko-KR" altLang="en-US" sz="2000"/>
              <a:t>를 그룹으로 구분해서 모든</a:t>
            </a:r>
            <a:r>
              <a:rPr lang="en-US" altLang="ko-KR" sz="2000"/>
              <a:t> </a:t>
            </a:r>
            <a:r>
              <a:rPr lang="ko-KR" altLang="en-US" sz="2000"/>
              <a:t>열의 평균을 구해보자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85C78-D21D-4656-8DB2-5266CB8BA784}"/>
              </a:ext>
            </a:extLst>
          </p:cNvPr>
          <p:cNvSpPr/>
          <p:nvPr/>
        </p:nvSpPr>
        <p:spPr>
          <a:xfrm>
            <a:off x="5413515" y="562285"/>
            <a:ext cx="2462967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000"/>
              <a:t>특정 데이터 타입만 제외하고 선택하기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61714-E0D4-4682-893C-9D700C1E63F8}"/>
              </a:ext>
            </a:extLst>
          </p:cNvPr>
          <p:cNvSpPr/>
          <p:nvPr/>
        </p:nvSpPr>
        <p:spPr>
          <a:xfrm>
            <a:off x="5093120" y="2751829"/>
            <a:ext cx="1647314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000"/>
              <a:t>중복되지 않는 </a:t>
            </a:r>
            <a:r>
              <a:rPr lang="en-US" altLang="ko-KR" sz="2000"/>
              <a:t>value </a:t>
            </a:r>
            <a:r>
              <a:rPr lang="ko-KR" altLang="en-US" sz="2000"/>
              <a:t>뽑기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C6D25A-FF65-4843-AAD3-BFC02B21F539}"/>
              </a:ext>
            </a:extLst>
          </p:cNvPr>
          <p:cNvSpPr/>
          <p:nvPr/>
        </p:nvSpPr>
        <p:spPr>
          <a:xfrm>
            <a:off x="7028093" y="4703719"/>
            <a:ext cx="2462866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000"/>
              <a:t>조건식으로 원하는 </a:t>
            </a:r>
            <a:r>
              <a:rPr lang="en-US" altLang="ko-KR" sz="2000"/>
              <a:t>value</a:t>
            </a:r>
            <a:r>
              <a:rPr lang="ko-KR" altLang="en-US" sz="2000"/>
              <a:t>만 필터링하기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82B108-CA84-43DC-A9F4-663871EA0E5C}"/>
              </a:ext>
            </a:extLst>
          </p:cNvPr>
          <p:cNvSpPr/>
          <p:nvPr/>
        </p:nvSpPr>
        <p:spPr>
          <a:xfrm>
            <a:off x="832336" y="5057662"/>
            <a:ext cx="2462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.select_dtypes(exclude='number').head()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FE9BD1-1CB5-40DC-8795-5708E5B16D98}"/>
              </a:ext>
            </a:extLst>
          </p:cNvPr>
          <p:cNvSpPr/>
          <p:nvPr/>
        </p:nvSpPr>
        <p:spPr>
          <a:xfrm>
            <a:off x="8500142" y="1834839"/>
            <a:ext cx="1981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.Age_cut.unique()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5B2135-762F-4A58-A8F4-1AB119020C66}"/>
              </a:ext>
            </a:extLst>
          </p:cNvPr>
          <p:cNvSpPr/>
          <p:nvPr/>
        </p:nvSpPr>
        <p:spPr>
          <a:xfrm>
            <a:off x="8214610" y="265179"/>
            <a:ext cx="37301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/>
              <a:t>titanic[(titanic.Age_cut == 'A') |(titanic.Age_cut == 'B') |(titanic.Age_cut == 'E')].head()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774852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3F769AE-060F-43B7-AC6F-77BDC0F9B014}"/>
              </a:ext>
            </a:extLst>
          </p:cNvPr>
          <p:cNvSpPr/>
          <p:nvPr/>
        </p:nvSpPr>
        <p:spPr>
          <a:xfrm>
            <a:off x="8716023" y="2776205"/>
            <a:ext cx="1976972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000"/>
              <a:t>데이터셋 상단 </a:t>
            </a:r>
            <a:r>
              <a:rPr lang="en-US" altLang="ko-KR" sz="2000"/>
              <a:t>10</a:t>
            </a:r>
            <a:r>
              <a:rPr lang="ko-KR" altLang="en-US" sz="2000"/>
              <a:t>행 확인하기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5AA7C2-D287-4CB0-AC39-3D6D6695E24F}"/>
              </a:ext>
            </a:extLst>
          </p:cNvPr>
          <p:cNvSpPr/>
          <p:nvPr/>
        </p:nvSpPr>
        <p:spPr>
          <a:xfrm>
            <a:off x="4360517" y="880392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.head(10)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88C75A-8829-4C55-A244-C0DA85EBB2E7}"/>
              </a:ext>
            </a:extLst>
          </p:cNvPr>
          <p:cNvSpPr/>
          <p:nvPr/>
        </p:nvSpPr>
        <p:spPr>
          <a:xfrm>
            <a:off x="6037433" y="1314437"/>
            <a:ext cx="2739540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000"/>
              <a:t>데이터셋 하단 </a:t>
            </a:r>
            <a:r>
              <a:rPr lang="en-US" altLang="ko-KR" sz="2000"/>
              <a:t>10</a:t>
            </a:r>
            <a:r>
              <a:rPr lang="ko-KR" altLang="en-US" sz="2000"/>
              <a:t>행을 상단으로 역순하기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5DA1FC-8EB9-4738-881D-46978351F9A5}"/>
              </a:ext>
            </a:extLst>
          </p:cNvPr>
          <p:cNvSpPr/>
          <p:nvPr/>
        </p:nvSpPr>
        <p:spPr>
          <a:xfrm>
            <a:off x="9332498" y="695726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.loc[::-1].head(10)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F60D1F-CB8C-42A9-987E-D3CCAE3A0857}"/>
              </a:ext>
            </a:extLst>
          </p:cNvPr>
          <p:cNvSpPr/>
          <p:nvPr/>
        </p:nvSpPr>
        <p:spPr>
          <a:xfrm>
            <a:off x="1676916" y="1625099"/>
            <a:ext cx="3387777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000"/>
              <a:t>데이터셋 하단 행을 상단으로 역순하고</a:t>
            </a:r>
            <a:r>
              <a:rPr lang="en-US" altLang="ko-KR" sz="2000"/>
              <a:t>, </a:t>
            </a:r>
            <a:r>
              <a:rPr lang="ko-KR" altLang="en-US" sz="2000"/>
              <a:t>인덱싱까지 새로하기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8A2EE7-CEDF-43F2-9BC9-B0183F56BD50}"/>
              </a:ext>
            </a:extLst>
          </p:cNvPr>
          <p:cNvSpPr/>
          <p:nvPr/>
        </p:nvSpPr>
        <p:spPr>
          <a:xfrm>
            <a:off x="1399816" y="3244334"/>
            <a:ext cx="4415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.loc[::-1].reset_index(drop=True).head(10)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CF4A3B-81C3-429D-B75A-2201BC6402E6}"/>
              </a:ext>
            </a:extLst>
          </p:cNvPr>
          <p:cNvSpPr/>
          <p:nvPr/>
        </p:nvSpPr>
        <p:spPr>
          <a:xfrm>
            <a:off x="6849887" y="3061067"/>
            <a:ext cx="1820183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000"/>
              <a:t>데이터셋 열 순서를 뒤집기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CB5EE6-AFDF-4525-A0E7-62265825695B}"/>
              </a:ext>
            </a:extLst>
          </p:cNvPr>
          <p:cNvSpPr/>
          <p:nvPr/>
        </p:nvSpPr>
        <p:spPr>
          <a:xfrm>
            <a:off x="9148153" y="4258882"/>
            <a:ext cx="2149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.loc[:, ::-1].head(10)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22C303-09A9-4B40-AB5A-D20F643802B9}"/>
              </a:ext>
            </a:extLst>
          </p:cNvPr>
          <p:cNvSpPr/>
          <p:nvPr/>
        </p:nvSpPr>
        <p:spPr>
          <a:xfrm>
            <a:off x="3277238" y="4567178"/>
            <a:ext cx="1485223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000"/>
              <a:t>데이터 타입 확인하기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2C1B9A-CACC-42E0-958A-04A6E2BDBE29}"/>
              </a:ext>
            </a:extLst>
          </p:cNvPr>
          <p:cNvSpPr/>
          <p:nvPr/>
        </p:nvSpPr>
        <p:spPr>
          <a:xfrm>
            <a:off x="1211884" y="5093809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.dtypes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1E8946-1386-453E-9AEC-078CE1959A27}"/>
              </a:ext>
            </a:extLst>
          </p:cNvPr>
          <p:cNvSpPr/>
          <p:nvPr/>
        </p:nvSpPr>
        <p:spPr>
          <a:xfrm>
            <a:off x="8837986" y="4836065"/>
            <a:ext cx="244021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000"/>
              <a:t>숫자 형식의 데이터 타입만 선택하기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C04842-B0CB-4CF0-8D93-C5BB3F54C068}"/>
              </a:ext>
            </a:extLst>
          </p:cNvPr>
          <p:cNvSpPr/>
          <p:nvPr/>
        </p:nvSpPr>
        <p:spPr>
          <a:xfrm>
            <a:off x="2504359" y="2786623"/>
            <a:ext cx="4299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.select_dtypes(include='number').head()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6C227C-1C10-42AD-985E-3B0C7B053CFA}"/>
              </a:ext>
            </a:extLst>
          </p:cNvPr>
          <p:cNvSpPr/>
          <p:nvPr/>
        </p:nvSpPr>
        <p:spPr>
          <a:xfrm>
            <a:off x="2174838" y="3768953"/>
            <a:ext cx="2725286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000"/>
              <a:t>오브젝트 형식의 데이터 타입만 선택하기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6E3546-C0D8-4D31-A877-8CEB56E8ABC2}"/>
              </a:ext>
            </a:extLst>
          </p:cNvPr>
          <p:cNvSpPr/>
          <p:nvPr/>
        </p:nvSpPr>
        <p:spPr>
          <a:xfrm>
            <a:off x="6383825" y="2247967"/>
            <a:ext cx="4131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.select_dtypes(include='object').head()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D1B0D4-30B7-4197-BEE8-DCAE9C378E15}"/>
              </a:ext>
            </a:extLst>
          </p:cNvPr>
          <p:cNvSpPr/>
          <p:nvPr/>
        </p:nvSpPr>
        <p:spPr>
          <a:xfrm>
            <a:off x="6037433" y="4237974"/>
            <a:ext cx="263263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000"/>
              <a:t>여러 형식의 데이터 타입 중복 선택하기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969CF1-C45B-4EAC-AC34-DD2D7BD66722}"/>
              </a:ext>
            </a:extLst>
          </p:cNvPr>
          <p:cNvSpPr/>
          <p:nvPr/>
        </p:nvSpPr>
        <p:spPr>
          <a:xfrm>
            <a:off x="2458985" y="57450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.select_dtypes(include=['number', 'object', 'category', 'datetime']).head()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053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03F2AE-F342-427E-B0D7-18FDF1A37996}"/>
              </a:ext>
            </a:extLst>
          </p:cNvPr>
          <p:cNvSpPr/>
          <p:nvPr/>
        </p:nvSpPr>
        <p:spPr>
          <a:xfrm>
            <a:off x="1843421" y="1460504"/>
            <a:ext cx="4921347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2000"/>
              <a:t>#isin() </a:t>
            </a:r>
            <a:r>
              <a:rPr lang="ko-KR" altLang="en-US" sz="2000"/>
              <a:t>함수로 원하는 </a:t>
            </a:r>
            <a:r>
              <a:rPr lang="en-US" altLang="ko-KR" sz="2000"/>
              <a:t>value</a:t>
            </a:r>
            <a:r>
              <a:rPr lang="ko-KR" altLang="en-US" sz="2000"/>
              <a:t>만 필터링하기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C84DDF-DE9D-415D-A79E-1FCD1E7E66DB}"/>
              </a:ext>
            </a:extLst>
          </p:cNvPr>
          <p:cNvSpPr/>
          <p:nvPr/>
        </p:nvSpPr>
        <p:spPr>
          <a:xfrm>
            <a:off x="3540653" y="3244334"/>
            <a:ext cx="5110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titanic[titanic.Age_cut.isin(['A', 'B', 'E'])].head(10)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7789FB-3ABB-47C0-87DF-C97EC09EE939}"/>
              </a:ext>
            </a:extLst>
          </p:cNvPr>
          <p:cNvSpPr/>
          <p:nvPr/>
        </p:nvSpPr>
        <p:spPr>
          <a:xfrm>
            <a:off x="2635648" y="2554787"/>
            <a:ext cx="419249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2000"/>
              <a:t># </a:t>
            </a:r>
            <a:r>
              <a:rPr lang="ko-KR" altLang="en-US" sz="2000"/>
              <a:t>원하는 </a:t>
            </a:r>
            <a:r>
              <a:rPr lang="en-US" altLang="ko-KR" sz="2000"/>
              <a:t>value</a:t>
            </a:r>
            <a:r>
              <a:rPr lang="ko-KR" altLang="en-US" sz="2000"/>
              <a:t>만 제외하고 필터링하기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2414F4-90A6-4C04-88F8-9FE9D373FE4E}"/>
              </a:ext>
            </a:extLst>
          </p:cNvPr>
          <p:cNvSpPr/>
          <p:nvPr/>
        </p:nvSpPr>
        <p:spPr>
          <a:xfrm>
            <a:off x="4149308" y="4038813"/>
            <a:ext cx="5230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titanic[~titanic.Age_cut.isin(['A', 'B', 'E'])].head(10)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949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4F3773-4869-47C9-9ED2-572AB82CC246}"/>
              </a:ext>
            </a:extLst>
          </p:cNvPr>
          <p:cNvSpPr/>
          <p:nvPr/>
        </p:nvSpPr>
        <p:spPr>
          <a:xfrm>
            <a:off x="739657" y="749475"/>
            <a:ext cx="3628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/>
              <a:t>원핫인코딩</a:t>
            </a:r>
            <a:r>
              <a:rPr lang="en-US" altLang="ko-KR" sz="2000"/>
              <a:t>(onehot-encoding)</a:t>
            </a:r>
            <a:endParaRPr lang="ko-KR" altLang="en-US" sz="20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96BE84-77AE-4431-9985-2D0B15F293C5}"/>
              </a:ext>
            </a:extLst>
          </p:cNvPr>
          <p:cNvSpPr/>
          <p:nvPr/>
        </p:nvSpPr>
        <p:spPr>
          <a:xfrm>
            <a:off x="919398" y="1486905"/>
            <a:ext cx="7429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titanic = pd.read_csv('input/train.csv', usecols=[2, 4, 5, 11], nrows=8)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750B49-E14C-4D75-BB4F-9ABC12FA2F13}"/>
              </a:ext>
            </a:extLst>
          </p:cNvPr>
          <p:cNvSpPr/>
          <p:nvPr/>
        </p:nvSpPr>
        <p:spPr>
          <a:xfrm>
            <a:off x="919398" y="1980107"/>
            <a:ext cx="990350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1) </a:t>
            </a:r>
            <a:r>
              <a:rPr lang="ko-KR" altLang="en-US"/>
              <a:t>데이터셋 전체를 숫자로 인코딩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데이터셋 전체를 숫자로 인코딩 하고 싶다면 </a:t>
            </a:r>
            <a:r>
              <a:rPr lang="en-US" altLang="ko-KR"/>
              <a:t>get_dummies </a:t>
            </a:r>
            <a:r>
              <a:rPr lang="ko-KR" altLang="en-US"/>
              <a:t>함수를 사용하고 </a:t>
            </a:r>
            <a:r>
              <a:rPr lang="en-US" altLang="ko-KR"/>
              <a:t>( )</a:t>
            </a:r>
            <a:r>
              <a:rPr lang="ko-KR" altLang="en-US"/>
              <a:t>안에 데이터셋명을 입력해주면 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2C7FE5-AA93-4C69-8352-82D63F02BE7C}"/>
              </a:ext>
            </a:extLst>
          </p:cNvPr>
          <p:cNvSpPr/>
          <p:nvPr/>
        </p:nvSpPr>
        <p:spPr>
          <a:xfrm>
            <a:off x="919398" y="3389265"/>
            <a:ext cx="2688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pd.get_dummies(titanic)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FAE73C-C578-4D47-937A-694410337EDC}"/>
              </a:ext>
            </a:extLst>
          </p:cNvPr>
          <p:cNvSpPr/>
          <p:nvPr/>
        </p:nvSpPr>
        <p:spPr>
          <a:xfrm>
            <a:off x="3152931" y="47030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2) </a:t>
            </a:r>
            <a:r>
              <a:rPr lang="ko-KR" altLang="en-US"/>
              <a:t>매핑시켜서 인코딩하기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map_sex = {'male':0, 'female':1}</a:t>
            </a:r>
          </a:p>
          <a:p>
            <a:r>
              <a:rPr lang="en-US" altLang="ko-KR"/>
              <a:t>col = ['Sex’]</a:t>
            </a:r>
          </a:p>
          <a:p>
            <a:r>
              <a:rPr lang="it-IT" altLang="ko-KR"/>
              <a:t>titanic[col] = titanic[col].applymap(map_sex.get)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9154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D3BBC3-416E-4416-ABB5-69A5F75D1382}"/>
              </a:ext>
            </a:extLst>
          </p:cNvPr>
          <p:cNvSpPr/>
          <p:nvPr/>
        </p:nvSpPr>
        <p:spPr>
          <a:xfrm>
            <a:off x="764498" y="528169"/>
            <a:ext cx="107479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먼저 다음과 같은 </a:t>
            </a:r>
            <a:r>
              <a:rPr lang="en-US" altLang="ko-KR"/>
              <a:t>Categorical Feature</a:t>
            </a:r>
            <a:r>
              <a:rPr lang="ko-KR" altLang="en-US"/>
              <a:t>의 분포를 보기 위해서 </a:t>
            </a:r>
            <a:r>
              <a:rPr lang="en-US" altLang="ko-KR"/>
              <a:t>Pie chart</a:t>
            </a:r>
            <a:r>
              <a:rPr lang="ko-KR" altLang="en-US"/>
              <a:t>를 만드는 함수를 정의해보자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Embarked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FD3E3B-D13E-4F88-AE7F-C73C9BAC9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266833"/>
            <a:ext cx="5111645" cy="52509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EB89146-0488-4530-8789-51F44866A5A4}"/>
              </a:ext>
            </a:extLst>
          </p:cNvPr>
          <p:cNvSpPr/>
          <p:nvPr/>
        </p:nvSpPr>
        <p:spPr>
          <a:xfrm>
            <a:off x="764498" y="228249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ko-KR"/>
              <a:t>pie_chart('Sex’)</a:t>
            </a:r>
          </a:p>
          <a:p>
            <a:r>
              <a:rPr lang="fr-FR" altLang="ko-KR"/>
              <a:t>pie_chart('Pclass’)</a:t>
            </a:r>
          </a:p>
          <a:p>
            <a:r>
              <a:rPr lang="fr-FR" altLang="ko-KR"/>
              <a:t>pie_chart('Embarked') </a:t>
            </a:r>
          </a:p>
        </p:txBody>
      </p:sp>
    </p:spTree>
    <p:extLst>
      <p:ext uri="{BB962C8B-B14F-4D97-AF65-F5344CB8AC3E}">
        <p14:creationId xmlns:p14="http://schemas.microsoft.com/office/powerpoint/2010/main" val="34230325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32F72AA-0B3E-45CD-8EE0-0B65CA70755E}"/>
              </a:ext>
            </a:extLst>
          </p:cNvPr>
          <p:cNvSpPr/>
          <p:nvPr/>
        </p:nvSpPr>
        <p:spPr>
          <a:xfrm>
            <a:off x="1111771" y="751344"/>
            <a:ext cx="996845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def pie_chart(feature):</a:t>
            </a:r>
          </a:p>
          <a:p>
            <a:r>
              <a:rPr lang="en-US" altLang="ko-KR"/>
              <a:t>​    feature_ratio = train[feature].value_counts(sort=False)</a:t>
            </a:r>
          </a:p>
          <a:p>
            <a:r>
              <a:rPr lang="en-US" altLang="ko-KR"/>
              <a:t>​    feature_size = feature_ratio.size</a:t>
            </a:r>
          </a:p>
          <a:p>
            <a:r>
              <a:rPr lang="en-US" altLang="ko-KR"/>
              <a:t>​    feature_index = feature_ratio.index</a:t>
            </a:r>
          </a:p>
          <a:p>
            <a:r>
              <a:rPr lang="en-US" altLang="ko-KR"/>
              <a:t>​    survived = train[train['Survived'] == 1][feature].value_counts()</a:t>
            </a:r>
          </a:p>
          <a:p>
            <a:r>
              <a:rPr lang="en-US" altLang="ko-KR"/>
              <a:t>​    dead = train[train['Survived'] == 0][feature].value_counts()</a:t>
            </a:r>
          </a:p>
          <a:p>
            <a:r>
              <a:rPr lang="en-US" altLang="ko-KR"/>
              <a:t>​    </a:t>
            </a:r>
          </a:p>
          <a:p>
            <a:endParaRPr lang="en-US" altLang="ko-KR"/>
          </a:p>
          <a:p>
            <a:r>
              <a:rPr lang="en-US" altLang="ko-KR"/>
              <a:t>​    plt.plot(aspect='auto')</a:t>
            </a:r>
          </a:p>
          <a:p>
            <a:r>
              <a:rPr lang="en-US" altLang="ko-KR"/>
              <a:t>​    plt.pie(feature_ratio, labels=feature_index, autopct='%1.1f%%')</a:t>
            </a:r>
          </a:p>
          <a:p>
            <a:r>
              <a:rPr lang="en-US" altLang="ko-KR"/>
              <a:t>​    plt.title(feature + '\'s ratio in total')</a:t>
            </a:r>
          </a:p>
          <a:p>
            <a:r>
              <a:rPr lang="en-US" altLang="ko-KR"/>
              <a:t>​    plt.show()</a:t>
            </a:r>
          </a:p>
          <a:p>
            <a:endParaRPr lang="en-US" altLang="ko-KR"/>
          </a:p>
          <a:p>
            <a:r>
              <a:rPr lang="en-US" altLang="ko-KR"/>
              <a:t>​    for i, index in enumerate(feature_index):</a:t>
            </a:r>
          </a:p>
          <a:p>
            <a:r>
              <a:rPr lang="en-US" altLang="ko-KR"/>
              <a:t>​        plt.subplot(1, feature_size + 1, i + 1, aspect='equal')</a:t>
            </a:r>
          </a:p>
          <a:p>
            <a:r>
              <a:rPr lang="en-US" altLang="ko-KR"/>
              <a:t>​        plt.pie([survived[index], dead[index]], labels=['Survivied', 'Dead'], autopct='%1.1f%%')</a:t>
            </a:r>
          </a:p>
          <a:p>
            <a:r>
              <a:rPr lang="en-US" altLang="ko-KR"/>
              <a:t>​        plt.title(str(index) + '\'s ratio')</a:t>
            </a:r>
          </a:p>
          <a:p>
            <a:endParaRPr lang="en-US" altLang="ko-KR"/>
          </a:p>
          <a:p>
            <a:r>
              <a:rPr lang="en-US" altLang="ko-KR"/>
              <a:t>​    plt.show()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32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1060D83-C078-4271-9668-92CA30AC3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8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B3981F0-209B-4E95-B257-E7852EB08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8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D14F9E3-0E1F-4912-9C1C-CEB8F3259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8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B3E058-6FE5-4014-9E21-D4EA58F3D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2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BB25C-9F73-428A-8565-71EBF1C1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Pandas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7ED42E-3E0D-465A-9612-D8553B975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54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1133</Words>
  <Application>Microsoft Office PowerPoint</Application>
  <PresentationFormat>와이드스크린</PresentationFormat>
  <Paragraphs>134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8" baseType="lpstr">
      <vt:lpstr>Arial</vt:lpstr>
      <vt:lpstr>맑은 고딕</vt:lpstr>
      <vt:lpstr>Office 테마</vt:lpstr>
      <vt:lpstr>Numpy &amp; Pandas 실습</vt:lpstr>
      <vt:lpstr>Numpy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Pandas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실습</dc:title>
  <dc:creator>곽승주</dc:creator>
  <cp:lastModifiedBy>곽승주</cp:lastModifiedBy>
  <cp:revision>12</cp:revision>
  <dcterms:created xsi:type="dcterms:W3CDTF">2020-06-09T02:18:49Z</dcterms:created>
  <dcterms:modified xsi:type="dcterms:W3CDTF">2020-06-10T22:26:34Z</dcterms:modified>
</cp:coreProperties>
</file>