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2" d="100"/>
          <a:sy n="142" d="100"/>
        </p:scale>
        <p:origin x="15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FB08-D64F-4767-864D-CCD7CCA4C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9D68F4-371A-4802-99EF-C84909FC8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78479F-0878-486A-8025-208EC8B766FC}"/>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5" name="Footer Placeholder 4">
            <a:extLst>
              <a:ext uri="{FF2B5EF4-FFF2-40B4-BE49-F238E27FC236}">
                <a16:creationId xmlns:a16="http://schemas.microsoft.com/office/drawing/2014/main" id="{826753D6-AE1F-43DE-8D61-CACB991A9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D9FB3-5B03-4E99-B842-E1FA1E948F6E}"/>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266452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9447-BBA9-4FC8-A75D-E9EA2A93F1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20796-B339-405C-85B8-A744060E8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377EE-5EC2-4D1C-AD43-C7110331FB30}"/>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5" name="Footer Placeholder 4">
            <a:extLst>
              <a:ext uri="{FF2B5EF4-FFF2-40B4-BE49-F238E27FC236}">
                <a16:creationId xmlns:a16="http://schemas.microsoft.com/office/drawing/2014/main" id="{5F653D75-C6DE-4527-84CC-0006F3725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C6664-CD08-4FED-969F-820BE18AB5C9}"/>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100298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58662-E782-46D7-89A0-FE06D379F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54A132-2E2C-4506-80D5-B02018CD3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E3597-4D11-4456-8908-0150496F5AA8}"/>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5" name="Footer Placeholder 4">
            <a:extLst>
              <a:ext uri="{FF2B5EF4-FFF2-40B4-BE49-F238E27FC236}">
                <a16:creationId xmlns:a16="http://schemas.microsoft.com/office/drawing/2014/main" id="{B91CCFD5-C5BC-4904-8182-ECB631A93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86763-668A-4AF9-BC68-30A58CDDCCA0}"/>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266839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98AE-9ADE-4CA8-B676-3DEA09FC3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73763-1D11-41C7-A0F4-E1641B1B4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2E48F-6035-4811-8212-783324189182}"/>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5" name="Footer Placeholder 4">
            <a:extLst>
              <a:ext uri="{FF2B5EF4-FFF2-40B4-BE49-F238E27FC236}">
                <a16:creationId xmlns:a16="http://schemas.microsoft.com/office/drawing/2014/main" id="{C67170AB-18E4-4744-BFFC-2D89855B6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1B82F-624D-4A09-892A-47807D59D94C}"/>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1929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65A1-C6DE-4FB8-8F85-192F562538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61133-3D63-48F3-8D6D-D3CC8425A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CCC11-90DD-46FA-825F-568AE038689C}"/>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5" name="Footer Placeholder 4">
            <a:extLst>
              <a:ext uri="{FF2B5EF4-FFF2-40B4-BE49-F238E27FC236}">
                <a16:creationId xmlns:a16="http://schemas.microsoft.com/office/drawing/2014/main" id="{06B1DA64-4B63-425B-923B-8D16FFA21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90143-CF6F-4911-B4B4-A2E7E49910A7}"/>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336021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1444-6D81-47BB-A67F-92B23D441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C0262-38DC-40F9-A043-DBB07C45A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15CA0D-5C01-45DF-9BEE-B0A7A25A8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1551B6-7B3A-492F-8538-E4EE2D7349D1}"/>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6" name="Footer Placeholder 5">
            <a:extLst>
              <a:ext uri="{FF2B5EF4-FFF2-40B4-BE49-F238E27FC236}">
                <a16:creationId xmlns:a16="http://schemas.microsoft.com/office/drawing/2014/main" id="{FCF1305F-7F92-4D34-85AD-815740A6F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592D9-D09C-43B0-A494-7C3CE9E75B72}"/>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126487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F85A-5583-4DFA-9D20-B79168CD99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8152B0-5059-47E2-88FB-4FF92F7AD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C5EFC-2600-48FF-AE40-0E7BCAEBC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18C4D-08C3-4D76-921B-C6900031A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FF804-2661-446C-BA3F-C1AF5C49B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718A5A-3EFE-411D-9683-895DFF9B0D03}"/>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8" name="Footer Placeholder 7">
            <a:extLst>
              <a:ext uri="{FF2B5EF4-FFF2-40B4-BE49-F238E27FC236}">
                <a16:creationId xmlns:a16="http://schemas.microsoft.com/office/drawing/2014/main" id="{5C34C60B-0E23-4A6B-B226-F352E823DE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EE00E-93DF-4CD2-853D-BD67A1A61646}"/>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52214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4C69-ECB7-4DE9-AFE8-53A3379B5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31AED-D694-40E5-8346-E6885554BBCE}"/>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4" name="Footer Placeholder 3">
            <a:extLst>
              <a:ext uri="{FF2B5EF4-FFF2-40B4-BE49-F238E27FC236}">
                <a16:creationId xmlns:a16="http://schemas.microsoft.com/office/drawing/2014/main" id="{8C8C3B6D-3EAA-490B-BF82-993366086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154D4-AE24-4AB3-BBD0-D69F1811D82C}"/>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10922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F9BAD-B63B-4C6C-A20E-F8718C4B8385}"/>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3" name="Footer Placeholder 2">
            <a:extLst>
              <a:ext uri="{FF2B5EF4-FFF2-40B4-BE49-F238E27FC236}">
                <a16:creationId xmlns:a16="http://schemas.microsoft.com/office/drawing/2014/main" id="{0FA7ED5E-123B-4552-A540-473D52DAFB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C3F229-6B67-4BC0-8090-B3E6D20266ED}"/>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337716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494-817F-4428-B354-E2B7B7154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CDC9D-00A1-4A05-BAF8-86C5E5C4A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24A7E4-C1D2-4201-AB26-7435926DA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A2FD3-37FC-43DA-AA98-0536020EB54E}"/>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6" name="Footer Placeholder 5">
            <a:extLst>
              <a:ext uri="{FF2B5EF4-FFF2-40B4-BE49-F238E27FC236}">
                <a16:creationId xmlns:a16="http://schemas.microsoft.com/office/drawing/2014/main" id="{15337CC3-372B-416D-8704-6C25627CB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95BD9-87D6-4F9C-BA2B-C17DB088290E}"/>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253053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0BDD-0A92-4B57-8114-C8416654B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D2803-CC89-4BA1-A61F-B5A23606B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D8AA5B-F5A3-422E-B987-1D9D2885A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0811E-5BBE-468C-8A88-C4CB44A50242}"/>
              </a:ext>
            </a:extLst>
          </p:cNvPr>
          <p:cNvSpPr>
            <a:spLocks noGrp="1"/>
          </p:cNvSpPr>
          <p:nvPr>
            <p:ph type="dt" sz="half" idx="10"/>
          </p:nvPr>
        </p:nvSpPr>
        <p:spPr/>
        <p:txBody>
          <a:bodyPr/>
          <a:lstStyle/>
          <a:p>
            <a:fld id="{2C3A437F-CD1D-4C5A-A85E-6B7DACFB2CE3}" type="datetimeFigureOut">
              <a:rPr lang="en-US" smtClean="0"/>
              <a:t>6/3/2022</a:t>
            </a:fld>
            <a:endParaRPr lang="en-US"/>
          </a:p>
        </p:txBody>
      </p:sp>
      <p:sp>
        <p:nvSpPr>
          <p:cNvPr id="6" name="Footer Placeholder 5">
            <a:extLst>
              <a:ext uri="{FF2B5EF4-FFF2-40B4-BE49-F238E27FC236}">
                <a16:creationId xmlns:a16="http://schemas.microsoft.com/office/drawing/2014/main" id="{1340FB75-A774-4387-9831-0FCC30F7B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C24B9-BE69-4B15-AF77-677EC5BBD0D1}"/>
              </a:ext>
            </a:extLst>
          </p:cNvPr>
          <p:cNvSpPr>
            <a:spLocks noGrp="1"/>
          </p:cNvSpPr>
          <p:nvPr>
            <p:ph type="sldNum" sz="quarter" idx="12"/>
          </p:nvPr>
        </p:nvSpPr>
        <p:spPr/>
        <p:txBody>
          <a:bodyPr/>
          <a:lstStyle/>
          <a:p>
            <a:fld id="{E080FD90-B257-4E98-B071-962318B25216}" type="slidenum">
              <a:rPr lang="en-US" smtClean="0"/>
              <a:t>‹#›</a:t>
            </a:fld>
            <a:endParaRPr lang="en-US"/>
          </a:p>
        </p:txBody>
      </p:sp>
    </p:spTree>
    <p:extLst>
      <p:ext uri="{BB962C8B-B14F-4D97-AF65-F5344CB8AC3E}">
        <p14:creationId xmlns:p14="http://schemas.microsoft.com/office/powerpoint/2010/main" val="31578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9AD67-53CC-4509-B2CA-197783279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1FC74-46F7-4BD1-966F-9D21F54EA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C4B84-FBF0-42AB-A385-74C822F4B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A437F-CD1D-4C5A-A85E-6B7DACFB2CE3}" type="datetimeFigureOut">
              <a:rPr lang="en-US" smtClean="0"/>
              <a:t>6/3/2022</a:t>
            </a:fld>
            <a:endParaRPr lang="en-US"/>
          </a:p>
        </p:txBody>
      </p:sp>
      <p:sp>
        <p:nvSpPr>
          <p:cNvPr id="5" name="Footer Placeholder 4">
            <a:extLst>
              <a:ext uri="{FF2B5EF4-FFF2-40B4-BE49-F238E27FC236}">
                <a16:creationId xmlns:a16="http://schemas.microsoft.com/office/drawing/2014/main" id="{CFE67128-396A-4A3E-B18C-6FD8E4125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2F8E3-8D8B-457C-8711-D1AAFC512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0FD90-B257-4E98-B071-962318B25216}" type="slidenum">
              <a:rPr lang="en-US" smtClean="0"/>
              <a:t>‹#›</a:t>
            </a:fld>
            <a:endParaRPr lang="en-US"/>
          </a:p>
        </p:txBody>
      </p:sp>
    </p:spTree>
    <p:extLst>
      <p:ext uri="{BB962C8B-B14F-4D97-AF65-F5344CB8AC3E}">
        <p14:creationId xmlns:p14="http://schemas.microsoft.com/office/powerpoint/2010/main" val="148261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FDAA-007A-4F17-AAE5-54057D77DB50}"/>
              </a:ext>
            </a:extLst>
          </p:cNvPr>
          <p:cNvSpPr>
            <a:spLocks noGrp="1"/>
          </p:cNvSpPr>
          <p:nvPr>
            <p:ph type="ctrTitle"/>
          </p:nvPr>
        </p:nvSpPr>
        <p:spPr>
          <a:xfrm>
            <a:off x="1524000" y="309284"/>
            <a:ext cx="9144000" cy="1922928"/>
          </a:xfrm>
        </p:spPr>
        <p:txBody>
          <a:bodyPr>
            <a:normAutofit/>
          </a:bodyPr>
          <a:lstStyle/>
          <a:p>
            <a:r>
              <a:rPr lang="en-US" dirty="0"/>
              <a:t>Oracle Procedures</a:t>
            </a:r>
            <a:br>
              <a:rPr lang="en-US" dirty="0"/>
            </a:br>
            <a:endParaRPr lang="en-US" dirty="0"/>
          </a:p>
        </p:txBody>
      </p:sp>
    </p:spTree>
    <p:extLst>
      <p:ext uri="{BB962C8B-B14F-4D97-AF65-F5344CB8AC3E}">
        <p14:creationId xmlns:p14="http://schemas.microsoft.com/office/powerpoint/2010/main" val="29881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ED7-38E4-47E9-A877-C4A07D0FE398}"/>
              </a:ext>
            </a:extLst>
          </p:cNvPr>
          <p:cNvSpPr>
            <a:spLocks noGrp="1"/>
          </p:cNvSpPr>
          <p:nvPr>
            <p:ph type="title"/>
          </p:nvPr>
        </p:nvSpPr>
        <p:spPr>
          <a:xfrm>
            <a:off x="312981" y="152214"/>
            <a:ext cx="10515600" cy="718957"/>
          </a:xfrm>
        </p:spPr>
        <p:txBody>
          <a:bodyPr/>
          <a:lstStyle/>
          <a:p>
            <a:r>
              <a:rPr lang="en-US" dirty="0"/>
              <a:t>Example Procedure #1</a:t>
            </a:r>
          </a:p>
        </p:txBody>
      </p:sp>
      <p:sp>
        <p:nvSpPr>
          <p:cNvPr id="3" name="Content Placeholder 2">
            <a:extLst>
              <a:ext uri="{FF2B5EF4-FFF2-40B4-BE49-F238E27FC236}">
                <a16:creationId xmlns:a16="http://schemas.microsoft.com/office/drawing/2014/main" id="{A47B3422-5E10-4FD7-85C7-50A452E55535}"/>
              </a:ext>
            </a:extLst>
          </p:cNvPr>
          <p:cNvSpPr>
            <a:spLocks noGrp="1"/>
          </p:cNvSpPr>
          <p:nvPr>
            <p:ph idx="1"/>
          </p:nvPr>
        </p:nvSpPr>
        <p:spPr>
          <a:xfrm>
            <a:off x="312981" y="1621176"/>
            <a:ext cx="6183386" cy="5112072"/>
          </a:xfrm>
        </p:spPr>
        <p:txBody>
          <a:bodyPr>
            <a:noAutofit/>
          </a:bodyPr>
          <a:lstStyle/>
          <a:p>
            <a:pPr marL="0" indent="0">
              <a:lnSpc>
                <a:spcPct val="100000"/>
              </a:lnSpc>
              <a:spcBef>
                <a:spcPts val="0"/>
              </a:spcBef>
              <a:buNone/>
            </a:pPr>
            <a:r>
              <a:rPr lang="en-US" sz="800" dirty="0">
                <a:latin typeface="Consolas" panose="020B0609020204030204" pitchFamily="49" charset="0"/>
              </a:rPr>
              <a:t>CREATE OR REPLACE PROCEDURE PR_XXJS_WRITE_DEBUG( </a:t>
            </a:r>
            <a:r>
              <a:rPr lang="en-US" sz="800" dirty="0" err="1">
                <a:latin typeface="Consolas" panose="020B0609020204030204" pitchFamily="49" charset="0"/>
              </a:rPr>
              <a:t>p_text_in</a:t>
            </a:r>
            <a:r>
              <a:rPr lang="en-US" sz="800" dirty="0">
                <a:latin typeface="Consolas" panose="020B0609020204030204" pitchFamily="49" charset="0"/>
              </a:rPr>
              <a:t> IN VARCHAR2)</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 Writes debugging data to the </a:t>
            </a:r>
            <a:r>
              <a:rPr lang="en-US" sz="800" dirty="0" err="1">
                <a:latin typeface="Consolas" panose="020B0609020204030204" pitchFamily="49" charset="0"/>
              </a:rPr>
              <a:t>xxjs_debug</a:t>
            </a:r>
            <a:r>
              <a:rPr lang="en-US" sz="800" dirty="0">
                <a:latin typeface="Consolas" panose="020B0609020204030204" pitchFamily="49" charset="0"/>
              </a:rPr>
              <a:t> table  </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IS</a:t>
            </a:r>
          </a:p>
          <a:p>
            <a:pPr marL="0" indent="0">
              <a:lnSpc>
                <a:spcPct val="100000"/>
              </a:lnSpc>
              <a:spcBef>
                <a:spcPts val="0"/>
              </a:spcBef>
              <a:buNone/>
            </a:pPr>
            <a:r>
              <a:rPr lang="en-US" sz="800" dirty="0">
                <a:latin typeface="Consolas" panose="020B0609020204030204" pitchFamily="49" charset="0"/>
              </a:rPr>
              <a:t>    PRAGMA AUTONOMOUS_TRANSACTION;  --This statement makes the procedure run in it's own transaction</a:t>
            </a:r>
          </a:p>
          <a:p>
            <a:pPr marL="0" indent="0">
              <a:lnSpc>
                <a:spcPct val="100000"/>
              </a:lnSpc>
              <a:spcBef>
                <a:spcPts val="0"/>
              </a:spcBef>
              <a:buNone/>
            </a:pPr>
            <a:r>
              <a:rPr lang="en-US" sz="800" dirty="0">
                <a:latin typeface="Consolas" panose="020B0609020204030204" pitchFamily="49" charset="0"/>
              </a:rPr>
              <a:t>                                    --So it doesn't matter if the calling procedure issues a rollback</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 L o c a l   V a r </a:t>
            </a:r>
            <a:r>
              <a:rPr lang="en-US" sz="800" dirty="0" err="1">
                <a:latin typeface="Consolas" panose="020B0609020204030204" pitchFamily="49" charset="0"/>
              </a:rPr>
              <a:t>i</a:t>
            </a:r>
            <a:r>
              <a:rPr lang="en-US" sz="800" dirty="0">
                <a:latin typeface="Consolas" panose="020B0609020204030204" pitchFamily="49" charset="0"/>
              </a:rPr>
              <a:t> a b l e                                           --</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err="1">
                <a:latin typeface="Consolas" panose="020B0609020204030204" pitchFamily="49" charset="0"/>
              </a:rPr>
              <a:t>lvDemoString</a:t>
            </a:r>
            <a:r>
              <a:rPr lang="en-US" sz="800" dirty="0">
                <a:latin typeface="Consolas" panose="020B0609020204030204" pitchFamily="49" charset="0"/>
              </a:rPr>
              <a:t>    VARCHAR2(100);</a:t>
            </a:r>
          </a:p>
          <a:p>
            <a:pPr marL="0" indent="0">
              <a:lnSpc>
                <a:spcPct val="100000"/>
              </a:lnSpc>
              <a:spcBef>
                <a:spcPts val="0"/>
              </a:spcBef>
              <a:buNone/>
            </a:pPr>
            <a:r>
              <a:rPr lang="en-US" sz="800" dirty="0" err="1">
                <a:latin typeface="Consolas" panose="020B0609020204030204" pitchFamily="49" charset="0"/>
              </a:rPr>
              <a:t>lvDemoNumber</a:t>
            </a:r>
            <a:r>
              <a:rPr lang="en-US" sz="800" dirty="0">
                <a:latin typeface="Consolas" panose="020B0609020204030204" pitchFamily="49" charset="0"/>
              </a:rPr>
              <a:t>    NUMBER;</a:t>
            </a:r>
          </a:p>
          <a:p>
            <a:pPr marL="0" indent="0">
              <a:lnSpc>
                <a:spcPct val="100000"/>
              </a:lnSpc>
              <a:spcBef>
                <a:spcPts val="0"/>
              </a:spcBef>
              <a:buNone/>
            </a:pPr>
            <a:r>
              <a:rPr lang="en-US" sz="800" dirty="0">
                <a:latin typeface="Consolas" panose="020B0609020204030204" pitchFamily="49" charset="0"/>
              </a:rPr>
              <a:t>    </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 B E G I N                                    --</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BEGIN</a:t>
            </a:r>
          </a:p>
          <a:p>
            <a:pPr marL="0" indent="0">
              <a:lnSpc>
                <a:spcPct val="100000"/>
              </a:lnSpc>
              <a:spcBef>
                <a:spcPts val="0"/>
              </a:spcBef>
              <a:buNone/>
            </a:pPr>
            <a:endParaRPr lang="en-US" sz="800" dirty="0">
              <a:latin typeface="Consolas" panose="020B0609020204030204" pitchFamily="49" charset="0"/>
            </a:endParaRPr>
          </a:p>
          <a:p>
            <a:pPr marL="0" indent="0">
              <a:lnSpc>
                <a:spcPct val="100000"/>
              </a:lnSpc>
              <a:spcBef>
                <a:spcPts val="0"/>
              </a:spcBef>
              <a:buNone/>
            </a:pPr>
            <a:endParaRPr lang="en-US" sz="800" dirty="0">
              <a:latin typeface="Consolas" panose="020B0609020204030204" pitchFamily="49" charset="0"/>
            </a:endParaRPr>
          </a:p>
          <a:p>
            <a:pPr marL="0" indent="0">
              <a:lnSpc>
                <a:spcPct val="100000"/>
              </a:lnSpc>
              <a:spcBef>
                <a:spcPts val="0"/>
              </a:spcBef>
              <a:buNone/>
            </a:pPr>
            <a:r>
              <a:rPr lang="en-US" sz="800" dirty="0">
                <a:latin typeface="Consolas" panose="020B0609020204030204" pitchFamily="49" charset="0"/>
              </a:rPr>
              <a:t>    INSERT INTO XXJS_DEBUG ( text, </a:t>
            </a:r>
            <a:r>
              <a:rPr lang="en-US" sz="800" dirty="0" err="1">
                <a:latin typeface="Consolas" panose="020B0609020204030204" pitchFamily="49" charset="0"/>
              </a:rPr>
              <a:t>created_by</a:t>
            </a:r>
            <a:r>
              <a:rPr lang="en-US" sz="800" dirty="0">
                <a:latin typeface="Consolas" panose="020B0609020204030204" pitchFamily="49" charset="0"/>
              </a:rPr>
              <a:t>, </a:t>
            </a:r>
            <a:r>
              <a:rPr lang="en-US" sz="800" dirty="0" err="1">
                <a:latin typeface="Consolas" panose="020B0609020204030204" pitchFamily="49" charset="0"/>
              </a:rPr>
              <a:t>date_created</a:t>
            </a:r>
            <a:r>
              <a:rPr lang="en-US" sz="800" dirty="0">
                <a:latin typeface="Consolas" panose="020B0609020204030204" pitchFamily="49" charset="0"/>
              </a:rPr>
              <a:t> )</a:t>
            </a:r>
          </a:p>
          <a:p>
            <a:pPr marL="0" indent="0">
              <a:lnSpc>
                <a:spcPct val="100000"/>
              </a:lnSpc>
              <a:spcBef>
                <a:spcPts val="0"/>
              </a:spcBef>
              <a:buNone/>
            </a:pPr>
            <a:r>
              <a:rPr lang="en-US" sz="800" dirty="0">
                <a:latin typeface="Consolas" panose="020B0609020204030204" pitchFamily="49" charset="0"/>
              </a:rPr>
              <a:t>               VALUES ( </a:t>
            </a:r>
            <a:r>
              <a:rPr lang="en-US" sz="800" dirty="0" err="1">
                <a:latin typeface="Consolas" panose="020B0609020204030204" pitchFamily="49" charset="0"/>
              </a:rPr>
              <a:t>p_text_in</a:t>
            </a:r>
            <a:r>
              <a:rPr lang="en-US" sz="800" dirty="0">
                <a:latin typeface="Consolas" panose="020B0609020204030204" pitchFamily="49" charset="0"/>
              </a:rPr>
              <a:t>,  USER,       SYSDATE );</a:t>
            </a:r>
          </a:p>
          <a:p>
            <a:pPr marL="0" indent="0">
              <a:lnSpc>
                <a:spcPct val="100000"/>
              </a:lnSpc>
              <a:spcBef>
                <a:spcPts val="0"/>
              </a:spcBef>
              <a:buNone/>
            </a:pPr>
            <a:r>
              <a:rPr lang="en-US" sz="800" dirty="0">
                <a:latin typeface="Consolas" panose="020B0609020204030204" pitchFamily="49" charset="0"/>
              </a:rPr>
              <a:t>               </a:t>
            </a:r>
          </a:p>
          <a:p>
            <a:pPr marL="0" indent="0">
              <a:lnSpc>
                <a:spcPct val="100000"/>
              </a:lnSpc>
              <a:spcBef>
                <a:spcPts val="0"/>
              </a:spcBef>
              <a:buNone/>
            </a:pPr>
            <a:r>
              <a:rPr lang="en-US" sz="800" dirty="0">
                <a:latin typeface="Consolas" panose="020B0609020204030204" pitchFamily="49" charset="0"/>
              </a:rPr>
              <a:t>    COMMIT;  </a:t>
            </a:r>
          </a:p>
          <a:p>
            <a:pPr marL="0" indent="0">
              <a:lnSpc>
                <a:spcPct val="100000"/>
              </a:lnSpc>
              <a:spcBef>
                <a:spcPts val="0"/>
              </a:spcBef>
              <a:buNone/>
            </a:pPr>
            <a:r>
              <a:rPr lang="en-US" sz="800" dirty="0">
                <a:latin typeface="Consolas" panose="020B0609020204030204" pitchFamily="49" charset="0"/>
              </a:rPr>
              <a:t>    </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 E X C E P T I O N   B L O C K                --</a:t>
            </a:r>
          </a:p>
          <a:p>
            <a:pPr marL="0" indent="0">
              <a:lnSpc>
                <a:spcPct val="100000"/>
              </a:lnSpc>
              <a:spcBef>
                <a:spcPts val="0"/>
              </a:spcBef>
              <a:buNone/>
            </a:pPr>
            <a:r>
              <a:rPr lang="en-US" sz="800" dirty="0">
                <a:latin typeface="Consolas" panose="020B0609020204030204" pitchFamily="49" charset="0"/>
              </a:rPr>
              <a:t>--------------------------------------------------</a:t>
            </a:r>
          </a:p>
          <a:p>
            <a:pPr marL="0" indent="0">
              <a:lnSpc>
                <a:spcPct val="100000"/>
              </a:lnSpc>
              <a:spcBef>
                <a:spcPts val="0"/>
              </a:spcBef>
              <a:buNone/>
            </a:pPr>
            <a:r>
              <a:rPr lang="en-US" sz="800" dirty="0">
                <a:latin typeface="Consolas" panose="020B0609020204030204" pitchFamily="49" charset="0"/>
              </a:rPr>
              <a:t>EXCEPTION</a:t>
            </a:r>
          </a:p>
          <a:p>
            <a:pPr marL="0" indent="0">
              <a:lnSpc>
                <a:spcPct val="100000"/>
              </a:lnSpc>
              <a:spcBef>
                <a:spcPts val="0"/>
              </a:spcBef>
              <a:buNone/>
            </a:pPr>
            <a:r>
              <a:rPr lang="en-US" sz="800" dirty="0">
                <a:latin typeface="Consolas" panose="020B0609020204030204" pitchFamily="49" charset="0"/>
              </a:rPr>
              <a:t>WHEN OTHERS THEN </a:t>
            </a:r>
            <a:r>
              <a:rPr lang="en-US" sz="800" dirty="0" err="1">
                <a:latin typeface="Consolas" panose="020B0609020204030204" pitchFamily="49" charset="0"/>
              </a:rPr>
              <a:t>DBMS_OUTPUT.put_line</a:t>
            </a:r>
            <a:r>
              <a:rPr lang="en-US" sz="800" dirty="0">
                <a:latin typeface="Consolas" panose="020B0609020204030204" pitchFamily="49" charset="0"/>
              </a:rPr>
              <a:t>('PR_XXJS_WRITE_DEBUG has aborted.  SQLCODE ' ||SQLCODE</a:t>
            </a:r>
          </a:p>
          <a:p>
            <a:pPr marL="0" indent="0">
              <a:lnSpc>
                <a:spcPct val="100000"/>
              </a:lnSpc>
              <a:spcBef>
                <a:spcPts val="0"/>
              </a:spcBef>
              <a:buNone/>
            </a:pPr>
            <a:r>
              <a:rPr lang="en-US" sz="800" dirty="0">
                <a:latin typeface="Consolas" panose="020B0609020204030204" pitchFamily="49" charset="0"/>
              </a:rPr>
              <a:t>                                          || ' SQL Message ' || SQLERRM);      </a:t>
            </a:r>
          </a:p>
          <a:p>
            <a:pPr marL="0" indent="0">
              <a:lnSpc>
                <a:spcPct val="100000"/>
              </a:lnSpc>
              <a:spcBef>
                <a:spcPts val="0"/>
              </a:spcBef>
              <a:buNone/>
            </a:pPr>
            <a:r>
              <a:rPr lang="en-US" sz="800" dirty="0">
                <a:latin typeface="Consolas" panose="020B0609020204030204" pitchFamily="49" charset="0"/>
              </a:rPr>
              <a:t>      </a:t>
            </a:r>
          </a:p>
          <a:p>
            <a:pPr marL="0" indent="0">
              <a:lnSpc>
                <a:spcPct val="100000"/>
              </a:lnSpc>
              <a:spcBef>
                <a:spcPts val="0"/>
              </a:spcBef>
              <a:buNone/>
            </a:pPr>
            <a:r>
              <a:rPr lang="en-US" sz="800" dirty="0">
                <a:latin typeface="Consolas" panose="020B0609020204030204" pitchFamily="49" charset="0"/>
              </a:rPr>
              <a:t>END;</a:t>
            </a:r>
          </a:p>
          <a:p>
            <a:pPr marL="0" indent="0">
              <a:lnSpc>
                <a:spcPct val="100000"/>
              </a:lnSpc>
              <a:spcBef>
                <a:spcPts val="0"/>
              </a:spcBef>
              <a:buNone/>
            </a:pPr>
            <a:r>
              <a:rPr lang="en-US" sz="800" dirty="0">
                <a:latin typeface="Consolas" panose="020B0609020204030204" pitchFamily="49" charset="0"/>
              </a:rPr>
              <a:t>/</a:t>
            </a:r>
          </a:p>
        </p:txBody>
      </p:sp>
      <p:sp>
        <p:nvSpPr>
          <p:cNvPr id="4" name="Arrow: Right 3">
            <a:extLst>
              <a:ext uri="{FF2B5EF4-FFF2-40B4-BE49-F238E27FC236}">
                <a16:creationId xmlns:a16="http://schemas.microsoft.com/office/drawing/2014/main" id="{F4037AE0-C195-490F-A7B6-536763246DA5}"/>
              </a:ext>
            </a:extLst>
          </p:cNvPr>
          <p:cNvSpPr/>
          <p:nvPr/>
        </p:nvSpPr>
        <p:spPr>
          <a:xfrm>
            <a:off x="4541730" y="1621176"/>
            <a:ext cx="2155971"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C2CB437-2422-4604-A4D5-87771044BD7B}"/>
              </a:ext>
            </a:extLst>
          </p:cNvPr>
          <p:cNvSpPr/>
          <p:nvPr/>
        </p:nvSpPr>
        <p:spPr>
          <a:xfrm>
            <a:off x="6076916" y="2320637"/>
            <a:ext cx="620786"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725151C-6502-4A9F-8DF1-A507C9F44772}"/>
              </a:ext>
            </a:extLst>
          </p:cNvPr>
          <p:cNvSpPr/>
          <p:nvPr/>
        </p:nvSpPr>
        <p:spPr>
          <a:xfrm>
            <a:off x="4566897" y="2842153"/>
            <a:ext cx="2130803"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5336A4F-95FA-45BD-B887-B287C41FA683}"/>
              </a:ext>
            </a:extLst>
          </p:cNvPr>
          <p:cNvSpPr/>
          <p:nvPr/>
        </p:nvSpPr>
        <p:spPr>
          <a:xfrm>
            <a:off x="3209278" y="3504883"/>
            <a:ext cx="3488421"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F9E0550-0BF2-4030-8741-20ED5A1A9403}"/>
              </a:ext>
            </a:extLst>
          </p:cNvPr>
          <p:cNvSpPr/>
          <p:nvPr/>
        </p:nvSpPr>
        <p:spPr>
          <a:xfrm>
            <a:off x="3209277" y="4272154"/>
            <a:ext cx="3488421"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65F5FB3-B1CD-47A9-AD16-3A3F9352CAE8}"/>
              </a:ext>
            </a:extLst>
          </p:cNvPr>
          <p:cNvSpPr/>
          <p:nvPr/>
        </p:nvSpPr>
        <p:spPr>
          <a:xfrm>
            <a:off x="3209278" y="4840108"/>
            <a:ext cx="3488420"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A4D7A6-314B-4178-B7BD-A0D9B0AD38DB}"/>
              </a:ext>
            </a:extLst>
          </p:cNvPr>
          <p:cNvSpPr txBox="1"/>
          <p:nvPr/>
        </p:nvSpPr>
        <p:spPr>
          <a:xfrm>
            <a:off x="6697698" y="1396126"/>
            <a:ext cx="5104660" cy="707886"/>
          </a:xfrm>
          <a:prstGeom prst="rect">
            <a:avLst/>
          </a:prstGeom>
          <a:noFill/>
          <a:ln>
            <a:solidFill>
              <a:schemeClr val="accent1"/>
            </a:solidFill>
          </a:ln>
        </p:spPr>
        <p:txBody>
          <a:bodyPr wrap="square" rtlCol="0">
            <a:spAutoFit/>
          </a:bodyPr>
          <a:lstStyle/>
          <a:p>
            <a:r>
              <a:rPr lang="en-US" sz="1000" dirty="0"/>
              <a:t>The Create or replace statement specifies the name of the procedure and optionally Input and Output Parameters.  Parameters should be prefixed with P_ and end with _IN or _OUT indicating the type of parameter. *Note comments created after the Create statement are saved in the database as part of the procedure</a:t>
            </a:r>
          </a:p>
        </p:txBody>
      </p:sp>
      <p:sp>
        <p:nvSpPr>
          <p:cNvPr id="11" name="TextBox 10">
            <a:extLst>
              <a:ext uri="{FF2B5EF4-FFF2-40B4-BE49-F238E27FC236}">
                <a16:creationId xmlns:a16="http://schemas.microsoft.com/office/drawing/2014/main" id="{34D83FD9-9396-460B-A2EC-27FF07E21582}"/>
              </a:ext>
            </a:extLst>
          </p:cNvPr>
          <p:cNvSpPr txBox="1"/>
          <p:nvPr/>
        </p:nvSpPr>
        <p:spPr>
          <a:xfrm>
            <a:off x="6697697" y="2151656"/>
            <a:ext cx="5104661" cy="553998"/>
          </a:xfrm>
          <a:prstGeom prst="rect">
            <a:avLst/>
          </a:prstGeom>
          <a:noFill/>
          <a:ln>
            <a:solidFill>
              <a:schemeClr val="accent1"/>
            </a:solidFill>
          </a:ln>
        </p:spPr>
        <p:txBody>
          <a:bodyPr wrap="square" rtlCol="0">
            <a:spAutoFit/>
          </a:bodyPr>
          <a:lstStyle/>
          <a:p>
            <a:r>
              <a:rPr lang="en-US" sz="1000" dirty="0"/>
              <a:t>PRAGMA AUTONOMOUS_TRANSACTION this statement makes the code run in it’s own transaction and will not be impacted by commit or rollback statement from the code that calls the procedure.  Only required in certain scenarios, like writing a debug table</a:t>
            </a:r>
          </a:p>
        </p:txBody>
      </p:sp>
      <p:sp>
        <p:nvSpPr>
          <p:cNvPr id="12" name="TextBox 11">
            <a:extLst>
              <a:ext uri="{FF2B5EF4-FFF2-40B4-BE49-F238E27FC236}">
                <a16:creationId xmlns:a16="http://schemas.microsoft.com/office/drawing/2014/main" id="{BBE1B97D-483E-4DBE-B4A5-F243401C931E}"/>
              </a:ext>
            </a:extLst>
          </p:cNvPr>
          <p:cNvSpPr txBox="1"/>
          <p:nvPr/>
        </p:nvSpPr>
        <p:spPr>
          <a:xfrm>
            <a:off x="6697698" y="2764029"/>
            <a:ext cx="5104660" cy="246221"/>
          </a:xfrm>
          <a:prstGeom prst="rect">
            <a:avLst/>
          </a:prstGeom>
          <a:noFill/>
          <a:ln>
            <a:solidFill>
              <a:schemeClr val="accent1"/>
            </a:solidFill>
          </a:ln>
        </p:spPr>
        <p:txBody>
          <a:bodyPr wrap="square" rtlCol="0">
            <a:spAutoFit/>
          </a:bodyPr>
          <a:lstStyle/>
          <a:p>
            <a:r>
              <a:rPr lang="en-US" sz="1000" dirty="0"/>
              <a:t>Local Variables need to be defined before the Begin Statement</a:t>
            </a:r>
          </a:p>
        </p:txBody>
      </p:sp>
      <p:sp>
        <p:nvSpPr>
          <p:cNvPr id="13" name="TextBox 12">
            <a:extLst>
              <a:ext uri="{FF2B5EF4-FFF2-40B4-BE49-F238E27FC236}">
                <a16:creationId xmlns:a16="http://schemas.microsoft.com/office/drawing/2014/main" id="{C45543EE-2F38-421D-A526-6F8A86250786}"/>
              </a:ext>
            </a:extLst>
          </p:cNvPr>
          <p:cNvSpPr txBox="1"/>
          <p:nvPr/>
        </p:nvSpPr>
        <p:spPr>
          <a:xfrm>
            <a:off x="6697697" y="3440211"/>
            <a:ext cx="5104659" cy="246221"/>
          </a:xfrm>
          <a:prstGeom prst="rect">
            <a:avLst/>
          </a:prstGeom>
          <a:noFill/>
          <a:ln>
            <a:solidFill>
              <a:schemeClr val="accent1"/>
            </a:solidFill>
          </a:ln>
        </p:spPr>
        <p:txBody>
          <a:bodyPr wrap="square" rtlCol="0">
            <a:spAutoFit/>
          </a:bodyPr>
          <a:lstStyle/>
          <a:p>
            <a:r>
              <a:rPr lang="en-US" sz="1000" dirty="0"/>
              <a:t>The actual procedure code is between the first BEGIN statement and the EXCEPTION block.</a:t>
            </a:r>
          </a:p>
        </p:txBody>
      </p:sp>
      <p:sp>
        <p:nvSpPr>
          <p:cNvPr id="14" name="TextBox 13">
            <a:extLst>
              <a:ext uri="{FF2B5EF4-FFF2-40B4-BE49-F238E27FC236}">
                <a16:creationId xmlns:a16="http://schemas.microsoft.com/office/drawing/2014/main" id="{48E83D45-2CAB-47E9-A2D7-A4E8CECC189B}"/>
              </a:ext>
            </a:extLst>
          </p:cNvPr>
          <p:cNvSpPr txBox="1"/>
          <p:nvPr/>
        </p:nvSpPr>
        <p:spPr>
          <a:xfrm>
            <a:off x="6697698" y="4133063"/>
            <a:ext cx="5104658" cy="400110"/>
          </a:xfrm>
          <a:prstGeom prst="rect">
            <a:avLst/>
          </a:prstGeom>
          <a:noFill/>
          <a:ln>
            <a:solidFill>
              <a:schemeClr val="accent1"/>
            </a:solidFill>
          </a:ln>
        </p:spPr>
        <p:txBody>
          <a:bodyPr wrap="square" rtlCol="0">
            <a:spAutoFit/>
          </a:bodyPr>
          <a:lstStyle/>
          <a:p>
            <a:r>
              <a:rPr lang="en-US" sz="1000" dirty="0"/>
              <a:t>If the procedure calls SQL Statements to Insert, Update or Delete a COMMIT must be executed to save the updates.</a:t>
            </a:r>
          </a:p>
        </p:txBody>
      </p:sp>
      <p:sp>
        <p:nvSpPr>
          <p:cNvPr id="15" name="TextBox 14">
            <a:extLst>
              <a:ext uri="{FF2B5EF4-FFF2-40B4-BE49-F238E27FC236}">
                <a16:creationId xmlns:a16="http://schemas.microsoft.com/office/drawing/2014/main" id="{A11BB967-A43B-4B78-A9F7-FA91EBDFCC4B}"/>
              </a:ext>
            </a:extLst>
          </p:cNvPr>
          <p:cNvSpPr txBox="1"/>
          <p:nvPr/>
        </p:nvSpPr>
        <p:spPr>
          <a:xfrm>
            <a:off x="6697698" y="4808207"/>
            <a:ext cx="5104658" cy="400110"/>
          </a:xfrm>
          <a:prstGeom prst="rect">
            <a:avLst/>
          </a:prstGeom>
          <a:noFill/>
          <a:ln>
            <a:solidFill>
              <a:schemeClr val="accent1"/>
            </a:solidFill>
          </a:ln>
        </p:spPr>
        <p:txBody>
          <a:bodyPr wrap="square" rtlCol="0">
            <a:spAutoFit/>
          </a:bodyPr>
          <a:lstStyle/>
          <a:p>
            <a:r>
              <a:rPr lang="en-US" sz="1000" dirty="0"/>
              <a:t>The EXCEPTION block is invoked if a SQL error is detected in the code.  *Note if no Exception block is coded this will cause the error to be thrown in the calling code</a:t>
            </a:r>
          </a:p>
        </p:txBody>
      </p:sp>
    </p:spTree>
    <p:extLst>
      <p:ext uri="{BB962C8B-B14F-4D97-AF65-F5344CB8AC3E}">
        <p14:creationId xmlns:p14="http://schemas.microsoft.com/office/powerpoint/2010/main" val="302862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4A51-7181-4D3B-A7A8-33C576FF2685}"/>
              </a:ext>
            </a:extLst>
          </p:cNvPr>
          <p:cNvSpPr>
            <a:spLocks noGrp="1"/>
          </p:cNvSpPr>
          <p:nvPr>
            <p:ph type="title"/>
          </p:nvPr>
        </p:nvSpPr>
        <p:spPr/>
        <p:txBody>
          <a:bodyPr/>
          <a:lstStyle/>
          <a:p>
            <a:r>
              <a:rPr lang="en-US" dirty="0"/>
              <a:t>Supporting Objects for Example Procedure #1</a:t>
            </a:r>
          </a:p>
        </p:txBody>
      </p:sp>
      <p:sp>
        <p:nvSpPr>
          <p:cNvPr id="3" name="Content Placeholder 2">
            <a:extLst>
              <a:ext uri="{FF2B5EF4-FFF2-40B4-BE49-F238E27FC236}">
                <a16:creationId xmlns:a16="http://schemas.microsoft.com/office/drawing/2014/main" id="{7B314C2D-ADFD-42FA-B05D-DD53048677E6}"/>
              </a:ext>
            </a:extLst>
          </p:cNvPr>
          <p:cNvSpPr>
            <a:spLocks noGrp="1"/>
          </p:cNvSpPr>
          <p:nvPr>
            <p:ph idx="1"/>
          </p:nvPr>
        </p:nvSpPr>
        <p:spPr>
          <a:xfrm>
            <a:off x="715652" y="1605845"/>
            <a:ext cx="4280554" cy="4351338"/>
          </a:xfrm>
        </p:spPr>
        <p:txBody>
          <a:bodyPr>
            <a:normAutofit/>
          </a:bodyPr>
          <a:lstStyle/>
          <a:p>
            <a:pPr marL="0" indent="0">
              <a:lnSpc>
                <a:spcPct val="100000"/>
              </a:lnSpc>
              <a:spcBef>
                <a:spcPts val="0"/>
              </a:spcBef>
              <a:buNone/>
            </a:pPr>
            <a:r>
              <a:rPr lang="en-US" sz="1400" dirty="0"/>
              <a:t>CREATE SEQUENCE XXJS_DEBUG_SEQ</a:t>
            </a:r>
          </a:p>
          <a:p>
            <a:pPr marL="0" indent="0">
              <a:lnSpc>
                <a:spcPct val="100000"/>
              </a:lnSpc>
              <a:spcBef>
                <a:spcPts val="0"/>
              </a:spcBef>
              <a:buNone/>
            </a:pPr>
            <a:r>
              <a:rPr lang="en-US" sz="1400" dirty="0"/>
              <a:t>  START WITH 1</a:t>
            </a:r>
          </a:p>
          <a:p>
            <a:pPr marL="0" indent="0">
              <a:lnSpc>
                <a:spcPct val="100000"/>
              </a:lnSpc>
              <a:spcBef>
                <a:spcPts val="0"/>
              </a:spcBef>
              <a:buNone/>
            </a:pPr>
            <a:r>
              <a:rPr lang="en-US" sz="1400" dirty="0"/>
              <a:t>  MAXVALUE 999999999999999999999999999</a:t>
            </a:r>
          </a:p>
          <a:p>
            <a:pPr marL="0" indent="0">
              <a:lnSpc>
                <a:spcPct val="100000"/>
              </a:lnSpc>
              <a:spcBef>
                <a:spcPts val="0"/>
              </a:spcBef>
              <a:buNone/>
            </a:pPr>
            <a:r>
              <a:rPr lang="en-US" sz="1400" dirty="0"/>
              <a:t>  MINVALUE 1</a:t>
            </a:r>
          </a:p>
          <a:p>
            <a:pPr marL="0" indent="0">
              <a:lnSpc>
                <a:spcPct val="100000"/>
              </a:lnSpc>
              <a:spcBef>
                <a:spcPts val="0"/>
              </a:spcBef>
              <a:buNone/>
            </a:pPr>
            <a:r>
              <a:rPr lang="en-US" sz="1400" dirty="0"/>
              <a:t>  NOCYCLE</a:t>
            </a:r>
          </a:p>
          <a:p>
            <a:pPr marL="0" indent="0">
              <a:lnSpc>
                <a:spcPct val="100000"/>
              </a:lnSpc>
              <a:spcBef>
                <a:spcPts val="0"/>
              </a:spcBef>
              <a:buNone/>
            </a:pPr>
            <a:r>
              <a:rPr lang="en-US" sz="1400" dirty="0"/>
              <a:t>  CACHE 20</a:t>
            </a:r>
          </a:p>
          <a:p>
            <a:pPr marL="0" indent="0">
              <a:lnSpc>
                <a:spcPct val="100000"/>
              </a:lnSpc>
              <a:spcBef>
                <a:spcPts val="0"/>
              </a:spcBef>
              <a:buNone/>
            </a:pPr>
            <a:r>
              <a:rPr lang="en-US" sz="1400" dirty="0"/>
              <a:t>  NOORDER;</a:t>
            </a:r>
          </a:p>
          <a:p>
            <a:pPr marL="0" indent="0">
              <a:lnSpc>
                <a:spcPct val="100000"/>
              </a:lnSpc>
              <a:spcBef>
                <a:spcPts val="0"/>
              </a:spcBef>
              <a:buNone/>
            </a:pPr>
            <a:endParaRPr lang="en-US" sz="1400" dirty="0"/>
          </a:p>
          <a:p>
            <a:pPr marL="0" indent="0">
              <a:lnSpc>
                <a:spcPct val="100000"/>
              </a:lnSpc>
              <a:spcBef>
                <a:spcPts val="0"/>
              </a:spcBef>
              <a:buNone/>
            </a:pPr>
            <a:r>
              <a:rPr lang="en-US" sz="1400" dirty="0"/>
              <a:t>CREATE TABLE XXJS_DEBUG</a:t>
            </a:r>
          </a:p>
          <a:p>
            <a:pPr marL="0" indent="0">
              <a:lnSpc>
                <a:spcPct val="100000"/>
              </a:lnSpc>
              <a:spcBef>
                <a:spcPts val="0"/>
              </a:spcBef>
              <a:buNone/>
            </a:pPr>
            <a:r>
              <a:rPr lang="en-US" sz="1400" dirty="0"/>
              <a:t>(</a:t>
            </a:r>
          </a:p>
          <a:p>
            <a:pPr marL="0" indent="0">
              <a:lnSpc>
                <a:spcPct val="100000"/>
              </a:lnSpc>
              <a:spcBef>
                <a:spcPts val="0"/>
              </a:spcBef>
              <a:buNone/>
            </a:pPr>
            <a:r>
              <a:rPr lang="en-US" sz="1400" dirty="0"/>
              <a:t>  SEQ_NO               NUMBER                   NOT NULL,</a:t>
            </a:r>
          </a:p>
          <a:p>
            <a:pPr marL="0" indent="0">
              <a:lnSpc>
                <a:spcPct val="100000"/>
              </a:lnSpc>
              <a:spcBef>
                <a:spcPts val="0"/>
              </a:spcBef>
              <a:buNone/>
            </a:pPr>
            <a:r>
              <a:rPr lang="en-US" sz="1400" dirty="0"/>
              <a:t>  TEXT                 VARCHAR2(4000 BYTE),</a:t>
            </a:r>
          </a:p>
          <a:p>
            <a:pPr marL="0" indent="0">
              <a:lnSpc>
                <a:spcPct val="100000"/>
              </a:lnSpc>
              <a:spcBef>
                <a:spcPts val="0"/>
              </a:spcBef>
              <a:buNone/>
            </a:pPr>
            <a:r>
              <a:rPr lang="en-US" sz="1400" dirty="0"/>
              <a:t>  PROCEDURE_NAME       VARCHAR2(100 BYTE),</a:t>
            </a:r>
          </a:p>
          <a:p>
            <a:pPr marL="0" indent="0">
              <a:lnSpc>
                <a:spcPct val="100000"/>
              </a:lnSpc>
              <a:spcBef>
                <a:spcPts val="0"/>
              </a:spcBef>
              <a:buNone/>
            </a:pPr>
            <a:r>
              <a:rPr lang="en-US" sz="1400" dirty="0"/>
              <a:t>  CREATED_BY           VARCHAR2(20 BYTE)        NOT NULL,</a:t>
            </a:r>
          </a:p>
          <a:p>
            <a:pPr marL="0" indent="0">
              <a:lnSpc>
                <a:spcPct val="100000"/>
              </a:lnSpc>
              <a:spcBef>
                <a:spcPts val="0"/>
              </a:spcBef>
              <a:buNone/>
            </a:pPr>
            <a:r>
              <a:rPr lang="en-US" sz="1400" dirty="0"/>
              <a:t>  DATE_CREATED         DATE                     NOT NULL,</a:t>
            </a:r>
          </a:p>
          <a:p>
            <a:pPr marL="0" indent="0">
              <a:lnSpc>
                <a:spcPct val="100000"/>
              </a:lnSpc>
              <a:spcBef>
                <a:spcPts val="0"/>
              </a:spcBef>
              <a:buNone/>
            </a:pPr>
            <a:r>
              <a:rPr lang="en-US" sz="1400" dirty="0"/>
              <a:t>  CLIENT_PROGRAM_NAME  VARCHAR2(400 BYTE),</a:t>
            </a:r>
          </a:p>
          <a:p>
            <a:pPr marL="0" indent="0">
              <a:lnSpc>
                <a:spcPct val="100000"/>
              </a:lnSpc>
              <a:spcBef>
                <a:spcPts val="0"/>
              </a:spcBef>
              <a:buNone/>
            </a:pPr>
            <a:r>
              <a:rPr lang="en-US" sz="1400" dirty="0"/>
              <a:t>  PRIMARY KEY (SEQ_NO)</a:t>
            </a:r>
          </a:p>
          <a:p>
            <a:pPr marL="0" indent="0">
              <a:lnSpc>
                <a:spcPct val="100000"/>
              </a:lnSpc>
              <a:spcBef>
                <a:spcPts val="0"/>
              </a:spcBef>
              <a:buNone/>
            </a:pPr>
            <a:r>
              <a:rPr lang="en-US" sz="1400" dirty="0"/>
              <a:t>);</a:t>
            </a:r>
          </a:p>
          <a:p>
            <a:pPr marL="0" indent="0">
              <a:lnSpc>
                <a:spcPct val="100000"/>
              </a:lnSpc>
              <a:spcBef>
                <a:spcPts val="0"/>
              </a:spcBef>
              <a:buNone/>
            </a:pPr>
            <a:endParaRPr lang="en-US" sz="1000" dirty="0"/>
          </a:p>
          <a:p>
            <a:pPr marL="0" indent="0">
              <a:lnSpc>
                <a:spcPct val="100000"/>
              </a:lnSpc>
              <a:spcBef>
                <a:spcPts val="0"/>
              </a:spcBef>
              <a:buNone/>
            </a:pPr>
            <a:endParaRPr lang="en-US" sz="1000" dirty="0"/>
          </a:p>
        </p:txBody>
      </p:sp>
      <p:sp>
        <p:nvSpPr>
          <p:cNvPr id="4" name="Content Placeholder 2">
            <a:extLst>
              <a:ext uri="{FF2B5EF4-FFF2-40B4-BE49-F238E27FC236}">
                <a16:creationId xmlns:a16="http://schemas.microsoft.com/office/drawing/2014/main" id="{9250991A-5B18-41E1-BC7D-15D4DE9FB460}"/>
              </a:ext>
            </a:extLst>
          </p:cNvPr>
          <p:cNvSpPr txBox="1">
            <a:spLocks/>
          </p:cNvSpPr>
          <p:nvPr/>
        </p:nvSpPr>
        <p:spPr>
          <a:xfrm>
            <a:off x="5712643" y="1605845"/>
            <a:ext cx="5099902" cy="4802187"/>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500" dirty="0"/>
              <a:t>CREATE OR REPLACE TRIGGER JSDEBUG_BI_CR BEFORE INSERT</a:t>
            </a:r>
          </a:p>
          <a:p>
            <a:pPr marL="0" indent="0">
              <a:lnSpc>
                <a:spcPct val="100000"/>
              </a:lnSpc>
              <a:spcBef>
                <a:spcPts val="0"/>
              </a:spcBef>
              <a:buFont typeface="Arial" panose="020B0604020202020204" pitchFamily="34" charset="0"/>
              <a:buNone/>
            </a:pPr>
            <a:r>
              <a:rPr lang="en-US" sz="2500" dirty="0"/>
              <a:t>ON XXJS_DEBUG REFERENCING OLD AS OLD NEW AS NEW FOR EACH ROW</a:t>
            </a:r>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r>
              <a:rPr lang="en-US" sz="2500" dirty="0"/>
              <a:t>-- Before Insert Trigger on table XXJS_DEBUG                                  --</a:t>
            </a:r>
          </a:p>
          <a:p>
            <a:pPr marL="0" indent="0">
              <a:lnSpc>
                <a:spcPct val="100000"/>
              </a:lnSpc>
              <a:spcBef>
                <a:spcPts val="0"/>
              </a:spcBef>
              <a:buFont typeface="Arial" panose="020B0604020202020204" pitchFamily="34" charset="0"/>
              <a:buNone/>
            </a:pPr>
            <a:r>
              <a:rPr lang="en-US" sz="2500" dirty="0"/>
              <a:t>-- Author: Jim Slanker  created June 2nd 2022                                 --</a:t>
            </a:r>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endParaRPr lang="en-US" sz="2500" dirty="0"/>
          </a:p>
          <a:p>
            <a:pPr marL="0" indent="0">
              <a:lnSpc>
                <a:spcPct val="100000"/>
              </a:lnSpc>
              <a:spcBef>
                <a:spcPts val="0"/>
              </a:spcBef>
              <a:buFont typeface="Arial" panose="020B0604020202020204" pitchFamily="34" charset="0"/>
              <a:buNone/>
            </a:pPr>
            <a:r>
              <a:rPr lang="en-US" sz="2500" dirty="0"/>
              <a:t>DECLARE</a:t>
            </a:r>
          </a:p>
          <a:p>
            <a:pPr marL="0" indent="0">
              <a:lnSpc>
                <a:spcPct val="100000"/>
              </a:lnSpc>
              <a:spcBef>
                <a:spcPts val="0"/>
              </a:spcBef>
              <a:buFont typeface="Arial" panose="020B0604020202020204" pitchFamily="34" charset="0"/>
              <a:buNone/>
            </a:pPr>
            <a:endParaRPr lang="en-US" sz="2500" dirty="0"/>
          </a:p>
          <a:p>
            <a:pPr marL="0" indent="0">
              <a:lnSpc>
                <a:spcPct val="100000"/>
              </a:lnSpc>
              <a:spcBef>
                <a:spcPts val="0"/>
              </a:spcBef>
              <a:buFont typeface="Arial" panose="020B0604020202020204" pitchFamily="34" charset="0"/>
              <a:buNone/>
            </a:pPr>
            <a:endParaRPr lang="en-US" sz="2500" dirty="0"/>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r>
              <a:rPr lang="en-US" sz="2500" dirty="0"/>
              <a:t>-- B E G I N                                                    Trigger Code --</a:t>
            </a:r>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r>
              <a:rPr lang="en-US" sz="2500" dirty="0"/>
              <a:t>BEGIN</a:t>
            </a:r>
          </a:p>
          <a:p>
            <a:pPr marL="0" indent="0">
              <a:lnSpc>
                <a:spcPct val="100000"/>
              </a:lnSpc>
              <a:spcBef>
                <a:spcPts val="0"/>
              </a:spcBef>
              <a:buFont typeface="Arial" panose="020B0604020202020204" pitchFamily="34" charset="0"/>
              <a:buNone/>
            </a:pPr>
            <a:r>
              <a:rPr lang="en-US" sz="2500" dirty="0"/>
              <a:t> </a:t>
            </a:r>
          </a:p>
          <a:p>
            <a:pPr marL="0" indent="0">
              <a:lnSpc>
                <a:spcPct val="100000"/>
              </a:lnSpc>
              <a:spcBef>
                <a:spcPts val="0"/>
              </a:spcBef>
              <a:buFont typeface="Arial" panose="020B0604020202020204" pitchFamily="34" charset="0"/>
              <a:buNone/>
            </a:pPr>
            <a:r>
              <a:rPr lang="en-US" sz="2500" dirty="0"/>
              <a:t>  :</a:t>
            </a:r>
            <a:r>
              <a:rPr lang="en-US" sz="2500" dirty="0" err="1"/>
              <a:t>NEW.created_by</a:t>
            </a:r>
            <a:r>
              <a:rPr lang="en-US" sz="2500" dirty="0"/>
              <a:t>          := USER;</a:t>
            </a:r>
          </a:p>
          <a:p>
            <a:pPr marL="0" indent="0">
              <a:lnSpc>
                <a:spcPct val="100000"/>
              </a:lnSpc>
              <a:spcBef>
                <a:spcPts val="0"/>
              </a:spcBef>
              <a:buFont typeface="Arial" panose="020B0604020202020204" pitchFamily="34" charset="0"/>
              <a:buNone/>
            </a:pPr>
            <a:r>
              <a:rPr lang="en-US" sz="2500" dirty="0"/>
              <a:t>  :</a:t>
            </a:r>
            <a:r>
              <a:rPr lang="en-US" sz="2500" dirty="0" err="1"/>
              <a:t>NEW.date_created</a:t>
            </a:r>
            <a:r>
              <a:rPr lang="en-US" sz="2500" dirty="0"/>
              <a:t>        := SYSDATE;</a:t>
            </a:r>
          </a:p>
          <a:p>
            <a:pPr marL="0" indent="0">
              <a:lnSpc>
                <a:spcPct val="100000"/>
              </a:lnSpc>
              <a:spcBef>
                <a:spcPts val="0"/>
              </a:spcBef>
              <a:buFont typeface="Arial" panose="020B0604020202020204" pitchFamily="34" charset="0"/>
              <a:buNone/>
            </a:pPr>
            <a:r>
              <a:rPr lang="en-US" sz="2500" dirty="0"/>
              <a:t>  :</a:t>
            </a:r>
            <a:r>
              <a:rPr lang="en-US" sz="2500" dirty="0" err="1"/>
              <a:t>NEW.seq_no</a:t>
            </a:r>
            <a:r>
              <a:rPr lang="en-US" sz="2500" dirty="0"/>
              <a:t>              := </a:t>
            </a:r>
            <a:r>
              <a:rPr lang="en-US" sz="2500" dirty="0" err="1"/>
              <a:t>xxjs_debug_seq.NEXTVAL</a:t>
            </a:r>
            <a:r>
              <a:rPr lang="en-US" sz="2500" dirty="0"/>
              <a:t>;</a:t>
            </a:r>
          </a:p>
          <a:p>
            <a:pPr marL="0" indent="0">
              <a:lnSpc>
                <a:spcPct val="100000"/>
              </a:lnSpc>
              <a:spcBef>
                <a:spcPts val="0"/>
              </a:spcBef>
              <a:buFont typeface="Arial" panose="020B0604020202020204" pitchFamily="34" charset="0"/>
              <a:buNone/>
            </a:pPr>
            <a:r>
              <a:rPr lang="en-US" sz="2500" dirty="0"/>
              <a:t>  </a:t>
            </a:r>
          </a:p>
          <a:p>
            <a:pPr marL="0" indent="0">
              <a:lnSpc>
                <a:spcPct val="100000"/>
              </a:lnSpc>
              <a:spcBef>
                <a:spcPts val="0"/>
              </a:spcBef>
              <a:buFont typeface="Arial" panose="020B0604020202020204" pitchFamily="34" charset="0"/>
              <a:buNone/>
            </a:pPr>
            <a:r>
              <a:rPr lang="en-US" sz="2500" dirty="0"/>
              <a:t>  IF :</a:t>
            </a:r>
            <a:r>
              <a:rPr lang="en-US" sz="2500" dirty="0" err="1"/>
              <a:t>NEW.procedure_name</a:t>
            </a:r>
            <a:r>
              <a:rPr lang="en-US" sz="2500" dirty="0"/>
              <a:t> is NULL THEN                                       </a:t>
            </a:r>
          </a:p>
          <a:p>
            <a:pPr marL="0" indent="0">
              <a:lnSpc>
                <a:spcPct val="100000"/>
              </a:lnSpc>
              <a:spcBef>
                <a:spcPts val="0"/>
              </a:spcBef>
              <a:buFont typeface="Arial" panose="020B0604020202020204" pitchFamily="34" charset="0"/>
              <a:buNone/>
            </a:pPr>
            <a:r>
              <a:rPr lang="en-US" sz="2500" dirty="0"/>
              <a:t>     :</a:t>
            </a:r>
            <a:r>
              <a:rPr lang="en-US" sz="2500" dirty="0" err="1"/>
              <a:t>NEW.procedure_name</a:t>
            </a:r>
            <a:r>
              <a:rPr lang="en-US" sz="2500" dirty="0"/>
              <a:t>  := </a:t>
            </a:r>
            <a:r>
              <a:rPr lang="en-US" sz="2500" dirty="0" err="1"/>
              <a:t>sys_context</a:t>
            </a:r>
            <a:r>
              <a:rPr lang="en-US" sz="2500" dirty="0"/>
              <a:t>('USERENV','MODULE');              </a:t>
            </a:r>
          </a:p>
          <a:p>
            <a:pPr marL="0" indent="0">
              <a:lnSpc>
                <a:spcPct val="100000"/>
              </a:lnSpc>
              <a:spcBef>
                <a:spcPts val="0"/>
              </a:spcBef>
              <a:buFont typeface="Arial" panose="020B0604020202020204" pitchFamily="34" charset="0"/>
              <a:buNone/>
            </a:pPr>
            <a:r>
              <a:rPr lang="en-US" sz="2500" dirty="0"/>
              <a:t>  ELSE                                                                      </a:t>
            </a:r>
          </a:p>
          <a:p>
            <a:pPr marL="0" indent="0">
              <a:lnSpc>
                <a:spcPct val="100000"/>
              </a:lnSpc>
              <a:spcBef>
                <a:spcPts val="0"/>
              </a:spcBef>
              <a:buFont typeface="Arial" panose="020B0604020202020204" pitchFamily="34" charset="0"/>
              <a:buNone/>
            </a:pPr>
            <a:r>
              <a:rPr lang="en-US" sz="2500" dirty="0"/>
              <a:t>     :</a:t>
            </a:r>
            <a:r>
              <a:rPr lang="en-US" sz="2500" dirty="0" err="1"/>
              <a:t>NEW.procedure_name</a:t>
            </a:r>
            <a:r>
              <a:rPr lang="en-US" sz="2500" dirty="0"/>
              <a:t>  := SUBSTR(:</a:t>
            </a:r>
            <a:r>
              <a:rPr lang="en-US" sz="2500" dirty="0" err="1"/>
              <a:t>NEW.procedure_name</a:t>
            </a:r>
            <a:r>
              <a:rPr lang="en-US" sz="2500" dirty="0"/>
              <a:t> || ' '                     </a:t>
            </a:r>
          </a:p>
          <a:p>
            <a:pPr marL="0" indent="0">
              <a:lnSpc>
                <a:spcPct val="100000"/>
              </a:lnSpc>
              <a:spcBef>
                <a:spcPts val="0"/>
              </a:spcBef>
              <a:buFont typeface="Arial" panose="020B0604020202020204" pitchFamily="34" charset="0"/>
              <a:buNone/>
            </a:pPr>
            <a:r>
              <a:rPr lang="en-US" sz="2500" dirty="0"/>
              <a:t>                             || </a:t>
            </a:r>
            <a:r>
              <a:rPr lang="en-US" sz="2500" dirty="0" err="1"/>
              <a:t>sys_context</a:t>
            </a:r>
            <a:r>
              <a:rPr lang="en-US" sz="2500" dirty="0"/>
              <a:t>('USERENV','MODULE'),1,100);            </a:t>
            </a:r>
          </a:p>
          <a:p>
            <a:pPr marL="0" indent="0">
              <a:lnSpc>
                <a:spcPct val="100000"/>
              </a:lnSpc>
              <a:spcBef>
                <a:spcPts val="0"/>
              </a:spcBef>
              <a:buFont typeface="Arial" panose="020B0604020202020204" pitchFamily="34" charset="0"/>
              <a:buNone/>
            </a:pPr>
            <a:r>
              <a:rPr lang="en-US" sz="2500" dirty="0"/>
              <a:t>  END IF;                                                                   </a:t>
            </a:r>
          </a:p>
          <a:p>
            <a:pPr marL="0" indent="0">
              <a:lnSpc>
                <a:spcPct val="100000"/>
              </a:lnSpc>
              <a:spcBef>
                <a:spcPts val="0"/>
              </a:spcBef>
              <a:buFont typeface="Arial" panose="020B0604020202020204" pitchFamily="34" charset="0"/>
              <a:buNone/>
            </a:pPr>
            <a:r>
              <a:rPr lang="en-US" sz="2500" dirty="0"/>
              <a:t>  :</a:t>
            </a:r>
            <a:r>
              <a:rPr lang="en-US" sz="2500" dirty="0" err="1"/>
              <a:t>NEW.client_program_name</a:t>
            </a:r>
            <a:r>
              <a:rPr lang="en-US" sz="2500" dirty="0"/>
              <a:t> := </a:t>
            </a:r>
            <a:r>
              <a:rPr lang="en-US" sz="2500" dirty="0" err="1"/>
              <a:t>sys_context</a:t>
            </a:r>
            <a:r>
              <a:rPr lang="en-US" sz="2500" dirty="0"/>
              <a:t>('USERENV','CLIENT_PROGRAM_NAME'); </a:t>
            </a:r>
          </a:p>
          <a:p>
            <a:pPr marL="0" indent="0">
              <a:lnSpc>
                <a:spcPct val="100000"/>
              </a:lnSpc>
              <a:spcBef>
                <a:spcPts val="0"/>
              </a:spcBef>
              <a:buFont typeface="Arial" panose="020B0604020202020204" pitchFamily="34" charset="0"/>
              <a:buNone/>
            </a:pPr>
            <a:r>
              <a:rPr lang="en-US" sz="2500" dirty="0"/>
              <a:t>  </a:t>
            </a:r>
          </a:p>
          <a:p>
            <a:pPr marL="0" indent="0">
              <a:lnSpc>
                <a:spcPct val="100000"/>
              </a:lnSpc>
              <a:spcBef>
                <a:spcPts val="0"/>
              </a:spcBef>
              <a:buFont typeface="Arial" panose="020B0604020202020204" pitchFamily="34" charset="0"/>
              <a:buNone/>
            </a:pPr>
            <a:r>
              <a:rPr lang="en-US" sz="2500" dirty="0"/>
              <a:t> </a:t>
            </a:r>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r>
              <a:rPr lang="en-US" sz="2500" dirty="0"/>
              <a:t>-- E N D                                                        Trigger Code --</a:t>
            </a:r>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r>
              <a:rPr lang="en-US" sz="2500" dirty="0"/>
              <a:t>END;</a:t>
            </a:r>
          </a:p>
          <a:p>
            <a:pPr marL="0" indent="0">
              <a:lnSpc>
                <a:spcPct val="100000"/>
              </a:lnSpc>
              <a:spcBef>
                <a:spcPts val="0"/>
              </a:spcBef>
              <a:buFont typeface="Arial" panose="020B0604020202020204" pitchFamily="34" charset="0"/>
              <a:buNone/>
            </a:pPr>
            <a:r>
              <a:rPr lang="en-US" sz="2500" dirty="0"/>
              <a:t>/</a:t>
            </a:r>
          </a:p>
          <a:p>
            <a:pPr marL="0" indent="0">
              <a:lnSpc>
                <a:spcPct val="100000"/>
              </a:lnSpc>
              <a:spcBef>
                <a:spcPts val="0"/>
              </a:spcBef>
              <a:buFont typeface="Arial" panose="020B0604020202020204" pitchFamily="34" charset="0"/>
              <a:buNone/>
            </a:pPr>
            <a:endParaRPr lang="en-US" sz="1000" dirty="0"/>
          </a:p>
        </p:txBody>
      </p:sp>
    </p:spTree>
    <p:extLst>
      <p:ext uri="{BB962C8B-B14F-4D97-AF65-F5344CB8AC3E}">
        <p14:creationId xmlns:p14="http://schemas.microsoft.com/office/powerpoint/2010/main" val="295354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7D1C-C3E4-4BA2-9871-1DE382ADB4B7}"/>
              </a:ext>
            </a:extLst>
          </p:cNvPr>
          <p:cNvSpPr>
            <a:spLocks noGrp="1"/>
          </p:cNvSpPr>
          <p:nvPr>
            <p:ph type="title"/>
          </p:nvPr>
        </p:nvSpPr>
        <p:spPr/>
        <p:txBody>
          <a:bodyPr/>
          <a:lstStyle/>
          <a:p>
            <a:r>
              <a:rPr lang="en-US" dirty="0"/>
              <a:t>Testing Procedure #1 from SQLPlus</a:t>
            </a:r>
          </a:p>
        </p:txBody>
      </p:sp>
      <p:sp>
        <p:nvSpPr>
          <p:cNvPr id="3" name="Content Placeholder 2">
            <a:extLst>
              <a:ext uri="{FF2B5EF4-FFF2-40B4-BE49-F238E27FC236}">
                <a16:creationId xmlns:a16="http://schemas.microsoft.com/office/drawing/2014/main" id="{4B2F4D78-9E01-4845-A34F-EB30BF5606F0}"/>
              </a:ext>
            </a:extLst>
          </p:cNvPr>
          <p:cNvSpPr>
            <a:spLocks noGrp="1"/>
          </p:cNvSpPr>
          <p:nvPr>
            <p:ph idx="1"/>
          </p:nvPr>
        </p:nvSpPr>
        <p:spPr/>
        <p:txBody>
          <a:bodyPr/>
          <a:lstStyle/>
          <a:p>
            <a:pPr marL="0" indent="0">
              <a:buNone/>
            </a:pPr>
            <a:r>
              <a:rPr lang="en-US" dirty="0"/>
              <a:t>EXECUTE PR_XXJS_WRITE_DEBUG(‘Testing 1 2 3’);</a:t>
            </a:r>
          </a:p>
          <a:p>
            <a:pPr marL="0" indent="0">
              <a:buNone/>
            </a:pPr>
            <a:endParaRPr lang="en-US" dirty="0"/>
          </a:p>
          <a:p>
            <a:pPr marL="0" indent="0">
              <a:buNone/>
            </a:pPr>
            <a:r>
              <a:rPr lang="en-US" dirty="0"/>
              <a:t>SELECT * FROM XXJS_DEBUG;</a:t>
            </a:r>
          </a:p>
        </p:txBody>
      </p:sp>
      <p:pic>
        <p:nvPicPr>
          <p:cNvPr id="5" name="Picture 4">
            <a:extLst>
              <a:ext uri="{FF2B5EF4-FFF2-40B4-BE49-F238E27FC236}">
                <a16:creationId xmlns:a16="http://schemas.microsoft.com/office/drawing/2014/main" id="{2FEED5C6-C5FA-4A16-A5EB-7351B7BD7B39}"/>
              </a:ext>
            </a:extLst>
          </p:cNvPr>
          <p:cNvPicPr>
            <a:picLocks noChangeAspect="1"/>
          </p:cNvPicPr>
          <p:nvPr/>
        </p:nvPicPr>
        <p:blipFill>
          <a:blip r:embed="rId2"/>
          <a:stretch>
            <a:fillRect/>
          </a:stretch>
        </p:blipFill>
        <p:spPr>
          <a:xfrm>
            <a:off x="1024889" y="4001294"/>
            <a:ext cx="10441211" cy="913606"/>
          </a:xfrm>
          <a:prstGeom prst="rect">
            <a:avLst/>
          </a:prstGeom>
        </p:spPr>
      </p:pic>
    </p:spTree>
    <p:extLst>
      <p:ext uri="{BB962C8B-B14F-4D97-AF65-F5344CB8AC3E}">
        <p14:creationId xmlns:p14="http://schemas.microsoft.com/office/powerpoint/2010/main" val="164524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ED7-38E4-47E9-A877-C4A07D0FE398}"/>
              </a:ext>
            </a:extLst>
          </p:cNvPr>
          <p:cNvSpPr>
            <a:spLocks noGrp="1"/>
          </p:cNvSpPr>
          <p:nvPr>
            <p:ph type="title"/>
          </p:nvPr>
        </p:nvSpPr>
        <p:spPr>
          <a:xfrm>
            <a:off x="312981" y="152214"/>
            <a:ext cx="10515600" cy="718957"/>
          </a:xfrm>
        </p:spPr>
        <p:txBody>
          <a:bodyPr/>
          <a:lstStyle/>
          <a:p>
            <a:r>
              <a:rPr lang="en-US" dirty="0"/>
              <a:t>Example Procedure #2</a:t>
            </a:r>
          </a:p>
        </p:txBody>
      </p:sp>
      <p:sp>
        <p:nvSpPr>
          <p:cNvPr id="3" name="Content Placeholder 2">
            <a:extLst>
              <a:ext uri="{FF2B5EF4-FFF2-40B4-BE49-F238E27FC236}">
                <a16:creationId xmlns:a16="http://schemas.microsoft.com/office/drawing/2014/main" id="{A47B3422-5E10-4FD7-85C7-50A452E55535}"/>
              </a:ext>
            </a:extLst>
          </p:cNvPr>
          <p:cNvSpPr>
            <a:spLocks noGrp="1"/>
          </p:cNvSpPr>
          <p:nvPr>
            <p:ph idx="1"/>
          </p:nvPr>
        </p:nvSpPr>
        <p:spPr>
          <a:xfrm>
            <a:off x="388481" y="663942"/>
            <a:ext cx="8193457" cy="5112072"/>
          </a:xfrm>
        </p:spPr>
        <p:txBody>
          <a:bodyPr>
            <a:noAutofit/>
          </a:bodyPr>
          <a:lstStyle/>
          <a:p>
            <a:pPr marL="0" indent="0">
              <a:lnSpc>
                <a:spcPct val="100000"/>
              </a:lnSpc>
              <a:spcBef>
                <a:spcPts val="0"/>
              </a:spcBef>
              <a:buNone/>
            </a:pPr>
            <a:r>
              <a:rPr lang="en-US" sz="800" b="0" i="0" u="none" strike="noStrike" baseline="0" dirty="0">
                <a:solidFill>
                  <a:srgbClr val="0000FF"/>
                </a:solidFill>
                <a:highlight>
                  <a:srgbClr val="FFFFFF"/>
                </a:highlight>
                <a:latin typeface="Courier"/>
              </a:rPr>
              <a:t>CREATE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REPLACE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PROCEDURE</a:t>
            </a:r>
            <a:r>
              <a:rPr lang="en-US" sz="800" b="0" i="0" u="none" strike="noStrike" baseline="0" dirty="0">
                <a:solidFill>
                  <a:srgbClr val="000000"/>
                </a:solidFill>
                <a:highlight>
                  <a:srgbClr val="FFFFFF"/>
                </a:highlight>
                <a:latin typeface="Courier"/>
              </a:rPr>
              <a:t> SANDBOX</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PR_XXJS_EMPLOYEE_REPORT</a:t>
            </a: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IS</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pt-BR" sz="800" b="0" i="1" u="none" strike="noStrike" baseline="0" dirty="0">
                <a:solidFill>
                  <a:srgbClr val="008000"/>
                </a:solidFill>
                <a:highlight>
                  <a:srgbClr val="FFFFFF"/>
                </a:highlight>
                <a:latin typeface="Courier"/>
              </a:rPr>
              <a:t>-- L o c a l   V a r i a b l e                                           --</a:t>
            </a:r>
            <a:endParaRPr lang="pt-BR"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err="1">
                <a:solidFill>
                  <a:srgbClr val="000000"/>
                </a:solidFill>
                <a:highlight>
                  <a:srgbClr val="FFFFFF"/>
                </a:highlight>
                <a:latin typeface="Courier"/>
              </a:rPr>
              <a:t>lvName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8000"/>
                </a:solidFill>
                <a:highlight>
                  <a:srgbClr val="FFFFFF"/>
                </a:highlight>
                <a:latin typeface="Courier"/>
              </a:rPr>
              <a:t>XXJS_EMPLOYEES</a:t>
            </a:r>
            <a:r>
              <a:rPr lang="en-US" sz="800" b="0" i="0" u="none" strike="noStrike" baseline="0" dirty="0">
                <a:solidFill>
                  <a:srgbClr val="0000FF"/>
                </a:solidFill>
                <a:highlight>
                  <a:srgbClr val="FFFFFF"/>
                </a:highlight>
                <a:latin typeface="Courier"/>
              </a:rPr>
              <a:t>.NAME</a:t>
            </a:r>
            <a:r>
              <a:rPr lang="en-US" sz="800" b="0" i="0" u="none" strike="noStrike" baseline="0" dirty="0">
                <a:solidFill>
                  <a:srgbClr val="000000"/>
                </a:solidFill>
                <a:highlight>
                  <a:srgbClr val="FFFFFF"/>
                </a:highlight>
                <a:latin typeface="Courier"/>
              </a:rPr>
              <a:t>%</a:t>
            </a:r>
            <a:r>
              <a:rPr lang="en-US" sz="800" b="0" i="0" u="none" strike="noStrike" baseline="0" dirty="0">
                <a:solidFill>
                  <a:srgbClr val="0000FF"/>
                </a:solidFill>
                <a:highlight>
                  <a:srgbClr val="FFFFFF"/>
                </a:highlight>
                <a:latin typeface="Courier"/>
              </a:rPr>
              <a:t>TYPE;</a:t>
            </a: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0" u="none" strike="noStrike" baseline="0" dirty="0" err="1">
                <a:solidFill>
                  <a:srgbClr val="000000"/>
                </a:solidFill>
                <a:highlight>
                  <a:srgbClr val="FFFFFF"/>
                </a:highlight>
                <a:latin typeface="Courier"/>
              </a:rPr>
              <a:t>lvSqlStatement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 Cursor to Read Active Employees in XXJS_EMPLOYEES Table                 --</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CURSOR</a:t>
            </a: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crGetEmployees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is</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SELECT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name,</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decode(</a:t>
            </a:r>
            <a:r>
              <a:rPr lang="en-US" sz="800" b="0" i="0" u="none" strike="noStrike" baseline="0" dirty="0" err="1">
                <a:solidFill>
                  <a:srgbClr val="000000"/>
                </a:solidFill>
                <a:highlight>
                  <a:srgbClr val="FFFFFF"/>
                </a:highlight>
                <a:latin typeface="Courier"/>
              </a:rPr>
              <a:t>employee_type</a:t>
            </a:r>
            <a:r>
              <a:rPr lang="en-US" sz="800" b="0" i="0" u="none" strike="noStrike" baseline="0" dirty="0" err="1">
                <a:solidFill>
                  <a:srgbClr val="0000FF"/>
                </a:solidFill>
                <a:highlight>
                  <a:srgbClr val="FFFFFF"/>
                </a:highlight>
                <a:latin typeface="Courier"/>
              </a:rPr>
              <a:t>,</a:t>
            </a:r>
            <a:r>
              <a:rPr lang="en-US" sz="800" b="0" i="0" u="none" strike="noStrike" baseline="0" dirty="0" err="1">
                <a:solidFill>
                  <a:srgbClr val="FF0000"/>
                </a:solidFill>
                <a:highlight>
                  <a:srgbClr val="FFFFFF"/>
                </a:highlight>
                <a:latin typeface="Courier"/>
              </a:rPr>
              <a:t>'SALARY'</a:t>
            </a:r>
            <a:r>
              <a:rPr lang="en-US" sz="800" b="0" i="0" u="none" strike="noStrike" baseline="0" dirty="0" err="1">
                <a:solidFill>
                  <a:srgbClr val="0000FF"/>
                </a:solidFill>
                <a:highlight>
                  <a:srgbClr val="FFFFFF"/>
                </a:highlight>
                <a:latin typeface="Courier"/>
              </a:rPr>
              <a:t>,</a:t>
            </a:r>
            <a:r>
              <a:rPr lang="en-US" sz="800" b="0" i="0" u="none" strike="noStrike" baseline="0" dirty="0" err="1">
                <a:solidFill>
                  <a:srgbClr val="FF0000"/>
                </a:solidFill>
                <a:highlight>
                  <a:srgbClr val="FFFFFF"/>
                </a:highlight>
                <a:latin typeface="Courier"/>
              </a:rPr>
              <a:t>'Annual</a:t>
            </a:r>
            <a:r>
              <a:rPr lang="en-US" sz="800" b="0" i="0" u="none" strike="noStrike" baseline="0" dirty="0">
                <a:solidFill>
                  <a:srgbClr val="FF0000"/>
                </a:solidFill>
                <a:highlight>
                  <a:srgbClr val="FFFFFF"/>
                </a:highlight>
                <a:latin typeface="Courier"/>
              </a:rPr>
              <a:t>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err="1">
                <a:solidFill>
                  <a:srgbClr val="000000"/>
                </a:solidFill>
                <a:highlight>
                  <a:srgbClr val="FFFFFF"/>
                </a:highlight>
                <a:latin typeface="Courier"/>
              </a:rPr>
              <a:t>annual_salary</a:t>
            </a:r>
            <a:r>
              <a:rPr lang="en-US" sz="800" b="0" i="0" u="none" strike="noStrike" baseline="0" dirty="0">
                <a:solidFill>
                  <a:srgbClr val="0000FF"/>
                </a:solidFill>
                <a:highlight>
                  <a:srgbClr val="FFFFFF"/>
                </a:highlight>
                <a:latin typeface="Courier"/>
              </a:rPr>
              <a:t>,</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'Hourly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err="1">
                <a:solidFill>
                  <a:srgbClr val="000000"/>
                </a:solidFill>
                <a:highlight>
                  <a:srgbClr val="FFFFFF"/>
                </a:highlight>
                <a:latin typeface="Courier"/>
              </a:rPr>
              <a:t>hourly_rate</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Compensation</a:t>
            </a:r>
            <a:r>
              <a:rPr lang="en-US" sz="800" b="0" i="0" u="none" strike="noStrike" baseline="0" dirty="0">
                <a:solidFill>
                  <a:srgbClr val="0000FF"/>
                </a:solidFill>
                <a:highlight>
                  <a:srgbClr val="FFFFFF"/>
                </a:highlight>
                <a:latin typeface="Courier"/>
              </a:rPr>
              <a:t>,</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hire_date</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FROM</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8000"/>
                </a:solidFill>
                <a:highlight>
                  <a:srgbClr val="FFFFFF"/>
                </a:highlight>
                <a:latin typeface="Courier"/>
              </a:rPr>
              <a:t>XXJS_EMPLOYEES</a:t>
            </a: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WHERE</a:t>
            </a:r>
            <a:r>
              <a:rPr lang="en-US" sz="800" b="0" i="0" u="none" strike="noStrike" baseline="0" dirty="0">
                <a:solidFill>
                  <a:srgbClr val="000000"/>
                </a:solidFill>
                <a:highlight>
                  <a:srgbClr val="FFFFFF"/>
                </a:highlight>
                <a:latin typeface="Courier"/>
              </a:rPr>
              <a:t> TERMINATION_DATE </a:t>
            </a:r>
            <a:r>
              <a:rPr lang="en-US" sz="800" b="0" i="0" u="none" strike="noStrike" baseline="0" dirty="0">
                <a:solidFill>
                  <a:srgbClr val="0000FF"/>
                </a:solidFill>
                <a:highlight>
                  <a:srgbClr val="FFFFFF"/>
                </a:highlight>
                <a:latin typeface="Courier"/>
              </a:rPr>
              <a:t>is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 Only Select Active </a:t>
            </a:r>
            <a:r>
              <a:rPr lang="en-US" sz="800" b="0" i="1" u="none" strike="noStrike" baseline="0" dirty="0" err="1">
                <a:solidFill>
                  <a:srgbClr val="008000"/>
                </a:solidFill>
                <a:highlight>
                  <a:srgbClr val="FFFFFF"/>
                </a:highlight>
                <a:latin typeface="Courier"/>
              </a:rPr>
              <a:t>Emloyees</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ORDER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BY</a:t>
            </a:r>
            <a:r>
              <a:rPr lang="en-US" sz="800" b="0" i="0" u="none" strike="noStrike" baseline="0" dirty="0">
                <a:solidFill>
                  <a:srgbClr val="000000"/>
                </a:solidFill>
                <a:highlight>
                  <a:srgbClr val="FFFFFF"/>
                </a:highlight>
                <a:latin typeface="Courier"/>
              </a:rPr>
              <a:t> 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a:lnSpc>
                <a:spcPct val="100000"/>
              </a:lnSpc>
              <a:spcBef>
                <a:spcPts val="0"/>
              </a:spcBef>
            </a:pP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BEGIN</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--Write Report Heading                                          --</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1" i="1" u="none" strike="noStrike" baseline="0" dirty="0" err="1">
                <a:solidFill>
                  <a:srgbClr val="000000"/>
                </a:solidFill>
                <a:highlight>
                  <a:srgbClr val="FFFFFF"/>
                </a:highlight>
                <a:latin typeface="Courier"/>
              </a:rPr>
              <a:t>DBMS_OUTPUT.put_line</a:t>
            </a:r>
            <a:r>
              <a:rPr lang="en-US" sz="800" b="0" i="0" u="none" strike="noStrike" baseline="0" dirty="0">
                <a:solidFill>
                  <a:srgbClr val="0000FF"/>
                </a:solidFill>
                <a:highlight>
                  <a:srgbClr val="FFFFFF"/>
                </a:highlight>
                <a:latin typeface="Courier"/>
              </a:rPr>
              <a:t>(RPAD(</a:t>
            </a:r>
            <a:r>
              <a:rPr lang="en-US" sz="800" b="0" i="0" u="none" strike="noStrike" baseline="0" dirty="0">
                <a:solidFill>
                  <a:srgbClr val="FF0000"/>
                </a:solidFill>
                <a:highlight>
                  <a:srgbClr val="FFFFFF"/>
                </a:highlight>
                <a:latin typeface="Courier"/>
              </a:rPr>
              <a:t>'Name'</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30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FF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RPAD(</a:t>
            </a:r>
            <a:r>
              <a:rPr lang="en-US" sz="800" b="0" i="0" u="none" strike="noStrike" baseline="0" dirty="0">
                <a:solidFill>
                  <a:srgbClr val="FF0000"/>
                </a:solidFill>
                <a:highlight>
                  <a:srgbClr val="FFFFFF"/>
                </a:highlight>
                <a:latin typeface="Courier"/>
              </a:rPr>
              <a:t>'Compensation'</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30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RPAD(</a:t>
            </a:r>
            <a:r>
              <a:rPr lang="en-US" sz="800" b="0" i="0" u="none" strike="noStrike" baseline="0" dirty="0">
                <a:solidFill>
                  <a:srgbClr val="FF0000"/>
                </a:solidFill>
                <a:highlight>
                  <a:srgbClr val="FFFFFF"/>
                </a:highlight>
                <a:latin typeface="Courier"/>
              </a:rPr>
              <a:t>'Hire Date'</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10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 Loop through XXJS_EMPLOYEES table rows for active employees          --</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err="1">
                <a:solidFill>
                  <a:srgbClr val="000000"/>
                </a:solidFill>
                <a:highlight>
                  <a:srgbClr val="FFFFFF"/>
                </a:highlight>
                <a:latin typeface="Courier"/>
              </a:rPr>
              <a:t>lvSqlStatement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0000"/>
                </a:solidFill>
                <a:highlight>
                  <a:srgbClr val="FFFFFF"/>
                </a:highlight>
                <a:latin typeface="Courier"/>
              </a:rPr>
              <a:t>1</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FOR</a:t>
            </a: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frGetEmployees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a:t>
            </a: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crGetEmployees</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LOOP</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dirty="0">
                <a:solidFill>
                  <a:srgbClr val="000000"/>
                </a:solidFill>
                <a:highlight>
                  <a:srgbClr val="FFFFFF"/>
                </a:highlight>
                <a:latin typeface="Courier"/>
              </a:rPr>
              <a:t>   </a:t>
            </a:r>
            <a:r>
              <a:rPr lang="en-US" sz="800" b="1" i="1" u="none" strike="noStrike" baseline="0" dirty="0" err="1">
                <a:solidFill>
                  <a:srgbClr val="000000"/>
                </a:solidFill>
                <a:highlight>
                  <a:srgbClr val="FFFFFF"/>
                </a:highlight>
                <a:latin typeface="Courier"/>
              </a:rPr>
              <a:t>DBMS_OUTPUT.put_line</a:t>
            </a:r>
            <a:r>
              <a:rPr lang="en-US" sz="800" b="0" i="0" u="none" strike="noStrike" baseline="0" dirty="0">
                <a:solidFill>
                  <a:srgbClr val="0000FF"/>
                </a:solidFill>
                <a:highlight>
                  <a:srgbClr val="FFFFFF"/>
                </a:highlight>
                <a:latin typeface="Courier"/>
              </a:rPr>
              <a:t>(RPAD(</a:t>
            </a:r>
            <a:r>
              <a:rPr lang="en-US" sz="800" b="0" i="0" u="none" strike="noStrike" baseline="0" dirty="0">
                <a:solidFill>
                  <a:srgbClr val="000000"/>
                </a:solidFill>
                <a:highlight>
                  <a:srgbClr val="FFFFFF"/>
                </a:highlight>
                <a:latin typeface="Courier"/>
              </a:rPr>
              <a:t>frGetEmployees</a:t>
            </a:r>
            <a:r>
              <a:rPr lang="en-US" sz="800" b="0" i="0" u="none" strike="noStrike" baseline="0" dirty="0">
                <a:solidFill>
                  <a:srgbClr val="0000FF"/>
                </a:solidFill>
                <a:highlight>
                  <a:srgbClr val="FFFFFF"/>
                </a:highlight>
                <a:latin typeface="Courier"/>
              </a:rPr>
              <a:t>.name,</a:t>
            </a:r>
            <a:r>
              <a:rPr lang="en-US" sz="800" b="0" i="0" u="none" strike="noStrike" baseline="0" dirty="0">
                <a:solidFill>
                  <a:srgbClr val="800000"/>
                </a:solidFill>
                <a:highlight>
                  <a:srgbClr val="FFFFFF"/>
                </a:highlight>
                <a:latin typeface="Courier"/>
              </a:rPr>
              <a:t>30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RPAD(</a:t>
            </a:r>
            <a:r>
              <a:rPr lang="en-US" sz="800" b="0" i="0" u="none" strike="noStrike" baseline="0" dirty="0">
                <a:solidFill>
                  <a:srgbClr val="000000"/>
                </a:solidFill>
                <a:highlight>
                  <a:srgbClr val="FFFFFF"/>
                </a:highlight>
                <a:latin typeface="Courier"/>
              </a:rPr>
              <a:t>frGetEmployees</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compensation</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30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RPAD(</a:t>
            </a:r>
            <a:r>
              <a:rPr lang="en-US" sz="800" b="0" i="0" u="none" strike="noStrike" baseline="0" dirty="0">
                <a:solidFill>
                  <a:srgbClr val="000000"/>
                </a:solidFill>
                <a:highlight>
                  <a:srgbClr val="FFFFFF"/>
                </a:highlight>
                <a:latin typeface="Courier"/>
              </a:rPr>
              <a:t>frgetEmployees</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hire_date</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10</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END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LOOP;</a:t>
            </a:r>
            <a:r>
              <a:rPr lang="en-US" sz="800" b="0" i="0" u="none" strike="noStrike" baseline="0" dirty="0">
                <a:solidFill>
                  <a:srgbClr val="000000"/>
                </a:solidFill>
                <a:highlight>
                  <a:srgbClr val="FFFFFF"/>
                </a:highlight>
                <a:latin typeface="Courier"/>
              </a:rPr>
              <a:t>                  </a:t>
            </a:r>
          </a:p>
          <a:p>
            <a:pPr marL="0">
              <a:lnSpc>
                <a:spcPct val="100000"/>
              </a:lnSpc>
              <a:spcBef>
                <a:spcPts val="0"/>
              </a:spcBef>
            </a:pP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EXCEPTION</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WHEN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OTHERS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THEN</a:t>
            </a:r>
            <a:r>
              <a:rPr lang="en-US" sz="800" b="0" i="0" u="none" strike="noStrike" baseline="0" dirty="0">
                <a:solidFill>
                  <a:srgbClr val="000000"/>
                </a:solidFill>
                <a:highlight>
                  <a:srgbClr val="FFFFFF"/>
                </a:highlight>
                <a:latin typeface="Courier"/>
              </a:rPr>
              <a:t> </a:t>
            </a:r>
            <a:r>
              <a:rPr lang="en-US" sz="800" b="1" i="1" u="none" strike="noStrike" baseline="0" dirty="0" err="1">
                <a:solidFill>
                  <a:srgbClr val="000000"/>
                </a:solidFill>
                <a:highlight>
                  <a:srgbClr val="FFFFFF"/>
                </a:highlight>
                <a:latin typeface="Courier"/>
              </a:rPr>
              <a:t>DBMS_OUTPUT.put_line</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FF0000"/>
                </a:solidFill>
                <a:highlight>
                  <a:srgbClr val="FFFFFF"/>
                </a:highlight>
                <a:latin typeface="Courier"/>
              </a:rPr>
              <a:t>'PR_XXJS_EMPLOYEE_REPORT has aborted.  SQLCODE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||SQLCODE</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 SQL Message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SQLERRM</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 </a:t>
            </a:r>
            <a:r>
              <a:rPr lang="en-US" sz="800" b="0" i="0" u="none" strike="noStrike" baseline="0" dirty="0" err="1">
                <a:solidFill>
                  <a:srgbClr val="FF0000"/>
                </a:solidFill>
                <a:highlight>
                  <a:srgbClr val="FFFFFF"/>
                </a:highlight>
                <a:latin typeface="Courier"/>
              </a:rPr>
              <a:t>Sql</a:t>
            </a:r>
            <a:r>
              <a:rPr lang="en-US" sz="800" b="0" i="0" u="none" strike="noStrike" baseline="0" dirty="0">
                <a:solidFill>
                  <a:srgbClr val="FF0000"/>
                </a:solidFill>
                <a:highlight>
                  <a:srgbClr val="FFFFFF"/>
                </a:highlight>
                <a:latin typeface="Courier"/>
              </a:rPr>
              <a:t> Statement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lvSqlStatement</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 Call Debug Routine                                           --</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8000"/>
                </a:solidFill>
                <a:highlight>
                  <a:srgbClr val="FFFFFF"/>
                </a:highlight>
                <a:latin typeface="Courier"/>
              </a:rPr>
              <a:t>PR_XXJS_WRITE_DEBUG</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FF0000"/>
                </a:solidFill>
                <a:highlight>
                  <a:srgbClr val="FFFFFF"/>
                </a:highlight>
                <a:latin typeface="Courier"/>
              </a:rPr>
              <a:t>'PR_XXJS_EMPLOYEE_REPORT has aborted.  SQLCODE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||SQLCODE</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 SQL Message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SQLERRM</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 </a:t>
            </a:r>
            <a:r>
              <a:rPr lang="en-US" sz="800" b="0" i="0" u="none" strike="noStrike" baseline="0" dirty="0" err="1">
                <a:solidFill>
                  <a:srgbClr val="FF0000"/>
                </a:solidFill>
                <a:highlight>
                  <a:srgbClr val="FFFFFF"/>
                </a:highlight>
                <a:latin typeface="Courier"/>
              </a:rPr>
              <a:t>Sql</a:t>
            </a:r>
            <a:r>
              <a:rPr lang="en-US" sz="800" b="0" i="0" u="none" strike="noStrike" baseline="0" dirty="0">
                <a:solidFill>
                  <a:srgbClr val="FF0000"/>
                </a:solidFill>
                <a:highlight>
                  <a:srgbClr val="FFFFFF"/>
                </a:highlight>
                <a:latin typeface="Courier"/>
              </a:rPr>
              <a:t> Statement '</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lvSqlStatement</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0" u="none" strike="noStrike" baseline="0" dirty="0">
                <a:solidFill>
                  <a:srgbClr val="000000"/>
                </a:solidFill>
                <a:highlight>
                  <a:srgbClr val="FFFFFF"/>
                </a:highlight>
                <a:latin typeface="Courier"/>
              </a:rPr>
              <a:t>      </a:t>
            </a: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END;</a:t>
            </a:r>
            <a:endParaRPr lang="en-US" sz="800" b="0" i="0" u="none" strike="noStrike" baseline="0" dirty="0">
              <a:solidFill>
                <a:srgbClr val="000000"/>
              </a:solidFill>
              <a:highlight>
                <a:srgbClr val="FFFFFF"/>
              </a:highlight>
              <a:latin typeface="Courier"/>
            </a:endParaRPr>
          </a:p>
          <a:p>
            <a:pPr marL="0" indent="0">
              <a:lnSpc>
                <a:spcPct val="100000"/>
              </a:lnSpc>
              <a:spcBef>
                <a:spcPts val="0"/>
              </a:spcBef>
              <a:buNone/>
            </a:pPr>
            <a:r>
              <a:rPr lang="en-US" sz="800" b="0" i="0" u="none" strike="noStrike" baseline="0" dirty="0">
                <a:solidFill>
                  <a:srgbClr val="0000FF"/>
                </a:solidFill>
                <a:highlight>
                  <a:srgbClr val="FFFFFF"/>
                </a:highlight>
                <a:latin typeface="Courier"/>
              </a:rPr>
              <a:t>/</a:t>
            </a:r>
            <a:endParaRPr lang="en-US" sz="800" dirty="0">
              <a:latin typeface="Consolas" panose="020B0609020204030204" pitchFamily="49" charset="0"/>
            </a:endParaRPr>
          </a:p>
        </p:txBody>
      </p:sp>
      <p:sp>
        <p:nvSpPr>
          <p:cNvPr id="15" name="TextBox 14">
            <a:extLst>
              <a:ext uri="{FF2B5EF4-FFF2-40B4-BE49-F238E27FC236}">
                <a16:creationId xmlns:a16="http://schemas.microsoft.com/office/drawing/2014/main" id="{A11BB967-A43B-4B78-A9F7-FA91EBDFCC4B}"/>
              </a:ext>
            </a:extLst>
          </p:cNvPr>
          <p:cNvSpPr txBox="1"/>
          <p:nvPr/>
        </p:nvSpPr>
        <p:spPr>
          <a:xfrm>
            <a:off x="8124035" y="2015210"/>
            <a:ext cx="3679484" cy="400110"/>
          </a:xfrm>
          <a:prstGeom prst="rect">
            <a:avLst/>
          </a:prstGeom>
          <a:noFill/>
          <a:ln>
            <a:solidFill>
              <a:schemeClr val="accent1"/>
            </a:solidFill>
          </a:ln>
        </p:spPr>
        <p:txBody>
          <a:bodyPr wrap="square" rtlCol="0">
            <a:spAutoFit/>
          </a:bodyPr>
          <a:lstStyle/>
          <a:p>
            <a:r>
              <a:rPr lang="en-US" sz="1000" dirty="0"/>
              <a:t>The CURSOR defines the SQL to execute and is done instead of directly issues SELECT statement in the Code</a:t>
            </a:r>
          </a:p>
        </p:txBody>
      </p:sp>
      <p:sp>
        <p:nvSpPr>
          <p:cNvPr id="16" name="TextBox 15">
            <a:extLst>
              <a:ext uri="{FF2B5EF4-FFF2-40B4-BE49-F238E27FC236}">
                <a16:creationId xmlns:a16="http://schemas.microsoft.com/office/drawing/2014/main" id="{EF18A55D-27CF-4548-9533-03FA759A903D}"/>
              </a:ext>
            </a:extLst>
          </p:cNvPr>
          <p:cNvSpPr txBox="1"/>
          <p:nvPr/>
        </p:nvSpPr>
        <p:spPr>
          <a:xfrm>
            <a:off x="8399022" y="4208361"/>
            <a:ext cx="3679484" cy="400110"/>
          </a:xfrm>
          <a:prstGeom prst="rect">
            <a:avLst/>
          </a:prstGeom>
          <a:noFill/>
          <a:ln>
            <a:solidFill>
              <a:schemeClr val="accent1"/>
            </a:solidFill>
          </a:ln>
        </p:spPr>
        <p:txBody>
          <a:bodyPr wrap="square" rtlCol="0">
            <a:spAutoFit/>
          </a:bodyPr>
          <a:lstStyle/>
          <a:p>
            <a:r>
              <a:rPr lang="en-US" sz="1000" dirty="0"/>
              <a:t>This is a CURSOR Loop the </a:t>
            </a:r>
            <a:r>
              <a:rPr lang="en-US" sz="1000" dirty="0" err="1"/>
              <a:t>frGetEmployees</a:t>
            </a:r>
            <a:r>
              <a:rPr lang="en-US" sz="1000" dirty="0"/>
              <a:t> is a definition of a </a:t>
            </a:r>
            <a:r>
              <a:rPr lang="en-US" sz="1000" dirty="0" err="1"/>
              <a:t>recordset</a:t>
            </a:r>
            <a:r>
              <a:rPr lang="en-US" sz="1000" dirty="0"/>
              <a:t> and all fields in CURSOR will be available to it</a:t>
            </a:r>
          </a:p>
        </p:txBody>
      </p:sp>
      <p:sp>
        <p:nvSpPr>
          <p:cNvPr id="17" name="Arrow: Right 16">
            <a:extLst>
              <a:ext uri="{FF2B5EF4-FFF2-40B4-BE49-F238E27FC236}">
                <a16:creationId xmlns:a16="http://schemas.microsoft.com/office/drawing/2014/main" id="{ADE008A3-301E-485D-8A77-B703CE9583E7}"/>
              </a:ext>
            </a:extLst>
          </p:cNvPr>
          <p:cNvSpPr/>
          <p:nvPr/>
        </p:nvSpPr>
        <p:spPr>
          <a:xfrm>
            <a:off x="2696152" y="2077357"/>
            <a:ext cx="5348889"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9384E64A-7BBC-4A00-96D0-9B211F211EA3}"/>
              </a:ext>
            </a:extLst>
          </p:cNvPr>
          <p:cNvSpPr/>
          <p:nvPr/>
        </p:nvSpPr>
        <p:spPr>
          <a:xfrm>
            <a:off x="2855544" y="4294197"/>
            <a:ext cx="5441168" cy="27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C5462DA-18B4-4A64-B75E-A193B0CB1F29}"/>
              </a:ext>
            </a:extLst>
          </p:cNvPr>
          <p:cNvSpPr txBox="1"/>
          <p:nvPr/>
        </p:nvSpPr>
        <p:spPr>
          <a:xfrm>
            <a:off x="7589888" y="5294015"/>
            <a:ext cx="3679484" cy="707886"/>
          </a:xfrm>
          <a:prstGeom prst="rect">
            <a:avLst/>
          </a:prstGeom>
          <a:noFill/>
          <a:ln>
            <a:solidFill>
              <a:schemeClr val="accent1"/>
            </a:solidFill>
          </a:ln>
        </p:spPr>
        <p:txBody>
          <a:bodyPr wrap="square" rtlCol="0">
            <a:spAutoFit/>
          </a:bodyPr>
          <a:lstStyle/>
          <a:p>
            <a:r>
              <a:rPr lang="en-US" sz="1000" dirty="0"/>
              <a:t>If the code errors out the Exception code is executed this includes sending the error message to the DBMS_OUTPUT  and also calls the Example Procedure #1 which writes to the Debug table XXJS_DEBUG</a:t>
            </a:r>
          </a:p>
        </p:txBody>
      </p:sp>
    </p:spTree>
    <p:extLst>
      <p:ext uri="{BB962C8B-B14F-4D97-AF65-F5344CB8AC3E}">
        <p14:creationId xmlns:p14="http://schemas.microsoft.com/office/powerpoint/2010/main" val="68391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7D1C-C3E4-4BA2-9871-1DE382ADB4B7}"/>
              </a:ext>
            </a:extLst>
          </p:cNvPr>
          <p:cNvSpPr>
            <a:spLocks noGrp="1"/>
          </p:cNvSpPr>
          <p:nvPr>
            <p:ph type="title"/>
          </p:nvPr>
        </p:nvSpPr>
        <p:spPr>
          <a:xfrm>
            <a:off x="552974" y="121844"/>
            <a:ext cx="10515600" cy="750611"/>
          </a:xfrm>
        </p:spPr>
        <p:txBody>
          <a:bodyPr/>
          <a:lstStyle/>
          <a:p>
            <a:r>
              <a:rPr lang="en-US" dirty="0"/>
              <a:t>Testing Procedure #2 from SQLPlus</a:t>
            </a:r>
          </a:p>
        </p:txBody>
      </p:sp>
      <p:sp>
        <p:nvSpPr>
          <p:cNvPr id="3" name="Content Placeholder 2">
            <a:extLst>
              <a:ext uri="{FF2B5EF4-FFF2-40B4-BE49-F238E27FC236}">
                <a16:creationId xmlns:a16="http://schemas.microsoft.com/office/drawing/2014/main" id="{4B2F4D78-9E01-4845-A34F-EB30BF5606F0}"/>
              </a:ext>
            </a:extLst>
          </p:cNvPr>
          <p:cNvSpPr>
            <a:spLocks noGrp="1"/>
          </p:cNvSpPr>
          <p:nvPr>
            <p:ph idx="1"/>
          </p:nvPr>
        </p:nvSpPr>
        <p:spPr>
          <a:xfrm>
            <a:off x="273429" y="1101972"/>
            <a:ext cx="5467525" cy="4351338"/>
          </a:xfrm>
        </p:spPr>
        <p:txBody>
          <a:bodyPr>
            <a:noAutofit/>
          </a:bodyPr>
          <a:lstStyle/>
          <a:p>
            <a:pPr marL="0" indent="0">
              <a:lnSpc>
                <a:spcPct val="120000"/>
              </a:lnSpc>
              <a:spcBef>
                <a:spcPts val="0"/>
              </a:spcBef>
              <a:buNone/>
            </a:pPr>
            <a:r>
              <a:rPr lang="en-US" sz="800" dirty="0">
                <a:latin typeface="Consolas" panose="020B0609020204030204" pitchFamily="49" charset="0"/>
              </a:rPr>
              <a:t>-----------------------------------------------------------------------------------------</a:t>
            </a:r>
          </a:p>
          <a:p>
            <a:pPr marL="0" indent="0">
              <a:lnSpc>
                <a:spcPct val="120000"/>
              </a:lnSpc>
              <a:spcBef>
                <a:spcPts val="0"/>
              </a:spcBef>
              <a:buNone/>
            </a:pPr>
            <a:r>
              <a:rPr lang="en-US" sz="800" dirty="0">
                <a:latin typeface="Consolas" panose="020B0609020204030204" pitchFamily="49" charset="0"/>
              </a:rPr>
              <a:t>-- Filename = </a:t>
            </a:r>
            <a:r>
              <a:rPr lang="en-US" sz="800" dirty="0" err="1">
                <a:latin typeface="Consolas" panose="020B0609020204030204" pitchFamily="49" charset="0"/>
              </a:rPr>
              <a:t>RUN_XXJS_EMPLOYEE_REPORT.sql</a:t>
            </a:r>
            <a:r>
              <a:rPr lang="en-US" sz="800" dirty="0">
                <a:latin typeface="Consolas" panose="020B0609020204030204" pitchFamily="49" charset="0"/>
              </a:rPr>
              <a:t>                                             --</a:t>
            </a:r>
          </a:p>
          <a:p>
            <a:pPr marL="0" indent="0">
              <a:lnSpc>
                <a:spcPct val="120000"/>
              </a:lnSpc>
              <a:spcBef>
                <a:spcPts val="0"/>
              </a:spcBef>
              <a:buNone/>
            </a:pPr>
            <a:r>
              <a:rPr lang="en-US" sz="800" dirty="0">
                <a:latin typeface="Consolas" panose="020B0609020204030204" pitchFamily="49" charset="0"/>
              </a:rPr>
              <a:t>-- Author: Jim Slanker                                                                 --</a:t>
            </a:r>
          </a:p>
          <a:p>
            <a:pPr marL="0" indent="0">
              <a:lnSpc>
                <a:spcPct val="120000"/>
              </a:lnSpc>
              <a:spcBef>
                <a:spcPts val="0"/>
              </a:spcBef>
              <a:buNone/>
            </a:pPr>
            <a:r>
              <a:rPr lang="en-US" sz="800" dirty="0">
                <a:latin typeface="Consolas" panose="020B0609020204030204" pitchFamily="49" charset="0"/>
              </a:rPr>
              <a:t>-- Date: June 3rd 2022                                                                 --</a:t>
            </a:r>
          </a:p>
          <a:p>
            <a:pPr marL="0" indent="0">
              <a:lnSpc>
                <a:spcPct val="120000"/>
              </a:lnSpc>
              <a:spcBef>
                <a:spcPts val="0"/>
              </a:spcBef>
              <a:buNone/>
            </a:pPr>
            <a:r>
              <a:rPr lang="en-US" sz="800" dirty="0">
                <a:latin typeface="Consolas" panose="020B0609020204030204" pitchFamily="49" charset="0"/>
              </a:rPr>
              <a:t>-----------------------------------------------------------------------------------------</a:t>
            </a:r>
          </a:p>
          <a:p>
            <a:pPr marL="0" indent="0">
              <a:lnSpc>
                <a:spcPct val="120000"/>
              </a:lnSpc>
              <a:spcBef>
                <a:spcPts val="0"/>
              </a:spcBef>
              <a:buNone/>
            </a:pPr>
            <a:r>
              <a:rPr lang="en-US" sz="800" dirty="0">
                <a:latin typeface="Consolas" panose="020B0609020204030204" pitchFamily="49" charset="0"/>
              </a:rPr>
              <a:t>set </a:t>
            </a:r>
            <a:r>
              <a:rPr lang="en-US" sz="800" dirty="0" err="1">
                <a:latin typeface="Consolas" panose="020B0609020204030204" pitchFamily="49" charset="0"/>
              </a:rPr>
              <a:t>serveroutput</a:t>
            </a:r>
            <a:r>
              <a:rPr lang="en-US" sz="800" dirty="0">
                <a:latin typeface="Consolas" panose="020B0609020204030204" pitchFamily="49" charset="0"/>
              </a:rPr>
              <a:t> on</a:t>
            </a:r>
          </a:p>
          <a:p>
            <a:pPr marL="0" indent="0">
              <a:lnSpc>
                <a:spcPct val="120000"/>
              </a:lnSpc>
              <a:spcBef>
                <a:spcPts val="0"/>
              </a:spcBef>
              <a:buNone/>
            </a:pPr>
            <a:r>
              <a:rPr lang="en-US" sz="800" dirty="0">
                <a:latin typeface="Consolas" panose="020B0609020204030204" pitchFamily="49" charset="0"/>
              </a:rPr>
              <a:t>set define on</a:t>
            </a:r>
          </a:p>
          <a:p>
            <a:pPr marL="0" indent="0">
              <a:lnSpc>
                <a:spcPct val="120000"/>
              </a:lnSpc>
              <a:spcBef>
                <a:spcPts val="0"/>
              </a:spcBef>
              <a:buNone/>
            </a:pPr>
            <a:endParaRPr lang="en-US" sz="800" dirty="0">
              <a:latin typeface="Consolas" panose="020B0609020204030204" pitchFamily="49" charset="0"/>
            </a:endParaRPr>
          </a:p>
          <a:p>
            <a:pPr marL="0" indent="0">
              <a:lnSpc>
                <a:spcPct val="120000"/>
              </a:lnSpc>
              <a:spcBef>
                <a:spcPts val="0"/>
              </a:spcBef>
              <a:buNone/>
            </a:pPr>
            <a:endParaRPr lang="en-US" sz="800" dirty="0">
              <a:latin typeface="Consolas" panose="020B0609020204030204" pitchFamily="49" charset="0"/>
            </a:endParaRPr>
          </a:p>
          <a:p>
            <a:pPr marL="0" indent="0">
              <a:lnSpc>
                <a:spcPct val="120000"/>
              </a:lnSpc>
              <a:spcBef>
                <a:spcPts val="0"/>
              </a:spcBef>
              <a:buNone/>
            </a:pPr>
            <a:r>
              <a:rPr lang="en-US" sz="800" dirty="0">
                <a:latin typeface="Consolas" panose="020B0609020204030204" pitchFamily="49" charset="0"/>
              </a:rPr>
              <a:t>--------------------------------------------------------------------------------</a:t>
            </a:r>
          </a:p>
          <a:p>
            <a:pPr marL="0" indent="0">
              <a:lnSpc>
                <a:spcPct val="120000"/>
              </a:lnSpc>
              <a:spcBef>
                <a:spcPts val="0"/>
              </a:spcBef>
              <a:buNone/>
            </a:pPr>
            <a:r>
              <a:rPr lang="en-US" sz="800" dirty="0">
                <a:latin typeface="Consolas" panose="020B0609020204030204" pitchFamily="49" charset="0"/>
              </a:rPr>
              <a:t>-- Start Commands to Spool Output for logging of script Execution             --</a:t>
            </a:r>
          </a:p>
          <a:p>
            <a:pPr marL="0" indent="0">
              <a:lnSpc>
                <a:spcPct val="120000"/>
              </a:lnSpc>
              <a:spcBef>
                <a:spcPts val="0"/>
              </a:spcBef>
              <a:buNone/>
            </a:pPr>
            <a:r>
              <a:rPr lang="en-US" sz="800" dirty="0">
                <a:latin typeface="Consolas" panose="020B0609020204030204" pitchFamily="49" charset="0"/>
              </a:rPr>
              <a:t>-- spool off command is needed at the end of the script to close the log file --</a:t>
            </a:r>
          </a:p>
          <a:p>
            <a:pPr marL="0" indent="0">
              <a:lnSpc>
                <a:spcPct val="120000"/>
              </a:lnSpc>
              <a:spcBef>
                <a:spcPts val="0"/>
              </a:spcBef>
              <a:buNone/>
            </a:pPr>
            <a:r>
              <a:rPr lang="en-US" sz="800" dirty="0">
                <a:latin typeface="Consolas" panose="020B0609020204030204" pitchFamily="49" charset="0"/>
              </a:rPr>
              <a:t>--------------------------------------------------------------------------------</a:t>
            </a:r>
          </a:p>
          <a:p>
            <a:pPr marL="0" indent="0">
              <a:lnSpc>
                <a:spcPct val="120000"/>
              </a:lnSpc>
              <a:spcBef>
                <a:spcPts val="0"/>
              </a:spcBef>
              <a:buNone/>
            </a:pPr>
            <a:r>
              <a:rPr lang="en-US" sz="800" dirty="0">
                <a:latin typeface="Consolas" panose="020B0609020204030204" pitchFamily="49" charset="0"/>
              </a:rPr>
              <a:t>spool XXJS_EMPLOYEE_REPORT_OUTPUT.txt</a:t>
            </a:r>
          </a:p>
          <a:p>
            <a:pPr marL="0" indent="0">
              <a:lnSpc>
                <a:spcPct val="120000"/>
              </a:lnSpc>
              <a:spcBef>
                <a:spcPts val="0"/>
              </a:spcBef>
              <a:buNone/>
            </a:pPr>
            <a:endParaRPr lang="en-US" sz="800" dirty="0">
              <a:latin typeface="Consolas" panose="020B0609020204030204" pitchFamily="49" charset="0"/>
            </a:endParaRPr>
          </a:p>
          <a:p>
            <a:pPr marL="0" indent="0">
              <a:lnSpc>
                <a:spcPct val="120000"/>
              </a:lnSpc>
              <a:spcBef>
                <a:spcPts val="0"/>
              </a:spcBef>
              <a:buNone/>
            </a:pPr>
            <a:r>
              <a:rPr lang="en-US" sz="800" dirty="0">
                <a:latin typeface="Consolas" panose="020B0609020204030204" pitchFamily="49" charset="0"/>
              </a:rPr>
              <a:t>EXECUTE PR_XXJS_EMPLOYEE_REPORT;</a:t>
            </a:r>
          </a:p>
          <a:p>
            <a:pPr marL="0" indent="0">
              <a:lnSpc>
                <a:spcPct val="120000"/>
              </a:lnSpc>
              <a:spcBef>
                <a:spcPts val="0"/>
              </a:spcBef>
              <a:buNone/>
            </a:pPr>
            <a:endParaRPr lang="en-US" sz="800" dirty="0">
              <a:latin typeface="Consolas" panose="020B0609020204030204" pitchFamily="49" charset="0"/>
            </a:endParaRPr>
          </a:p>
          <a:p>
            <a:pPr marL="0" indent="0">
              <a:lnSpc>
                <a:spcPct val="120000"/>
              </a:lnSpc>
              <a:spcBef>
                <a:spcPts val="0"/>
              </a:spcBef>
              <a:buNone/>
            </a:pPr>
            <a:r>
              <a:rPr lang="en-US" sz="800" dirty="0">
                <a:latin typeface="Consolas" panose="020B0609020204030204" pitchFamily="49" charset="0"/>
              </a:rPr>
              <a:t>set define on</a:t>
            </a:r>
          </a:p>
          <a:p>
            <a:pPr marL="0" indent="0">
              <a:lnSpc>
                <a:spcPct val="120000"/>
              </a:lnSpc>
              <a:spcBef>
                <a:spcPts val="0"/>
              </a:spcBef>
              <a:buNone/>
            </a:pPr>
            <a:r>
              <a:rPr lang="en-US" sz="800" dirty="0">
                <a:latin typeface="Consolas" panose="020B0609020204030204" pitchFamily="49" charset="0"/>
              </a:rPr>
              <a:t>PROMPT &gt;&gt; End of RUN_XXJS_EMPLOYEE_REPORT Script</a:t>
            </a:r>
          </a:p>
          <a:p>
            <a:pPr marL="0" indent="0">
              <a:lnSpc>
                <a:spcPct val="120000"/>
              </a:lnSpc>
              <a:spcBef>
                <a:spcPts val="0"/>
              </a:spcBef>
              <a:buNone/>
            </a:pPr>
            <a:endParaRPr lang="en-US" sz="800" dirty="0">
              <a:latin typeface="Consolas" panose="020B0609020204030204" pitchFamily="49" charset="0"/>
            </a:endParaRPr>
          </a:p>
          <a:p>
            <a:pPr marL="0" indent="0">
              <a:lnSpc>
                <a:spcPct val="120000"/>
              </a:lnSpc>
              <a:spcBef>
                <a:spcPts val="0"/>
              </a:spcBef>
              <a:buNone/>
            </a:pPr>
            <a:endParaRPr lang="en-US" sz="800" dirty="0">
              <a:latin typeface="Consolas" panose="020B0609020204030204" pitchFamily="49" charset="0"/>
            </a:endParaRPr>
          </a:p>
          <a:p>
            <a:pPr marL="0" indent="0">
              <a:lnSpc>
                <a:spcPct val="120000"/>
              </a:lnSpc>
              <a:spcBef>
                <a:spcPts val="0"/>
              </a:spcBef>
              <a:buNone/>
            </a:pPr>
            <a:r>
              <a:rPr lang="en-US" sz="800" dirty="0">
                <a:latin typeface="Consolas" panose="020B0609020204030204" pitchFamily="49" charset="0"/>
              </a:rPr>
              <a:t>------------------------------------------------------------</a:t>
            </a:r>
          </a:p>
          <a:p>
            <a:pPr marL="0" indent="0">
              <a:lnSpc>
                <a:spcPct val="120000"/>
              </a:lnSpc>
              <a:spcBef>
                <a:spcPts val="0"/>
              </a:spcBef>
              <a:buNone/>
            </a:pPr>
            <a:r>
              <a:rPr lang="en-US" sz="800" dirty="0">
                <a:latin typeface="Consolas" panose="020B0609020204030204" pitchFamily="49" charset="0"/>
              </a:rPr>
              <a:t>-- The following command will close the spool output file --</a:t>
            </a:r>
          </a:p>
          <a:p>
            <a:pPr marL="0" indent="0">
              <a:lnSpc>
                <a:spcPct val="120000"/>
              </a:lnSpc>
              <a:spcBef>
                <a:spcPts val="0"/>
              </a:spcBef>
              <a:buNone/>
            </a:pPr>
            <a:r>
              <a:rPr lang="en-US" sz="800" dirty="0">
                <a:latin typeface="Consolas" panose="020B0609020204030204" pitchFamily="49" charset="0"/>
              </a:rPr>
              <a:t>spool off;</a:t>
            </a:r>
          </a:p>
        </p:txBody>
      </p:sp>
      <p:pic>
        <p:nvPicPr>
          <p:cNvPr id="6" name="Picture 5">
            <a:extLst>
              <a:ext uri="{FF2B5EF4-FFF2-40B4-BE49-F238E27FC236}">
                <a16:creationId xmlns:a16="http://schemas.microsoft.com/office/drawing/2014/main" id="{A6CF19C4-06DF-4F91-B0F2-1D1E74A23D03}"/>
              </a:ext>
            </a:extLst>
          </p:cNvPr>
          <p:cNvPicPr>
            <a:picLocks noChangeAspect="1"/>
          </p:cNvPicPr>
          <p:nvPr/>
        </p:nvPicPr>
        <p:blipFill>
          <a:blip r:embed="rId2"/>
          <a:stretch>
            <a:fillRect/>
          </a:stretch>
        </p:blipFill>
        <p:spPr>
          <a:xfrm>
            <a:off x="6451047" y="1101972"/>
            <a:ext cx="3752850" cy="409575"/>
          </a:xfrm>
          <a:prstGeom prst="rect">
            <a:avLst/>
          </a:prstGeom>
        </p:spPr>
      </p:pic>
      <p:pic>
        <p:nvPicPr>
          <p:cNvPr id="8" name="Picture 7">
            <a:extLst>
              <a:ext uri="{FF2B5EF4-FFF2-40B4-BE49-F238E27FC236}">
                <a16:creationId xmlns:a16="http://schemas.microsoft.com/office/drawing/2014/main" id="{3A6FCF85-64A5-47E2-A10B-8CE7488A10DF}"/>
              </a:ext>
            </a:extLst>
          </p:cNvPr>
          <p:cNvPicPr>
            <a:picLocks noChangeAspect="1"/>
          </p:cNvPicPr>
          <p:nvPr/>
        </p:nvPicPr>
        <p:blipFill>
          <a:blip r:embed="rId3"/>
          <a:stretch>
            <a:fillRect/>
          </a:stretch>
        </p:blipFill>
        <p:spPr>
          <a:xfrm>
            <a:off x="5338237" y="1637369"/>
            <a:ext cx="6474023" cy="5189456"/>
          </a:xfrm>
          <a:prstGeom prst="rect">
            <a:avLst/>
          </a:prstGeom>
        </p:spPr>
      </p:pic>
    </p:spTree>
    <p:extLst>
      <p:ext uri="{BB962C8B-B14F-4D97-AF65-F5344CB8AC3E}">
        <p14:creationId xmlns:p14="http://schemas.microsoft.com/office/powerpoint/2010/main" val="206502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1215</Words>
  <Application>Microsoft Office PowerPoint</Application>
  <PresentationFormat>Widescreen</PresentationFormat>
  <Paragraphs>172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Courier</vt:lpstr>
      <vt:lpstr>Office Theme</vt:lpstr>
      <vt:lpstr>Oracle Procedures </vt:lpstr>
      <vt:lpstr>Example Procedure #1</vt:lpstr>
      <vt:lpstr>Supporting Objects for Example Procedure #1</vt:lpstr>
      <vt:lpstr>Testing Procedure #1 from SQLPlus</vt:lpstr>
      <vt:lpstr>Example Procedure #2</vt:lpstr>
      <vt:lpstr>Testing Procedure #2 from SQLPlus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Procedures </dc:title>
  <dc:creator>Slanker, James</dc:creator>
  <cp:lastModifiedBy>Slanker, James</cp:lastModifiedBy>
  <cp:revision>11</cp:revision>
  <dcterms:created xsi:type="dcterms:W3CDTF">2022-06-02T18:59:37Z</dcterms:created>
  <dcterms:modified xsi:type="dcterms:W3CDTF">2022-06-03T15:34:14Z</dcterms:modified>
</cp:coreProperties>
</file>