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2" r:id="rId6"/>
    <p:sldId id="260" r:id="rId7"/>
    <p:sldId id="259" r:id="rId8"/>
    <p:sldId id="265" r:id="rId9"/>
    <p:sldId id="266" r:id="rId10"/>
    <p:sldId id="268" r:id="rId11"/>
    <p:sldId id="267" r:id="rId12"/>
    <p:sldId id="269" r:id="rId13"/>
    <p:sldId id="270" r:id="rId14"/>
    <p:sldId id="258" r:id="rId15"/>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20A1-4772-4408-88C6-F73614D7A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0DE881-6181-4110-9E4E-CF986AAA7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D7A1B2-45FD-40C4-B49F-FB615759FE18}"/>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5" name="Footer Placeholder 4">
            <a:extLst>
              <a:ext uri="{FF2B5EF4-FFF2-40B4-BE49-F238E27FC236}">
                <a16:creationId xmlns:a16="http://schemas.microsoft.com/office/drawing/2014/main" id="{9014E33B-9324-49F8-AE72-1D92B04D3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7B931-4656-43C2-A1B7-956389DE21A5}"/>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21775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E9A8-0203-4108-8F1D-0A8015E988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1909C-75AC-4353-A19E-D0970D215F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1852D-36F9-4697-8C0F-A6B5CDFCAA79}"/>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5" name="Footer Placeholder 4">
            <a:extLst>
              <a:ext uri="{FF2B5EF4-FFF2-40B4-BE49-F238E27FC236}">
                <a16:creationId xmlns:a16="http://schemas.microsoft.com/office/drawing/2014/main" id="{E99DAD2F-1D3E-4E99-90E3-97C5C8995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54E9C-D477-48D7-B597-D77E87C4D143}"/>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382651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61FCE-538B-4C66-A498-67A8068B3E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D83583-2B49-44DE-9EC5-D554F07D43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26762-25FA-4C1E-82BB-BDA0D0F6BDEF}"/>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5" name="Footer Placeholder 4">
            <a:extLst>
              <a:ext uri="{FF2B5EF4-FFF2-40B4-BE49-F238E27FC236}">
                <a16:creationId xmlns:a16="http://schemas.microsoft.com/office/drawing/2014/main" id="{37880BAC-9779-446E-98A7-A6CD82E8F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D5369-9239-4BE9-A1E0-FA8A06855B8F}"/>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329884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B8D5-C705-4602-AEBC-2FD8AF806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A8E3A-9C0B-4F45-B9F2-5B208DED4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608BC-724E-437C-A0BC-638A25BFEEA7}"/>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5" name="Footer Placeholder 4">
            <a:extLst>
              <a:ext uri="{FF2B5EF4-FFF2-40B4-BE49-F238E27FC236}">
                <a16:creationId xmlns:a16="http://schemas.microsoft.com/office/drawing/2014/main" id="{E8CA0F29-BA90-45C7-9D55-D0B5F58C81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DAF20-EA4D-4AAD-8DCD-CB2017BCDE81}"/>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3247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70AA-7314-4186-9663-3ED801E95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3C74DD-53E9-4BB6-B84B-8AF65F73A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15107-7BE1-4D02-998E-1BA94A7A683C}"/>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5" name="Footer Placeholder 4">
            <a:extLst>
              <a:ext uri="{FF2B5EF4-FFF2-40B4-BE49-F238E27FC236}">
                <a16:creationId xmlns:a16="http://schemas.microsoft.com/office/drawing/2014/main" id="{FC16B483-2F0C-4EA9-A736-77585F269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DC2C-0CB6-4657-B4C8-AF4BA430C98E}"/>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292600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585B-2C94-413D-A639-29BD8C0C5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DF9B2-90E6-45B0-99AE-F86D01780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2208DA-ABA9-4DA8-B239-C4013A3471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C7E9E6-C6E5-4CA7-9ED2-BDB4E88DB880}"/>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6" name="Footer Placeholder 5">
            <a:extLst>
              <a:ext uri="{FF2B5EF4-FFF2-40B4-BE49-F238E27FC236}">
                <a16:creationId xmlns:a16="http://schemas.microsoft.com/office/drawing/2014/main" id="{A2E61FE1-2259-458F-A2B4-16A6CA3D8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9FBB8-3918-439D-A938-76A9CAF1D735}"/>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250125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86A4-73AC-4D85-B5A7-A2C6D26F2C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0E272-8F67-44E2-9A00-CEA2CFDD7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03645A-5E9D-4B74-91E6-E540AF7D8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DFD84-D026-4D3C-B05C-B7C599245F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C60EF5-F143-492B-90D4-F58D930957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111168-E4D9-4DDD-9800-6D5BBCA66527}"/>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8" name="Footer Placeholder 7">
            <a:extLst>
              <a:ext uri="{FF2B5EF4-FFF2-40B4-BE49-F238E27FC236}">
                <a16:creationId xmlns:a16="http://schemas.microsoft.com/office/drawing/2014/main" id="{70744B77-8DF6-4A4E-AB3B-F7EE93B229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AD2352-B15E-443C-A402-3FE657D51414}"/>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15510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6CFA-7269-42E8-835C-2CE9741D75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2BBFD2-FD55-438C-9FCE-7EFDA6F710CF}"/>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4" name="Footer Placeholder 3">
            <a:extLst>
              <a:ext uri="{FF2B5EF4-FFF2-40B4-BE49-F238E27FC236}">
                <a16:creationId xmlns:a16="http://schemas.microsoft.com/office/drawing/2014/main" id="{3555881D-C516-4BB2-AB10-35437ED27F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424F-90C2-4494-AA5E-84D8BC87F717}"/>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388166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95090-0E82-4D37-9EB3-58D344D5B24F}"/>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3" name="Footer Placeholder 2">
            <a:extLst>
              <a:ext uri="{FF2B5EF4-FFF2-40B4-BE49-F238E27FC236}">
                <a16:creationId xmlns:a16="http://schemas.microsoft.com/office/drawing/2014/main" id="{C496D429-A3B9-40D4-A68E-4E2A0EE25C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236796-D3CF-4004-935C-60F642C589E1}"/>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398091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8E27-3069-4A83-BCB7-122DB4C86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308DD3-7E89-4B3B-96AD-7F04D0AE6B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FEDB-BC38-42D3-A2CE-0CCF6D7CB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C42C1-0BEB-48C7-B4DE-D6F486A1ADE8}"/>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6" name="Footer Placeholder 5">
            <a:extLst>
              <a:ext uri="{FF2B5EF4-FFF2-40B4-BE49-F238E27FC236}">
                <a16:creationId xmlns:a16="http://schemas.microsoft.com/office/drawing/2014/main" id="{EC933D12-B559-4F42-AABF-82C598E1A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9883A-158A-40BC-B38F-CDE4C316BB99}"/>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2742663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5974-7453-4FDB-AAB5-2EE569F64F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D75EA3-A01B-44DF-9766-7DA75031C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1F4BD-B374-4CCF-AA29-27BCB65EF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4B9C8-4139-4EB9-BC84-2F542AB4A86F}"/>
              </a:ext>
            </a:extLst>
          </p:cNvPr>
          <p:cNvSpPr>
            <a:spLocks noGrp="1"/>
          </p:cNvSpPr>
          <p:nvPr>
            <p:ph type="dt" sz="half" idx="10"/>
          </p:nvPr>
        </p:nvSpPr>
        <p:spPr/>
        <p:txBody>
          <a:bodyPr/>
          <a:lstStyle/>
          <a:p>
            <a:fld id="{43924E79-865F-4E5D-BBCF-886EE48F6ACD}" type="datetimeFigureOut">
              <a:rPr lang="en-US" smtClean="0"/>
              <a:t>6/3/2022</a:t>
            </a:fld>
            <a:endParaRPr lang="en-US"/>
          </a:p>
        </p:txBody>
      </p:sp>
      <p:sp>
        <p:nvSpPr>
          <p:cNvPr id="6" name="Footer Placeholder 5">
            <a:extLst>
              <a:ext uri="{FF2B5EF4-FFF2-40B4-BE49-F238E27FC236}">
                <a16:creationId xmlns:a16="http://schemas.microsoft.com/office/drawing/2014/main" id="{57E642EB-2D7D-43BD-A9B2-ED6EC04969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7B5BA-9C8D-4E44-8D22-AAE9C1F1D5C5}"/>
              </a:ext>
            </a:extLst>
          </p:cNvPr>
          <p:cNvSpPr>
            <a:spLocks noGrp="1"/>
          </p:cNvSpPr>
          <p:nvPr>
            <p:ph type="sldNum" sz="quarter" idx="12"/>
          </p:nvPr>
        </p:nvSpPr>
        <p:spPr/>
        <p:txBody>
          <a:bodyPr/>
          <a:lstStyle/>
          <a:p>
            <a:fld id="{E5BF643F-E34B-4DF2-8045-E0ABCF8AFEAE}" type="slidenum">
              <a:rPr lang="en-US" smtClean="0"/>
              <a:t>‹#›</a:t>
            </a:fld>
            <a:endParaRPr lang="en-US"/>
          </a:p>
        </p:txBody>
      </p:sp>
    </p:spTree>
    <p:extLst>
      <p:ext uri="{BB962C8B-B14F-4D97-AF65-F5344CB8AC3E}">
        <p14:creationId xmlns:p14="http://schemas.microsoft.com/office/powerpoint/2010/main" val="386633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3B606-104C-467B-93DF-B2F059EF0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61625-0CF3-4991-9F10-8CF842B08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0E374-B7F5-4E0E-9C0C-0B6A82D7DD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24E79-865F-4E5D-BBCF-886EE48F6ACD}" type="datetimeFigureOut">
              <a:rPr lang="en-US" smtClean="0"/>
              <a:t>6/3/2022</a:t>
            </a:fld>
            <a:endParaRPr lang="en-US"/>
          </a:p>
        </p:txBody>
      </p:sp>
      <p:sp>
        <p:nvSpPr>
          <p:cNvPr id="5" name="Footer Placeholder 4">
            <a:extLst>
              <a:ext uri="{FF2B5EF4-FFF2-40B4-BE49-F238E27FC236}">
                <a16:creationId xmlns:a16="http://schemas.microsoft.com/office/drawing/2014/main" id="{DD8E3433-0FB4-46FB-8619-24A5B765B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3DCD58-21D3-41F1-A95B-B2878F29F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F643F-E34B-4DF2-8045-E0ABCF8AFEAE}" type="slidenum">
              <a:rPr lang="en-US" smtClean="0"/>
              <a:t>‹#›</a:t>
            </a:fld>
            <a:endParaRPr lang="en-US"/>
          </a:p>
        </p:txBody>
      </p:sp>
    </p:spTree>
    <p:extLst>
      <p:ext uri="{BB962C8B-B14F-4D97-AF65-F5344CB8AC3E}">
        <p14:creationId xmlns:p14="http://schemas.microsoft.com/office/powerpoint/2010/main" val="151461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F494-B8DB-4A2F-BB51-965180152AEB}"/>
              </a:ext>
            </a:extLst>
          </p:cNvPr>
          <p:cNvSpPr>
            <a:spLocks noGrp="1"/>
          </p:cNvSpPr>
          <p:nvPr>
            <p:ph type="ctrTitle"/>
          </p:nvPr>
        </p:nvSpPr>
        <p:spPr>
          <a:xfrm>
            <a:off x="1396253" y="429840"/>
            <a:ext cx="9144000" cy="780396"/>
          </a:xfrm>
        </p:spPr>
        <p:txBody>
          <a:bodyPr>
            <a:normAutofit fontScale="90000"/>
          </a:bodyPr>
          <a:lstStyle/>
          <a:p>
            <a:r>
              <a:rPr lang="en-US" dirty="0"/>
              <a:t>Oracle Table Training</a:t>
            </a:r>
          </a:p>
        </p:txBody>
      </p:sp>
      <p:sp>
        <p:nvSpPr>
          <p:cNvPr id="3" name="Subtitle 2">
            <a:extLst>
              <a:ext uri="{FF2B5EF4-FFF2-40B4-BE49-F238E27FC236}">
                <a16:creationId xmlns:a16="http://schemas.microsoft.com/office/drawing/2014/main" id="{2EC690D3-313A-479F-96AF-3B02BC878893}"/>
              </a:ext>
            </a:extLst>
          </p:cNvPr>
          <p:cNvSpPr>
            <a:spLocks noGrp="1"/>
          </p:cNvSpPr>
          <p:nvPr>
            <p:ph type="subTitle" idx="1"/>
          </p:nvPr>
        </p:nvSpPr>
        <p:spPr>
          <a:xfrm>
            <a:off x="1524000" y="2190996"/>
            <a:ext cx="9144000" cy="3639787"/>
          </a:xfrm>
        </p:spPr>
        <p:txBody>
          <a:bodyPr>
            <a:normAutofit/>
          </a:bodyPr>
          <a:lstStyle/>
          <a:p>
            <a:pPr marL="342900" indent="-342900" algn="l">
              <a:buFont typeface="Arial" panose="020B0604020202020204" pitchFamily="34" charset="0"/>
              <a:buChar char="•"/>
            </a:pPr>
            <a:r>
              <a:rPr lang="en-US" dirty="0"/>
              <a:t>1 - Create Table / Definition of Table</a:t>
            </a:r>
          </a:p>
          <a:p>
            <a:pPr marL="342900" indent="-342900" algn="l">
              <a:buFont typeface="Arial" panose="020B0604020202020204" pitchFamily="34" charset="0"/>
              <a:buChar char="•"/>
            </a:pPr>
            <a:r>
              <a:rPr lang="en-US" dirty="0"/>
              <a:t>2 - Alter Table / Change Definition of Table</a:t>
            </a:r>
          </a:p>
          <a:p>
            <a:pPr marL="342900" indent="-342900" algn="l">
              <a:buFont typeface="Arial" panose="020B0604020202020204" pitchFamily="34" charset="0"/>
              <a:buChar char="•"/>
            </a:pPr>
            <a:r>
              <a:rPr lang="en-US" dirty="0"/>
              <a:t>3 - Sequence Creation / Definition</a:t>
            </a:r>
          </a:p>
          <a:p>
            <a:pPr marL="342900" indent="-342900" algn="l">
              <a:buFont typeface="Arial" panose="020B0604020202020204" pitchFamily="34" charset="0"/>
              <a:buChar char="•"/>
            </a:pPr>
            <a:r>
              <a:rPr lang="en-US" dirty="0"/>
              <a:t>4 - Assignment of Primary Key values</a:t>
            </a:r>
          </a:p>
          <a:p>
            <a:pPr marL="342900" indent="-342900" algn="l">
              <a:buFont typeface="Arial" panose="020B0604020202020204" pitchFamily="34" charset="0"/>
              <a:buChar char="•"/>
            </a:pPr>
            <a:r>
              <a:rPr lang="en-US" dirty="0"/>
              <a:t>5 - Table Constraints / Enforce Data Validation</a:t>
            </a:r>
          </a:p>
          <a:p>
            <a:pPr marL="342900" indent="-342900" algn="l">
              <a:buFont typeface="Arial" panose="020B0604020202020204" pitchFamily="34" charset="0"/>
              <a:buChar char="•"/>
            </a:pPr>
            <a:r>
              <a:rPr lang="en-US" dirty="0"/>
              <a:t>6 - Table Triggers / Code fires on Insert, Update or Delete on Table</a:t>
            </a:r>
          </a:p>
          <a:p>
            <a:pPr marL="342900" indent="-342900" algn="l">
              <a:buFont typeface="Arial" panose="020B0604020202020204" pitchFamily="34" charset="0"/>
              <a:buChar char="•"/>
            </a:pPr>
            <a:r>
              <a:rPr lang="en-US" dirty="0"/>
              <a:t>7 - Table Indexes / Improve performance / Enforce Uniqueness</a:t>
            </a:r>
          </a:p>
        </p:txBody>
      </p:sp>
    </p:spTree>
    <p:extLst>
      <p:ext uri="{BB962C8B-B14F-4D97-AF65-F5344CB8AC3E}">
        <p14:creationId xmlns:p14="http://schemas.microsoft.com/office/powerpoint/2010/main" val="345782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CCB0-FBB1-4027-93AC-83ED35EAD7B6}"/>
              </a:ext>
            </a:extLst>
          </p:cNvPr>
          <p:cNvSpPr>
            <a:spLocks noGrp="1"/>
          </p:cNvSpPr>
          <p:nvPr>
            <p:ph type="title"/>
          </p:nvPr>
        </p:nvSpPr>
        <p:spPr>
          <a:xfrm>
            <a:off x="517687" y="138882"/>
            <a:ext cx="11548621" cy="370165"/>
          </a:xfrm>
        </p:spPr>
        <p:txBody>
          <a:bodyPr>
            <a:normAutofit fontScale="90000"/>
          </a:bodyPr>
          <a:lstStyle/>
          <a:p>
            <a:r>
              <a:rPr lang="en-US" dirty="0"/>
              <a:t>6 – Update Delete Trigger Example 2– Data Auditing</a:t>
            </a:r>
          </a:p>
        </p:txBody>
      </p:sp>
      <p:sp>
        <p:nvSpPr>
          <p:cNvPr id="4" name="TextBox 3">
            <a:extLst>
              <a:ext uri="{FF2B5EF4-FFF2-40B4-BE49-F238E27FC236}">
                <a16:creationId xmlns:a16="http://schemas.microsoft.com/office/drawing/2014/main" id="{04CA3F3C-FC9E-40ED-9D40-065C5097FFEA}"/>
              </a:ext>
            </a:extLst>
          </p:cNvPr>
          <p:cNvSpPr txBox="1"/>
          <p:nvPr/>
        </p:nvSpPr>
        <p:spPr>
          <a:xfrm>
            <a:off x="5889397" y="593889"/>
            <a:ext cx="6302603" cy="6370975"/>
          </a:xfrm>
          <a:prstGeom prst="rect">
            <a:avLst/>
          </a:prstGeom>
          <a:noFill/>
        </p:spPr>
        <p:txBody>
          <a:bodyPr wrap="square" rtlCol="0">
            <a:spAutoFit/>
          </a:bodyPr>
          <a:lstStyle/>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Check if MODEL has changed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IF</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:NEW.MODEL</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&lt;&gt;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:OLD.MODEL</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then</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INSERT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INTO</a:t>
            </a:r>
            <a:r>
              <a:rPr lang="en-US" sz="800" b="0" i="0" u="none" strike="noStrike" baseline="0" dirty="0">
                <a:solidFill>
                  <a:srgbClr val="000000"/>
                </a:solidFill>
                <a:highlight>
                  <a:srgbClr val="FFFFFF"/>
                </a:highlight>
                <a:latin typeface="Courier"/>
              </a:rPr>
              <a:t> XXDEMO_AUDITS</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ACTION</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PRIMARY_KEY_VALUE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TABLE_NAME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COLUMN_NAME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PREVIOUS_VALUE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NEW_VALUE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VALUES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err="1">
                <a:solidFill>
                  <a:srgbClr val="000000"/>
                </a:solidFill>
                <a:highlight>
                  <a:srgbClr val="FFFFFF"/>
                </a:highlight>
                <a:latin typeface="Courier"/>
              </a:rPr>
              <a:t>lvAction</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:NEW.</a:t>
            </a:r>
            <a:r>
              <a:rPr lang="en-US" sz="800" b="0" i="0" u="none" strike="noStrike" baseline="0" dirty="0">
                <a:solidFill>
                  <a:srgbClr val="000000"/>
                </a:solidFill>
                <a:highlight>
                  <a:srgbClr val="FFFFFF"/>
                </a:highlight>
                <a:latin typeface="Courier"/>
              </a:rPr>
              <a:t>CAR_ID</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lvTableName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'MODEL'</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:OLD.MODEL,</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:NEW.MODEL);</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END</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IF;</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END</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IF;</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IF</a:t>
            </a:r>
            <a:r>
              <a:rPr lang="en-US" sz="800" b="0" i="0" u="none" strike="noStrike" baseline="0" dirty="0">
                <a:solidFill>
                  <a:srgbClr val="000000"/>
                </a:solidFill>
                <a:highlight>
                  <a:srgbClr val="FFFFFF"/>
                </a:highlight>
                <a:latin typeface="Courier"/>
              </a:rPr>
              <a:t> DELETING </a:t>
            </a:r>
            <a:r>
              <a:rPr lang="en-US" sz="800" b="0" i="0" u="none" strike="noStrike" baseline="0" dirty="0">
                <a:solidFill>
                  <a:srgbClr val="0000FF"/>
                </a:solidFill>
                <a:highlight>
                  <a:srgbClr val="FFFFFF"/>
                </a:highlight>
                <a:latin typeface="Courier"/>
              </a:rPr>
              <a:t>THEN</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lvAction</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'DELETE'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--Post MAKE info to AUDIT Table  </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INSERT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INTO</a:t>
            </a:r>
            <a:r>
              <a:rPr lang="en-US" sz="800" b="0" i="0" u="none" strike="noStrike" baseline="0" dirty="0">
                <a:solidFill>
                  <a:srgbClr val="000000"/>
                </a:solidFill>
                <a:highlight>
                  <a:srgbClr val="FFFFFF"/>
                </a:highlight>
                <a:latin typeface="Courier"/>
              </a:rPr>
              <a:t> XXDEMO_AUDITS</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ACTION</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PRIMARY_KEY_VALUE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TABLE_NAME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COLUMN_NAME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PREVIOUS_VALUE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VALUES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err="1">
                <a:solidFill>
                  <a:srgbClr val="000000"/>
                </a:solidFill>
                <a:highlight>
                  <a:srgbClr val="FFFFFF"/>
                </a:highlight>
                <a:latin typeface="Courier"/>
              </a:rPr>
              <a:t>lvAction</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a:t>
            </a:r>
            <a:r>
              <a:rPr lang="en-US" sz="800" b="0" i="0" u="none" strike="noStrike" baseline="0" dirty="0">
                <a:solidFill>
                  <a:srgbClr val="000000"/>
                </a:solidFill>
                <a:highlight>
                  <a:srgbClr val="FFFFFF"/>
                </a:highlight>
                <a:latin typeface="Courier"/>
              </a:rPr>
              <a:t>CAR_ID</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lvTableName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'MAKE'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a:t>
            </a:r>
            <a:r>
              <a:rPr lang="en-US" sz="800" b="0" i="0" u="none" strike="noStrike" baseline="0" dirty="0">
                <a:solidFill>
                  <a:srgbClr val="000000"/>
                </a:solidFill>
                <a:highlight>
                  <a:srgbClr val="FFFFFF"/>
                </a:highlight>
                <a:latin typeface="Courier"/>
              </a:rPr>
              <a:t>MAKE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--Post MODEL info to AUDIT Table</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INSERT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INTO</a:t>
            </a:r>
            <a:r>
              <a:rPr lang="en-US" sz="800" b="0" i="0" u="none" strike="noStrike" baseline="0" dirty="0">
                <a:solidFill>
                  <a:srgbClr val="000000"/>
                </a:solidFill>
                <a:highlight>
                  <a:srgbClr val="FFFFFF"/>
                </a:highlight>
                <a:latin typeface="Courier"/>
              </a:rPr>
              <a:t> XXDEMO_AUDITS</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ACTION</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PRIMARY_KEY_VALUE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TABLE_NAME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COLUMN_NAME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PREVIOUS_VALUE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VALUES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err="1">
                <a:solidFill>
                  <a:srgbClr val="000000"/>
                </a:solidFill>
                <a:highlight>
                  <a:srgbClr val="FFFFFF"/>
                </a:highlight>
                <a:latin typeface="Courier"/>
              </a:rPr>
              <a:t>lvAction</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a:t>
            </a:r>
            <a:r>
              <a:rPr lang="en-US" sz="800" b="0" i="0" u="none" strike="noStrike" baseline="0" dirty="0">
                <a:solidFill>
                  <a:srgbClr val="000000"/>
                </a:solidFill>
                <a:highlight>
                  <a:srgbClr val="FFFFFF"/>
                </a:highlight>
                <a:latin typeface="Courier"/>
              </a:rPr>
              <a:t>CAR_ID</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lvTableName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'MODEL'</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:OLD.MODEL);</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END</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IF;</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pt-BR" sz="800" b="0" i="1" u="none" strike="noStrike" baseline="0" dirty="0">
                <a:solidFill>
                  <a:srgbClr val="008000"/>
                </a:solidFill>
                <a:highlight>
                  <a:srgbClr val="FFFFFF"/>
                </a:highlight>
                <a:latin typeface="Courier"/>
              </a:rPr>
              <a:t>-- E N D                                                        Trigger Code --</a:t>
            </a:r>
            <a:endParaRPr lang="pt-BR"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END;</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a:t>
            </a:r>
            <a:endParaRPr lang="en-US" sz="800" dirty="0"/>
          </a:p>
        </p:txBody>
      </p:sp>
      <p:sp>
        <p:nvSpPr>
          <p:cNvPr id="5" name="TextBox 4">
            <a:extLst>
              <a:ext uri="{FF2B5EF4-FFF2-40B4-BE49-F238E27FC236}">
                <a16:creationId xmlns:a16="http://schemas.microsoft.com/office/drawing/2014/main" id="{68832E19-E522-4E2B-B9B8-F4DE754B9836}"/>
              </a:ext>
            </a:extLst>
          </p:cNvPr>
          <p:cNvSpPr txBox="1"/>
          <p:nvPr/>
        </p:nvSpPr>
        <p:spPr>
          <a:xfrm>
            <a:off x="431277" y="716437"/>
            <a:ext cx="5780202" cy="5663089"/>
          </a:xfrm>
          <a:prstGeom prst="rect">
            <a:avLst/>
          </a:prstGeom>
          <a:noFill/>
        </p:spPr>
        <p:txBody>
          <a:bodyPr wrap="square" rtlCol="0">
            <a:spAutoFit/>
          </a:bodyPr>
          <a:lstStyle/>
          <a:p>
            <a:r>
              <a:rPr lang="en-US" sz="800" b="0" i="0" u="none" strike="noStrike" baseline="0" dirty="0">
                <a:solidFill>
                  <a:srgbClr val="0000FF"/>
                </a:solidFill>
                <a:highlight>
                  <a:srgbClr val="FFFFFF"/>
                </a:highlight>
                <a:latin typeface="Courier"/>
              </a:rPr>
              <a:t>CREATE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REPLACE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TRIGGER</a:t>
            </a:r>
            <a:r>
              <a:rPr lang="en-US" sz="800" b="0" i="0" u="none" strike="noStrike" baseline="0" dirty="0">
                <a:solidFill>
                  <a:srgbClr val="000000"/>
                </a:solidFill>
                <a:highlight>
                  <a:srgbClr val="FFFFFF"/>
                </a:highlight>
                <a:latin typeface="Courier"/>
              </a:rPr>
              <a:t> XXACAR_BUD_R </a:t>
            </a:r>
            <a:r>
              <a:rPr lang="en-US" sz="800" b="0" i="0" u="none" strike="noStrike" baseline="0" dirty="0">
                <a:solidFill>
                  <a:srgbClr val="0000FF"/>
                </a:solidFill>
                <a:highlight>
                  <a:srgbClr val="FFFFFF"/>
                </a:highlight>
                <a:latin typeface="Courier"/>
              </a:rPr>
              <a:t>BEFORE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UPDATE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DELETE</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ON</a:t>
            </a:r>
            <a:r>
              <a:rPr lang="en-US" sz="800" b="0" i="0" u="none" strike="noStrike" baseline="0" dirty="0">
                <a:solidFill>
                  <a:srgbClr val="000000"/>
                </a:solidFill>
                <a:highlight>
                  <a:srgbClr val="FFFFFF"/>
                </a:highlight>
                <a:latin typeface="Courier"/>
              </a:rPr>
              <a:t> XXDEMO_APPROVED_CARS </a:t>
            </a:r>
            <a:r>
              <a:rPr lang="en-US" sz="800" b="0" i="0" u="none" strike="noStrike" baseline="0" dirty="0">
                <a:solidFill>
                  <a:srgbClr val="0000FF"/>
                </a:solidFill>
                <a:highlight>
                  <a:srgbClr val="FFFFFF"/>
                </a:highlight>
                <a:latin typeface="Courier"/>
              </a:rPr>
              <a:t>REFERENCING</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NEW</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NEW</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FOR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EACH</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ROW</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Before Update or Delete Trigger on table XXDEMO_APPROVED_CARS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Author: Jim Slanker  created May 25th 2022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DECLARE</a:t>
            </a:r>
            <a:endParaRPr lang="en-US" sz="800" b="0" i="0" u="none" strike="noStrike" baseline="0" dirty="0">
              <a:solidFill>
                <a:srgbClr val="000000"/>
              </a:solidFill>
              <a:highlight>
                <a:srgbClr val="FFFFFF"/>
              </a:highlight>
              <a:latin typeface="Courier"/>
            </a:endParaRPr>
          </a:p>
          <a:p>
            <a:r>
              <a:rPr lang="en-US" sz="800" b="0" i="0" u="none" strike="noStrike" baseline="0" dirty="0" err="1">
                <a:solidFill>
                  <a:srgbClr val="000000"/>
                </a:solidFill>
                <a:highlight>
                  <a:srgbClr val="FFFFFF"/>
                </a:highlight>
                <a:latin typeface="Courier"/>
              </a:rPr>
              <a:t>lvTableName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VARCHAR2</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40</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'XXDEMO_APPROVED_CARS'</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err="1">
                <a:solidFill>
                  <a:srgbClr val="000000"/>
                </a:solidFill>
                <a:highlight>
                  <a:srgbClr val="FFFFFF"/>
                </a:highlight>
                <a:latin typeface="Courier"/>
              </a:rPr>
              <a:t>lvAction</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VARCHAR2</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40</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B E G I N                                                    Trigger Code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BEGIN</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IF</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UPDATING</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THEN</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lvAction</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'UPDATE'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00"/>
                </a:solidFill>
                <a:highlight>
                  <a:srgbClr val="FFFF00"/>
                </a:highlight>
                <a:latin typeface="Courier"/>
              </a:rPr>
              <a:t>   </a:t>
            </a:r>
            <a:r>
              <a:rPr lang="en-US" sz="800" b="0" i="1" u="none" strike="noStrike" baseline="0" dirty="0">
                <a:solidFill>
                  <a:srgbClr val="008000"/>
                </a:solidFill>
                <a:highlight>
                  <a:srgbClr val="FFFF00"/>
                </a:highlight>
                <a:latin typeface="Courier"/>
              </a:rPr>
              <a:t>----------------------------------------------------------------------------</a:t>
            </a:r>
            <a:endParaRPr lang="en-US" sz="800" b="0" i="0" u="none" strike="noStrike" baseline="0" dirty="0">
              <a:solidFill>
                <a:srgbClr val="000000"/>
              </a:solidFill>
              <a:highlight>
                <a:srgbClr val="FFFF00"/>
              </a:highlight>
              <a:latin typeface="Courier"/>
            </a:endParaRPr>
          </a:p>
          <a:p>
            <a:r>
              <a:rPr lang="en-US" sz="800" b="0" i="0" u="none" strike="noStrike" baseline="0" dirty="0">
                <a:solidFill>
                  <a:srgbClr val="000000"/>
                </a:solidFill>
                <a:highlight>
                  <a:srgbClr val="FFFF00"/>
                </a:highlight>
                <a:latin typeface="Courier"/>
              </a:rPr>
              <a:t>   </a:t>
            </a:r>
            <a:r>
              <a:rPr lang="en-US" sz="800" b="0" i="1" u="none" strike="noStrike" baseline="0" dirty="0">
                <a:solidFill>
                  <a:srgbClr val="008000"/>
                </a:solidFill>
                <a:highlight>
                  <a:srgbClr val="FFFF00"/>
                </a:highlight>
                <a:latin typeface="Courier"/>
              </a:rPr>
              <a:t>-- Default value of DATE_UPDATED to current system date                   --</a:t>
            </a:r>
            <a:endParaRPr lang="en-US" sz="800" b="0" i="0" u="none" strike="noStrike" baseline="0" dirty="0">
              <a:solidFill>
                <a:srgbClr val="000000"/>
              </a:solidFill>
              <a:highlight>
                <a:srgbClr val="FFFF00"/>
              </a:highlight>
              <a:latin typeface="Courier"/>
            </a:endParaRPr>
          </a:p>
          <a:p>
            <a:r>
              <a:rPr lang="en-US" sz="800" b="0" i="0" u="none" strike="noStrike" baseline="0" dirty="0">
                <a:solidFill>
                  <a:srgbClr val="000000"/>
                </a:solidFill>
                <a:highlight>
                  <a:srgbClr val="FFFF00"/>
                </a:highlight>
                <a:latin typeface="Courier"/>
              </a:rPr>
              <a:t>   </a:t>
            </a:r>
            <a:r>
              <a:rPr lang="en-US" sz="800" b="0" i="1" u="none" strike="noStrike" baseline="0" dirty="0">
                <a:solidFill>
                  <a:srgbClr val="008000"/>
                </a:solidFill>
                <a:highlight>
                  <a:srgbClr val="FFFF00"/>
                </a:highlight>
                <a:latin typeface="Courier"/>
              </a:rPr>
              <a:t>----------------------------------------------------------------------------</a:t>
            </a:r>
            <a:endParaRPr lang="en-US" sz="800" b="0" i="0" u="none" strike="noStrike" baseline="0" dirty="0">
              <a:solidFill>
                <a:srgbClr val="000000"/>
              </a:solidFill>
              <a:highlight>
                <a:srgbClr val="FFFF00"/>
              </a:highlight>
              <a:latin typeface="Courier"/>
            </a:endParaRPr>
          </a:p>
          <a:p>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:NEW.</a:t>
            </a:r>
            <a:r>
              <a:rPr lang="en-US" sz="800" b="0" i="0" u="none" strike="noStrike" baseline="0" dirty="0">
                <a:solidFill>
                  <a:srgbClr val="000000"/>
                </a:solidFill>
                <a:highlight>
                  <a:srgbClr val="FFFF00"/>
                </a:highlight>
                <a:latin typeface="Courier"/>
              </a:rPr>
              <a:t>DATE_UPDATED </a:t>
            </a:r>
            <a:r>
              <a:rPr lang="en-US" sz="800" b="0" i="0" u="none" strike="noStrike" baseline="0" dirty="0">
                <a:solidFill>
                  <a:srgbClr val="0000FF"/>
                </a:solidFill>
                <a:highlight>
                  <a:srgbClr val="FFFF00"/>
                </a:highlight>
                <a:latin typeface="Courier"/>
              </a:rPr>
              <a:t>:=</a:t>
            </a:r>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SYSDATE;</a:t>
            </a:r>
            <a:endParaRPr lang="en-US" sz="800" b="0" i="0" u="none" strike="noStrike" baseline="0" dirty="0">
              <a:solidFill>
                <a:srgbClr val="000000"/>
              </a:solidFill>
              <a:highlight>
                <a:srgbClr val="FFFF00"/>
              </a:highlight>
              <a:latin typeface="Courier"/>
            </a:endParaRPr>
          </a:p>
          <a:p>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 Check if MAKE has changed                                               --</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IF</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:NEW.</a:t>
            </a:r>
            <a:r>
              <a:rPr lang="en-US" sz="800" b="0" i="0" u="none" strike="noStrike" baseline="0" dirty="0">
                <a:solidFill>
                  <a:srgbClr val="000000"/>
                </a:solidFill>
                <a:highlight>
                  <a:srgbClr val="FFFFFF"/>
                </a:highlight>
                <a:latin typeface="Courier"/>
              </a:rPr>
              <a:t>MAKE </a:t>
            </a:r>
            <a:r>
              <a:rPr lang="en-US" sz="800" b="0" i="0" u="none" strike="noStrike" baseline="0" dirty="0">
                <a:solidFill>
                  <a:srgbClr val="0000FF"/>
                </a:solidFill>
                <a:highlight>
                  <a:srgbClr val="FFFFFF"/>
                </a:highlight>
                <a:latin typeface="Courier"/>
              </a:rPr>
              <a:t>&lt;&gt;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a:t>
            </a:r>
            <a:r>
              <a:rPr lang="en-US" sz="800" b="0" i="0" u="none" strike="noStrike" baseline="0" dirty="0">
                <a:solidFill>
                  <a:srgbClr val="000000"/>
                </a:solidFill>
                <a:highlight>
                  <a:srgbClr val="FFFFFF"/>
                </a:highlight>
                <a:latin typeface="Courier"/>
              </a:rPr>
              <a:t>MAKE </a:t>
            </a:r>
            <a:r>
              <a:rPr lang="en-US" sz="800" b="0" i="0" u="none" strike="noStrike" baseline="0" dirty="0">
                <a:solidFill>
                  <a:srgbClr val="0000FF"/>
                </a:solidFill>
                <a:highlight>
                  <a:srgbClr val="FFFFFF"/>
                </a:highlight>
                <a:latin typeface="Courier"/>
              </a:rPr>
              <a:t>then</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INSERT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INTO</a:t>
            </a:r>
            <a:r>
              <a:rPr lang="en-US" sz="800" b="0" i="0" u="none" strike="noStrike" baseline="0" dirty="0">
                <a:solidFill>
                  <a:srgbClr val="000000"/>
                </a:solidFill>
                <a:highlight>
                  <a:srgbClr val="FFFFFF"/>
                </a:highlight>
                <a:latin typeface="Courier"/>
              </a:rPr>
              <a:t> XXDEMO_AUDITS</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ACTION</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PRIMARY_KEY_VALUE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TABLE_NAME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COLUMN_NAME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PREVIOUS_VALUE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NEW_VALUE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VALUES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err="1">
                <a:solidFill>
                  <a:srgbClr val="000000"/>
                </a:solidFill>
                <a:highlight>
                  <a:srgbClr val="FFFFFF"/>
                </a:highlight>
                <a:latin typeface="Courier"/>
              </a:rPr>
              <a:t>lvAction</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:NEW.</a:t>
            </a:r>
            <a:r>
              <a:rPr lang="en-US" sz="800" b="0" i="0" u="none" strike="noStrike" baseline="0" dirty="0">
                <a:solidFill>
                  <a:srgbClr val="000000"/>
                </a:solidFill>
                <a:highlight>
                  <a:srgbClr val="FFFFFF"/>
                </a:highlight>
                <a:latin typeface="Courier"/>
              </a:rPr>
              <a:t>CAR_ID</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lvTableName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'MAKE'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:OLD.</a:t>
            </a:r>
            <a:r>
              <a:rPr lang="en-US" sz="800" b="0" i="0" u="none" strike="noStrike" baseline="0" dirty="0">
                <a:solidFill>
                  <a:srgbClr val="000000"/>
                </a:solidFill>
                <a:highlight>
                  <a:srgbClr val="FFFFFF"/>
                </a:highlight>
                <a:latin typeface="Courier"/>
              </a:rPr>
              <a:t>MAKE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:NEW.</a:t>
            </a:r>
            <a:r>
              <a:rPr lang="en-US" sz="800" b="0" i="0" u="none" strike="noStrike" baseline="0" dirty="0">
                <a:solidFill>
                  <a:srgbClr val="000000"/>
                </a:solidFill>
                <a:highlight>
                  <a:srgbClr val="FFFFFF"/>
                </a:highlight>
                <a:latin typeface="Courier"/>
              </a:rPr>
              <a:t>MAKE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END</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IF;</a:t>
            </a:r>
            <a:endParaRPr lang="en-US" sz="800" b="0" i="0" u="none" strike="noStrike" baseline="0" dirty="0">
              <a:solidFill>
                <a:srgbClr val="000000"/>
              </a:solidFill>
              <a:highlight>
                <a:srgbClr val="FFFFFF"/>
              </a:highlight>
              <a:latin typeface="Courier"/>
            </a:endParaRPr>
          </a:p>
          <a:p>
            <a:r>
              <a:rPr lang="en-US" sz="1800" b="0" i="0" u="none" strike="noStrike" baseline="0" dirty="0">
                <a:solidFill>
                  <a:srgbClr val="000000"/>
                </a:solidFill>
                <a:highlight>
                  <a:srgbClr val="FFFFFF"/>
                </a:highlight>
                <a:latin typeface="Courier"/>
              </a:rPr>
              <a:t> </a:t>
            </a:r>
            <a:endParaRPr lang="en-US" sz="800" dirty="0"/>
          </a:p>
        </p:txBody>
      </p:sp>
      <p:sp>
        <p:nvSpPr>
          <p:cNvPr id="3" name="TextBox 2">
            <a:extLst>
              <a:ext uri="{FF2B5EF4-FFF2-40B4-BE49-F238E27FC236}">
                <a16:creationId xmlns:a16="http://schemas.microsoft.com/office/drawing/2014/main" id="{565339A2-4397-43FE-AED2-A1882FB513E1}"/>
              </a:ext>
            </a:extLst>
          </p:cNvPr>
          <p:cNvSpPr txBox="1"/>
          <p:nvPr/>
        </p:nvSpPr>
        <p:spPr>
          <a:xfrm>
            <a:off x="443060" y="6532775"/>
            <a:ext cx="5213022" cy="276999"/>
          </a:xfrm>
          <a:prstGeom prst="rect">
            <a:avLst/>
          </a:prstGeom>
          <a:noFill/>
        </p:spPr>
        <p:txBody>
          <a:bodyPr wrap="square" rtlCol="0">
            <a:spAutoFit/>
          </a:bodyPr>
          <a:lstStyle/>
          <a:p>
            <a:r>
              <a:rPr lang="en-US" sz="1200" dirty="0">
                <a:highlight>
                  <a:srgbClr val="FFFF00"/>
                </a:highlight>
              </a:rPr>
              <a:t>*this trigger also assigns DATE_UPDATED value on UPDATES</a:t>
            </a:r>
          </a:p>
        </p:txBody>
      </p:sp>
    </p:spTree>
    <p:extLst>
      <p:ext uri="{BB962C8B-B14F-4D97-AF65-F5344CB8AC3E}">
        <p14:creationId xmlns:p14="http://schemas.microsoft.com/office/powerpoint/2010/main" val="18902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CCB0-FBB1-4027-93AC-83ED35EAD7B6}"/>
              </a:ext>
            </a:extLst>
          </p:cNvPr>
          <p:cNvSpPr>
            <a:spLocks noGrp="1"/>
          </p:cNvSpPr>
          <p:nvPr>
            <p:ph type="title"/>
          </p:nvPr>
        </p:nvSpPr>
        <p:spPr>
          <a:xfrm>
            <a:off x="517687" y="138882"/>
            <a:ext cx="11548621" cy="370165"/>
          </a:xfrm>
        </p:spPr>
        <p:txBody>
          <a:bodyPr>
            <a:normAutofit fontScale="90000"/>
          </a:bodyPr>
          <a:lstStyle/>
          <a:p>
            <a:r>
              <a:rPr lang="en-US" dirty="0"/>
              <a:t>6 – Update Delete Trigger Example 2 – Data Auditing</a:t>
            </a:r>
          </a:p>
        </p:txBody>
      </p:sp>
      <p:sp>
        <p:nvSpPr>
          <p:cNvPr id="6" name="TextBox 5">
            <a:extLst>
              <a:ext uri="{FF2B5EF4-FFF2-40B4-BE49-F238E27FC236}">
                <a16:creationId xmlns:a16="http://schemas.microsoft.com/office/drawing/2014/main" id="{E2C2E82E-3365-4AD1-B9E6-550039CAA63F}"/>
              </a:ext>
            </a:extLst>
          </p:cNvPr>
          <p:cNvSpPr txBox="1"/>
          <p:nvPr/>
        </p:nvSpPr>
        <p:spPr>
          <a:xfrm>
            <a:off x="273377" y="6339526"/>
            <a:ext cx="4698673" cy="276999"/>
          </a:xfrm>
          <a:prstGeom prst="rect">
            <a:avLst/>
          </a:prstGeom>
          <a:noFill/>
          <a:ln>
            <a:solidFill>
              <a:schemeClr val="accent1"/>
            </a:solidFill>
          </a:ln>
          <a:effectLst>
            <a:glow rad="127000">
              <a:srgbClr val="0000FF"/>
            </a:glow>
          </a:effectLst>
        </p:spPr>
        <p:txBody>
          <a:bodyPr wrap="square" rtlCol="0">
            <a:spAutoFit/>
          </a:bodyPr>
          <a:lstStyle/>
          <a:p>
            <a:r>
              <a:rPr lang="en-US" sz="1200" dirty="0"/>
              <a:t>Testing Update and Delete statements on XXDEMO_APPROVED_CARS</a:t>
            </a:r>
          </a:p>
        </p:txBody>
      </p:sp>
      <p:pic>
        <p:nvPicPr>
          <p:cNvPr id="4" name="Picture 3">
            <a:extLst>
              <a:ext uri="{FF2B5EF4-FFF2-40B4-BE49-F238E27FC236}">
                <a16:creationId xmlns:a16="http://schemas.microsoft.com/office/drawing/2014/main" id="{9AF677DD-AF9B-48E6-86DD-27315132C2BC}"/>
              </a:ext>
            </a:extLst>
          </p:cNvPr>
          <p:cNvPicPr>
            <a:picLocks noChangeAspect="1"/>
          </p:cNvPicPr>
          <p:nvPr/>
        </p:nvPicPr>
        <p:blipFill>
          <a:blip r:embed="rId2"/>
          <a:stretch>
            <a:fillRect/>
          </a:stretch>
        </p:blipFill>
        <p:spPr>
          <a:xfrm>
            <a:off x="273377" y="732050"/>
            <a:ext cx="4124325" cy="1199620"/>
          </a:xfrm>
          <a:prstGeom prst="rect">
            <a:avLst/>
          </a:prstGeom>
        </p:spPr>
      </p:pic>
      <p:pic>
        <p:nvPicPr>
          <p:cNvPr id="8" name="Picture 7">
            <a:extLst>
              <a:ext uri="{FF2B5EF4-FFF2-40B4-BE49-F238E27FC236}">
                <a16:creationId xmlns:a16="http://schemas.microsoft.com/office/drawing/2014/main" id="{C55FED2B-CDBB-48FA-B24B-E4FDB66A62D0}"/>
              </a:ext>
            </a:extLst>
          </p:cNvPr>
          <p:cNvPicPr>
            <a:picLocks noChangeAspect="1"/>
          </p:cNvPicPr>
          <p:nvPr/>
        </p:nvPicPr>
        <p:blipFill>
          <a:blip r:embed="rId3"/>
          <a:stretch>
            <a:fillRect/>
          </a:stretch>
        </p:blipFill>
        <p:spPr>
          <a:xfrm>
            <a:off x="273377" y="2154673"/>
            <a:ext cx="4505325" cy="2017395"/>
          </a:xfrm>
          <a:prstGeom prst="rect">
            <a:avLst/>
          </a:prstGeom>
        </p:spPr>
      </p:pic>
      <p:pic>
        <p:nvPicPr>
          <p:cNvPr id="11" name="Picture 10">
            <a:extLst>
              <a:ext uri="{FF2B5EF4-FFF2-40B4-BE49-F238E27FC236}">
                <a16:creationId xmlns:a16="http://schemas.microsoft.com/office/drawing/2014/main" id="{F25454A7-A2FE-4E24-AE39-578DCF808BD9}"/>
              </a:ext>
            </a:extLst>
          </p:cNvPr>
          <p:cNvPicPr>
            <a:picLocks noChangeAspect="1"/>
          </p:cNvPicPr>
          <p:nvPr/>
        </p:nvPicPr>
        <p:blipFill>
          <a:blip r:embed="rId4"/>
          <a:stretch>
            <a:fillRect/>
          </a:stretch>
        </p:blipFill>
        <p:spPr>
          <a:xfrm>
            <a:off x="282902" y="4260903"/>
            <a:ext cx="4495800" cy="1865047"/>
          </a:xfrm>
          <a:prstGeom prst="rect">
            <a:avLst/>
          </a:prstGeom>
        </p:spPr>
      </p:pic>
      <p:pic>
        <p:nvPicPr>
          <p:cNvPr id="14" name="Picture 13">
            <a:extLst>
              <a:ext uri="{FF2B5EF4-FFF2-40B4-BE49-F238E27FC236}">
                <a16:creationId xmlns:a16="http://schemas.microsoft.com/office/drawing/2014/main" id="{BD4C6E24-F104-4D4C-BF2F-55EBDA9306B5}"/>
              </a:ext>
            </a:extLst>
          </p:cNvPr>
          <p:cNvPicPr>
            <a:picLocks noChangeAspect="1"/>
          </p:cNvPicPr>
          <p:nvPr/>
        </p:nvPicPr>
        <p:blipFill>
          <a:blip r:embed="rId5"/>
          <a:stretch>
            <a:fillRect/>
          </a:stretch>
        </p:blipFill>
        <p:spPr>
          <a:xfrm>
            <a:off x="5097780" y="2556515"/>
            <a:ext cx="6682740" cy="2636911"/>
          </a:xfrm>
          <a:prstGeom prst="rect">
            <a:avLst/>
          </a:prstGeom>
        </p:spPr>
      </p:pic>
      <p:sp>
        <p:nvSpPr>
          <p:cNvPr id="15" name="TextBox 14">
            <a:extLst>
              <a:ext uri="{FF2B5EF4-FFF2-40B4-BE49-F238E27FC236}">
                <a16:creationId xmlns:a16="http://schemas.microsoft.com/office/drawing/2014/main" id="{6066450C-6844-4597-B8D3-9C19A33370D5}"/>
              </a:ext>
            </a:extLst>
          </p:cNvPr>
          <p:cNvSpPr txBox="1"/>
          <p:nvPr/>
        </p:nvSpPr>
        <p:spPr>
          <a:xfrm>
            <a:off x="5063963" y="2016173"/>
            <a:ext cx="4698673" cy="276999"/>
          </a:xfrm>
          <a:prstGeom prst="rect">
            <a:avLst/>
          </a:prstGeom>
          <a:noFill/>
          <a:ln>
            <a:solidFill>
              <a:schemeClr val="accent1"/>
            </a:solidFill>
          </a:ln>
          <a:effectLst>
            <a:glow rad="127000">
              <a:srgbClr val="0000FF"/>
            </a:glow>
          </a:effectLst>
        </p:spPr>
        <p:txBody>
          <a:bodyPr wrap="square" rtlCol="0">
            <a:spAutoFit/>
          </a:bodyPr>
          <a:lstStyle/>
          <a:p>
            <a:r>
              <a:rPr lang="en-US" sz="1200" dirty="0"/>
              <a:t>Query Audits table after Update and Delete testing</a:t>
            </a:r>
          </a:p>
        </p:txBody>
      </p:sp>
    </p:spTree>
    <p:extLst>
      <p:ext uri="{BB962C8B-B14F-4D97-AF65-F5344CB8AC3E}">
        <p14:creationId xmlns:p14="http://schemas.microsoft.com/office/powerpoint/2010/main" val="273920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4036-0189-4415-905E-5C45F7DBDCC2}"/>
              </a:ext>
            </a:extLst>
          </p:cNvPr>
          <p:cNvSpPr>
            <a:spLocks noGrp="1"/>
          </p:cNvSpPr>
          <p:nvPr>
            <p:ph type="title"/>
          </p:nvPr>
        </p:nvSpPr>
        <p:spPr>
          <a:xfrm>
            <a:off x="419100" y="0"/>
            <a:ext cx="11353800" cy="876693"/>
          </a:xfrm>
        </p:spPr>
        <p:txBody>
          <a:bodyPr>
            <a:noAutofit/>
          </a:bodyPr>
          <a:lstStyle/>
          <a:p>
            <a:r>
              <a:rPr lang="en-US" sz="3200" dirty="0"/>
              <a:t>6 – Trigger Example 3 – Table + Trigger Interface into STAR Blending</a:t>
            </a:r>
          </a:p>
        </p:txBody>
      </p:sp>
      <p:pic>
        <p:nvPicPr>
          <p:cNvPr id="5" name="Picture 4">
            <a:extLst>
              <a:ext uri="{FF2B5EF4-FFF2-40B4-BE49-F238E27FC236}">
                <a16:creationId xmlns:a16="http://schemas.microsoft.com/office/drawing/2014/main" id="{C32310F5-6DAA-46F6-9A4E-3F69DE2805CE}"/>
              </a:ext>
            </a:extLst>
          </p:cNvPr>
          <p:cNvPicPr>
            <a:picLocks noChangeAspect="1"/>
          </p:cNvPicPr>
          <p:nvPr/>
        </p:nvPicPr>
        <p:blipFill>
          <a:blip r:embed="rId2"/>
          <a:stretch>
            <a:fillRect/>
          </a:stretch>
        </p:blipFill>
        <p:spPr>
          <a:xfrm>
            <a:off x="311084" y="876693"/>
            <a:ext cx="11585543" cy="5661093"/>
          </a:xfrm>
          <a:prstGeom prst="rect">
            <a:avLst/>
          </a:prstGeom>
        </p:spPr>
      </p:pic>
    </p:spTree>
    <p:extLst>
      <p:ext uri="{BB962C8B-B14F-4D97-AF65-F5344CB8AC3E}">
        <p14:creationId xmlns:p14="http://schemas.microsoft.com/office/powerpoint/2010/main" val="25549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2F1E-3199-49A5-A88C-0BDAEF33D5AD}"/>
              </a:ext>
            </a:extLst>
          </p:cNvPr>
          <p:cNvSpPr>
            <a:spLocks noGrp="1"/>
          </p:cNvSpPr>
          <p:nvPr>
            <p:ph type="title"/>
          </p:nvPr>
        </p:nvSpPr>
        <p:spPr>
          <a:xfrm>
            <a:off x="282804" y="365125"/>
            <a:ext cx="11821212" cy="671823"/>
          </a:xfrm>
        </p:spPr>
        <p:txBody>
          <a:bodyPr>
            <a:normAutofit/>
          </a:bodyPr>
          <a:lstStyle/>
          <a:p>
            <a:r>
              <a:rPr lang="en-US" sz="3200" dirty="0"/>
              <a:t>6 – Trigger Example 3 – Table + Trigger Interface into STAR Blending</a:t>
            </a:r>
          </a:p>
        </p:txBody>
      </p:sp>
      <p:sp>
        <p:nvSpPr>
          <p:cNvPr id="6" name="TextBox 5">
            <a:extLst>
              <a:ext uri="{FF2B5EF4-FFF2-40B4-BE49-F238E27FC236}">
                <a16:creationId xmlns:a16="http://schemas.microsoft.com/office/drawing/2014/main" id="{FD41D34F-F071-405B-898F-F7D171ACCEAF}"/>
              </a:ext>
            </a:extLst>
          </p:cNvPr>
          <p:cNvSpPr txBox="1"/>
          <p:nvPr/>
        </p:nvSpPr>
        <p:spPr>
          <a:xfrm>
            <a:off x="282804" y="1187778"/>
            <a:ext cx="9389096" cy="3908762"/>
          </a:xfrm>
          <a:prstGeom prst="rect">
            <a:avLst/>
          </a:prstGeom>
          <a:noFill/>
        </p:spPr>
        <p:txBody>
          <a:bodyPr wrap="square" rtlCol="0">
            <a:spAutoFit/>
          </a:bodyPr>
          <a:lstStyle/>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Filename: </a:t>
            </a:r>
            <a:r>
              <a:rPr lang="en-US" sz="800" b="0" i="1" u="none" strike="noStrike" baseline="0" dirty="0" err="1">
                <a:solidFill>
                  <a:srgbClr val="008000"/>
                </a:solidFill>
                <a:highlight>
                  <a:srgbClr val="FFFFFF"/>
                </a:highlight>
                <a:latin typeface="Courier"/>
              </a:rPr>
              <a:t>BL_OPTIMAT_INGOTS_INTERFACE_tab.sql</a:t>
            </a:r>
            <a:r>
              <a:rPr lang="en-US" sz="800" b="0" i="1" u="none" strike="noStrike" baseline="0" dirty="0">
                <a:solidFill>
                  <a:srgbClr val="008000"/>
                </a:solidFill>
                <a:highlight>
                  <a:srgbClr val="FFFFFF"/>
                </a:highlight>
                <a:latin typeface="Courier"/>
              </a:rPr>
              <a:t>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Author: Jim Slanker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Date: May 9th 2022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Table creation script for BL_OPTIMAT_INGOTS_INTERFACE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&gt;&gt;Create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new</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808000"/>
                </a:solidFill>
                <a:highlight>
                  <a:srgbClr val="FFFFFF"/>
                </a:highlight>
                <a:latin typeface="Courier"/>
              </a:rPr>
              <a:t>BL_OPTIMAT_INGOTS_INTERFACE</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DROP</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STAR.</a:t>
            </a:r>
            <a:r>
              <a:rPr lang="en-US" sz="800" b="0" i="0" u="none" strike="noStrike" baseline="0" dirty="0">
                <a:solidFill>
                  <a:srgbClr val="808000"/>
                </a:solidFill>
                <a:highlight>
                  <a:srgbClr val="FFFFFF"/>
                </a:highlight>
                <a:latin typeface="Courier"/>
              </a:rPr>
              <a:t>BL_OPTIMAT_INGOTS_INTERFACE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CREATE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STAR.</a:t>
            </a:r>
            <a:r>
              <a:rPr lang="en-US" sz="800" b="0" i="0" u="none" strike="noStrike" baseline="0" dirty="0">
                <a:solidFill>
                  <a:srgbClr val="808000"/>
                </a:solidFill>
                <a:highlight>
                  <a:srgbClr val="FFFFFF"/>
                </a:highlight>
                <a:latin typeface="Courier"/>
              </a:rPr>
              <a:t>BL_OPTIMAT_INGOTS_INTERFACE</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00"/>
                </a:solidFill>
                <a:highlight>
                  <a:srgbClr val="FFFF00"/>
                </a:highlight>
                <a:latin typeface="Courier"/>
              </a:rPr>
              <a:t>INGOT_REF             </a:t>
            </a:r>
            <a:r>
              <a:rPr lang="en-US" sz="800" b="0" i="0" u="none" strike="noStrike" baseline="0" dirty="0">
                <a:solidFill>
                  <a:srgbClr val="FF0000"/>
                </a:solidFill>
                <a:highlight>
                  <a:srgbClr val="FFFF00"/>
                </a:highlight>
                <a:latin typeface="Courier"/>
              </a:rPr>
              <a:t>VARCHAR2</a:t>
            </a:r>
            <a:r>
              <a:rPr lang="en-US" sz="800" b="0" i="0" u="none" strike="noStrike" baseline="0" dirty="0">
                <a:solidFill>
                  <a:srgbClr val="0000FF"/>
                </a:solidFill>
                <a:highlight>
                  <a:srgbClr val="FFFF00"/>
                </a:highlight>
                <a:latin typeface="Courier"/>
              </a:rPr>
              <a:t>(</a:t>
            </a:r>
            <a:r>
              <a:rPr lang="en-US" sz="800" b="0" i="0" u="none" strike="noStrike" baseline="0" dirty="0">
                <a:solidFill>
                  <a:srgbClr val="800000"/>
                </a:solidFill>
                <a:highlight>
                  <a:srgbClr val="FFFF00"/>
                </a:highlight>
                <a:latin typeface="Courier"/>
              </a:rPr>
              <a:t>8</a:t>
            </a:r>
            <a:r>
              <a:rPr lang="en-US" sz="800" b="0" i="0" u="none" strike="noStrike" baseline="0" dirty="0">
                <a:solidFill>
                  <a:srgbClr val="0000FF"/>
                </a:solidFill>
                <a:highlight>
                  <a:srgbClr val="FFFF00"/>
                </a:highlight>
                <a:latin typeface="Courier"/>
              </a:rPr>
              <a:t>)</a:t>
            </a:r>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NOT</a:t>
            </a:r>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NULL,</a:t>
            </a:r>
            <a:endParaRPr lang="en-US" sz="800" b="0" i="0" u="none" strike="noStrike" baseline="0" dirty="0">
              <a:solidFill>
                <a:srgbClr val="000000"/>
              </a:solidFill>
              <a:highlight>
                <a:srgbClr val="FFFF00"/>
              </a:highlight>
              <a:latin typeface="Courier"/>
            </a:endParaRPr>
          </a:p>
          <a:p>
            <a:r>
              <a:rPr lang="en-US" sz="800" b="0" i="0" u="none" strike="noStrike" baseline="0" dirty="0">
                <a:solidFill>
                  <a:srgbClr val="000000"/>
                </a:solidFill>
                <a:highlight>
                  <a:srgbClr val="FFFF00"/>
                </a:highlight>
                <a:latin typeface="Courier"/>
              </a:rPr>
              <a:t>  BLEND_DESCR           </a:t>
            </a:r>
            <a:r>
              <a:rPr lang="en-US" sz="800" b="0" i="0" u="none" strike="noStrike" baseline="0" dirty="0">
                <a:solidFill>
                  <a:srgbClr val="FF0000"/>
                </a:solidFill>
                <a:highlight>
                  <a:srgbClr val="FFFF00"/>
                </a:highlight>
                <a:latin typeface="Courier"/>
              </a:rPr>
              <a:t>VARCHAR2</a:t>
            </a:r>
            <a:r>
              <a:rPr lang="en-US" sz="800" b="0" i="0" u="none" strike="noStrike" baseline="0" dirty="0">
                <a:solidFill>
                  <a:srgbClr val="0000FF"/>
                </a:solidFill>
                <a:highlight>
                  <a:srgbClr val="FFFF00"/>
                </a:highlight>
                <a:latin typeface="Courier"/>
              </a:rPr>
              <a:t>(</a:t>
            </a:r>
            <a:r>
              <a:rPr lang="en-US" sz="800" b="0" i="0" u="none" strike="noStrike" baseline="0" dirty="0">
                <a:solidFill>
                  <a:srgbClr val="800000"/>
                </a:solidFill>
                <a:highlight>
                  <a:srgbClr val="FFFF00"/>
                </a:highlight>
                <a:latin typeface="Courier"/>
              </a:rPr>
              <a:t>1000</a:t>
            </a:r>
            <a:r>
              <a:rPr lang="en-US" sz="800" b="0" i="0" u="none" strike="noStrike" baseline="0" dirty="0">
                <a:solidFill>
                  <a:srgbClr val="0000FF"/>
                </a:solidFill>
                <a:highlight>
                  <a:srgbClr val="FFFF00"/>
                </a:highlight>
                <a:latin typeface="Courier"/>
              </a:rPr>
              <a:t>),</a:t>
            </a:r>
            <a:r>
              <a:rPr lang="en-US" sz="800" b="0" i="0" u="none" strike="noStrike" baseline="0" dirty="0">
                <a:solidFill>
                  <a:srgbClr val="000000"/>
                </a:solidFill>
                <a:highlight>
                  <a:srgbClr val="FFFF00"/>
                </a:highlight>
                <a:latin typeface="Courier"/>
              </a:rPr>
              <a:t>    </a:t>
            </a:r>
          </a:p>
          <a:p>
            <a:r>
              <a:rPr lang="en-US" sz="800" b="0" i="0" u="none" strike="noStrike" baseline="0" dirty="0">
                <a:solidFill>
                  <a:srgbClr val="000000"/>
                </a:solidFill>
                <a:highlight>
                  <a:srgbClr val="FFFF00"/>
                </a:highlight>
                <a:latin typeface="Courier"/>
              </a:rPr>
              <a:t>  IDF_REF               </a:t>
            </a:r>
            <a:r>
              <a:rPr lang="en-US" sz="800" b="0" i="0" u="none" strike="noStrike" baseline="0" dirty="0">
                <a:solidFill>
                  <a:srgbClr val="FF0000"/>
                </a:solidFill>
                <a:highlight>
                  <a:srgbClr val="FFFF00"/>
                </a:highlight>
                <a:latin typeface="Courier"/>
              </a:rPr>
              <a:t>VARCHAR2</a:t>
            </a:r>
            <a:r>
              <a:rPr lang="en-US" sz="800" b="0" i="0" u="none" strike="noStrike" baseline="0" dirty="0">
                <a:solidFill>
                  <a:srgbClr val="0000FF"/>
                </a:solidFill>
                <a:highlight>
                  <a:srgbClr val="FFFF00"/>
                </a:highlight>
                <a:latin typeface="Courier"/>
              </a:rPr>
              <a:t>(</a:t>
            </a:r>
            <a:r>
              <a:rPr lang="en-US" sz="800" b="0" i="0" u="none" strike="noStrike" baseline="0" dirty="0">
                <a:solidFill>
                  <a:srgbClr val="800000"/>
                </a:solidFill>
                <a:highlight>
                  <a:srgbClr val="FFFF00"/>
                </a:highlight>
                <a:latin typeface="Courier"/>
              </a:rPr>
              <a:t>4</a:t>
            </a:r>
            <a:r>
              <a:rPr lang="en-US" sz="800" b="0" i="0" u="none" strike="noStrike" baseline="0" dirty="0">
                <a:solidFill>
                  <a:srgbClr val="0000FF"/>
                </a:solidFill>
                <a:highlight>
                  <a:srgbClr val="FFFF00"/>
                </a:highlight>
                <a:latin typeface="Courier"/>
              </a:rPr>
              <a:t>)</a:t>
            </a:r>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NOT</a:t>
            </a:r>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NULL,</a:t>
            </a:r>
            <a:endParaRPr lang="en-US" sz="800" b="0" i="0" u="none" strike="noStrike" baseline="0" dirty="0">
              <a:solidFill>
                <a:srgbClr val="000000"/>
              </a:solidFill>
              <a:highlight>
                <a:srgbClr val="FFFF00"/>
              </a:highlight>
              <a:latin typeface="Courier"/>
            </a:endParaRPr>
          </a:p>
          <a:p>
            <a:r>
              <a:rPr lang="en-US" sz="800" b="0" i="0" u="none" strike="noStrike" baseline="0" dirty="0">
                <a:solidFill>
                  <a:srgbClr val="000000"/>
                </a:solidFill>
                <a:highlight>
                  <a:srgbClr val="FFFF00"/>
                </a:highlight>
                <a:latin typeface="Courier"/>
              </a:rPr>
              <a:t>  BLEND_DATE            </a:t>
            </a:r>
            <a:r>
              <a:rPr lang="en-US" sz="800" b="0" i="0" u="none" strike="noStrike" baseline="0" dirty="0">
                <a:solidFill>
                  <a:srgbClr val="FF0000"/>
                </a:solidFill>
                <a:highlight>
                  <a:srgbClr val="FFFF00"/>
                </a:highlight>
                <a:latin typeface="Courier"/>
              </a:rPr>
              <a:t>DATE</a:t>
            </a:r>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NOT</a:t>
            </a:r>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NULL,</a:t>
            </a:r>
            <a:endParaRPr lang="en-US" sz="800" b="0" i="0" u="none" strike="noStrike" baseline="0" dirty="0">
              <a:solidFill>
                <a:srgbClr val="000000"/>
              </a:solidFill>
              <a:highlight>
                <a:srgbClr val="FFFF00"/>
              </a:highlight>
              <a:latin typeface="Courier"/>
            </a:endParaRPr>
          </a:p>
          <a:p>
            <a:r>
              <a:rPr lang="en-US" sz="800" b="0" i="0" u="none" strike="noStrike" baseline="0" dirty="0">
                <a:solidFill>
                  <a:srgbClr val="000000"/>
                </a:solidFill>
                <a:highlight>
                  <a:srgbClr val="FFFF00"/>
                </a:highlight>
                <a:latin typeface="Courier"/>
              </a:rPr>
              <a:t>  ALLOY_CODE            </a:t>
            </a:r>
            <a:r>
              <a:rPr lang="en-US" sz="800" b="0" i="0" u="none" strike="noStrike" baseline="0" dirty="0">
                <a:solidFill>
                  <a:srgbClr val="FF0000"/>
                </a:solidFill>
                <a:highlight>
                  <a:srgbClr val="FFFF00"/>
                </a:highlight>
                <a:latin typeface="Courier"/>
              </a:rPr>
              <a:t>VARCHAR2</a:t>
            </a:r>
            <a:r>
              <a:rPr lang="en-US" sz="800" b="0" i="0" u="none" strike="noStrike" baseline="0" dirty="0">
                <a:solidFill>
                  <a:srgbClr val="0000FF"/>
                </a:solidFill>
                <a:highlight>
                  <a:srgbClr val="FFFF00"/>
                </a:highlight>
                <a:latin typeface="Courier"/>
              </a:rPr>
              <a:t>(</a:t>
            </a:r>
            <a:r>
              <a:rPr lang="en-US" sz="800" b="0" i="0" u="none" strike="noStrike" baseline="0" dirty="0">
                <a:solidFill>
                  <a:srgbClr val="800000"/>
                </a:solidFill>
                <a:highlight>
                  <a:srgbClr val="FFFF00"/>
                </a:highlight>
                <a:latin typeface="Courier"/>
              </a:rPr>
              <a:t>19</a:t>
            </a:r>
            <a:r>
              <a:rPr lang="en-US" sz="800" b="0" i="0" u="none" strike="noStrike" baseline="0" dirty="0">
                <a:solidFill>
                  <a:srgbClr val="0000FF"/>
                </a:solidFill>
                <a:highlight>
                  <a:srgbClr val="FFFF00"/>
                </a:highlight>
                <a:latin typeface="Courier"/>
              </a:rPr>
              <a:t>)</a:t>
            </a:r>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NOT</a:t>
            </a:r>
            <a:r>
              <a:rPr lang="en-US" sz="800" b="0" i="0" u="none" strike="noStrike" baseline="0" dirty="0">
                <a:solidFill>
                  <a:srgbClr val="000000"/>
                </a:solidFill>
                <a:highlight>
                  <a:srgbClr val="FFFF00"/>
                </a:highlight>
                <a:latin typeface="Courier"/>
              </a:rPr>
              <a:t> </a:t>
            </a:r>
            <a:r>
              <a:rPr lang="en-US" sz="800" b="0" i="0" u="none" strike="noStrike" baseline="0" dirty="0">
                <a:solidFill>
                  <a:srgbClr val="0000FF"/>
                </a:solidFill>
                <a:highlight>
                  <a:srgbClr val="FFFF00"/>
                </a:highlight>
                <a:latin typeface="Courier"/>
              </a:rPr>
              <a:t>NULL,</a:t>
            </a:r>
            <a:endParaRPr lang="en-US" sz="800" b="0" i="0" u="none" strike="noStrike" baseline="0" dirty="0">
              <a:solidFill>
                <a:srgbClr val="000000"/>
              </a:solidFill>
              <a:highlight>
                <a:srgbClr val="FFFF00"/>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00"/>
                </a:solidFill>
                <a:highlight>
                  <a:srgbClr val="00FFFF"/>
                </a:highlight>
                <a:latin typeface="Courier"/>
              </a:rPr>
              <a:t>DATE_CREATED          </a:t>
            </a:r>
            <a:r>
              <a:rPr lang="en-US" sz="800" b="0" i="0" u="none" strike="noStrike" baseline="0" dirty="0">
                <a:solidFill>
                  <a:srgbClr val="0000FF"/>
                </a:solidFill>
                <a:highlight>
                  <a:srgbClr val="00FFFF"/>
                </a:highlight>
                <a:latin typeface="Courier"/>
              </a:rPr>
              <a:t>TIMESTAMP(</a:t>
            </a:r>
            <a:r>
              <a:rPr lang="en-US" sz="800" b="0" i="0" u="none" strike="noStrike" baseline="0" dirty="0">
                <a:solidFill>
                  <a:srgbClr val="800000"/>
                </a:solidFill>
                <a:highlight>
                  <a:srgbClr val="00FFFF"/>
                </a:highlight>
                <a:latin typeface="Courier"/>
              </a:rPr>
              <a:t>6</a:t>
            </a:r>
            <a:r>
              <a:rPr lang="en-US" sz="800" b="0" i="0" u="none" strike="noStrike" baseline="0" dirty="0">
                <a:solidFill>
                  <a:srgbClr val="0000FF"/>
                </a:solidFill>
                <a:highlight>
                  <a:srgbClr val="00FFFF"/>
                </a:highlight>
                <a:latin typeface="Courier"/>
              </a:rPr>
              <a:t>)</a:t>
            </a:r>
            <a:r>
              <a:rPr lang="en-US" sz="800" b="0" i="0" u="none" strike="noStrike" baseline="0" dirty="0">
                <a:solidFill>
                  <a:srgbClr val="000000"/>
                </a:solidFill>
                <a:highlight>
                  <a:srgbClr val="00FFFF"/>
                </a:highlight>
                <a:latin typeface="Courier"/>
              </a:rPr>
              <a:t>           </a:t>
            </a:r>
            <a:r>
              <a:rPr lang="en-US" sz="800" b="0" i="0" u="none" strike="noStrike" baseline="0" dirty="0">
                <a:solidFill>
                  <a:srgbClr val="0000FF"/>
                </a:solidFill>
                <a:highlight>
                  <a:srgbClr val="00FFFF"/>
                </a:highlight>
                <a:latin typeface="Courier"/>
              </a:rPr>
              <a:t>NOT</a:t>
            </a:r>
            <a:r>
              <a:rPr lang="en-US" sz="800" b="0" i="0" u="none" strike="noStrike" baseline="0" dirty="0">
                <a:solidFill>
                  <a:srgbClr val="000000"/>
                </a:solidFill>
                <a:highlight>
                  <a:srgbClr val="00FFFF"/>
                </a:highlight>
                <a:latin typeface="Courier"/>
              </a:rPr>
              <a:t> </a:t>
            </a:r>
            <a:r>
              <a:rPr lang="en-US" sz="800" b="0" i="0" u="none" strike="noStrike" baseline="0" dirty="0">
                <a:solidFill>
                  <a:srgbClr val="0000FF"/>
                </a:solidFill>
                <a:highlight>
                  <a:srgbClr val="00FFFF"/>
                </a:highlight>
                <a:latin typeface="Courier"/>
              </a:rPr>
              <a:t>NULL,</a:t>
            </a:r>
            <a:endParaRPr lang="en-US" sz="800" b="0" i="0" u="none" strike="noStrike" baseline="0" dirty="0">
              <a:solidFill>
                <a:srgbClr val="000000"/>
              </a:solidFill>
              <a:highlight>
                <a:srgbClr val="00FFFF"/>
              </a:highlight>
              <a:latin typeface="Courier"/>
            </a:endParaRPr>
          </a:p>
          <a:p>
            <a:r>
              <a:rPr lang="en-US" sz="800" b="0" i="0" u="none" strike="noStrike" baseline="0" dirty="0">
                <a:solidFill>
                  <a:srgbClr val="000000"/>
                </a:solidFill>
                <a:highlight>
                  <a:srgbClr val="00FFFF"/>
                </a:highlight>
                <a:latin typeface="Courier"/>
              </a:rPr>
              <a:t>  INTERFACED_DATE       </a:t>
            </a:r>
            <a:r>
              <a:rPr lang="en-US" sz="800" b="0" i="0" u="none" strike="noStrike" baseline="0" dirty="0">
                <a:solidFill>
                  <a:srgbClr val="0000FF"/>
                </a:solidFill>
                <a:highlight>
                  <a:srgbClr val="00FFFF"/>
                </a:highlight>
                <a:latin typeface="Courier"/>
              </a:rPr>
              <a:t>TIMESTAMP(</a:t>
            </a:r>
            <a:r>
              <a:rPr lang="en-US" sz="800" b="0" i="0" u="none" strike="noStrike" baseline="0" dirty="0">
                <a:solidFill>
                  <a:srgbClr val="800000"/>
                </a:solidFill>
                <a:highlight>
                  <a:srgbClr val="00FFFF"/>
                </a:highlight>
                <a:latin typeface="Courier"/>
              </a:rPr>
              <a:t>6</a:t>
            </a:r>
            <a:r>
              <a:rPr lang="en-US" sz="800" b="0" i="0" u="none" strike="noStrike" baseline="0" dirty="0">
                <a:solidFill>
                  <a:srgbClr val="0000FF"/>
                </a:solidFill>
                <a:highlight>
                  <a:srgbClr val="00FFFF"/>
                </a:highlight>
                <a:latin typeface="Courier"/>
              </a:rPr>
              <a:t>),</a:t>
            </a:r>
            <a:endParaRPr lang="en-US" sz="800" b="0" i="0" u="none" strike="noStrike" baseline="0" dirty="0">
              <a:solidFill>
                <a:srgbClr val="000000"/>
              </a:solidFill>
              <a:highlight>
                <a:srgbClr val="00FFFF"/>
              </a:highlight>
              <a:latin typeface="Courier"/>
            </a:endParaRPr>
          </a:p>
          <a:p>
            <a:r>
              <a:rPr lang="en-US" sz="800" b="0" i="0" u="none" strike="noStrike" baseline="0" dirty="0">
                <a:solidFill>
                  <a:srgbClr val="000000"/>
                </a:solidFill>
                <a:highlight>
                  <a:srgbClr val="00FFFF"/>
                </a:highlight>
                <a:latin typeface="Courier"/>
              </a:rPr>
              <a:t>  INTERFACED_YN         </a:t>
            </a:r>
            <a:r>
              <a:rPr lang="en-US" sz="800" b="0" i="0" u="none" strike="noStrike" baseline="0" dirty="0">
                <a:solidFill>
                  <a:srgbClr val="FF0000"/>
                </a:solidFill>
                <a:highlight>
                  <a:srgbClr val="00FFFF"/>
                </a:highlight>
                <a:latin typeface="Courier"/>
              </a:rPr>
              <a:t>VARCHAR2</a:t>
            </a:r>
            <a:r>
              <a:rPr lang="en-US" sz="800" b="0" i="0" u="none" strike="noStrike" baseline="0" dirty="0">
                <a:solidFill>
                  <a:srgbClr val="0000FF"/>
                </a:solidFill>
                <a:highlight>
                  <a:srgbClr val="00FFFF"/>
                </a:highlight>
                <a:latin typeface="Courier"/>
              </a:rPr>
              <a:t>(</a:t>
            </a:r>
            <a:r>
              <a:rPr lang="en-US" sz="800" b="0" i="0" u="none" strike="noStrike" baseline="0" dirty="0">
                <a:solidFill>
                  <a:srgbClr val="800000"/>
                </a:solidFill>
                <a:highlight>
                  <a:srgbClr val="00FFFF"/>
                </a:highlight>
                <a:latin typeface="Courier"/>
              </a:rPr>
              <a:t>1</a:t>
            </a:r>
            <a:r>
              <a:rPr lang="en-US" sz="800" b="0" i="0" u="none" strike="noStrike" baseline="0" dirty="0">
                <a:solidFill>
                  <a:srgbClr val="0000FF"/>
                </a:solidFill>
                <a:highlight>
                  <a:srgbClr val="00FFFF"/>
                </a:highlight>
                <a:latin typeface="Courier"/>
              </a:rPr>
              <a:t>),</a:t>
            </a:r>
            <a:endParaRPr lang="en-US" sz="800" b="0" i="0" u="none" strike="noStrike" baseline="0" dirty="0">
              <a:solidFill>
                <a:srgbClr val="000000"/>
              </a:solidFill>
              <a:highlight>
                <a:srgbClr val="00FFFF"/>
              </a:highlight>
              <a:latin typeface="Courier"/>
            </a:endParaRPr>
          </a:p>
          <a:p>
            <a:r>
              <a:rPr lang="en-US" sz="800" b="0" i="0" u="none" strike="noStrike" baseline="0" dirty="0">
                <a:solidFill>
                  <a:srgbClr val="000000"/>
                </a:solidFill>
                <a:highlight>
                  <a:srgbClr val="00FFFF"/>
                </a:highlight>
                <a:latin typeface="Courier"/>
              </a:rPr>
              <a:t>  INTERFACED_MESSAGE    </a:t>
            </a:r>
            <a:r>
              <a:rPr lang="en-US" sz="800" b="0" i="0" u="none" strike="noStrike" baseline="0" dirty="0">
                <a:solidFill>
                  <a:srgbClr val="FF0000"/>
                </a:solidFill>
                <a:highlight>
                  <a:srgbClr val="00FFFF"/>
                </a:highlight>
                <a:latin typeface="Courier"/>
              </a:rPr>
              <a:t>VARCHAR2</a:t>
            </a:r>
            <a:r>
              <a:rPr lang="en-US" sz="800" b="0" i="0" u="none" strike="noStrike" baseline="0" dirty="0">
                <a:solidFill>
                  <a:srgbClr val="0000FF"/>
                </a:solidFill>
                <a:highlight>
                  <a:srgbClr val="00FFFF"/>
                </a:highlight>
                <a:latin typeface="Courier"/>
              </a:rPr>
              <a:t>(</a:t>
            </a:r>
            <a:r>
              <a:rPr lang="en-US" sz="800" b="0" i="0" u="none" strike="noStrike" baseline="0" dirty="0">
                <a:solidFill>
                  <a:srgbClr val="800000"/>
                </a:solidFill>
                <a:highlight>
                  <a:srgbClr val="00FFFF"/>
                </a:highlight>
                <a:latin typeface="Courier"/>
              </a:rPr>
              <a:t>2000</a:t>
            </a:r>
            <a:r>
              <a:rPr lang="en-US" sz="800" b="0" i="0" u="none" strike="noStrike" baseline="0" dirty="0">
                <a:solidFill>
                  <a:srgbClr val="0000FF"/>
                </a:solidFill>
                <a:highlight>
                  <a:srgbClr val="00FFFF"/>
                </a:highlight>
                <a:latin typeface="Courier"/>
              </a:rPr>
              <a:t>),</a:t>
            </a:r>
            <a:endParaRPr lang="en-US" sz="800" b="0" i="0" u="none" strike="noStrike" baseline="0" dirty="0">
              <a:solidFill>
                <a:srgbClr val="000000"/>
              </a:solidFill>
              <a:highlight>
                <a:srgbClr val="00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PRIMARY</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KEY</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INGOT_REF</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COMMENT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ON</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STAR.</a:t>
            </a:r>
            <a:r>
              <a:rPr lang="en-US" sz="800" b="0" i="0" u="none" strike="noStrike" baseline="0" dirty="0">
                <a:solidFill>
                  <a:srgbClr val="808000"/>
                </a:solidFill>
                <a:highlight>
                  <a:srgbClr val="FFFFFF"/>
                </a:highlight>
                <a:latin typeface="Courier"/>
              </a:rPr>
              <a:t>BL_OPTIMAT_INGOTS_INTERFACE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IS</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'This table will be used to interface heats from Optimat into BL_INGOTS and MT_ELECTRODE_HEADERS Tables'</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CREATE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REPLACE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PUBLIC</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SYNONYM</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808000"/>
                </a:solidFill>
                <a:highlight>
                  <a:srgbClr val="FFFFFF"/>
                </a:highlight>
                <a:latin typeface="Courier"/>
              </a:rPr>
              <a:t>BL_OPTIMAT_INGOTS_INTERFACE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FOR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STAR.</a:t>
            </a:r>
            <a:r>
              <a:rPr lang="en-US" sz="800" b="0" i="0" u="none" strike="noStrike" baseline="0" dirty="0">
                <a:solidFill>
                  <a:srgbClr val="808000"/>
                </a:solidFill>
                <a:highlight>
                  <a:srgbClr val="FFFFFF"/>
                </a:highlight>
                <a:latin typeface="Courier"/>
              </a:rPr>
              <a:t>BL_OPTIMAT_INGOTS_INTERFACE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GRANT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DELETE,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INSERT,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SELECT,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UPDATE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ON</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STAR.</a:t>
            </a:r>
            <a:r>
              <a:rPr lang="en-US" sz="800" b="0" i="0" u="none" strike="noStrike" baseline="0" dirty="0">
                <a:solidFill>
                  <a:srgbClr val="808000"/>
                </a:solidFill>
                <a:highlight>
                  <a:srgbClr val="FFFFFF"/>
                </a:highlight>
                <a:latin typeface="Courier"/>
              </a:rPr>
              <a:t>BL_OPTIMAT_INGOTS_INTERFACE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TO</a:t>
            </a:r>
            <a:r>
              <a:rPr lang="en-US" sz="800" b="0" i="0" u="none" strike="noStrike" baseline="0" dirty="0">
                <a:solidFill>
                  <a:srgbClr val="000000"/>
                </a:solidFill>
                <a:highlight>
                  <a:srgbClr val="FFFFFF"/>
                </a:highlight>
                <a:latin typeface="Courier"/>
              </a:rPr>
              <a:t> STAR_USER</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GRANT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INSERT,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SELECT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on</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STAR.</a:t>
            </a:r>
            <a:r>
              <a:rPr lang="en-US" sz="800" b="0" i="0" u="none" strike="noStrike" baseline="0" dirty="0">
                <a:solidFill>
                  <a:srgbClr val="808000"/>
                </a:solidFill>
                <a:highlight>
                  <a:srgbClr val="FFFFFF"/>
                </a:highlight>
                <a:latin typeface="Courier"/>
              </a:rPr>
              <a:t>BL_OPTIMAT_INGOTS_INTERFACE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to</a:t>
            </a:r>
            <a:r>
              <a:rPr lang="en-US" sz="800" b="0" i="0" u="none" strike="noStrike" baseline="0" dirty="0">
                <a:solidFill>
                  <a:srgbClr val="000000"/>
                </a:solidFill>
                <a:highlight>
                  <a:srgbClr val="FFFFFF"/>
                </a:highlight>
                <a:latin typeface="Courier"/>
              </a:rPr>
              <a:t> EXT_OPTIMAT</a:t>
            </a:r>
            <a:r>
              <a:rPr lang="en-US" sz="800" b="0" i="0" u="none" strike="noStrike" baseline="0" dirty="0">
                <a:solidFill>
                  <a:srgbClr val="0000FF"/>
                </a:solidFill>
                <a:highlight>
                  <a:srgbClr val="FFFFFF"/>
                </a:highlight>
                <a:latin typeface="Courier"/>
              </a:rPr>
              <a:t>;</a:t>
            </a:r>
            <a:endParaRPr lang="en-US" sz="800" dirty="0"/>
          </a:p>
        </p:txBody>
      </p:sp>
      <p:sp>
        <p:nvSpPr>
          <p:cNvPr id="7" name="Arrow: Left 6">
            <a:extLst>
              <a:ext uri="{FF2B5EF4-FFF2-40B4-BE49-F238E27FC236}">
                <a16:creationId xmlns:a16="http://schemas.microsoft.com/office/drawing/2014/main" id="{9CD96A9F-E5F2-4439-AE8C-20280699BA5A}"/>
              </a:ext>
            </a:extLst>
          </p:cNvPr>
          <p:cNvSpPr/>
          <p:nvPr/>
        </p:nvSpPr>
        <p:spPr>
          <a:xfrm>
            <a:off x="3880700" y="2765087"/>
            <a:ext cx="2193303" cy="3770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04E5A930-D55C-46F8-8E5F-D06653E68C43}"/>
              </a:ext>
            </a:extLst>
          </p:cNvPr>
          <p:cNvSpPr/>
          <p:nvPr/>
        </p:nvSpPr>
        <p:spPr>
          <a:xfrm>
            <a:off x="3880699" y="3429000"/>
            <a:ext cx="2193303" cy="377072"/>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9EEC88-79AB-4A12-911A-ACBBC0026812}"/>
              </a:ext>
            </a:extLst>
          </p:cNvPr>
          <p:cNvSpPr txBox="1"/>
          <p:nvPr/>
        </p:nvSpPr>
        <p:spPr>
          <a:xfrm>
            <a:off x="6117999" y="2709743"/>
            <a:ext cx="5891749" cy="338554"/>
          </a:xfrm>
          <a:prstGeom prst="rect">
            <a:avLst/>
          </a:prstGeom>
          <a:noFill/>
          <a:ln>
            <a:solidFill>
              <a:schemeClr val="accent2"/>
            </a:solidFill>
          </a:ln>
          <a:effectLst>
            <a:glow rad="127000">
              <a:schemeClr val="accent4"/>
            </a:glow>
          </a:effectLst>
        </p:spPr>
        <p:txBody>
          <a:bodyPr wrap="square" rtlCol="0">
            <a:spAutoFit/>
          </a:bodyPr>
          <a:lstStyle/>
          <a:p>
            <a:r>
              <a:rPr lang="en-US" sz="1600" dirty="0"/>
              <a:t>Passed in Insert Statement from external system (Optimat)</a:t>
            </a:r>
          </a:p>
        </p:txBody>
      </p:sp>
      <p:sp>
        <p:nvSpPr>
          <p:cNvPr id="11" name="TextBox 10">
            <a:extLst>
              <a:ext uri="{FF2B5EF4-FFF2-40B4-BE49-F238E27FC236}">
                <a16:creationId xmlns:a16="http://schemas.microsoft.com/office/drawing/2014/main" id="{3F71B806-0C4A-4B1E-8A05-224646EC0670}"/>
              </a:ext>
            </a:extLst>
          </p:cNvPr>
          <p:cNvSpPr txBox="1"/>
          <p:nvPr/>
        </p:nvSpPr>
        <p:spPr>
          <a:xfrm>
            <a:off x="6117999" y="3292989"/>
            <a:ext cx="5791197" cy="584775"/>
          </a:xfrm>
          <a:prstGeom prst="rect">
            <a:avLst/>
          </a:prstGeom>
          <a:noFill/>
        </p:spPr>
        <p:txBody>
          <a:bodyPr wrap="square" rtlCol="0">
            <a:spAutoFit/>
          </a:bodyPr>
          <a:lstStyle/>
          <a:p>
            <a:r>
              <a:rPr lang="en-US" sz="1600" dirty="0"/>
              <a:t>Set by Trigger code and then read by external system (Optimat) with Select Statement to check if Interface was Successful </a:t>
            </a:r>
          </a:p>
        </p:txBody>
      </p:sp>
      <p:sp>
        <p:nvSpPr>
          <p:cNvPr id="12" name="Rectangle 11">
            <a:extLst>
              <a:ext uri="{FF2B5EF4-FFF2-40B4-BE49-F238E27FC236}">
                <a16:creationId xmlns:a16="http://schemas.microsoft.com/office/drawing/2014/main" id="{D5A425D4-A9FC-44FB-9778-48187DD8B552}"/>
              </a:ext>
            </a:extLst>
          </p:cNvPr>
          <p:cNvSpPr/>
          <p:nvPr/>
        </p:nvSpPr>
        <p:spPr>
          <a:xfrm>
            <a:off x="6074002" y="3292989"/>
            <a:ext cx="5436126" cy="584775"/>
          </a:xfrm>
          <a:prstGeom prst="rect">
            <a:avLst/>
          </a:prstGeom>
          <a:noFill/>
          <a:effectLst>
            <a:glow rad="127000">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a:extLst>
              <a:ext uri="{FF2B5EF4-FFF2-40B4-BE49-F238E27FC236}">
                <a16:creationId xmlns:a16="http://schemas.microsoft.com/office/drawing/2014/main" id="{14FEA32E-CE61-457F-8A73-7ADCA94B72B7}"/>
              </a:ext>
            </a:extLst>
          </p:cNvPr>
          <p:cNvGraphicFramePr>
            <a:graphicFrameLocks noChangeAspect="1"/>
          </p:cNvGraphicFramePr>
          <p:nvPr>
            <p:extLst>
              <p:ext uri="{D42A27DB-BD31-4B8C-83A1-F6EECF244321}">
                <p14:modId xmlns:p14="http://schemas.microsoft.com/office/powerpoint/2010/main" val="529694215"/>
              </p:ext>
            </p:extLst>
          </p:nvPr>
        </p:nvGraphicFramePr>
        <p:xfrm>
          <a:off x="8773215" y="5663830"/>
          <a:ext cx="1147763" cy="528637"/>
        </p:xfrm>
        <a:graphic>
          <a:graphicData uri="http://schemas.openxmlformats.org/presentationml/2006/ole">
            <mc:AlternateContent xmlns:mc="http://schemas.openxmlformats.org/markup-compatibility/2006">
              <mc:Choice xmlns:v="urn:schemas-microsoft-com:vml" Requires="v">
                <p:oleObj spid="_x0000_s1036" name="Packager Shell Object" showAsIcon="1" r:id="rId3" imgW="1148400" imgH="529200" progId="Package">
                  <p:embed/>
                </p:oleObj>
              </mc:Choice>
              <mc:Fallback>
                <p:oleObj name="Packager Shell Object" showAsIcon="1" r:id="rId3" imgW="1148400" imgH="529200" progId="Package">
                  <p:embed/>
                  <p:pic>
                    <p:nvPicPr>
                      <p:cNvPr id="0" name=""/>
                      <p:cNvPicPr/>
                      <p:nvPr/>
                    </p:nvPicPr>
                    <p:blipFill>
                      <a:blip r:embed="rId4"/>
                      <a:stretch>
                        <a:fillRect/>
                      </a:stretch>
                    </p:blipFill>
                    <p:spPr>
                      <a:xfrm>
                        <a:off x="8773215" y="5663830"/>
                        <a:ext cx="1147763" cy="528637"/>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50C9E129-B65A-41C7-A122-34A4013EB358}"/>
              </a:ext>
            </a:extLst>
          </p:cNvPr>
          <p:cNvSpPr txBox="1"/>
          <p:nvPr/>
        </p:nvSpPr>
        <p:spPr>
          <a:xfrm>
            <a:off x="2026763" y="5758871"/>
            <a:ext cx="6900421" cy="338554"/>
          </a:xfrm>
          <a:prstGeom prst="rect">
            <a:avLst/>
          </a:prstGeom>
          <a:noFill/>
          <a:ln>
            <a:noFill/>
          </a:ln>
          <a:effectLst>
            <a:glow rad="127000">
              <a:schemeClr val="bg1"/>
            </a:glow>
          </a:effectLst>
        </p:spPr>
        <p:txBody>
          <a:bodyPr wrap="square" rtlCol="0">
            <a:spAutoFit/>
          </a:bodyPr>
          <a:lstStyle/>
          <a:p>
            <a:r>
              <a:rPr lang="en-US" sz="1600" dirty="0"/>
              <a:t>Click this to see actual Trigger code for the Optimat to STAR Blending Interface </a:t>
            </a: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48393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7F23-2DA4-406E-8AC2-5AC26299F11C}"/>
              </a:ext>
            </a:extLst>
          </p:cNvPr>
          <p:cNvSpPr>
            <a:spLocks noGrp="1"/>
          </p:cNvSpPr>
          <p:nvPr>
            <p:ph type="title"/>
          </p:nvPr>
        </p:nvSpPr>
        <p:spPr>
          <a:xfrm>
            <a:off x="992579" y="169183"/>
            <a:ext cx="10515600" cy="608652"/>
          </a:xfrm>
        </p:spPr>
        <p:txBody>
          <a:bodyPr>
            <a:normAutofit/>
          </a:bodyPr>
          <a:lstStyle/>
          <a:p>
            <a:pPr algn="l"/>
            <a:r>
              <a:rPr lang="en-US" sz="3200" dirty="0"/>
              <a:t>7 - Table Indexes / Improve performance / Enforce Uniqueness</a:t>
            </a:r>
          </a:p>
        </p:txBody>
      </p:sp>
      <p:sp>
        <p:nvSpPr>
          <p:cNvPr id="3" name="TextBox 2">
            <a:extLst>
              <a:ext uri="{FF2B5EF4-FFF2-40B4-BE49-F238E27FC236}">
                <a16:creationId xmlns:a16="http://schemas.microsoft.com/office/drawing/2014/main" id="{10995DCC-86A0-4F19-BB25-8FADFFACAE17}"/>
              </a:ext>
            </a:extLst>
          </p:cNvPr>
          <p:cNvSpPr txBox="1"/>
          <p:nvPr/>
        </p:nvSpPr>
        <p:spPr>
          <a:xfrm>
            <a:off x="341831" y="777835"/>
            <a:ext cx="7691216" cy="2862322"/>
          </a:xfrm>
          <a:prstGeom prst="rect">
            <a:avLst/>
          </a:prstGeom>
          <a:noFill/>
          <a:ln>
            <a:solidFill>
              <a:schemeClr val="accent1"/>
            </a:solidFill>
          </a:ln>
        </p:spPr>
        <p:txBody>
          <a:bodyPr wrap="square" rtlCol="0">
            <a:spAutoFit/>
          </a:bodyPr>
          <a:lstStyle/>
          <a:p>
            <a:r>
              <a:rPr lang="en-US" sz="1200" b="0" i="1" u="none" strike="noStrike" baseline="0" dirty="0">
                <a:solidFill>
                  <a:srgbClr val="008000"/>
                </a:solidFill>
                <a:highlight>
                  <a:srgbClr val="FFFFFF"/>
                </a:highlight>
                <a:latin typeface="Courier"/>
              </a:rPr>
              <a:t>-------------------------------------------------------------------------------</a:t>
            </a:r>
            <a:endParaRPr lang="en-US" sz="1200" b="0" i="0" u="none" strike="noStrike" baseline="0" dirty="0">
              <a:solidFill>
                <a:srgbClr val="000000"/>
              </a:solidFill>
              <a:highlight>
                <a:srgbClr val="FFFFFF"/>
              </a:highlight>
              <a:latin typeface="Courier"/>
            </a:endParaRPr>
          </a:p>
          <a:p>
            <a:r>
              <a:rPr lang="en-US" sz="1200" b="0" i="1" u="none" strike="noStrike" baseline="0" dirty="0">
                <a:solidFill>
                  <a:srgbClr val="008000"/>
                </a:solidFill>
                <a:highlight>
                  <a:srgbClr val="FFFFFF"/>
                </a:highlight>
                <a:latin typeface="Courier"/>
              </a:rPr>
              <a:t>-- Filename: </a:t>
            </a:r>
            <a:r>
              <a:rPr lang="en-US" sz="1200" b="0" i="1" u="none" strike="noStrike" baseline="0" dirty="0" err="1">
                <a:solidFill>
                  <a:srgbClr val="008000"/>
                </a:solidFill>
                <a:highlight>
                  <a:srgbClr val="FFFFFF"/>
                </a:highlight>
                <a:latin typeface="Courier"/>
              </a:rPr>
              <a:t>XXDEMO_APPROVED_CARS_INDEXES.sql</a:t>
            </a:r>
            <a:r>
              <a:rPr lang="en-US" sz="1200" b="0" i="1" u="none" strike="noStrike" baseline="0" dirty="0">
                <a:solidFill>
                  <a:srgbClr val="008000"/>
                </a:solidFill>
                <a:highlight>
                  <a:srgbClr val="FFFFFF"/>
                </a:highlight>
                <a:latin typeface="Courier"/>
              </a:rPr>
              <a:t>                                --</a:t>
            </a:r>
            <a:endParaRPr lang="en-US" sz="1200" b="0" i="0" u="none" strike="noStrike" baseline="0" dirty="0">
              <a:solidFill>
                <a:srgbClr val="000000"/>
              </a:solidFill>
              <a:highlight>
                <a:srgbClr val="FFFFFF"/>
              </a:highlight>
              <a:latin typeface="Courier"/>
            </a:endParaRPr>
          </a:p>
          <a:p>
            <a:r>
              <a:rPr lang="en-US" sz="1200" b="0" i="1" u="none" strike="noStrike" baseline="0" dirty="0">
                <a:solidFill>
                  <a:srgbClr val="008000"/>
                </a:solidFill>
                <a:highlight>
                  <a:srgbClr val="FFFFFF"/>
                </a:highlight>
                <a:latin typeface="Courier"/>
              </a:rPr>
              <a:t>-- Author: Jim Slanker                                                       --</a:t>
            </a:r>
            <a:endParaRPr lang="en-US" sz="1200" b="0" i="0" u="none" strike="noStrike" baseline="0" dirty="0">
              <a:solidFill>
                <a:srgbClr val="000000"/>
              </a:solidFill>
              <a:highlight>
                <a:srgbClr val="FFFFFF"/>
              </a:highlight>
              <a:latin typeface="Courier"/>
            </a:endParaRPr>
          </a:p>
          <a:p>
            <a:r>
              <a:rPr lang="en-US" sz="1200" b="0" i="1" u="none" strike="noStrike" baseline="0" dirty="0">
                <a:solidFill>
                  <a:srgbClr val="008000"/>
                </a:solidFill>
                <a:highlight>
                  <a:srgbClr val="FFFFFF"/>
                </a:highlight>
                <a:latin typeface="Courier"/>
              </a:rPr>
              <a:t>-- Date: May 25th 2022                                                       --</a:t>
            </a:r>
            <a:endParaRPr lang="en-US" sz="1200" b="0" i="0" u="none" strike="noStrike" baseline="0" dirty="0">
              <a:solidFill>
                <a:srgbClr val="000000"/>
              </a:solidFill>
              <a:highlight>
                <a:srgbClr val="FFFFFF"/>
              </a:highlight>
              <a:latin typeface="Courier"/>
            </a:endParaRPr>
          </a:p>
          <a:p>
            <a:r>
              <a:rPr lang="en-US" sz="1200" b="0" i="1" u="none" strike="noStrike" baseline="0" dirty="0">
                <a:solidFill>
                  <a:srgbClr val="008000"/>
                </a:solidFill>
                <a:highlight>
                  <a:srgbClr val="FFFFFF"/>
                </a:highlight>
                <a:latin typeface="Courier"/>
              </a:rPr>
              <a:t>-- Index creation script for Index on XXDEMO_APPROVED_CARS table             --</a:t>
            </a:r>
            <a:endParaRPr lang="en-US" sz="1200" b="0" i="0" u="none" strike="noStrike" baseline="0" dirty="0">
              <a:solidFill>
                <a:srgbClr val="000000"/>
              </a:solidFill>
              <a:highlight>
                <a:srgbClr val="FFFFFF"/>
              </a:highlight>
              <a:latin typeface="Courier"/>
            </a:endParaRPr>
          </a:p>
          <a:p>
            <a:r>
              <a:rPr lang="en-US" sz="1200" b="0" i="1" u="none" strike="noStrike" baseline="0" dirty="0">
                <a:solidFill>
                  <a:srgbClr val="008000"/>
                </a:solidFill>
                <a:highlight>
                  <a:srgbClr val="FFFFFF"/>
                </a:highlight>
                <a:latin typeface="Courier"/>
              </a:rPr>
              <a:t>-------------------------------------------------------------------------------</a:t>
            </a:r>
            <a:endParaRPr lang="en-US" sz="1200" b="0" i="0" u="none" strike="noStrike" baseline="0" dirty="0">
              <a:solidFill>
                <a:srgbClr val="000000"/>
              </a:solidFill>
              <a:highlight>
                <a:srgbClr val="FFFFFF"/>
              </a:highlight>
              <a:latin typeface="Courier"/>
            </a:endParaRPr>
          </a:p>
          <a:p>
            <a:r>
              <a:rPr lang="en-US" sz="1200" b="0" i="0" u="none" strike="noStrike" baseline="0" dirty="0">
                <a:solidFill>
                  <a:srgbClr val="0000FF"/>
                </a:solidFill>
                <a:highlight>
                  <a:srgbClr val="FFFFFF"/>
                </a:highlight>
                <a:latin typeface="Courier"/>
              </a:rPr>
              <a:t>PROMPT</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0000FF"/>
                </a:solidFill>
                <a:highlight>
                  <a:srgbClr val="FFFFFF"/>
                </a:highlight>
                <a:latin typeface="Courier"/>
              </a:rPr>
              <a:t>&gt;&gt;Create</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0000FF"/>
                </a:solidFill>
                <a:highlight>
                  <a:srgbClr val="FFFFFF"/>
                </a:highlight>
                <a:latin typeface="Courier"/>
              </a:rPr>
              <a:t>Unique</a:t>
            </a:r>
            <a:r>
              <a:rPr lang="en-US" sz="1200" b="0" i="0" u="none" strike="noStrike" baseline="0" dirty="0">
                <a:solidFill>
                  <a:srgbClr val="000000"/>
                </a:solidFill>
                <a:highlight>
                  <a:srgbClr val="FFFFFF"/>
                </a:highlight>
                <a:latin typeface="Courier"/>
              </a:rPr>
              <a:t> Index </a:t>
            </a:r>
            <a:r>
              <a:rPr lang="en-US" sz="1200" b="0" i="0" u="none" strike="noStrike" baseline="0" dirty="0">
                <a:solidFill>
                  <a:srgbClr val="0000FF"/>
                </a:solidFill>
                <a:highlight>
                  <a:srgbClr val="FFFFFF"/>
                </a:highlight>
                <a:latin typeface="Courier"/>
              </a:rPr>
              <a:t>on</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0000FF"/>
                </a:solidFill>
                <a:highlight>
                  <a:srgbClr val="FFFFFF"/>
                </a:highlight>
                <a:latin typeface="Courier"/>
              </a:rPr>
              <a:t>MODEL</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0000FF"/>
                </a:solidFill>
                <a:highlight>
                  <a:srgbClr val="FFFFFF"/>
                </a:highlight>
                <a:latin typeface="Courier"/>
              </a:rPr>
              <a:t>in</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808000"/>
                </a:solidFill>
                <a:highlight>
                  <a:srgbClr val="FFFFFF"/>
                </a:highlight>
                <a:latin typeface="Courier"/>
              </a:rPr>
              <a:t>XXDEMO_APPROVED_CARS</a:t>
            </a:r>
            <a:endParaRPr lang="en-US" sz="1200" b="0" i="0" u="none" strike="noStrike" baseline="0" dirty="0">
              <a:solidFill>
                <a:srgbClr val="000000"/>
              </a:solidFill>
              <a:highlight>
                <a:srgbClr val="FFFFFF"/>
              </a:highlight>
              <a:latin typeface="Courier"/>
            </a:endParaRPr>
          </a:p>
          <a:p>
            <a:r>
              <a:rPr lang="en-US" sz="1200" b="0" i="0" u="none" strike="noStrike" baseline="0" dirty="0">
                <a:solidFill>
                  <a:srgbClr val="000000"/>
                </a:solidFill>
                <a:highlight>
                  <a:srgbClr val="FFFFFF"/>
                </a:highlight>
                <a:latin typeface="Courier"/>
              </a:rPr>
              <a:t>  </a:t>
            </a:r>
          </a:p>
          <a:p>
            <a:r>
              <a:rPr lang="en-US" sz="1200" b="0" i="0" u="none" strike="noStrike" baseline="0" dirty="0">
                <a:solidFill>
                  <a:srgbClr val="0000FF"/>
                </a:solidFill>
                <a:highlight>
                  <a:srgbClr val="FFFFFF"/>
                </a:highlight>
                <a:latin typeface="Courier"/>
              </a:rPr>
              <a:t>CREATE</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0000FF"/>
                </a:solidFill>
                <a:highlight>
                  <a:srgbClr val="FFFFFF"/>
                </a:highlight>
                <a:latin typeface="Courier"/>
              </a:rPr>
              <a:t>UNIQUE</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0000FF"/>
                </a:solidFill>
                <a:highlight>
                  <a:srgbClr val="FFFFFF"/>
                </a:highlight>
                <a:latin typeface="Courier"/>
              </a:rPr>
              <a:t>INDEX</a:t>
            </a:r>
            <a:r>
              <a:rPr lang="en-US" sz="1200" b="0" i="0" u="none" strike="noStrike" baseline="0" dirty="0">
                <a:solidFill>
                  <a:srgbClr val="000000"/>
                </a:solidFill>
                <a:highlight>
                  <a:srgbClr val="FFFFFF"/>
                </a:highlight>
                <a:latin typeface="Courier"/>
              </a:rPr>
              <a:t> XXACAR_IDX1 </a:t>
            </a:r>
            <a:r>
              <a:rPr lang="en-US" sz="1200" b="0" i="0" u="none" strike="noStrike" baseline="0" dirty="0">
                <a:solidFill>
                  <a:srgbClr val="0000FF"/>
                </a:solidFill>
                <a:highlight>
                  <a:srgbClr val="FFFFFF"/>
                </a:highlight>
                <a:latin typeface="Courier"/>
              </a:rPr>
              <a:t>ON</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808000"/>
                </a:solidFill>
                <a:highlight>
                  <a:srgbClr val="FFFFFF"/>
                </a:highlight>
                <a:latin typeface="Courier"/>
              </a:rPr>
              <a:t>XXDEMO_APPROVED_CARS</a:t>
            </a:r>
            <a:endParaRPr lang="en-US" sz="1200" b="0" i="0" u="none" strike="noStrike" baseline="0" dirty="0">
              <a:solidFill>
                <a:srgbClr val="000000"/>
              </a:solidFill>
              <a:highlight>
                <a:srgbClr val="FFFFFF"/>
              </a:highlight>
              <a:latin typeface="Courier"/>
            </a:endParaRPr>
          </a:p>
          <a:p>
            <a:r>
              <a:rPr lang="en-US" sz="1200" b="0" i="0" u="none" strike="noStrike" baseline="0" dirty="0">
                <a:solidFill>
                  <a:srgbClr val="0000FF"/>
                </a:solidFill>
                <a:highlight>
                  <a:srgbClr val="FFFFFF"/>
                </a:highlight>
                <a:latin typeface="Courier"/>
              </a:rPr>
              <a:t>(MODEL);</a:t>
            </a:r>
            <a:endParaRPr lang="en-US" sz="1200" b="0" i="0" u="none" strike="noStrike" baseline="0" dirty="0">
              <a:solidFill>
                <a:srgbClr val="000000"/>
              </a:solidFill>
              <a:highlight>
                <a:srgbClr val="FFFFFF"/>
              </a:highlight>
              <a:latin typeface="Courier"/>
            </a:endParaRPr>
          </a:p>
          <a:p>
            <a:endParaRPr lang="en-US" sz="1200" b="0" i="0" u="none" strike="noStrike" baseline="0" dirty="0">
              <a:solidFill>
                <a:srgbClr val="000000"/>
              </a:solidFill>
              <a:highlight>
                <a:srgbClr val="FFFFFF"/>
              </a:highlight>
              <a:latin typeface="Courier"/>
            </a:endParaRPr>
          </a:p>
          <a:p>
            <a:r>
              <a:rPr lang="en-US" sz="1200" b="0" i="0" u="none" strike="noStrike" baseline="0" dirty="0">
                <a:solidFill>
                  <a:srgbClr val="0000FF"/>
                </a:solidFill>
                <a:highlight>
                  <a:srgbClr val="FFFFFF"/>
                </a:highlight>
                <a:latin typeface="Courier"/>
              </a:rPr>
              <a:t>PROMPT</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0000FF"/>
                </a:solidFill>
                <a:highlight>
                  <a:srgbClr val="FFFFFF"/>
                </a:highlight>
                <a:latin typeface="Courier"/>
              </a:rPr>
              <a:t>&gt;&gt;Create</a:t>
            </a:r>
            <a:r>
              <a:rPr lang="en-US" sz="1200" b="0" i="0" u="none" strike="noStrike" baseline="0" dirty="0">
                <a:solidFill>
                  <a:srgbClr val="000000"/>
                </a:solidFill>
                <a:highlight>
                  <a:srgbClr val="FFFFFF"/>
                </a:highlight>
                <a:latin typeface="Courier"/>
              </a:rPr>
              <a:t> Non </a:t>
            </a:r>
            <a:r>
              <a:rPr lang="en-US" sz="1200" b="0" i="0" u="none" strike="noStrike" baseline="0" dirty="0">
                <a:solidFill>
                  <a:srgbClr val="0000FF"/>
                </a:solidFill>
                <a:highlight>
                  <a:srgbClr val="FFFFFF"/>
                </a:highlight>
                <a:latin typeface="Courier"/>
              </a:rPr>
              <a:t>Unique</a:t>
            </a:r>
            <a:r>
              <a:rPr lang="en-US" sz="1200" b="0" i="0" u="none" strike="noStrike" baseline="0" dirty="0">
                <a:solidFill>
                  <a:srgbClr val="000000"/>
                </a:solidFill>
                <a:highlight>
                  <a:srgbClr val="FFFFFF"/>
                </a:highlight>
                <a:latin typeface="Courier"/>
              </a:rPr>
              <a:t> Index </a:t>
            </a:r>
            <a:r>
              <a:rPr lang="en-US" sz="1200" b="0" i="0" u="none" strike="noStrike" baseline="0" dirty="0">
                <a:solidFill>
                  <a:srgbClr val="0000FF"/>
                </a:solidFill>
                <a:highlight>
                  <a:srgbClr val="FFFFFF"/>
                </a:highlight>
                <a:latin typeface="Courier"/>
              </a:rPr>
              <a:t>on</a:t>
            </a:r>
            <a:r>
              <a:rPr lang="en-US" sz="1200" b="0" i="0" u="none" strike="noStrike" baseline="0" dirty="0">
                <a:solidFill>
                  <a:srgbClr val="000000"/>
                </a:solidFill>
                <a:highlight>
                  <a:srgbClr val="FFFFFF"/>
                </a:highlight>
                <a:latin typeface="Courier"/>
              </a:rPr>
              <a:t> MAKE </a:t>
            </a:r>
            <a:r>
              <a:rPr lang="en-US" sz="1200" b="0" i="0" u="none" strike="noStrike" baseline="0" dirty="0">
                <a:solidFill>
                  <a:srgbClr val="0000FF"/>
                </a:solidFill>
                <a:highlight>
                  <a:srgbClr val="FFFFFF"/>
                </a:highlight>
                <a:latin typeface="Courier"/>
              </a:rPr>
              <a:t>in</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808000"/>
                </a:solidFill>
                <a:highlight>
                  <a:srgbClr val="FFFFFF"/>
                </a:highlight>
                <a:latin typeface="Courier"/>
              </a:rPr>
              <a:t>XXDEMO_APPROVED_CARS</a:t>
            </a:r>
            <a:endParaRPr lang="en-US" sz="1200" b="0" i="0" u="none" strike="noStrike" baseline="0" dirty="0">
              <a:solidFill>
                <a:srgbClr val="000000"/>
              </a:solidFill>
              <a:highlight>
                <a:srgbClr val="FFFFFF"/>
              </a:highlight>
              <a:latin typeface="Courier"/>
            </a:endParaRPr>
          </a:p>
          <a:p>
            <a:endParaRPr lang="en-US" sz="1200" b="0" i="0" u="none" strike="noStrike" baseline="0" dirty="0">
              <a:solidFill>
                <a:srgbClr val="000000"/>
              </a:solidFill>
              <a:highlight>
                <a:srgbClr val="FFFFFF"/>
              </a:highlight>
              <a:latin typeface="Courier"/>
            </a:endParaRPr>
          </a:p>
          <a:p>
            <a:r>
              <a:rPr lang="en-US" sz="1200" b="0" i="0" u="none" strike="noStrike" baseline="0" dirty="0">
                <a:solidFill>
                  <a:srgbClr val="0000FF"/>
                </a:solidFill>
                <a:highlight>
                  <a:srgbClr val="FFFFFF"/>
                </a:highlight>
                <a:latin typeface="Courier"/>
              </a:rPr>
              <a:t>CREATE</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0000FF"/>
                </a:solidFill>
                <a:highlight>
                  <a:srgbClr val="FFFFFF"/>
                </a:highlight>
                <a:latin typeface="Courier"/>
              </a:rPr>
              <a:t>INDEX</a:t>
            </a:r>
            <a:r>
              <a:rPr lang="en-US" sz="1200" b="0" i="0" u="none" strike="noStrike" baseline="0" dirty="0">
                <a:solidFill>
                  <a:srgbClr val="000000"/>
                </a:solidFill>
                <a:highlight>
                  <a:srgbClr val="FFFFFF"/>
                </a:highlight>
                <a:latin typeface="Courier"/>
              </a:rPr>
              <a:t> XXACAR_IDX2 </a:t>
            </a:r>
            <a:r>
              <a:rPr lang="en-US" sz="1200" b="0" i="0" u="none" strike="noStrike" baseline="0" dirty="0">
                <a:solidFill>
                  <a:srgbClr val="0000FF"/>
                </a:solidFill>
                <a:highlight>
                  <a:srgbClr val="FFFFFF"/>
                </a:highlight>
                <a:latin typeface="Courier"/>
              </a:rPr>
              <a:t>ON</a:t>
            </a:r>
            <a:r>
              <a:rPr lang="en-US" sz="1200" b="0" i="0" u="none" strike="noStrike" baseline="0" dirty="0">
                <a:solidFill>
                  <a:srgbClr val="000000"/>
                </a:solidFill>
                <a:highlight>
                  <a:srgbClr val="FFFFFF"/>
                </a:highlight>
                <a:latin typeface="Courier"/>
              </a:rPr>
              <a:t> </a:t>
            </a:r>
            <a:r>
              <a:rPr lang="en-US" sz="1200" b="0" i="0" u="none" strike="noStrike" baseline="0" dirty="0">
                <a:solidFill>
                  <a:srgbClr val="808000"/>
                </a:solidFill>
                <a:highlight>
                  <a:srgbClr val="FFFFFF"/>
                </a:highlight>
                <a:latin typeface="Courier"/>
              </a:rPr>
              <a:t>XXDEMO_APPROVED_CARS</a:t>
            </a:r>
            <a:endParaRPr lang="en-US" sz="1200" b="0" i="0" u="none" strike="noStrike" baseline="0" dirty="0">
              <a:solidFill>
                <a:srgbClr val="000000"/>
              </a:solidFill>
              <a:highlight>
                <a:srgbClr val="FFFFFF"/>
              </a:highlight>
              <a:latin typeface="Courier"/>
            </a:endParaRPr>
          </a:p>
          <a:p>
            <a:r>
              <a:rPr lang="en-US" sz="1200" b="0" i="0" u="none" strike="noStrike" baseline="0" dirty="0">
                <a:solidFill>
                  <a:srgbClr val="0000FF"/>
                </a:solidFill>
                <a:highlight>
                  <a:srgbClr val="FFFFFF"/>
                </a:highlight>
                <a:latin typeface="Courier"/>
              </a:rPr>
              <a:t>(</a:t>
            </a:r>
            <a:r>
              <a:rPr lang="en-US" sz="1200" b="0" i="0" u="none" strike="noStrike" baseline="0" dirty="0">
                <a:solidFill>
                  <a:srgbClr val="000000"/>
                </a:solidFill>
                <a:highlight>
                  <a:srgbClr val="FFFFFF"/>
                </a:highlight>
                <a:latin typeface="Courier"/>
              </a:rPr>
              <a:t>MAKE</a:t>
            </a:r>
            <a:r>
              <a:rPr lang="en-US" sz="1200" b="0" i="0" u="none" strike="noStrike" baseline="0" dirty="0">
                <a:solidFill>
                  <a:srgbClr val="0000FF"/>
                </a:solidFill>
                <a:highlight>
                  <a:srgbClr val="FFFFFF"/>
                </a:highlight>
                <a:latin typeface="Courier"/>
              </a:rPr>
              <a:t>);</a:t>
            </a:r>
            <a:endParaRPr lang="en-US" sz="1200" dirty="0"/>
          </a:p>
        </p:txBody>
      </p:sp>
      <p:pic>
        <p:nvPicPr>
          <p:cNvPr id="5" name="Picture 4">
            <a:extLst>
              <a:ext uri="{FF2B5EF4-FFF2-40B4-BE49-F238E27FC236}">
                <a16:creationId xmlns:a16="http://schemas.microsoft.com/office/drawing/2014/main" id="{F5A9C434-B66D-4102-B83E-3500C9E83987}"/>
              </a:ext>
            </a:extLst>
          </p:cNvPr>
          <p:cNvPicPr>
            <a:picLocks noChangeAspect="1"/>
          </p:cNvPicPr>
          <p:nvPr/>
        </p:nvPicPr>
        <p:blipFill>
          <a:blip r:embed="rId2"/>
          <a:stretch>
            <a:fillRect/>
          </a:stretch>
        </p:blipFill>
        <p:spPr>
          <a:xfrm>
            <a:off x="341832" y="3703235"/>
            <a:ext cx="7691216" cy="2985582"/>
          </a:xfrm>
          <a:prstGeom prst="rect">
            <a:avLst/>
          </a:prstGeom>
        </p:spPr>
      </p:pic>
      <p:sp>
        <p:nvSpPr>
          <p:cNvPr id="6" name="TextBox 5">
            <a:extLst>
              <a:ext uri="{FF2B5EF4-FFF2-40B4-BE49-F238E27FC236}">
                <a16:creationId xmlns:a16="http://schemas.microsoft.com/office/drawing/2014/main" id="{D511BBEA-82E4-4673-B7EE-A7B4F2483ADA}"/>
              </a:ext>
            </a:extLst>
          </p:cNvPr>
          <p:cNvSpPr txBox="1"/>
          <p:nvPr/>
        </p:nvSpPr>
        <p:spPr>
          <a:xfrm>
            <a:off x="8518967" y="1782501"/>
            <a:ext cx="2989212" cy="4524315"/>
          </a:xfrm>
          <a:prstGeom prst="rect">
            <a:avLst/>
          </a:prstGeom>
          <a:noFill/>
        </p:spPr>
        <p:txBody>
          <a:bodyPr wrap="square" rtlCol="0">
            <a:spAutoFit/>
          </a:bodyPr>
          <a:lstStyle/>
          <a:p>
            <a:r>
              <a:rPr lang="en-US" dirty="0"/>
              <a:t>In this example two indexes are created on the XXDEMO_APPROVED_CARS table.  The first is unique and will limit the ability to insert more than one row with the same MODEL value.  </a:t>
            </a:r>
          </a:p>
          <a:p>
            <a:endParaRPr lang="en-US" dirty="0"/>
          </a:p>
          <a:p>
            <a:r>
              <a:rPr lang="en-US" dirty="0"/>
              <a:t>Both indexes can improve performance when querying</a:t>
            </a:r>
          </a:p>
          <a:p>
            <a:endParaRPr lang="en-US" dirty="0"/>
          </a:p>
          <a:p>
            <a:r>
              <a:rPr lang="en-US" dirty="0"/>
              <a:t>Notice the index SYS_C0069738, this was generated by the system because the CAR_ID field was specified as the Primary Key</a:t>
            </a:r>
          </a:p>
        </p:txBody>
      </p:sp>
    </p:spTree>
    <p:extLst>
      <p:ext uri="{BB962C8B-B14F-4D97-AF65-F5344CB8AC3E}">
        <p14:creationId xmlns:p14="http://schemas.microsoft.com/office/powerpoint/2010/main" val="407389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7F23-2DA4-406E-8AC2-5AC26299F11C}"/>
              </a:ext>
            </a:extLst>
          </p:cNvPr>
          <p:cNvSpPr>
            <a:spLocks noGrp="1"/>
          </p:cNvSpPr>
          <p:nvPr>
            <p:ph type="title"/>
          </p:nvPr>
        </p:nvSpPr>
        <p:spPr>
          <a:xfrm>
            <a:off x="992579" y="169183"/>
            <a:ext cx="10515600" cy="608652"/>
          </a:xfrm>
        </p:spPr>
        <p:txBody>
          <a:bodyPr>
            <a:normAutofit fontScale="90000"/>
          </a:bodyPr>
          <a:lstStyle/>
          <a:p>
            <a:r>
              <a:rPr lang="en-US" dirty="0"/>
              <a:t>1 - Create Table – Defining new table in Oracle</a:t>
            </a:r>
          </a:p>
        </p:txBody>
      </p:sp>
      <p:sp>
        <p:nvSpPr>
          <p:cNvPr id="4" name="TextBox 3">
            <a:extLst>
              <a:ext uri="{FF2B5EF4-FFF2-40B4-BE49-F238E27FC236}">
                <a16:creationId xmlns:a16="http://schemas.microsoft.com/office/drawing/2014/main" id="{A533BA23-D984-4CD8-B2DF-EBA00EF1D4B1}"/>
              </a:ext>
            </a:extLst>
          </p:cNvPr>
          <p:cNvSpPr txBox="1"/>
          <p:nvPr/>
        </p:nvSpPr>
        <p:spPr>
          <a:xfrm>
            <a:off x="558140" y="1122218"/>
            <a:ext cx="5219205" cy="3170099"/>
          </a:xfrm>
          <a:prstGeom prst="rect">
            <a:avLst/>
          </a:prstGeom>
          <a:noFill/>
          <a:ln>
            <a:solidFill>
              <a:schemeClr val="accent1"/>
            </a:solidFill>
          </a:ln>
        </p:spPr>
        <p:txBody>
          <a:bodyPr wrap="square" rtlCol="0">
            <a:spAutoFit/>
          </a:bodyPr>
          <a:lstStyle/>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Filename: XXDEMO_APPROVED_CARS_TAB </a:t>
            </a:r>
            <a:r>
              <a:rPr lang="en-US" sz="800" b="0" i="1" u="none" strike="noStrike" baseline="0" dirty="0" err="1">
                <a:solidFill>
                  <a:srgbClr val="008000"/>
                </a:solidFill>
                <a:highlight>
                  <a:srgbClr val="FFFFFF"/>
                </a:highlight>
                <a:latin typeface="Consolas" panose="020B0609020204030204" pitchFamily="49" charset="0"/>
              </a:rPr>
              <a:t>sql</a:t>
            </a:r>
            <a:r>
              <a:rPr lang="en-US" sz="800" b="0" i="1" u="none" strike="noStrike" baseline="0" dirty="0">
                <a:solidFill>
                  <a:srgbClr val="008000"/>
                </a:solidFill>
                <a:highlight>
                  <a:srgbClr val="FFFFFF"/>
                </a:highlight>
                <a:latin typeface="Consolas" panose="020B0609020204030204" pitchFamily="49" charset="0"/>
              </a:rPr>
              <a:t>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Author: Jim Slanker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Date: May 25th 2022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Table creation script for XXDEMO_APPROVED_CARS table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Step #1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DROP</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                                     </a:t>
            </a:r>
            <a:r>
              <a:rPr lang="en-US" sz="800" b="0" i="0" u="none" strike="noStrike" baseline="0" dirty="0">
                <a:solidFill>
                  <a:srgbClr val="0000FF"/>
                </a:solidFill>
                <a:highlight>
                  <a:srgbClr val="FFFFFF"/>
                </a:highlight>
                <a:latin typeface="Consolas" panose="020B0609020204030204" pitchFamily="49" charset="0"/>
              </a:rPr>
              <a: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DROP</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Step #2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                                   </a:t>
            </a:r>
            <a:r>
              <a:rPr lang="en-US" sz="800" b="0" i="0" u="none" strike="noStrike" baseline="0" dirty="0">
                <a:solidFill>
                  <a:srgbClr val="0000FF"/>
                </a:solidFill>
                <a:highlight>
                  <a:srgbClr val="FFFFFF"/>
                </a:highlight>
                <a:latin typeface="Consolas" panose="020B0609020204030204" pitchFamily="49" charset="0"/>
              </a:rPr>
              <a: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a:t>
            </a:r>
          </a:p>
          <a:p>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CAR_ID            </a:t>
            </a:r>
            <a:r>
              <a:rPr lang="en-US" sz="800" b="0" i="0" u="none" strike="noStrike" baseline="0" dirty="0">
                <a:solidFill>
                  <a:srgbClr val="FF0000"/>
                </a:solidFill>
                <a:highlight>
                  <a:srgbClr val="FFFFFF"/>
                </a:highlight>
                <a:latin typeface="Consolas" panose="020B0609020204030204" pitchFamily="49" charset="0"/>
              </a:rPr>
              <a:t>NUMBER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DATE_CREATED 	   </a:t>
            </a:r>
            <a:r>
              <a:rPr lang="en-US" sz="800" b="0" i="0" u="none" strike="noStrike" baseline="0" dirty="0">
                <a:solidFill>
                  <a:srgbClr val="0000FF"/>
                </a:solidFill>
                <a:highlight>
                  <a:srgbClr val="FFFFFF"/>
                </a:highlight>
                <a:latin typeface="Consolas" panose="020B0609020204030204" pitchFamily="49" charset="0"/>
              </a:rPr>
              <a:t>TIMESTAMP(</a:t>
            </a:r>
            <a:r>
              <a:rPr lang="en-US" sz="800" b="0" i="0" u="none" strike="noStrike" baseline="0" dirty="0">
                <a:solidFill>
                  <a:srgbClr val="800000"/>
                </a:solidFill>
                <a:highlight>
                  <a:srgbClr val="FFFFFF"/>
                </a:highlight>
                <a:latin typeface="Consolas" panose="020B0609020204030204" pitchFamily="49" charset="0"/>
              </a:rPr>
              <a:t>6</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MAKE              </a:t>
            </a:r>
            <a:r>
              <a:rPr lang="en-US" sz="800" b="0" i="0" u="none" strike="noStrike" baseline="0" dirty="0">
                <a:solidFill>
                  <a:srgbClr val="FF0000"/>
                </a:solidFill>
                <a:highlight>
                  <a:srgbClr val="FFFFFF"/>
                </a:highlight>
                <a:latin typeface="Consolas" panose="020B0609020204030204" pitchFamily="49" charset="0"/>
              </a:rPr>
              <a:t>VARCHAR2</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40</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MODEL</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FF0000"/>
                </a:solidFill>
                <a:highlight>
                  <a:srgbClr val="FFFFFF"/>
                </a:highlight>
                <a:latin typeface="Consolas" panose="020B0609020204030204" pitchFamily="49" charset="0"/>
              </a:rPr>
              <a:t>VARCHAR2</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40</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DATE_UPDATED 	   </a:t>
            </a:r>
            <a:r>
              <a:rPr lang="en-US" sz="800" b="0" i="0" u="none" strike="noStrike" baseline="0" dirty="0">
                <a:solidFill>
                  <a:srgbClr val="0000FF"/>
                </a:solidFill>
                <a:highlight>
                  <a:srgbClr val="FFFFFF"/>
                </a:highlight>
                <a:latin typeface="Consolas" panose="020B0609020204030204" pitchFamily="49" charset="0"/>
              </a:rPr>
              <a:t>TIMESTAMP(</a:t>
            </a:r>
            <a:r>
              <a:rPr lang="en-US" sz="800" b="0" i="0" u="none" strike="noStrike" baseline="0" dirty="0">
                <a:solidFill>
                  <a:srgbClr val="800000"/>
                </a:solidFill>
                <a:highlight>
                  <a:srgbClr val="FFFFFF"/>
                </a:highlight>
                <a:latin typeface="Consolas" panose="020B0609020204030204" pitchFamily="49" charset="0"/>
              </a:rPr>
              <a:t>6</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PRIMARY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KEY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CAR_ID</a:t>
            </a:r>
            <a:r>
              <a:rPr lang="en-US" sz="800" b="0" i="0" u="none" strike="noStrike" baseline="0" dirty="0">
                <a:solidFill>
                  <a:srgbClr val="0000FF"/>
                </a:solidFill>
                <a:highlight>
                  <a:srgbClr val="FFFFFF"/>
                </a:highlight>
                <a:latin typeface="Consolas" panose="020B0609020204030204" pitchFamily="49" charset="0"/>
              </a:rPr>
              <a:t>));</a:t>
            </a:r>
            <a:endParaRPr lang="en-US" sz="800" dirty="0">
              <a:latin typeface="Consolas" panose="020B0609020204030204" pitchFamily="49" charset="0"/>
            </a:endParaRPr>
          </a:p>
        </p:txBody>
      </p:sp>
      <p:sp>
        <p:nvSpPr>
          <p:cNvPr id="5" name="Arrow: Left 4">
            <a:extLst>
              <a:ext uri="{FF2B5EF4-FFF2-40B4-BE49-F238E27FC236}">
                <a16:creationId xmlns:a16="http://schemas.microsoft.com/office/drawing/2014/main" id="{D51D2812-3744-467B-9915-771A95C5AACA}"/>
              </a:ext>
            </a:extLst>
          </p:cNvPr>
          <p:cNvSpPr/>
          <p:nvPr/>
        </p:nvSpPr>
        <p:spPr>
          <a:xfrm>
            <a:off x="5260769" y="2018805"/>
            <a:ext cx="955963" cy="2493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C07230D1-C992-4401-BDF4-C38D90C71D8B}"/>
              </a:ext>
            </a:extLst>
          </p:cNvPr>
          <p:cNvSpPr/>
          <p:nvPr/>
        </p:nvSpPr>
        <p:spPr>
          <a:xfrm>
            <a:off x="5260768" y="2838202"/>
            <a:ext cx="955963" cy="2493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F76F1B75-89AB-4B87-8267-5ED5A8B4439F}"/>
              </a:ext>
            </a:extLst>
          </p:cNvPr>
          <p:cNvSpPr/>
          <p:nvPr/>
        </p:nvSpPr>
        <p:spPr>
          <a:xfrm>
            <a:off x="2588820" y="2457885"/>
            <a:ext cx="3627911" cy="24938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C46D5423-9188-4EA3-859F-68919C780698}"/>
              </a:ext>
            </a:extLst>
          </p:cNvPr>
          <p:cNvSpPr/>
          <p:nvPr/>
        </p:nvSpPr>
        <p:spPr>
          <a:xfrm>
            <a:off x="2588820" y="3179618"/>
            <a:ext cx="3627911" cy="24938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E54FD9-AC14-41EE-BBE9-50228033DDDD}"/>
              </a:ext>
            </a:extLst>
          </p:cNvPr>
          <p:cNvSpPr txBox="1"/>
          <p:nvPr/>
        </p:nvSpPr>
        <p:spPr>
          <a:xfrm>
            <a:off x="6317673" y="2024742"/>
            <a:ext cx="5316187" cy="276999"/>
          </a:xfrm>
          <a:prstGeom prst="rect">
            <a:avLst/>
          </a:prstGeom>
          <a:noFill/>
        </p:spPr>
        <p:txBody>
          <a:bodyPr wrap="square" rtlCol="0">
            <a:spAutoFit/>
          </a:bodyPr>
          <a:lstStyle/>
          <a:p>
            <a:r>
              <a:rPr lang="en-US" sz="1200" dirty="0">
                <a:solidFill>
                  <a:schemeClr val="accent1">
                    <a:lumMod val="75000"/>
                  </a:schemeClr>
                </a:solidFill>
              </a:rPr>
              <a:t>PROMPT is SQLPLUS command used to display during execution</a:t>
            </a:r>
          </a:p>
        </p:txBody>
      </p:sp>
      <p:sp>
        <p:nvSpPr>
          <p:cNvPr id="10" name="TextBox 9">
            <a:extLst>
              <a:ext uri="{FF2B5EF4-FFF2-40B4-BE49-F238E27FC236}">
                <a16:creationId xmlns:a16="http://schemas.microsoft.com/office/drawing/2014/main" id="{C87BAECA-0040-4516-BE4D-7BC8A5D04553}"/>
              </a:ext>
            </a:extLst>
          </p:cNvPr>
          <p:cNvSpPr txBox="1"/>
          <p:nvPr/>
        </p:nvSpPr>
        <p:spPr>
          <a:xfrm>
            <a:off x="6317673" y="2397910"/>
            <a:ext cx="2945080" cy="369332"/>
          </a:xfrm>
          <a:prstGeom prst="rect">
            <a:avLst/>
          </a:prstGeom>
          <a:noFill/>
        </p:spPr>
        <p:txBody>
          <a:bodyPr wrap="square" rtlCol="0">
            <a:spAutoFit/>
          </a:bodyPr>
          <a:lstStyle/>
          <a:p>
            <a:r>
              <a:rPr lang="en-US" dirty="0"/>
              <a:t>Command to Drop Table</a:t>
            </a:r>
          </a:p>
        </p:txBody>
      </p:sp>
      <p:sp>
        <p:nvSpPr>
          <p:cNvPr id="12" name="TextBox 11">
            <a:extLst>
              <a:ext uri="{FF2B5EF4-FFF2-40B4-BE49-F238E27FC236}">
                <a16:creationId xmlns:a16="http://schemas.microsoft.com/office/drawing/2014/main" id="{31475EDE-D2A0-4D8B-ACE3-E00665D9AED5}"/>
              </a:ext>
            </a:extLst>
          </p:cNvPr>
          <p:cNvSpPr txBox="1"/>
          <p:nvPr/>
        </p:nvSpPr>
        <p:spPr>
          <a:xfrm>
            <a:off x="6335485" y="3087584"/>
            <a:ext cx="2945080" cy="369332"/>
          </a:xfrm>
          <a:prstGeom prst="rect">
            <a:avLst/>
          </a:prstGeom>
          <a:noFill/>
        </p:spPr>
        <p:txBody>
          <a:bodyPr wrap="square" rtlCol="0">
            <a:spAutoFit/>
          </a:bodyPr>
          <a:lstStyle/>
          <a:p>
            <a:r>
              <a:rPr lang="en-US" dirty="0"/>
              <a:t>Command to Create Table</a:t>
            </a:r>
          </a:p>
        </p:txBody>
      </p:sp>
      <p:sp>
        <p:nvSpPr>
          <p:cNvPr id="13" name="TextBox 12">
            <a:extLst>
              <a:ext uri="{FF2B5EF4-FFF2-40B4-BE49-F238E27FC236}">
                <a16:creationId xmlns:a16="http://schemas.microsoft.com/office/drawing/2014/main" id="{985BDB26-0CF9-47B3-8D56-DEA6C0073D57}"/>
              </a:ext>
            </a:extLst>
          </p:cNvPr>
          <p:cNvSpPr txBox="1"/>
          <p:nvPr/>
        </p:nvSpPr>
        <p:spPr>
          <a:xfrm>
            <a:off x="6335485" y="2800175"/>
            <a:ext cx="5316187" cy="276999"/>
          </a:xfrm>
          <a:prstGeom prst="rect">
            <a:avLst/>
          </a:prstGeom>
          <a:noFill/>
        </p:spPr>
        <p:txBody>
          <a:bodyPr wrap="square" rtlCol="0">
            <a:spAutoFit/>
          </a:bodyPr>
          <a:lstStyle/>
          <a:p>
            <a:r>
              <a:rPr lang="en-US" sz="1200" dirty="0">
                <a:solidFill>
                  <a:schemeClr val="accent1">
                    <a:lumMod val="75000"/>
                  </a:schemeClr>
                </a:solidFill>
              </a:rPr>
              <a:t>PROMPT is SQLPLUS command used to display during execution</a:t>
            </a:r>
          </a:p>
        </p:txBody>
      </p:sp>
      <p:sp>
        <p:nvSpPr>
          <p:cNvPr id="14" name="TextBox 13">
            <a:extLst>
              <a:ext uri="{FF2B5EF4-FFF2-40B4-BE49-F238E27FC236}">
                <a16:creationId xmlns:a16="http://schemas.microsoft.com/office/drawing/2014/main" id="{725D3C8F-78F8-4CBB-8867-15BA9BCF0589}"/>
              </a:ext>
            </a:extLst>
          </p:cNvPr>
          <p:cNvSpPr txBox="1"/>
          <p:nvPr/>
        </p:nvSpPr>
        <p:spPr>
          <a:xfrm>
            <a:off x="6335484" y="3577073"/>
            <a:ext cx="5023263" cy="646331"/>
          </a:xfrm>
          <a:prstGeom prst="rect">
            <a:avLst/>
          </a:prstGeom>
          <a:noFill/>
        </p:spPr>
        <p:txBody>
          <a:bodyPr wrap="square" rtlCol="0">
            <a:spAutoFit/>
          </a:bodyPr>
          <a:lstStyle/>
          <a:p>
            <a:r>
              <a:rPr lang="en-US" dirty="0">
                <a:solidFill>
                  <a:schemeClr val="accent2">
                    <a:lumMod val="75000"/>
                  </a:schemeClr>
                </a:solidFill>
                <a:highlight>
                  <a:srgbClr val="FFFF00"/>
                </a:highlight>
              </a:rPr>
              <a:t>NOT NULL </a:t>
            </a:r>
            <a:r>
              <a:rPr lang="en-US" dirty="0">
                <a:solidFill>
                  <a:schemeClr val="accent2">
                    <a:lumMod val="75000"/>
                  </a:schemeClr>
                </a:solidFill>
              </a:rPr>
              <a:t>indicates the column must have a value for Insert or Update statements</a:t>
            </a:r>
          </a:p>
        </p:txBody>
      </p:sp>
      <p:sp>
        <p:nvSpPr>
          <p:cNvPr id="15" name="Arrow: Up 14">
            <a:extLst>
              <a:ext uri="{FF2B5EF4-FFF2-40B4-BE49-F238E27FC236}">
                <a16:creationId xmlns:a16="http://schemas.microsoft.com/office/drawing/2014/main" id="{2FD12651-D1F2-41A5-930F-C809B91B58EB}"/>
              </a:ext>
            </a:extLst>
          </p:cNvPr>
          <p:cNvSpPr/>
          <p:nvPr/>
        </p:nvSpPr>
        <p:spPr>
          <a:xfrm>
            <a:off x="921327" y="4292317"/>
            <a:ext cx="301831" cy="5581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BCBFA89-E697-4E0D-8106-9FC86DF90F59}"/>
              </a:ext>
            </a:extLst>
          </p:cNvPr>
          <p:cNvSpPr txBox="1"/>
          <p:nvPr/>
        </p:nvSpPr>
        <p:spPr>
          <a:xfrm>
            <a:off x="754083" y="4865738"/>
            <a:ext cx="5633368" cy="1200329"/>
          </a:xfrm>
          <a:prstGeom prst="rect">
            <a:avLst/>
          </a:prstGeom>
          <a:noFill/>
          <a:ln>
            <a:solidFill>
              <a:schemeClr val="accent1"/>
            </a:solidFill>
          </a:ln>
          <a:effectLst>
            <a:glow rad="76200">
              <a:srgbClr val="0000FF"/>
            </a:glow>
          </a:effectLst>
        </p:spPr>
        <p:txBody>
          <a:bodyPr wrap="square" rtlCol="0">
            <a:spAutoFit/>
          </a:bodyPr>
          <a:lstStyle/>
          <a:p>
            <a:r>
              <a:rPr lang="en-US" sz="1200" dirty="0">
                <a:solidFill>
                  <a:srgbClr val="0070C0"/>
                </a:solidFill>
              </a:rPr>
              <a:t>All tables should have a primary key.  If the data stored in the table does have a unique numeric value that could be made as the primary key, otherwise it is common to create a numeric _ID field that gets sequentially assigned by the use of an Oracle Sequence.   It is possible to use an alphanumeric fields for a primary key, but this could have performance impact as alphanumeric data </a:t>
            </a:r>
            <a:r>
              <a:rPr lang="en-US" sz="1200" dirty="0" err="1">
                <a:solidFill>
                  <a:srgbClr val="0070C0"/>
                </a:solidFill>
              </a:rPr>
              <a:t>ususually</a:t>
            </a:r>
            <a:r>
              <a:rPr lang="en-US" sz="1200" dirty="0">
                <a:solidFill>
                  <a:srgbClr val="0070C0"/>
                </a:solidFill>
              </a:rPr>
              <a:t> takes up more room than numeric.   *Note primary keys can be a combination of multiple columns in the table.</a:t>
            </a:r>
          </a:p>
        </p:txBody>
      </p:sp>
      <p:pic>
        <p:nvPicPr>
          <p:cNvPr id="18" name="Picture 17">
            <a:extLst>
              <a:ext uri="{FF2B5EF4-FFF2-40B4-BE49-F238E27FC236}">
                <a16:creationId xmlns:a16="http://schemas.microsoft.com/office/drawing/2014/main" id="{09C4D840-1329-4907-9CD6-ECD3B02F9108}"/>
              </a:ext>
            </a:extLst>
          </p:cNvPr>
          <p:cNvPicPr>
            <a:picLocks noChangeAspect="1"/>
          </p:cNvPicPr>
          <p:nvPr/>
        </p:nvPicPr>
        <p:blipFill>
          <a:blip r:embed="rId2"/>
          <a:stretch>
            <a:fillRect/>
          </a:stretch>
        </p:blipFill>
        <p:spPr>
          <a:xfrm>
            <a:off x="6768933" y="5033235"/>
            <a:ext cx="5023263" cy="1031058"/>
          </a:xfrm>
          <a:prstGeom prst="rect">
            <a:avLst/>
          </a:prstGeom>
        </p:spPr>
      </p:pic>
      <p:sp>
        <p:nvSpPr>
          <p:cNvPr id="19" name="TextBox 18">
            <a:extLst>
              <a:ext uri="{FF2B5EF4-FFF2-40B4-BE49-F238E27FC236}">
                <a16:creationId xmlns:a16="http://schemas.microsoft.com/office/drawing/2014/main" id="{307AD195-6F1D-4008-8F06-27635BF378F6}"/>
              </a:ext>
            </a:extLst>
          </p:cNvPr>
          <p:cNvSpPr txBox="1"/>
          <p:nvPr/>
        </p:nvSpPr>
        <p:spPr>
          <a:xfrm>
            <a:off x="6750638" y="4711957"/>
            <a:ext cx="5316187" cy="276999"/>
          </a:xfrm>
          <a:prstGeom prst="rect">
            <a:avLst/>
          </a:prstGeom>
          <a:noFill/>
        </p:spPr>
        <p:txBody>
          <a:bodyPr wrap="square" rtlCol="0">
            <a:spAutoFit/>
          </a:bodyPr>
          <a:lstStyle/>
          <a:p>
            <a:r>
              <a:rPr lang="en-US" sz="1200" dirty="0">
                <a:solidFill>
                  <a:schemeClr val="accent1">
                    <a:lumMod val="75000"/>
                  </a:schemeClr>
                </a:solidFill>
              </a:rPr>
              <a:t>To view table definition use DESC and table name to Describe the table definition</a:t>
            </a:r>
          </a:p>
        </p:txBody>
      </p:sp>
    </p:spTree>
    <p:extLst>
      <p:ext uri="{BB962C8B-B14F-4D97-AF65-F5344CB8AC3E}">
        <p14:creationId xmlns:p14="http://schemas.microsoft.com/office/powerpoint/2010/main" val="301766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7F23-2DA4-406E-8AC2-5AC26299F11C}"/>
              </a:ext>
            </a:extLst>
          </p:cNvPr>
          <p:cNvSpPr>
            <a:spLocks noGrp="1"/>
          </p:cNvSpPr>
          <p:nvPr>
            <p:ph type="title"/>
          </p:nvPr>
        </p:nvSpPr>
        <p:spPr>
          <a:xfrm>
            <a:off x="992579" y="169183"/>
            <a:ext cx="10515600" cy="608652"/>
          </a:xfrm>
        </p:spPr>
        <p:txBody>
          <a:bodyPr>
            <a:normAutofit fontScale="90000"/>
          </a:bodyPr>
          <a:lstStyle/>
          <a:p>
            <a:r>
              <a:rPr lang="en-US" dirty="0"/>
              <a:t>2 - Alter Table – Change Table Definition </a:t>
            </a:r>
          </a:p>
        </p:txBody>
      </p:sp>
      <p:sp>
        <p:nvSpPr>
          <p:cNvPr id="3" name="TextBox 2">
            <a:extLst>
              <a:ext uri="{FF2B5EF4-FFF2-40B4-BE49-F238E27FC236}">
                <a16:creationId xmlns:a16="http://schemas.microsoft.com/office/drawing/2014/main" id="{D66F374D-BF08-4307-9AE4-61143E4FFA94}"/>
              </a:ext>
            </a:extLst>
          </p:cNvPr>
          <p:cNvSpPr txBox="1"/>
          <p:nvPr/>
        </p:nvSpPr>
        <p:spPr>
          <a:xfrm>
            <a:off x="580677" y="1101285"/>
            <a:ext cx="5386284" cy="5262979"/>
          </a:xfrm>
          <a:prstGeom prst="rect">
            <a:avLst/>
          </a:prstGeom>
          <a:noFill/>
          <a:ln>
            <a:solidFill>
              <a:schemeClr val="accent2"/>
            </a:solidFill>
          </a:ln>
        </p:spPr>
        <p:txBody>
          <a:bodyPr wrap="square" rtlCol="0">
            <a:spAutoFit/>
          </a:bodyPr>
          <a:lstStyle/>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Filename: XXDEMO_APPROVED_CARS_ALTERTAB </a:t>
            </a:r>
            <a:r>
              <a:rPr lang="en-US" sz="800" b="0" i="1" u="none" strike="noStrike" baseline="0" dirty="0" err="1">
                <a:solidFill>
                  <a:srgbClr val="008000"/>
                </a:solidFill>
                <a:highlight>
                  <a:srgbClr val="FFFFFF"/>
                </a:highlight>
                <a:latin typeface="Courier"/>
              </a:rPr>
              <a:t>sql</a:t>
            </a:r>
            <a:r>
              <a:rPr lang="en-US" sz="800" b="0" i="1" u="none" strike="noStrike" baseline="0" dirty="0">
                <a:solidFill>
                  <a:srgbClr val="008000"/>
                </a:solidFill>
                <a:highlight>
                  <a:srgbClr val="FFFFFF"/>
                </a:highlight>
                <a:latin typeface="Courier"/>
              </a:rPr>
              <a:t>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Author: Jim Slanker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Date: May 25th 2022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 Table alter script for XXDEMO_APPROVED_CARS table                         --</a:t>
            </a:r>
            <a:endParaRPr lang="en-US" sz="800" b="0" i="0" u="none" strike="noStrike" baseline="0" dirty="0">
              <a:solidFill>
                <a:srgbClr val="000000"/>
              </a:solidFill>
              <a:highlight>
                <a:srgbClr val="FFFFFF"/>
              </a:highlight>
              <a:latin typeface="Courier"/>
            </a:endParaRPr>
          </a:p>
          <a:p>
            <a:r>
              <a:rPr lang="en-US" sz="800" b="0" i="1" u="none" strike="noStrike" baseline="0" dirty="0">
                <a:solidFill>
                  <a:srgbClr val="008000"/>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Step #1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 </a:t>
            </a:r>
            <a:r>
              <a:rPr lang="en-US" sz="800" b="0" i="0" u="none" strike="noStrike" baseline="0" dirty="0">
                <a:solidFill>
                  <a:srgbClr val="0000FF"/>
                </a:solidFill>
                <a:highlight>
                  <a:srgbClr val="FFFFFF"/>
                </a:highlight>
                <a:latin typeface="Courier"/>
              </a:rPr>
              <a:t>ADD</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COLUMN</a:t>
            </a:r>
            <a:r>
              <a:rPr lang="en-US" sz="800" b="0" i="0" u="none" strike="noStrike" baseline="0" dirty="0">
                <a:solidFill>
                  <a:srgbClr val="000000"/>
                </a:solidFill>
                <a:highlight>
                  <a:srgbClr val="FFFFFF"/>
                </a:highlight>
                <a:latin typeface="Courier"/>
              </a:rPr>
              <a:t> DESCRIPTION             </a:t>
            </a:r>
            <a:r>
              <a:rPr lang="en-US" sz="800" b="0" i="0" u="none" strike="noStrike" baseline="0" dirty="0">
                <a:solidFill>
                  <a:srgbClr val="0000FF"/>
                </a:solidFill>
                <a:highlight>
                  <a:srgbClr val="FFFFFF"/>
                </a:highlight>
                <a:latin typeface="Courier"/>
              </a:rPr>
              <a: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urier"/>
            </a:endParaRP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a:t>
            </a: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ADD</a:t>
            </a:r>
            <a:r>
              <a:rPr lang="en-US" sz="800" b="0" i="0" u="none" strike="noStrike" baseline="0" dirty="0">
                <a:solidFill>
                  <a:srgbClr val="000000"/>
                </a:solidFill>
                <a:highlight>
                  <a:srgbClr val="FFFFFF"/>
                </a:highlight>
                <a:latin typeface="Courier"/>
              </a:rPr>
              <a:t> DESCRIPTION </a:t>
            </a:r>
            <a:r>
              <a:rPr lang="en-US" sz="800" b="0" i="0" u="none" strike="noStrike" baseline="0" dirty="0">
                <a:solidFill>
                  <a:srgbClr val="FF0000"/>
                </a:solidFill>
                <a:highlight>
                  <a:srgbClr val="FFFFFF"/>
                </a:highlight>
                <a:latin typeface="Courier"/>
              </a:rPr>
              <a:t>VARCHAR2</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2000</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p>
          <a:p>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Step #2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 </a:t>
            </a:r>
            <a:r>
              <a:rPr lang="en-US" sz="800" b="0" i="0" u="none" strike="noStrike" baseline="0" dirty="0">
                <a:solidFill>
                  <a:srgbClr val="0000FF"/>
                </a:solidFill>
                <a:highlight>
                  <a:srgbClr val="FFFFFF"/>
                </a:highlight>
                <a:latin typeface="Courier"/>
              </a:rPr>
              <a:t>Modify</a:t>
            </a:r>
            <a:r>
              <a:rPr lang="en-US" sz="800" b="0" i="0" u="none" strike="noStrike" baseline="0" dirty="0">
                <a:solidFill>
                  <a:srgbClr val="000000"/>
                </a:solidFill>
                <a:highlight>
                  <a:srgbClr val="FFFFFF"/>
                </a:highlight>
                <a:latin typeface="Courier"/>
              </a:rPr>
              <a:t> DESCRIPTION </a:t>
            </a:r>
            <a:r>
              <a:rPr lang="en-US" sz="800" b="0" i="0" u="none" strike="noStrike" baseline="0" dirty="0">
                <a:solidFill>
                  <a:srgbClr val="0000FF"/>
                </a:solidFill>
                <a:highlight>
                  <a:srgbClr val="FFFFFF"/>
                </a:highlight>
                <a:latin typeface="Courier"/>
              </a:rPr>
              <a:t>to</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NOT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NULL</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a:t>
            </a: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MODIFY</a:t>
            </a:r>
            <a:r>
              <a:rPr lang="en-US" sz="800" b="0" i="0" u="none" strike="noStrike" baseline="0" dirty="0">
                <a:solidFill>
                  <a:srgbClr val="000000"/>
                </a:solidFill>
                <a:highlight>
                  <a:srgbClr val="FFFFFF"/>
                </a:highlight>
                <a:latin typeface="Courier"/>
              </a:rPr>
              <a:t> DESCRIPTION </a:t>
            </a:r>
            <a:r>
              <a:rPr lang="en-US" sz="800" b="0" i="0" u="none" strike="noStrike" baseline="0" dirty="0">
                <a:solidFill>
                  <a:srgbClr val="0000FF"/>
                </a:solidFill>
                <a:highlight>
                  <a:srgbClr val="FFFFFF"/>
                </a:highlight>
                <a:latin typeface="Courier"/>
              </a:rPr>
              <a:t>NOT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NULL;</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Step #3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 </a:t>
            </a:r>
            <a:r>
              <a:rPr lang="en-US" sz="800" b="0" i="0" u="none" strike="noStrike" baseline="0" dirty="0">
                <a:solidFill>
                  <a:srgbClr val="0000FF"/>
                </a:solidFill>
                <a:highlight>
                  <a:srgbClr val="FFFFFF"/>
                </a:highlight>
                <a:latin typeface="Courier"/>
              </a:rPr>
              <a:t>Modify</a:t>
            </a:r>
            <a:r>
              <a:rPr lang="en-US" sz="800" b="0" i="0" u="none" strike="noStrike" baseline="0" dirty="0">
                <a:solidFill>
                  <a:srgbClr val="000000"/>
                </a:solidFill>
                <a:highlight>
                  <a:srgbClr val="FFFFFF"/>
                </a:highlight>
                <a:latin typeface="Courier"/>
              </a:rPr>
              <a:t> DESCRIPTION </a:t>
            </a:r>
            <a:r>
              <a:rPr lang="en-US" sz="800" b="0" i="0" u="none" strike="noStrike" baseline="0" dirty="0">
                <a:solidFill>
                  <a:srgbClr val="0000FF"/>
                </a:solidFill>
                <a:highlight>
                  <a:srgbClr val="FFFFFF"/>
                </a:highlight>
                <a:latin typeface="Courier"/>
              </a:rPr>
              <a:t>to</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Allow</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NULL</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a:t>
            </a: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MODIFY</a:t>
            </a:r>
            <a:r>
              <a:rPr lang="en-US" sz="800" b="0" i="0" u="none" strike="noStrike" baseline="0" dirty="0">
                <a:solidFill>
                  <a:srgbClr val="000000"/>
                </a:solidFill>
                <a:highlight>
                  <a:srgbClr val="FFFFFF"/>
                </a:highlight>
                <a:latin typeface="Courier"/>
              </a:rPr>
              <a:t> DESCRIPTION </a:t>
            </a:r>
            <a:r>
              <a:rPr lang="en-US" sz="800" b="0" i="0" u="none" strike="noStrike" baseline="0" dirty="0">
                <a:solidFill>
                  <a:srgbClr val="0000FF"/>
                </a:solidFill>
                <a:highlight>
                  <a:srgbClr val="FFFFFF"/>
                </a:highlight>
                <a:latin typeface="Courier"/>
              </a:rPr>
              <a:t>NULL;</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Step #4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 </a:t>
            </a:r>
            <a:r>
              <a:rPr lang="en-US" sz="800" b="0" i="0" u="none" strike="noStrike" baseline="0" dirty="0">
                <a:solidFill>
                  <a:srgbClr val="0000FF"/>
                </a:solidFill>
                <a:highlight>
                  <a:srgbClr val="FFFFFF"/>
                </a:highlight>
                <a:latin typeface="Courier"/>
              </a:rPr>
              <a:t>Modify</a:t>
            </a:r>
            <a:r>
              <a:rPr lang="en-US" sz="800" b="0" i="0" u="none" strike="noStrike" baseline="0" dirty="0">
                <a:solidFill>
                  <a:srgbClr val="000000"/>
                </a:solidFill>
                <a:highlight>
                  <a:srgbClr val="FFFFFF"/>
                </a:highlight>
                <a:latin typeface="Courier"/>
              </a:rPr>
              <a:t> DESCRIPTION </a:t>
            </a:r>
            <a:r>
              <a:rPr lang="en-US" sz="800" b="0" i="0" u="none" strike="noStrike" baseline="0" dirty="0">
                <a:solidFill>
                  <a:srgbClr val="0000FF"/>
                </a:solidFill>
                <a:highlight>
                  <a:srgbClr val="FFFFFF"/>
                </a:highlight>
                <a:latin typeface="Courier"/>
              </a:rPr>
              <a:t>to</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800000"/>
                </a:solidFill>
                <a:highlight>
                  <a:srgbClr val="FFFFFF"/>
                </a:highlight>
                <a:latin typeface="Courier"/>
              </a:rPr>
              <a:t>400</a:t>
            </a:r>
            <a:r>
              <a:rPr lang="en-US" sz="800" b="0" i="0" u="none" strike="noStrike" baseline="0" dirty="0">
                <a:solidFill>
                  <a:srgbClr val="000000"/>
                </a:solidFill>
                <a:highlight>
                  <a:srgbClr val="FFFFFF"/>
                </a:highlight>
                <a:latin typeface="Courier"/>
              </a:rPr>
              <a:t> chars    </a:t>
            </a:r>
            <a:r>
              <a:rPr lang="en-US" sz="800" b="0" i="0" u="none" strike="noStrike" baseline="0" dirty="0">
                <a:solidFill>
                  <a:srgbClr val="0000FF"/>
                </a:solidFill>
                <a:highlight>
                  <a:srgbClr val="FFFFFF"/>
                </a:highlight>
                <a:latin typeface="Courier"/>
              </a:rPr>
              <a: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a:t>
            </a: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MODIFY</a:t>
            </a:r>
            <a:r>
              <a:rPr lang="en-US" sz="800" b="0" i="0" u="none" strike="noStrike" baseline="0" dirty="0">
                <a:solidFill>
                  <a:srgbClr val="000000"/>
                </a:solidFill>
                <a:highlight>
                  <a:srgbClr val="FFFFFF"/>
                </a:highlight>
                <a:latin typeface="Courier"/>
              </a:rPr>
              <a:t> DESCRIPTION </a:t>
            </a:r>
            <a:r>
              <a:rPr lang="en-US" sz="800" b="0" i="0" u="none" strike="noStrike" baseline="0" dirty="0">
                <a:solidFill>
                  <a:srgbClr val="FF0000"/>
                </a:solidFill>
                <a:highlight>
                  <a:srgbClr val="FFFFFF"/>
                </a:highlight>
                <a:latin typeface="Courier"/>
              </a:rPr>
              <a:t>VARCHAR2</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400</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Step #5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 </a:t>
            </a:r>
            <a:r>
              <a:rPr lang="en-US" sz="800" b="0" i="0" u="none" strike="noStrike" baseline="0" dirty="0">
                <a:solidFill>
                  <a:srgbClr val="0000FF"/>
                </a:solidFill>
                <a:highlight>
                  <a:srgbClr val="FFFFFF"/>
                </a:highlight>
                <a:latin typeface="Courier"/>
              </a:rPr>
              <a:t>Drop</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Column</a:t>
            </a:r>
            <a:r>
              <a:rPr lang="en-US" sz="800" b="0" i="0" u="none" strike="noStrike" baseline="0" dirty="0">
                <a:solidFill>
                  <a:srgbClr val="000000"/>
                </a:solidFill>
                <a:highlight>
                  <a:srgbClr val="FFFFFF"/>
                </a:highlight>
                <a:latin typeface="Courier"/>
              </a:rPr>
              <a:t> DESCRIPTION            </a:t>
            </a:r>
            <a:r>
              <a:rPr lang="en-US" sz="800" b="0" i="0" u="none" strike="noStrike" baseline="0" dirty="0">
                <a:solidFill>
                  <a:srgbClr val="0000FF"/>
                </a:solidFill>
                <a:highlight>
                  <a:srgbClr val="FFFFFF"/>
                </a:highlight>
                <a:latin typeface="Courier"/>
              </a:rPr>
              <a:t>&gt;&gt;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PROMPT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gt;&gt;&gt;&gt;&gt;&gt;&gt;&gt;&gt;&gt;&gt;&gt;&gt;&gt;&gt;&gt;&gt;&gt;&gt;&gt;&gt;&gt;&gt;&gt;&gt;&gt;&gt;&gt;&gt;&gt;&gt;&gt;&gt;&gt;&gt;&gt;&gt;&gt;&gt;&gt;&gt;&gt;&gt;&gt;&gt;&gt;&gt;&gt;&gt;&gt;&gt;&gt;&gt;&gt;&gt;&gt;&gt;&gt;&gt;&gt;&gt;&gt;&gt;&gt;&gt;&gt;&gt;&gt;&gt;&gt;&gt;&gt;&gt;</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FF"/>
                </a:solidFill>
                <a:highlight>
                  <a:srgbClr val="FFFFFF"/>
                </a:highlight>
                <a:latin typeface="Courier"/>
              </a:rPr>
              <a:t>ALTER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XXDEMO_APPROVED_CARS</a:t>
            </a: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DROP</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COLUMN</a:t>
            </a:r>
            <a:r>
              <a:rPr lang="en-US" sz="800" b="0" i="0" u="none" strike="noStrike" baseline="0" dirty="0">
                <a:solidFill>
                  <a:srgbClr val="000000"/>
                </a:solidFill>
                <a:highlight>
                  <a:srgbClr val="FFFFFF"/>
                </a:highlight>
                <a:latin typeface="Courier"/>
              </a:rPr>
              <a:t> DESCRIPTION</a:t>
            </a:r>
            <a:r>
              <a:rPr lang="en-US" sz="800" b="0" i="0" u="none" strike="noStrike" baseline="0" dirty="0">
                <a:solidFill>
                  <a:srgbClr val="0000FF"/>
                </a:solidFill>
                <a:highlight>
                  <a:srgbClr val="FFFFFF"/>
                </a:highlight>
                <a:latin typeface="Courier"/>
              </a:rPr>
              <a:t>;</a:t>
            </a:r>
            <a:endParaRPr lang="en-US" sz="800" dirty="0"/>
          </a:p>
        </p:txBody>
      </p:sp>
      <p:sp>
        <p:nvSpPr>
          <p:cNvPr id="4" name="TextBox 3">
            <a:extLst>
              <a:ext uri="{FF2B5EF4-FFF2-40B4-BE49-F238E27FC236}">
                <a16:creationId xmlns:a16="http://schemas.microsoft.com/office/drawing/2014/main" id="{F1A2CC33-D579-45D8-9E08-1E94BA658295}"/>
              </a:ext>
            </a:extLst>
          </p:cNvPr>
          <p:cNvSpPr txBox="1"/>
          <p:nvPr/>
        </p:nvSpPr>
        <p:spPr>
          <a:xfrm>
            <a:off x="6173869" y="1201401"/>
            <a:ext cx="5159351" cy="2308324"/>
          </a:xfrm>
          <a:prstGeom prst="rect">
            <a:avLst/>
          </a:prstGeom>
          <a:noFill/>
        </p:spPr>
        <p:txBody>
          <a:bodyPr wrap="square" rtlCol="0">
            <a:spAutoFit/>
          </a:bodyPr>
          <a:lstStyle/>
          <a:p>
            <a:r>
              <a:rPr lang="en-US" dirty="0"/>
              <a:t>This script demonstrates altering a table.  You can add, modify or delete columns</a:t>
            </a:r>
          </a:p>
          <a:p>
            <a:endParaRPr lang="en-US" dirty="0"/>
          </a:p>
          <a:p>
            <a:r>
              <a:rPr lang="en-US" dirty="0"/>
              <a:t>In this example it creates a new column named DESCRIPTION, then modifies it to be Not Null, then modifies it to allow Null and then changes the data type from VARCHAR2(2000) to VARCHAR2(400) and the last step drops the column</a:t>
            </a:r>
          </a:p>
        </p:txBody>
      </p:sp>
    </p:spTree>
    <p:extLst>
      <p:ext uri="{BB962C8B-B14F-4D97-AF65-F5344CB8AC3E}">
        <p14:creationId xmlns:p14="http://schemas.microsoft.com/office/powerpoint/2010/main" val="138179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7F23-2DA4-406E-8AC2-5AC26299F11C}"/>
              </a:ext>
            </a:extLst>
          </p:cNvPr>
          <p:cNvSpPr>
            <a:spLocks noGrp="1"/>
          </p:cNvSpPr>
          <p:nvPr>
            <p:ph type="title"/>
          </p:nvPr>
        </p:nvSpPr>
        <p:spPr>
          <a:xfrm>
            <a:off x="992579" y="169183"/>
            <a:ext cx="10515600" cy="608652"/>
          </a:xfrm>
        </p:spPr>
        <p:txBody>
          <a:bodyPr>
            <a:normAutofit fontScale="90000"/>
          </a:bodyPr>
          <a:lstStyle/>
          <a:p>
            <a:r>
              <a:rPr lang="en-US" dirty="0"/>
              <a:t>3 - Sequence Creation / Definition</a:t>
            </a:r>
          </a:p>
        </p:txBody>
      </p:sp>
      <p:sp>
        <p:nvSpPr>
          <p:cNvPr id="3" name="TextBox 2">
            <a:extLst>
              <a:ext uri="{FF2B5EF4-FFF2-40B4-BE49-F238E27FC236}">
                <a16:creationId xmlns:a16="http://schemas.microsoft.com/office/drawing/2014/main" id="{293ED6F2-4669-481B-B842-8ECAB5D08638}"/>
              </a:ext>
            </a:extLst>
          </p:cNvPr>
          <p:cNvSpPr txBox="1"/>
          <p:nvPr/>
        </p:nvSpPr>
        <p:spPr>
          <a:xfrm>
            <a:off x="727515" y="941098"/>
            <a:ext cx="6020357" cy="5509200"/>
          </a:xfrm>
          <a:prstGeom prst="rect">
            <a:avLst/>
          </a:prstGeom>
          <a:noFill/>
          <a:ln>
            <a:solidFill>
              <a:schemeClr val="accent2"/>
            </a:solidFill>
          </a:ln>
        </p:spPr>
        <p:txBody>
          <a:bodyPr wrap="square" rtlCol="0">
            <a:spAutoFit/>
          </a:bodyPr>
          <a:lstStyle/>
          <a:p>
            <a:r>
              <a:rPr lang="en-US" sz="1600" b="0" i="1" u="none" strike="noStrike" baseline="0" dirty="0">
                <a:solidFill>
                  <a:srgbClr val="008000"/>
                </a:solidFill>
                <a:highlight>
                  <a:srgbClr val="FFFFFF"/>
                </a:highlight>
                <a:latin typeface="Courier"/>
              </a:rPr>
              <a:t>-------------------------------------------------------------------------------</a:t>
            </a:r>
            <a:endParaRPr lang="en-US" sz="1600" b="0" i="0" u="none" strike="noStrike" baseline="0" dirty="0">
              <a:solidFill>
                <a:srgbClr val="000000"/>
              </a:solidFill>
              <a:highlight>
                <a:srgbClr val="FFFFFF"/>
              </a:highlight>
              <a:latin typeface="Courier"/>
            </a:endParaRPr>
          </a:p>
          <a:p>
            <a:r>
              <a:rPr lang="pt-BR" sz="1600" b="0" i="1" u="none" strike="noStrike" baseline="0" dirty="0">
                <a:solidFill>
                  <a:srgbClr val="008000"/>
                </a:solidFill>
                <a:highlight>
                  <a:srgbClr val="FFFFFF"/>
                </a:highlight>
                <a:latin typeface="Courier"/>
              </a:rPr>
              <a:t>-- Filename: XXDEMO_CAR_SEQ.sql                                              --</a:t>
            </a:r>
            <a:endParaRPr lang="pt-BR" sz="1600" b="0" i="0" u="none" strike="noStrike" baseline="0" dirty="0">
              <a:solidFill>
                <a:srgbClr val="000000"/>
              </a:solidFill>
              <a:highlight>
                <a:srgbClr val="FFFFFF"/>
              </a:highlight>
              <a:latin typeface="Courier"/>
            </a:endParaRPr>
          </a:p>
          <a:p>
            <a:r>
              <a:rPr lang="en-US" sz="1600" b="0" i="1" u="none" strike="noStrike" baseline="0" dirty="0">
                <a:solidFill>
                  <a:srgbClr val="008000"/>
                </a:solidFill>
                <a:highlight>
                  <a:srgbClr val="FFFFFF"/>
                </a:highlight>
                <a:latin typeface="Courier"/>
              </a:rPr>
              <a:t>-- Author: Jim Slanker                                                       --</a:t>
            </a:r>
            <a:endParaRPr lang="en-US" sz="1600" b="0" i="0" u="none" strike="noStrike" baseline="0" dirty="0">
              <a:solidFill>
                <a:srgbClr val="000000"/>
              </a:solidFill>
              <a:highlight>
                <a:srgbClr val="FFFFFF"/>
              </a:highlight>
              <a:latin typeface="Courier"/>
            </a:endParaRPr>
          </a:p>
          <a:p>
            <a:r>
              <a:rPr lang="en-US" sz="1600" b="0" i="1" u="none" strike="noStrike" baseline="0" dirty="0">
                <a:solidFill>
                  <a:srgbClr val="008000"/>
                </a:solidFill>
                <a:highlight>
                  <a:srgbClr val="FFFFFF"/>
                </a:highlight>
                <a:latin typeface="Courier"/>
              </a:rPr>
              <a:t>-- Date: May 25th 2022                                                       --</a:t>
            </a:r>
            <a:endParaRPr lang="en-US" sz="1600" b="0" i="0" u="none" strike="noStrike" baseline="0" dirty="0">
              <a:solidFill>
                <a:srgbClr val="000000"/>
              </a:solidFill>
              <a:highlight>
                <a:srgbClr val="FFFFFF"/>
              </a:highlight>
              <a:latin typeface="Courier"/>
            </a:endParaRPr>
          </a:p>
          <a:p>
            <a:r>
              <a:rPr lang="en-US" sz="1600" b="0" i="1" u="none" strike="noStrike" baseline="0" dirty="0">
                <a:solidFill>
                  <a:srgbClr val="008000"/>
                </a:solidFill>
                <a:highlight>
                  <a:srgbClr val="FFFFFF"/>
                </a:highlight>
                <a:latin typeface="Courier"/>
              </a:rPr>
              <a:t>-- Sequence creation script for XXDEMO_CAR_SEQ used to generate the CAR_ID   --</a:t>
            </a:r>
            <a:endParaRPr lang="en-US" sz="1600" b="0" i="0" u="none" strike="noStrike" baseline="0" dirty="0">
              <a:solidFill>
                <a:srgbClr val="000000"/>
              </a:solidFill>
              <a:highlight>
                <a:srgbClr val="FFFFFF"/>
              </a:highlight>
              <a:latin typeface="Courier"/>
            </a:endParaRPr>
          </a:p>
          <a:p>
            <a:r>
              <a:rPr lang="en-US" sz="1600" b="0" i="1" u="none" strike="noStrike" baseline="0" dirty="0">
                <a:solidFill>
                  <a:srgbClr val="008000"/>
                </a:solidFill>
                <a:highlight>
                  <a:srgbClr val="FFFFFF"/>
                </a:highlight>
                <a:latin typeface="Courier"/>
              </a:rPr>
              <a:t>-------------------------------------------------------------------------------</a:t>
            </a:r>
            <a:endParaRPr lang="en-US" sz="1600" b="0" i="0" u="none" strike="noStrike" baseline="0" dirty="0">
              <a:solidFill>
                <a:srgbClr val="000000"/>
              </a:solidFill>
              <a:highlight>
                <a:srgbClr val="FFFFFF"/>
              </a:highlight>
              <a:latin typeface="Courier"/>
            </a:endParaRPr>
          </a:p>
          <a:p>
            <a:endParaRPr lang="en-US" sz="1600" b="0" i="0" u="none" strike="noStrike" baseline="0" dirty="0">
              <a:solidFill>
                <a:srgbClr val="000000"/>
              </a:solidFill>
              <a:highlight>
                <a:srgbClr val="FFFFFF"/>
              </a:highlight>
              <a:latin typeface="Courier"/>
            </a:endParaRPr>
          </a:p>
          <a:p>
            <a:r>
              <a:rPr lang="en-US" sz="1600" b="0" i="0" u="none" strike="noStrike" baseline="0" dirty="0">
                <a:solidFill>
                  <a:srgbClr val="0000FF"/>
                </a:solidFill>
                <a:highlight>
                  <a:srgbClr val="FFFFFF"/>
                </a:highlight>
                <a:latin typeface="Courier"/>
              </a:rPr>
              <a:t>DROP</a:t>
            </a:r>
            <a:r>
              <a:rPr lang="en-US" sz="1600" b="0" i="0" u="none" strike="noStrike" baseline="0" dirty="0">
                <a:solidFill>
                  <a:srgbClr val="000000"/>
                </a:solidFill>
                <a:highlight>
                  <a:srgbClr val="FFFFFF"/>
                </a:highlight>
                <a:latin typeface="Courier"/>
              </a:rPr>
              <a:t> </a:t>
            </a:r>
            <a:r>
              <a:rPr lang="en-US" sz="1600" b="0" i="0" u="none" strike="noStrike" baseline="0" dirty="0">
                <a:solidFill>
                  <a:srgbClr val="0000FF"/>
                </a:solidFill>
                <a:highlight>
                  <a:srgbClr val="FFFFFF"/>
                </a:highlight>
                <a:latin typeface="Courier"/>
              </a:rPr>
              <a:t>SEQUENCE</a:t>
            </a:r>
            <a:r>
              <a:rPr lang="en-US" sz="1600" b="0" i="0" u="none" strike="noStrike" baseline="0" dirty="0">
                <a:solidFill>
                  <a:srgbClr val="000000"/>
                </a:solidFill>
                <a:highlight>
                  <a:srgbClr val="FFFFFF"/>
                </a:highlight>
                <a:latin typeface="Courier"/>
              </a:rPr>
              <a:t> XXDEMO_CAR_SEQ</a:t>
            </a:r>
            <a:r>
              <a:rPr lang="en-US" sz="1600" b="0" i="0" u="none" strike="noStrike" baseline="0" dirty="0">
                <a:solidFill>
                  <a:srgbClr val="0000FF"/>
                </a:solidFill>
                <a:highlight>
                  <a:srgbClr val="FFFFFF"/>
                </a:highlight>
                <a:latin typeface="Courier"/>
              </a:rPr>
              <a:t>;</a:t>
            </a:r>
            <a:endParaRPr lang="en-US" sz="1600" b="0" i="0" u="none" strike="noStrike" baseline="0" dirty="0">
              <a:solidFill>
                <a:srgbClr val="000000"/>
              </a:solidFill>
              <a:highlight>
                <a:srgbClr val="FFFFFF"/>
              </a:highlight>
              <a:latin typeface="Courier"/>
            </a:endParaRPr>
          </a:p>
          <a:p>
            <a:endParaRPr lang="en-US" sz="1600" b="0" i="0" u="none" strike="noStrike" baseline="0" dirty="0">
              <a:solidFill>
                <a:srgbClr val="000000"/>
              </a:solidFill>
              <a:highlight>
                <a:srgbClr val="FFFFFF"/>
              </a:highlight>
              <a:latin typeface="Courier"/>
            </a:endParaRPr>
          </a:p>
          <a:p>
            <a:r>
              <a:rPr lang="en-US" sz="1600" b="0" i="0" u="none" strike="noStrike" baseline="0" dirty="0">
                <a:solidFill>
                  <a:srgbClr val="0000FF"/>
                </a:solidFill>
                <a:highlight>
                  <a:srgbClr val="FFFFFF"/>
                </a:highlight>
                <a:latin typeface="Courier"/>
              </a:rPr>
              <a:t>CREATE</a:t>
            </a:r>
            <a:r>
              <a:rPr lang="en-US" sz="1600" b="0" i="0" u="none" strike="noStrike" baseline="0" dirty="0">
                <a:solidFill>
                  <a:srgbClr val="000000"/>
                </a:solidFill>
                <a:highlight>
                  <a:srgbClr val="FFFFFF"/>
                </a:highlight>
                <a:latin typeface="Courier"/>
              </a:rPr>
              <a:t> </a:t>
            </a:r>
            <a:r>
              <a:rPr lang="en-US" sz="1600" b="0" i="0" u="none" strike="noStrike" baseline="0" dirty="0">
                <a:solidFill>
                  <a:srgbClr val="0000FF"/>
                </a:solidFill>
                <a:highlight>
                  <a:srgbClr val="FFFFFF"/>
                </a:highlight>
                <a:latin typeface="Courier"/>
              </a:rPr>
              <a:t>SEQUENCE</a:t>
            </a:r>
            <a:r>
              <a:rPr lang="en-US" sz="1600" b="0" i="0" u="none" strike="noStrike" baseline="0" dirty="0">
                <a:solidFill>
                  <a:srgbClr val="000000"/>
                </a:solidFill>
                <a:highlight>
                  <a:srgbClr val="FFFFFF"/>
                </a:highlight>
                <a:latin typeface="Courier"/>
              </a:rPr>
              <a:t> XXDEMO_CAR_SEQ</a:t>
            </a:r>
          </a:p>
          <a:p>
            <a:r>
              <a:rPr lang="en-US" sz="1600" b="0" i="0" u="none" strike="noStrike" baseline="0" dirty="0">
                <a:solidFill>
                  <a:srgbClr val="000000"/>
                </a:solidFill>
                <a:highlight>
                  <a:srgbClr val="FFFFFF"/>
                </a:highlight>
                <a:latin typeface="Courier"/>
              </a:rPr>
              <a:t>  </a:t>
            </a:r>
            <a:r>
              <a:rPr lang="en-US" sz="1600" b="0" i="0" u="none" strike="noStrike" baseline="0" dirty="0">
                <a:solidFill>
                  <a:srgbClr val="0000FF"/>
                </a:solidFill>
                <a:highlight>
                  <a:srgbClr val="FFFFFF"/>
                </a:highlight>
                <a:latin typeface="Courier"/>
              </a:rPr>
              <a:t>START</a:t>
            </a:r>
            <a:r>
              <a:rPr lang="en-US" sz="1600" b="0" i="0" u="none" strike="noStrike" baseline="0" dirty="0">
                <a:solidFill>
                  <a:srgbClr val="000000"/>
                </a:solidFill>
                <a:highlight>
                  <a:srgbClr val="FFFFFF"/>
                </a:highlight>
                <a:latin typeface="Courier"/>
              </a:rPr>
              <a:t> </a:t>
            </a:r>
            <a:r>
              <a:rPr lang="en-US" sz="1600" b="0" i="0" u="none" strike="noStrike" baseline="0" dirty="0">
                <a:solidFill>
                  <a:srgbClr val="0000FF"/>
                </a:solidFill>
                <a:highlight>
                  <a:srgbClr val="FFFFFF"/>
                </a:highlight>
                <a:latin typeface="Courier"/>
              </a:rPr>
              <a:t>WITH</a:t>
            </a:r>
            <a:r>
              <a:rPr lang="en-US" sz="1600" b="0" i="0" u="none" strike="noStrike" baseline="0" dirty="0">
                <a:solidFill>
                  <a:srgbClr val="000000"/>
                </a:solidFill>
                <a:highlight>
                  <a:srgbClr val="FFFFFF"/>
                </a:highlight>
                <a:latin typeface="Courier"/>
              </a:rPr>
              <a:t> </a:t>
            </a:r>
            <a:r>
              <a:rPr lang="en-US" sz="1600" b="0" i="0" u="none" strike="noStrike" baseline="0" dirty="0">
                <a:solidFill>
                  <a:srgbClr val="800000"/>
                </a:solidFill>
                <a:highlight>
                  <a:srgbClr val="FFFFFF"/>
                </a:highlight>
                <a:latin typeface="Courier"/>
              </a:rPr>
              <a:t>1</a:t>
            </a:r>
            <a:endParaRPr lang="en-US" sz="1600" b="0" i="0" u="none" strike="noStrike" baseline="0" dirty="0">
              <a:solidFill>
                <a:srgbClr val="000000"/>
              </a:solidFill>
              <a:highlight>
                <a:srgbClr val="FFFFFF"/>
              </a:highlight>
              <a:latin typeface="Courier"/>
            </a:endParaRPr>
          </a:p>
          <a:p>
            <a:r>
              <a:rPr lang="en-US" sz="1600" b="0" i="0" u="none" strike="noStrike" baseline="0" dirty="0">
                <a:solidFill>
                  <a:srgbClr val="000000"/>
                </a:solidFill>
                <a:highlight>
                  <a:srgbClr val="FFFFFF"/>
                </a:highlight>
                <a:latin typeface="Courier"/>
              </a:rPr>
              <a:t>  </a:t>
            </a:r>
            <a:r>
              <a:rPr lang="en-US" sz="1600" b="0" i="0" u="none" strike="noStrike" baseline="0" dirty="0">
                <a:solidFill>
                  <a:srgbClr val="0000FF"/>
                </a:solidFill>
                <a:highlight>
                  <a:srgbClr val="FFFFFF"/>
                </a:highlight>
                <a:latin typeface="Courier"/>
              </a:rPr>
              <a:t>MAXVALUE</a:t>
            </a:r>
            <a:r>
              <a:rPr lang="en-US" sz="1600" b="0" i="0" u="none" strike="noStrike" baseline="0" dirty="0">
                <a:solidFill>
                  <a:srgbClr val="000000"/>
                </a:solidFill>
                <a:highlight>
                  <a:srgbClr val="FFFFFF"/>
                </a:highlight>
                <a:latin typeface="Courier"/>
              </a:rPr>
              <a:t> </a:t>
            </a:r>
            <a:r>
              <a:rPr lang="en-US" sz="1600" b="0" i="0" u="none" strike="noStrike" baseline="0" dirty="0">
                <a:solidFill>
                  <a:srgbClr val="800000"/>
                </a:solidFill>
                <a:highlight>
                  <a:srgbClr val="FFFFFF"/>
                </a:highlight>
                <a:latin typeface="Courier"/>
              </a:rPr>
              <a:t>999999999999999999999999999</a:t>
            </a:r>
            <a:endParaRPr lang="en-US" sz="1600" b="0" i="0" u="none" strike="noStrike" baseline="0" dirty="0">
              <a:solidFill>
                <a:srgbClr val="000000"/>
              </a:solidFill>
              <a:highlight>
                <a:srgbClr val="FFFFFF"/>
              </a:highlight>
              <a:latin typeface="Courier"/>
            </a:endParaRPr>
          </a:p>
          <a:p>
            <a:r>
              <a:rPr lang="en-US" sz="1600" b="0" i="0" u="none" strike="noStrike" baseline="0" dirty="0">
                <a:solidFill>
                  <a:srgbClr val="000000"/>
                </a:solidFill>
                <a:highlight>
                  <a:srgbClr val="FFFFFF"/>
                </a:highlight>
                <a:latin typeface="Courier"/>
              </a:rPr>
              <a:t>  </a:t>
            </a:r>
            <a:r>
              <a:rPr lang="en-US" sz="1600" b="0" i="0" u="none" strike="noStrike" baseline="0" dirty="0">
                <a:solidFill>
                  <a:srgbClr val="0000FF"/>
                </a:solidFill>
                <a:highlight>
                  <a:srgbClr val="FFFFFF"/>
                </a:highlight>
                <a:latin typeface="Courier"/>
              </a:rPr>
              <a:t>MINVALUE</a:t>
            </a:r>
            <a:r>
              <a:rPr lang="en-US" sz="1600" b="0" i="0" u="none" strike="noStrike" baseline="0" dirty="0">
                <a:solidFill>
                  <a:srgbClr val="000000"/>
                </a:solidFill>
                <a:highlight>
                  <a:srgbClr val="FFFFFF"/>
                </a:highlight>
                <a:latin typeface="Courier"/>
              </a:rPr>
              <a:t> </a:t>
            </a:r>
            <a:r>
              <a:rPr lang="en-US" sz="1600" b="0" i="0" u="none" strike="noStrike" baseline="0" dirty="0">
                <a:solidFill>
                  <a:srgbClr val="800000"/>
                </a:solidFill>
                <a:highlight>
                  <a:srgbClr val="FFFFFF"/>
                </a:highlight>
                <a:latin typeface="Courier"/>
              </a:rPr>
              <a:t>1</a:t>
            </a:r>
            <a:endParaRPr lang="en-US" sz="1600" b="0" i="0" u="none" strike="noStrike" baseline="0" dirty="0">
              <a:solidFill>
                <a:srgbClr val="000000"/>
              </a:solidFill>
              <a:highlight>
                <a:srgbClr val="FFFFFF"/>
              </a:highlight>
              <a:latin typeface="Courier"/>
            </a:endParaRPr>
          </a:p>
          <a:p>
            <a:r>
              <a:rPr lang="en-US" sz="1600" b="0" i="0" u="none" strike="noStrike" baseline="0" dirty="0">
                <a:solidFill>
                  <a:srgbClr val="000000"/>
                </a:solidFill>
                <a:highlight>
                  <a:srgbClr val="FFFFFF"/>
                </a:highlight>
                <a:latin typeface="Courier"/>
              </a:rPr>
              <a:t>  </a:t>
            </a:r>
            <a:r>
              <a:rPr lang="en-US" sz="1600" b="0" i="0" u="none" strike="noStrike" baseline="0" dirty="0">
                <a:solidFill>
                  <a:srgbClr val="0000FF"/>
                </a:solidFill>
                <a:highlight>
                  <a:srgbClr val="FFFFFF"/>
                </a:highlight>
                <a:latin typeface="Courier"/>
              </a:rPr>
              <a:t>NOCYCLE</a:t>
            </a:r>
            <a:endParaRPr lang="en-US" sz="1600" b="0" i="0" u="none" strike="noStrike" baseline="0" dirty="0">
              <a:solidFill>
                <a:srgbClr val="000000"/>
              </a:solidFill>
              <a:highlight>
                <a:srgbClr val="FFFFFF"/>
              </a:highlight>
              <a:latin typeface="Courier"/>
            </a:endParaRPr>
          </a:p>
          <a:p>
            <a:r>
              <a:rPr lang="en-US" sz="1600" b="0" i="0" u="none" strike="noStrike" baseline="0" dirty="0">
                <a:solidFill>
                  <a:srgbClr val="000000"/>
                </a:solidFill>
                <a:highlight>
                  <a:srgbClr val="FFFFFF"/>
                </a:highlight>
                <a:latin typeface="Courier"/>
              </a:rPr>
              <a:t>  </a:t>
            </a:r>
            <a:r>
              <a:rPr lang="en-US" sz="1600" b="0" i="0" u="none" strike="noStrike" baseline="0" dirty="0">
                <a:solidFill>
                  <a:srgbClr val="0000FF"/>
                </a:solidFill>
                <a:highlight>
                  <a:srgbClr val="FFFFFF"/>
                </a:highlight>
                <a:latin typeface="Courier"/>
              </a:rPr>
              <a:t>CACHE</a:t>
            </a:r>
            <a:r>
              <a:rPr lang="en-US" sz="1600" b="0" i="0" u="none" strike="noStrike" baseline="0" dirty="0">
                <a:solidFill>
                  <a:srgbClr val="000000"/>
                </a:solidFill>
                <a:highlight>
                  <a:srgbClr val="FFFFFF"/>
                </a:highlight>
                <a:latin typeface="Courier"/>
              </a:rPr>
              <a:t> </a:t>
            </a:r>
            <a:r>
              <a:rPr lang="en-US" sz="1600" b="0" i="0" u="none" strike="noStrike" baseline="0" dirty="0">
                <a:solidFill>
                  <a:srgbClr val="800000"/>
                </a:solidFill>
                <a:highlight>
                  <a:srgbClr val="FFFFFF"/>
                </a:highlight>
                <a:latin typeface="Courier"/>
              </a:rPr>
              <a:t>20</a:t>
            </a:r>
            <a:endParaRPr lang="en-US" sz="1600" b="0" i="0" u="none" strike="noStrike" baseline="0" dirty="0">
              <a:solidFill>
                <a:srgbClr val="000000"/>
              </a:solidFill>
              <a:highlight>
                <a:srgbClr val="FFFFFF"/>
              </a:highlight>
              <a:latin typeface="Courier"/>
            </a:endParaRPr>
          </a:p>
          <a:p>
            <a:r>
              <a:rPr lang="en-US" sz="1600" b="0" i="0" u="none" strike="noStrike" baseline="0" dirty="0">
                <a:solidFill>
                  <a:srgbClr val="000000"/>
                </a:solidFill>
                <a:highlight>
                  <a:srgbClr val="FFFFFF"/>
                </a:highlight>
                <a:latin typeface="Courier"/>
              </a:rPr>
              <a:t>  </a:t>
            </a:r>
            <a:r>
              <a:rPr lang="en-US" sz="1600" b="0" i="0" u="none" strike="noStrike" baseline="0" dirty="0">
                <a:solidFill>
                  <a:srgbClr val="0000FF"/>
                </a:solidFill>
                <a:highlight>
                  <a:srgbClr val="FFFFFF"/>
                </a:highlight>
                <a:latin typeface="Courier"/>
              </a:rPr>
              <a:t>NOORDER;</a:t>
            </a:r>
            <a:endParaRPr lang="en-US" sz="1600" dirty="0"/>
          </a:p>
        </p:txBody>
      </p:sp>
      <p:sp>
        <p:nvSpPr>
          <p:cNvPr id="4" name="TextBox 3">
            <a:extLst>
              <a:ext uri="{FF2B5EF4-FFF2-40B4-BE49-F238E27FC236}">
                <a16:creationId xmlns:a16="http://schemas.microsoft.com/office/drawing/2014/main" id="{C85C5723-393F-4D40-8F38-096659FB0F56}"/>
              </a:ext>
            </a:extLst>
          </p:cNvPr>
          <p:cNvSpPr txBox="1"/>
          <p:nvPr/>
        </p:nvSpPr>
        <p:spPr>
          <a:xfrm>
            <a:off x="7206184" y="1094986"/>
            <a:ext cx="4258301" cy="5355312"/>
          </a:xfrm>
          <a:prstGeom prst="rect">
            <a:avLst/>
          </a:prstGeom>
          <a:noFill/>
          <a:ln>
            <a:solidFill>
              <a:schemeClr val="accent1"/>
            </a:solidFill>
          </a:ln>
          <a:effectLst>
            <a:glow rad="63500">
              <a:srgbClr val="0000FF"/>
            </a:glow>
          </a:effectLst>
        </p:spPr>
        <p:txBody>
          <a:bodyPr wrap="square" rtlCol="0">
            <a:spAutoFit/>
          </a:bodyPr>
          <a:lstStyle/>
          <a:p>
            <a:r>
              <a:rPr lang="en-US" dirty="0"/>
              <a:t>Sequences are commonly used to assign primary ID column values.  But also could be used for other purposes.  </a:t>
            </a:r>
          </a:p>
          <a:p>
            <a:endParaRPr lang="en-US" dirty="0"/>
          </a:p>
          <a:p>
            <a:r>
              <a:rPr lang="en-US" dirty="0"/>
              <a:t>Example Creating a unique serial number.  A serial number could be made up of </a:t>
            </a:r>
          </a:p>
          <a:p>
            <a:r>
              <a:rPr lang="en-US" dirty="0"/>
              <a:t>‘SN’ + 4 digit Year + a sequentially assigned number of a set number of digits.  </a:t>
            </a:r>
          </a:p>
          <a:p>
            <a:endParaRPr lang="en-US" dirty="0"/>
          </a:p>
          <a:p>
            <a:r>
              <a:rPr lang="en-US" dirty="0"/>
              <a:t>SN20220001</a:t>
            </a:r>
          </a:p>
          <a:p>
            <a:r>
              <a:rPr lang="en-US" dirty="0"/>
              <a:t>SN20220002</a:t>
            </a:r>
          </a:p>
          <a:p>
            <a:r>
              <a:rPr lang="en-US" dirty="0"/>
              <a:t>…</a:t>
            </a:r>
          </a:p>
          <a:p>
            <a:r>
              <a:rPr lang="en-US" dirty="0"/>
              <a:t>SN20224023</a:t>
            </a:r>
          </a:p>
          <a:p>
            <a:endParaRPr lang="en-US" dirty="0"/>
          </a:p>
          <a:p>
            <a:r>
              <a:rPr lang="en-US" dirty="0"/>
              <a:t>In this case Max value would be 9999 and instead of the keyword NOCYCLE the sequence would have CYCLE.  And if needed the sequence could be reset by code to 1 at the beginning of the next year.</a:t>
            </a:r>
          </a:p>
        </p:txBody>
      </p:sp>
    </p:spTree>
    <p:extLst>
      <p:ext uri="{BB962C8B-B14F-4D97-AF65-F5344CB8AC3E}">
        <p14:creationId xmlns:p14="http://schemas.microsoft.com/office/powerpoint/2010/main" val="484533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7F23-2DA4-406E-8AC2-5AC26299F11C}"/>
              </a:ext>
            </a:extLst>
          </p:cNvPr>
          <p:cNvSpPr>
            <a:spLocks noGrp="1"/>
          </p:cNvSpPr>
          <p:nvPr>
            <p:ph type="title"/>
          </p:nvPr>
        </p:nvSpPr>
        <p:spPr>
          <a:xfrm>
            <a:off x="992579" y="169183"/>
            <a:ext cx="10515600" cy="608652"/>
          </a:xfrm>
        </p:spPr>
        <p:txBody>
          <a:bodyPr>
            <a:normAutofit fontScale="90000"/>
          </a:bodyPr>
          <a:lstStyle/>
          <a:p>
            <a:r>
              <a:rPr lang="en-US" dirty="0"/>
              <a:t>4 - Assignment of Primary Key values</a:t>
            </a:r>
          </a:p>
        </p:txBody>
      </p:sp>
      <p:sp>
        <p:nvSpPr>
          <p:cNvPr id="3" name="TextBox 2">
            <a:extLst>
              <a:ext uri="{FF2B5EF4-FFF2-40B4-BE49-F238E27FC236}">
                <a16:creationId xmlns:a16="http://schemas.microsoft.com/office/drawing/2014/main" id="{17813DE0-A7A3-4276-A8C0-1AFA40FE506D}"/>
              </a:ext>
            </a:extLst>
          </p:cNvPr>
          <p:cNvSpPr txBox="1"/>
          <p:nvPr/>
        </p:nvSpPr>
        <p:spPr>
          <a:xfrm>
            <a:off x="307023" y="1043545"/>
            <a:ext cx="6213916" cy="3170099"/>
          </a:xfrm>
          <a:prstGeom prst="rect">
            <a:avLst/>
          </a:prstGeom>
          <a:noFill/>
          <a:ln>
            <a:solidFill>
              <a:schemeClr val="accent1"/>
            </a:solidFill>
          </a:ln>
        </p:spPr>
        <p:txBody>
          <a:bodyPr wrap="square" rtlCol="0">
            <a:spAutoFit/>
          </a:bodyPr>
          <a:lstStyle/>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Filename: XXDEMO_APPROVED_CARS_TAB2.sql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Author: Jim Slanker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Date: May 25th 2022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Table creation script for XXDEMO_APPROVED_CARS table default Primary Key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Step #1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DROP</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                                     </a:t>
            </a:r>
            <a:r>
              <a:rPr lang="en-US" sz="800" b="0" i="0" u="none" strike="noStrike" baseline="0" dirty="0">
                <a:solidFill>
                  <a:srgbClr val="0000FF"/>
                </a:solidFill>
                <a:highlight>
                  <a:srgbClr val="FFFFFF"/>
                </a:highlight>
                <a:latin typeface="Consolas" panose="020B0609020204030204" pitchFamily="49" charset="0"/>
              </a:rPr>
              <a: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DROP</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Step #2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                                   </a:t>
            </a:r>
            <a:r>
              <a:rPr lang="en-US" sz="800" b="0" i="0" u="none" strike="noStrike" baseline="0" dirty="0">
                <a:solidFill>
                  <a:srgbClr val="0000FF"/>
                </a:solidFill>
                <a:highlight>
                  <a:srgbClr val="FFFFFF"/>
                </a:highlight>
                <a:latin typeface="Consolas" panose="020B0609020204030204" pitchFamily="49" charset="0"/>
              </a:rPr>
              <a: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a:t>
            </a:r>
          </a:p>
          <a:p>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CAR_ID            </a:t>
            </a:r>
            <a:r>
              <a:rPr lang="en-US" sz="800" b="0" i="0" u="none" strike="noStrike" baseline="0" dirty="0">
                <a:solidFill>
                  <a:srgbClr val="FF0000"/>
                </a:solidFill>
                <a:highlight>
                  <a:srgbClr val="FFFFFF"/>
                </a:highlight>
                <a:latin typeface="Consolas" panose="020B0609020204030204" pitchFamily="49" charset="0"/>
              </a:rPr>
              <a:t>NUMBER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00"/>
                </a:highlight>
                <a:latin typeface="Consolas" panose="020B0609020204030204" pitchFamily="49" charset="0"/>
              </a:rPr>
              <a:t>DEFAULT</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err="1">
                <a:solidFill>
                  <a:srgbClr val="000000"/>
                </a:solidFill>
                <a:highlight>
                  <a:srgbClr val="FFFF00"/>
                </a:highlight>
                <a:latin typeface="Consolas" panose="020B0609020204030204" pitchFamily="49" charset="0"/>
              </a:rPr>
              <a:t>XXDEMO_CAR_SEQ</a:t>
            </a:r>
            <a:r>
              <a:rPr lang="en-US" sz="800" b="0" i="0" u="none" strike="noStrike" baseline="0" dirty="0" err="1">
                <a:solidFill>
                  <a:srgbClr val="0000FF"/>
                </a:solidFill>
                <a:highlight>
                  <a:srgbClr val="FFFF00"/>
                </a:highlight>
                <a:latin typeface="Consolas" panose="020B0609020204030204" pitchFamily="49" charset="0"/>
              </a:rPr>
              <a:t>.nextval</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DATE_CREATED 	   </a:t>
            </a:r>
            <a:r>
              <a:rPr lang="en-US" sz="800" b="0" i="0" u="none" strike="noStrike" baseline="0" dirty="0">
                <a:solidFill>
                  <a:srgbClr val="0000FF"/>
                </a:solidFill>
                <a:highlight>
                  <a:srgbClr val="FFFFFF"/>
                </a:highlight>
                <a:latin typeface="Consolas" panose="020B0609020204030204" pitchFamily="49" charset="0"/>
              </a:rPr>
              <a:t>TIMESTAMP(</a:t>
            </a:r>
            <a:r>
              <a:rPr lang="en-US" sz="800" b="0" i="0" u="none" strike="noStrike" baseline="0" dirty="0">
                <a:solidFill>
                  <a:srgbClr val="800000"/>
                </a:solidFill>
                <a:highlight>
                  <a:srgbClr val="FFFFFF"/>
                </a:highlight>
                <a:latin typeface="Consolas" panose="020B0609020204030204" pitchFamily="49" charset="0"/>
              </a:rPr>
              <a:t>6</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00"/>
                </a:solidFill>
                <a:highlight>
                  <a:srgbClr val="00FFFF"/>
                </a:highlight>
                <a:latin typeface="Consolas" panose="020B0609020204030204" pitchFamily="49" charset="0"/>
              </a:rPr>
              <a:t>DEFAULT SYSDATE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MAKE              </a:t>
            </a:r>
            <a:r>
              <a:rPr lang="en-US" sz="800" b="0" i="0" u="none" strike="noStrike" baseline="0" dirty="0">
                <a:solidFill>
                  <a:srgbClr val="FF0000"/>
                </a:solidFill>
                <a:highlight>
                  <a:srgbClr val="FFFFFF"/>
                </a:highlight>
                <a:latin typeface="Consolas" panose="020B0609020204030204" pitchFamily="49" charset="0"/>
              </a:rPr>
              <a:t>VARCHAR2</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40</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MODEL</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FF0000"/>
                </a:solidFill>
                <a:highlight>
                  <a:srgbClr val="FFFFFF"/>
                </a:highlight>
                <a:latin typeface="Consolas" panose="020B0609020204030204" pitchFamily="49" charset="0"/>
              </a:rPr>
              <a:t>VARCHAR2</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40</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DATE_UPDATED 	    </a:t>
            </a:r>
            <a:r>
              <a:rPr lang="en-US" sz="800" b="0" i="0" u="none" strike="noStrike" baseline="0" dirty="0">
                <a:solidFill>
                  <a:srgbClr val="0000FF"/>
                </a:solidFill>
                <a:highlight>
                  <a:srgbClr val="FFFFFF"/>
                </a:highlight>
                <a:latin typeface="Consolas" panose="020B0609020204030204" pitchFamily="49" charset="0"/>
              </a:rPr>
              <a:t>TIMESTAMP(</a:t>
            </a:r>
            <a:r>
              <a:rPr lang="en-US" sz="800" b="0" i="0" u="none" strike="noStrike" baseline="0" dirty="0">
                <a:solidFill>
                  <a:srgbClr val="800000"/>
                </a:solidFill>
                <a:highlight>
                  <a:srgbClr val="FFFFFF"/>
                </a:highlight>
                <a:latin typeface="Consolas" panose="020B0609020204030204" pitchFamily="49" charset="0"/>
              </a:rPr>
              <a:t>6</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PRIMARY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KEY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CAR_ID</a:t>
            </a:r>
            <a:r>
              <a:rPr lang="en-US" sz="800" b="0" i="0" u="none" strike="noStrike" baseline="0" dirty="0">
                <a:solidFill>
                  <a:srgbClr val="0000FF"/>
                </a:solidFill>
                <a:highlight>
                  <a:srgbClr val="FFFFFF"/>
                </a:highlight>
                <a:latin typeface="Consolas" panose="020B0609020204030204" pitchFamily="49" charset="0"/>
              </a:rPr>
              <a:t>));</a:t>
            </a:r>
            <a:endParaRPr lang="en-US" sz="800" dirty="0">
              <a:latin typeface="Consolas" panose="020B0609020204030204" pitchFamily="49" charset="0"/>
            </a:endParaRPr>
          </a:p>
        </p:txBody>
      </p:sp>
      <p:sp>
        <p:nvSpPr>
          <p:cNvPr id="4" name="TextBox 3">
            <a:extLst>
              <a:ext uri="{FF2B5EF4-FFF2-40B4-BE49-F238E27FC236}">
                <a16:creationId xmlns:a16="http://schemas.microsoft.com/office/drawing/2014/main" id="{11A290E7-EE7F-4006-BFA9-1703A440580A}"/>
              </a:ext>
            </a:extLst>
          </p:cNvPr>
          <p:cNvSpPr txBox="1"/>
          <p:nvPr/>
        </p:nvSpPr>
        <p:spPr>
          <a:xfrm>
            <a:off x="287001" y="5491487"/>
            <a:ext cx="5299515" cy="707886"/>
          </a:xfrm>
          <a:prstGeom prst="rect">
            <a:avLst/>
          </a:prstGeom>
          <a:noFill/>
          <a:ln>
            <a:solidFill>
              <a:schemeClr val="accent1"/>
            </a:solidFill>
          </a:ln>
        </p:spPr>
        <p:txBody>
          <a:bodyPr wrap="square" rtlCol="0">
            <a:spAutoFit/>
          </a:bodyPr>
          <a:lstStyle/>
          <a:p>
            <a:r>
              <a:rPr lang="en-US" sz="800" b="0" i="0" u="none" strike="noStrike" baseline="0" dirty="0">
                <a:solidFill>
                  <a:srgbClr val="0000FF"/>
                </a:solidFill>
                <a:highlight>
                  <a:srgbClr val="FFFFFF"/>
                </a:highlight>
                <a:latin typeface="Consolas" panose="020B0609020204030204" pitchFamily="49" charset="0"/>
              </a:rPr>
              <a: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err="1">
                <a:solidFill>
                  <a:srgbClr val="808000"/>
                </a:solidFill>
                <a:highlight>
                  <a:srgbClr val="FFFFFF"/>
                </a:highlight>
                <a:latin typeface="Consolas" panose="020B0609020204030204" pitchFamily="49" charset="0"/>
              </a:rPr>
              <a:t>xxjs_queue</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err="1">
                <a:solidFill>
                  <a:srgbClr val="000000"/>
                </a:solidFill>
                <a:highlight>
                  <a:srgbClr val="FFFFFF"/>
                </a:highlight>
                <a:latin typeface="Consolas" panose="020B0609020204030204" pitchFamily="49" charset="0"/>
              </a:rPr>
              <a:t>qname_id</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FF0000"/>
                </a:solidFill>
                <a:highlight>
                  <a:srgbClr val="FFFFFF"/>
                </a:highlight>
                <a:latin typeface="Consolas" panose="020B0609020204030204" pitchFamily="49" charset="0"/>
              </a:rPr>
              <a:t>integer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00"/>
                </a:highlight>
                <a:latin typeface="Consolas" panose="020B0609020204030204" pitchFamily="49" charset="0"/>
              </a:rPr>
              <a:t>GENERATED</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a:solidFill>
                  <a:srgbClr val="0000FF"/>
                </a:solidFill>
                <a:highlight>
                  <a:srgbClr val="FFFF00"/>
                </a:highlight>
                <a:latin typeface="Consolas" panose="020B0609020204030204" pitchFamily="49" charset="0"/>
              </a:rPr>
              <a:t>BY</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a:solidFill>
                  <a:srgbClr val="0000FF"/>
                </a:solidFill>
                <a:highlight>
                  <a:srgbClr val="FFFF00"/>
                </a:highlight>
                <a:latin typeface="Consolas" panose="020B0609020204030204" pitchFamily="49" charset="0"/>
              </a:rPr>
              <a:t>DEFAULT</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a:solidFill>
                  <a:srgbClr val="0000FF"/>
                </a:solidFill>
                <a:highlight>
                  <a:srgbClr val="FFFF00"/>
                </a:highlight>
                <a:latin typeface="Consolas" panose="020B0609020204030204" pitchFamily="49" charset="0"/>
              </a:rPr>
              <a:t>AS</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a:solidFill>
                  <a:srgbClr val="0000FF"/>
                </a:solidFill>
                <a:highlight>
                  <a:srgbClr val="FFFF00"/>
                </a:highlight>
                <a:latin typeface="Consolas" panose="020B0609020204030204" pitchFamily="49" charset="0"/>
              </a:rPr>
              <a:t>IDENTITY</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a:solidFill>
                  <a:srgbClr val="0000FF"/>
                </a:solidFill>
                <a:highlight>
                  <a:srgbClr val="FFFF00"/>
                </a:highlight>
                <a:latin typeface="Consolas" panose="020B0609020204030204" pitchFamily="49" charset="0"/>
              </a:rPr>
              <a:t>(START</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a:solidFill>
                  <a:srgbClr val="0000FF"/>
                </a:solidFill>
                <a:highlight>
                  <a:srgbClr val="FFFF00"/>
                </a:highlight>
                <a:latin typeface="Consolas" panose="020B0609020204030204" pitchFamily="49" charset="0"/>
              </a:rPr>
              <a:t>WITH</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a:solidFill>
                  <a:srgbClr val="800000"/>
                </a:solidFill>
                <a:highlight>
                  <a:srgbClr val="FFFF00"/>
                </a:highlight>
                <a:latin typeface="Consolas" panose="020B0609020204030204" pitchFamily="49" charset="0"/>
              </a:rPr>
              <a:t>1</a:t>
            </a:r>
            <a:r>
              <a:rPr lang="en-US" sz="800" b="0" i="0" u="none" strike="noStrike" baseline="0" dirty="0">
                <a:solidFill>
                  <a:srgbClr val="0000FF"/>
                </a:solidFill>
                <a:highlight>
                  <a:srgbClr val="FFFF00"/>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PRIMARY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KEY,</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err="1">
                <a:solidFill>
                  <a:srgbClr val="000000"/>
                </a:solidFill>
                <a:highlight>
                  <a:srgbClr val="FFFFFF"/>
                </a:highlight>
                <a:latin typeface="Consolas" panose="020B0609020204030204" pitchFamily="49" charset="0"/>
              </a:rPr>
              <a:t>qname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FF0000"/>
                </a:solidFill>
                <a:highlight>
                  <a:srgbClr val="FFFFFF"/>
                </a:highlight>
                <a:latin typeface="Consolas" panose="020B0609020204030204" pitchFamily="49" charset="0"/>
              </a:rPr>
              <a:t>VARCHAR2</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4000</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r>
              <a:rPr lang="en-US" sz="800" b="0" i="0" u="none" strike="noStrike" baseline="0" dirty="0">
                <a:solidFill>
                  <a:srgbClr val="000000"/>
                </a:solidFill>
                <a:highlight>
                  <a:srgbClr val="FFFFFF"/>
                </a:highlight>
                <a:latin typeface="Consolas" panose="020B0609020204030204" pitchFamily="49" charset="0"/>
              </a:rPr>
              <a:t> </a:t>
            </a:r>
            <a:r>
              <a:rPr lang="en-US" sz="800" b="0" i="1" u="none" strike="noStrike" baseline="0" dirty="0">
                <a:solidFill>
                  <a:srgbClr val="008000"/>
                </a:solidFill>
                <a:highlight>
                  <a:srgbClr val="FFFFFF"/>
                </a:highlight>
                <a:latin typeface="Consolas" panose="020B0609020204030204" pitchFamily="49" charset="0"/>
              </a:rPr>
              <a:t>-- CONSTRAINT </a:t>
            </a:r>
            <a:r>
              <a:rPr lang="en-US" sz="800" b="0" i="1" u="none" strike="noStrike" baseline="0" dirty="0" err="1">
                <a:solidFill>
                  <a:srgbClr val="008000"/>
                </a:solidFill>
                <a:highlight>
                  <a:srgbClr val="FFFFFF"/>
                </a:highlight>
                <a:latin typeface="Consolas" panose="020B0609020204030204" pitchFamily="49" charset="0"/>
              </a:rPr>
              <a:t>qname_uk</a:t>
            </a:r>
            <a:r>
              <a:rPr lang="en-US" sz="800" b="0" i="1" u="none" strike="noStrike" baseline="0" dirty="0">
                <a:solidFill>
                  <a:srgbClr val="008000"/>
                </a:solidFill>
                <a:highlight>
                  <a:srgbClr val="FFFFFF"/>
                </a:highlight>
                <a:latin typeface="Consolas" panose="020B0609020204030204" pitchFamily="49" charset="0"/>
              </a:rPr>
              <a:t> UNIQUE</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a:t>
            </a:r>
            <a:endParaRPr lang="en-US" sz="800" dirty="0">
              <a:latin typeface="Consolas" panose="020B0609020204030204" pitchFamily="49" charset="0"/>
            </a:endParaRPr>
          </a:p>
        </p:txBody>
      </p:sp>
      <p:sp>
        <p:nvSpPr>
          <p:cNvPr id="5" name="TextBox 4">
            <a:extLst>
              <a:ext uri="{FF2B5EF4-FFF2-40B4-BE49-F238E27FC236}">
                <a16:creationId xmlns:a16="http://schemas.microsoft.com/office/drawing/2014/main" id="{BEE57527-3799-4537-971F-EF837D2EC6A8}"/>
              </a:ext>
            </a:extLst>
          </p:cNvPr>
          <p:cNvSpPr txBox="1"/>
          <p:nvPr/>
        </p:nvSpPr>
        <p:spPr>
          <a:xfrm>
            <a:off x="240278" y="5137741"/>
            <a:ext cx="6841316" cy="369332"/>
          </a:xfrm>
          <a:prstGeom prst="rect">
            <a:avLst/>
          </a:prstGeom>
          <a:noFill/>
        </p:spPr>
        <p:txBody>
          <a:bodyPr wrap="square" rtlCol="0">
            <a:spAutoFit/>
          </a:bodyPr>
          <a:lstStyle/>
          <a:p>
            <a:r>
              <a:rPr lang="en-US" dirty="0"/>
              <a:t>#3 New option available starting with 19C version of Oracle Database</a:t>
            </a:r>
          </a:p>
        </p:txBody>
      </p:sp>
      <p:sp>
        <p:nvSpPr>
          <p:cNvPr id="6" name="TextBox 5">
            <a:extLst>
              <a:ext uri="{FF2B5EF4-FFF2-40B4-BE49-F238E27FC236}">
                <a16:creationId xmlns:a16="http://schemas.microsoft.com/office/drawing/2014/main" id="{3430047B-E101-477E-888D-BAA77398190D}"/>
              </a:ext>
            </a:extLst>
          </p:cNvPr>
          <p:cNvSpPr txBox="1"/>
          <p:nvPr/>
        </p:nvSpPr>
        <p:spPr>
          <a:xfrm>
            <a:off x="240278" y="6183787"/>
            <a:ext cx="6841316" cy="307777"/>
          </a:xfrm>
          <a:prstGeom prst="rect">
            <a:avLst/>
          </a:prstGeom>
          <a:noFill/>
        </p:spPr>
        <p:txBody>
          <a:bodyPr wrap="square" rtlCol="0">
            <a:spAutoFit/>
          </a:bodyPr>
          <a:lstStyle/>
          <a:p>
            <a:r>
              <a:rPr lang="en-US" sz="1400" dirty="0"/>
              <a:t>With this option it automatically generates a Sequence and is much like Option #1</a:t>
            </a:r>
          </a:p>
        </p:txBody>
      </p:sp>
      <p:sp>
        <p:nvSpPr>
          <p:cNvPr id="7" name="TextBox 6">
            <a:extLst>
              <a:ext uri="{FF2B5EF4-FFF2-40B4-BE49-F238E27FC236}">
                <a16:creationId xmlns:a16="http://schemas.microsoft.com/office/drawing/2014/main" id="{70468430-CB43-48DF-9EE0-B4B218B9CDF7}"/>
              </a:ext>
            </a:extLst>
          </p:cNvPr>
          <p:cNvSpPr txBox="1"/>
          <p:nvPr/>
        </p:nvSpPr>
        <p:spPr>
          <a:xfrm>
            <a:off x="240278" y="674213"/>
            <a:ext cx="5855722" cy="369332"/>
          </a:xfrm>
          <a:prstGeom prst="rect">
            <a:avLst/>
          </a:prstGeom>
          <a:noFill/>
        </p:spPr>
        <p:txBody>
          <a:bodyPr wrap="square" rtlCol="0">
            <a:spAutoFit/>
          </a:bodyPr>
          <a:lstStyle/>
          <a:p>
            <a:r>
              <a:rPr lang="en-US" dirty="0"/>
              <a:t>#1 Using Sequence with DEFAULT, </a:t>
            </a:r>
            <a:r>
              <a:rPr lang="en-US" sz="1200" dirty="0"/>
              <a:t>*Note Sequence must be created prior</a:t>
            </a:r>
          </a:p>
        </p:txBody>
      </p:sp>
      <p:sp>
        <p:nvSpPr>
          <p:cNvPr id="8" name="TextBox 7">
            <a:extLst>
              <a:ext uri="{FF2B5EF4-FFF2-40B4-BE49-F238E27FC236}">
                <a16:creationId xmlns:a16="http://schemas.microsoft.com/office/drawing/2014/main" id="{01964597-84E6-4337-BC7C-6C96835D1145}"/>
              </a:ext>
            </a:extLst>
          </p:cNvPr>
          <p:cNvSpPr txBox="1"/>
          <p:nvPr/>
        </p:nvSpPr>
        <p:spPr>
          <a:xfrm>
            <a:off x="6738640" y="674213"/>
            <a:ext cx="5350441" cy="369332"/>
          </a:xfrm>
          <a:prstGeom prst="rect">
            <a:avLst/>
          </a:prstGeom>
          <a:noFill/>
        </p:spPr>
        <p:txBody>
          <a:bodyPr wrap="square" rtlCol="0">
            <a:spAutoFit/>
          </a:bodyPr>
          <a:lstStyle/>
          <a:p>
            <a:r>
              <a:rPr lang="en-US" dirty="0"/>
              <a:t>#2 Using Database Trigger on Insert to default values</a:t>
            </a:r>
            <a:endParaRPr lang="en-US" sz="1200" dirty="0"/>
          </a:p>
        </p:txBody>
      </p:sp>
      <p:sp>
        <p:nvSpPr>
          <p:cNvPr id="9" name="TextBox 8">
            <a:extLst>
              <a:ext uri="{FF2B5EF4-FFF2-40B4-BE49-F238E27FC236}">
                <a16:creationId xmlns:a16="http://schemas.microsoft.com/office/drawing/2014/main" id="{E1CE922F-980E-454B-A571-67672055F824}"/>
              </a:ext>
            </a:extLst>
          </p:cNvPr>
          <p:cNvSpPr txBox="1"/>
          <p:nvPr/>
        </p:nvSpPr>
        <p:spPr>
          <a:xfrm>
            <a:off x="6857349" y="1043545"/>
            <a:ext cx="4879025" cy="4401205"/>
          </a:xfrm>
          <a:prstGeom prst="rect">
            <a:avLst/>
          </a:prstGeom>
          <a:noFill/>
          <a:ln>
            <a:solidFill>
              <a:schemeClr val="accent1"/>
            </a:solidFill>
          </a:ln>
        </p:spPr>
        <p:txBody>
          <a:bodyPr wrap="square" rtlCol="0">
            <a:spAutoFit/>
          </a:bodyPr>
          <a:lstStyle/>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Filename: </a:t>
            </a:r>
            <a:r>
              <a:rPr lang="en-US" sz="800" b="0" i="1" u="none" strike="noStrike" baseline="0" dirty="0" err="1">
                <a:solidFill>
                  <a:srgbClr val="008000"/>
                </a:solidFill>
                <a:highlight>
                  <a:srgbClr val="FFFFFF"/>
                </a:highlight>
                <a:latin typeface="Consolas" panose="020B0609020204030204" pitchFamily="49" charset="0"/>
              </a:rPr>
              <a:t>XXDEMO_APP_CAR_BI_CR.trg</a:t>
            </a:r>
            <a:r>
              <a:rPr lang="en-US" sz="800" b="0" i="1" u="none" strike="noStrike" baseline="0" dirty="0">
                <a:solidFill>
                  <a:srgbClr val="008000"/>
                </a:solidFill>
                <a:highlight>
                  <a:srgbClr val="FFFFFF"/>
                </a:highlight>
                <a:latin typeface="Consolas" panose="020B0609020204030204" pitchFamily="49" charset="0"/>
              </a:rPr>
              <a:t>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Author: Jim Slanker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Date: May 25th 2022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OR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REPLACE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TRIGGER</a:t>
            </a:r>
            <a:r>
              <a:rPr lang="en-US" sz="800" b="0" i="0" u="none" strike="noStrike" baseline="0" dirty="0">
                <a:solidFill>
                  <a:srgbClr val="000000"/>
                </a:solidFill>
                <a:highlight>
                  <a:srgbClr val="FFFFFF"/>
                </a:highlight>
                <a:latin typeface="Consolas" panose="020B0609020204030204" pitchFamily="49" charset="0"/>
              </a:rPr>
              <a:t> XXDEMO_APP_CAR_BI_CR </a:t>
            </a:r>
            <a:r>
              <a:rPr lang="en-US" sz="800" b="0" i="0" u="none" strike="noStrike" baseline="0" dirty="0">
                <a:solidFill>
                  <a:srgbClr val="0000FF"/>
                </a:solidFill>
                <a:highlight>
                  <a:srgbClr val="FFFFFF"/>
                </a:highlight>
                <a:latin typeface="Consolas" panose="020B0609020204030204" pitchFamily="49" charset="0"/>
              </a:rPr>
              <a:t>BEFORE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INSERT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ON</a:t>
            </a:r>
            <a:r>
              <a:rPr lang="en-US" sz="800" b="0" i="0" u="none" strike="noStrike" baseline="0" dirty="0">
                <a:solidFill>
                  <a:srgbClr val="000000"/>
                </a:solidFill>
                <a:highlight>
                  <a:srgbClr val="FFFFFF"/>
                </a:highlight>
                <a:latin typeface="Consolas" panose="020B0609020204030204" pitchFamily="49" charset="0"/>
              </a:rPr>
              <a:t> SANDBOX</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XXDEMO_APPROVED_CARS </a:t>
            </a:r>
            <a:r>
              <a:rPr lang="en-US" sz="800" b="0" i="0" u="none" strike="noStrike" baseline="0" dirty="0">
                <a:solidFill>
                  <a:srgbClr val="0000FF"/>
                </a:solidFill>
                <a:highlight>
                  <a:srgbClr val="FFFFFF"/>
                </a:highlight>
                <a:latin typeface="Consolas" panose="020B0609020204030204" pitchFamily="49" charset="0"/>
              </a:rPr>
              <a:t>REFERENCING</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OLD</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AS</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OLD</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NEW</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AS</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NEW</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FOR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EACH</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ROW</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Before Insert Trigger on table XXDEMO_APPROVED_CARS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Author: Jim Slanker created May 25th 2022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DECLARE</a:t>
            </a:r>
            <a:endParaRPr lang="en-US" sz="800" b="0" i="0" u="none" strike="noStrike" baseline="0" dirty="0">
              <a:solidFill>
                <a:srgbClr val="000000"/>
              </a:solidFill>
              <a:highlight>
                <a:srgbClr val="FFFFFF"/>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B E G I N                                                    Trigger Code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BEGIN</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p>
          <a:p>
            <a:r>
              <a:rPr lang="en-US" sz="800" b="0" i="0" u="none" strike="noStrike" baseline="0" dirty="0">
                <a:solidFill>
                  <a:srgbClr val="000000"/>
                </a:solidFill>
                <a:highlight>
                  <a:srgbClr val="FFFFFF"/>
                </a:highlight>
                <a:latin typeface="Consolas" panose="020B0609020204030204" pitchFamily="49" charset="0"/>
              </a:rPr>
              <a:t>  </a:t>
            </a:r>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1" u="none" strike="noStrike" baseline="0" dirty="0">
                <a:solidFill>
                  <a:srgbClr val="008000"/>
                </a:solidFill>
                <a:highlight>
                  <a:srgbClr val="FFFFFF"/>
                </a:highlight>
                <a:latin typeface="Consolas" panose="020B0609020204030204" pitchFamily="49" charset="0"/>
              </a:rPr>
              <a:t>-- Assign Default Values                                                   --</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00FFFF"/>
                </a:highlight>
                <a:latin typeface="Consolas" panose="020B0609020204030204" pitchFamily="49" charset="0"/>
              </a:rPr>
              <a:t>:NEW.</a:t>
            </a:r>
            <a:r>
              <a:rPr lang="en-US" sz="800" b="0" i="0" u="none" strike="noStrike" baseline="0" dirty="0">
                <a:solidFill>
                  <a:srgbClr val="000000"/>
                </a:solidFill>
                <a:highlight>
                  <a:srgbClr val="00FFFF"/>
                </a:highlight>
                <a:latin typeface="Consolas" panose="020B0609020204030204" pitchFamily="49" charset="0"/>
              </a:rPr>
              <a:t>DATE_CREATED </a:t>
            </a:r>
            <a:r>
              <a:rPr lang="en-US" sz="800" b="0" i="0" u="none" strike="noStrike" baseline="0" dirty="0">
                <a:solidFill>
                  <a:srgbClr val="0000FF"/>
                </a:solidFill>
                <a:highlight>
                  <a:srgbClr val="00FFFF"/>
                </a:highlight>
                <a:latin typeface="Consolas" panose="020B0609020204030204" pitchFamily="49" charset="0"/>
              </a:rPr>
              <a:t>:=</a:t>
            </a:r>
            <a:r>
              <a:rPr lang="en-US" sz="800" b="0" i="0" u="none" strike="noStrike" baseline="0" dirty="0">
                <a:solidFill>
                  <a:srgbClr val="000000"/>
                </a:solidFill>
                <a:highlight>
                  <a:srgbClr val="00FFFF"/>
                </a:highlight>
                <a:latin typeface="Consolas" panose="020B0609020204030204" pitchFamily="49" charset="0"/>
              </a:rPr>
              <a:t> </a:t>
            </a:r>
            <a:r>
              <a:rPr lang="en-US" sz="800" b="0" i="0" u="none" strike="noStrike" baseline="0" dirty="0">
                <a:solidFill>
                  <a:srgbClr val="0000FF"/>
                </a:solidFill>
                <a:highlight>
                  <a:srgbClr val="00FFFF"/>
                </a:highlight>
                <a:latin typeface="Consolas" panose="020B0609020204030204" pitchFamily="49" charset="0"/>
              </a:rPr>
              <a:t>SYSDATE;</a:t>
            </a:r>
            <a:endParaRPr lang="en-US" sz="800" b="0" i="0" u="none" strike="noStrike" baseline="0" dirty="0">
              <a:solidFill>
                <a:srgbClr val="000000"/>
              </a:solidFill>
              <a:highlight>
                <a:srgbClr val="00FFFF"/>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1" u="none" strike="noStrike" baseline="0" dirty="0">
                <a:solidFill>
                  <a:srgbClr val="008000"/>
                </a:solidFill>
                <a:highlight>
                  <a:srgbClr val="FFFFFF"/>
                </a:highlight>
                <a:latin typeface="Consolas" panose="020B0609020204030204" pitchFamily="49" charset="0"/>
              </a:rPr>
              <a:t>-- Assign primary key CAR_ID from sequence          --</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00"/>
                </a:highlight>
                <a:latin typeface="Consolas" panose="020B0609020204030204" pitchFamily="49" charset="0"/>
              </a:rPr>
              <a:t>:NEW.</a:t>
            </a:r>
            <a:r>
              <a:rPr lang="en-US" sz="800" b="0" i="0" u="none" strike="noStrike" baseline="0" dirty="0">
                <a:solidFill>
                  <a:srgbClr val="000000"/>
                </a:solidFill>
                <a:highlight>
                  <a:srgbClr val="FFFF00"/>
                </a:highlight>
                <a:latin typeface="Consolas" panose="020B0609020204030204" pitchFamily="49" charset="0"/>
              </a:rPr>
              <a:t>CAR_ID </a:t>
            </a:r>
            <a:r>
              <a:rPr lang="en-US" sz="800" b="0" i="0" u="none" strike="noStrike" baseline="0" dirty="0">
                <a:solidFill>
                  <a:srgbClr val="0000FF"/>
                </a:solidFill>
                <a:highlight>
                  <a:srgbClr val="FFFF00"/>
                </a:highlight>
                <a:latin typeface="Consolas" panose="020B0609020204030204" pitchFamily="49" charset="0"/>
              </a:rPr>
              <a:t>:=</a:t>
            </a:r>
            <a:r>
              <a:rPr lang="en-US" sz="800" b="0" i="0" u="none" strike="noStrike" baseline="0" dirty="0">
                <a:solidFill>
                  <a:srgbClr val="000000"/>
                </a:solidFill>
                <a:highlight>
                  <a:srgbClr val="FFFF00"/>
                </a:highlight>
                <a:latin typeface="Consolas" panose="020B0609020204030204" pitchFamily="49" charset="0"/>
              </a:rPr>
              <a:t> </a:t>
            </a:r>
            <a:r>
              <a:rPr lang="en-US" sz="800" b="0" i="0" u="none" strike="noStrike" baseline="0" dirty="0" err="1">
                <a:solidFill>
                  <a:srgbClr val="000000"/>
                </a:solidFill>
                <a:highlight>
                  <a:srgbClr val="FFFF00"/>
                </a:highlight>
                <a:latin typeface="Consolas" panose="020B0609020204030204" pitchFamily="49" charset="0"/>
              </a:rPr>
              <a:t>XXDEMO_CAR_SEQ</a:t>
            </a:r>
            <a:r>
              <a:rPr lang="en-US" sz="800" b="0" i="0" u="none" strike="noStrike" baseline="0" dirty="0" err="1">
                <a:solidFill>
                  <a:srgbClr val="0000FF"/>
                </a:solidFill>
                <a:highlight>
                  <a:srgbClr val="FFFF00"/>
                </a:highlight>
                <a:latin typeface="Consolas" panose="020B0609020204030204" pitchFamily="49" charset="0"/>
              </a:rPr>
              <a:t>.nextval</a:t>
            </a:r>
            <a:r>
              <a:rPr lang="en-US" sz="800" b="0" i="0" u="none" strike="noStrike" baseline="0" dirty="0">
                <a:solidFill>
                  <a:srgbClr val="0000FF"/>
                </a:solidFill>
                <a:highlight>
                  <a:srgbClr val="FFFF00"/>
                </a:highlight>
                <a:latin typeface="Consolas" panose="020B0609020204030204" pitchFamily="49" charset="0"/>
              </a:rPr>
              <a:t>;</a:t>
            </a:r>
            <a:endParaRPr lang="en-US" sz="800" b="0" i="0" u="none" strike="noStrike" baseline="0" dirty="0">
              <a:solidFill>
                <a:srgbClr val="000000"/>
              </a:solidFill>
              <a:highlight>
                <a:srgbClr val="FFFF00"/>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pt-BR" sz="800" b="0" i="1" u="none" strike="noStrike" baseline="0" dirty="0">
                <a:solidFill>
                  <a:srgbClr val="008000"/>
                </a:solidFill>
                <a:highlight>
                  <a:srgbClr val="FFFFFF"/>
                </a:highlight>
                <a:latin typeface="Consolas" panose="020B0609020204030204" pitchFamily="49" charset="0"/>
              </a:rPr>
              <a:t>-- E N D                                                        Trigger Code --</a:t>
            </a:r>
            <a:endParaRPr lang="pt-BR"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END;</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a:t>
            </a:r>
            <a:endParaRPr lang="en-US" sz="800" dirty="0">
              <a:latin typeface="Consolas" panose="020B0609020204030204" pitchFamily="49" charset="0"/>
            </a:endParaRPr>
          </a:p>
        </p:txBody>
      </p:sp>
    </p:spTree>
    <p:extLst>
      <p:ext uri="{BB962C8B-B14F-4D97-AF65-F5344CB8AC3E}">
        <p14:creationId xmlns:p14="http://schemas.microsoft.com/office/powerpoint/2010/main" val="270917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7F23-2DA4-406E-8AC2-5AC26299F11C}"/>
              </a:ext>
            </a:extLst>
          </p:cNvPr>
          <p:cNvSpPr>
            <a:spLocks noGrp="1"/>
          </p:cNvSpPr>
          <p:nvPr>
            <p:ph type="title"/>
          </p:nvPr>
        </p:nvSpPr>
        <p:spPr>
          <a:xfrm>
            <a:off x="992579" y="169183"/>
            <a:ext cx="10515600" cy="608652"/>
          </a:xfrm>
        </p:spPr>
        <p:txBody>
          <a:bodyPr>
            <a:normAutofit fontScale="90000"/>
          </a:bodyPr>
          <a:lstStyle/>
          <a:p>
            <a:r>
              <a:rPr lang="en-US" dirty="0"/>
              <a:t>5 - Table Constraints – Enforce Data </a:t>
            </a:r>
            <a:r>
              <a:rPr lang="en-US" dirty="0" err="1"/>
              <a:t>Validition</a:t>
            </a:r>
            <a:endParaRPr lang="en-US" dirty="0"/>
          </a:p>
        </p:txBody>
      </p:sp>
      <p:sp>
        <p:nvSpPr>
          <p:cNvPr id="3" name="TextBox 2">
            <a:extLst>
              <a:ext uri="{FF2B5EF4-FFF2-40B4-BE49-F238E27FC236}">
                <a16:creationId xmlns:a16="http://schemas.microsoft.com/office/drawing/2014/main" id="{963952C2-42C1-4CD0-8EE8-9A8C8C67683F}"/>
              </a:ext>
            </a:extLst>
          </p:cNvPr>
          <p:cNvSpPr txBox="1"/>
          <p:nvPr/>
        </p:nvSpPr>
        <p:spPr>
          <a:xfrm>
            <a:off x="255320" y="1128155"/>
            <a:ext cx="5225143" cy="1323439"/>
          </a:xfrm>
          <a:prstGeom prst="rect">
            <a:avLst/>
          </a:prstGeom>
          <a:noFill/>
          <a:ln>
            <a:solidFill>
              <a:schemeClr val="accent1"/>
            </a:solidFill>
          </a:ln>
        </p:spPr>
        <p:txBody>
          <a:bodyPr wrap="square" rtlCol="0">
            <a:spAutoFit/>
          </a:bodyPr>
          <a:lstStyle/>
          <a:p>
            <a:r>
              <a:rPr lang="en-US" sz="800" b="0" i="0" u="none" strike="noStrike" baseline="0" dirty="0">
                <a:solidFill>
                  <a:srgbClr val="0000FF"/>
                </a:solidFill>
                <a:highlight>
                  <a:srgbClr val="FFFFFF"/>
                </a:highlight>
                <a:latin typeface="Consolas" panose="020B0609020204030204" pitchFamily="49" charset="0"/>
              </a:rPr>
              <a: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XXDEMO_COMPANY_CARS</a:t>
            </a:r>
          </a:p>
          <a:p>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COMPANY_CAR_ID    </a:t>
            </a:r>
            <a:r>
              <a:rPr lang="en-US" sz="800" b="0" i="0" u="none" strike="noStrike" baseline="0" dirty="0">
                <a:solidFill>
                  <a:srgbClr val="FF0000"/>
                </a:solidFill>
                <a:highlight>
                  <a:srgbClr val="FFFFFF"/>
                </a:highlight>
                <a:latin typeface="Consolas" panose="020B0609020204030204" pitchFamily="49" charset="0"/>
              </a:rPr>
              <a:t>NUMBER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DEFAULT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err="1">
                <a:solidFill>
                  <a:srgbClr val="000000"/>
                </a:solidFill>
                <a:highlight>
                  <a:srgbClr val="FFFFFF"/>
                </a:highlight>
                <a:latin typeface="Consolas" panose="020B0609020204030204" pitchFamily="49" charset="0"/>
              </a:rPr>
              <a:t>XXDEMO_COMPANY_CAR_SEQ</a:t>
            </a:r>
            <a:r>
              <a:rPr lang="en-US" sz="800" b="0" i="0" u="none" strike="noStrike" baseline="0" dirty="0" err="1">
                <a:solidFill>
                  <a:srgbClr val="0000FF"/>
                </a:solidFill>
                <a:highlight>
                  <a:srgbClr val="FFFFFF"/>
                </a:highlight>
                <a:latin typeface="Consolas" panose="020B0609020204030204" pitchFamily="49" charset="0"/>
              </a:rPr>
              <a:t>.nextval</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CAR_ID            </a:t>
            </a:r>
            <a:r>
              <a:rPr lang="en-US" sz="800" b="0" i="0" u="none" strike="noStrike" baseline="0" dirty="0">
                <a:solidFill>
                  <a:srgbClr val="FF0000"/>
                </a:solidFill>
                <a:highlight>
                  <a:srgbClr val="FFFFFF"/>
                </a:highlight>
                <a:latin typeface="Consolas" panose="020B0609020204030204" pitchFamily="49" charset="0"/>
              </a:rPr>
              <a:t>NUMBER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MODEL_YEAR        </a:t>
            </a:r>
            <a:r>
              <a:rPr lang="en-US" sz="800" b="0" i="0" u="none" strike="noStrike" baseline="0" dirty="0">
                <a:solidFill>
                  <a:srgbClr val="FF0000"/>
                </a:solidFill>
                <a:highlight>
                  <a:srgbClr val="FFFFFF"/>
                </a:highlight>
                <a:latin typeface="Consolas" panose="020B0609020204030204" pitchFamily="49" charset="0"/>
              </a:rPr>
              <a:t>NUMBER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VIN               </a:t>
            </a:r>
            <a:r>
              <a:rPr lang="en-US" sz="800" b="0" i="0" u="none" strike="noStrike" baseline="0" dirty="0">
                <a:solidFill>
                  <a:srgbClr val="FF0000"/>
                </a:solidFill>
                <a:highlight>
                  <a:srgbClr val="FFFFFF"/>
                </a:highlight>
                <a:latin typeface="Consolas" panose="020B0609020204030204" pitchFamily="49" charset="0"/>
              </a:rPr>
              <a:t>VARCHAR2</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40</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EMPLOYEE_ID       </a:t>
            </a:r>
            <a:r>
              <a:rPr lang="en-US" sz="800" b="0" i="0" u="none" strike="noStrike" baseline="0" dirty="0">
                <a:solidFill>
                  <a:srgbClr val="FF0000"/>
                </a:solidFill>
                <a:highlight>
                  <a:srgbClr val="FFFFFF"/>
                </a:highlight>
                <a:latin typeface="Consolas" panose="020B0609020204030204" pitchFamily="49" charset="0"/>
              </a:rPr>
              <a:t>NUMBER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DATE_CREATED 	   </a:t>
            </a:r>
            <a:r>
              <a:rPr lang="en-US" sz="800" b="0" i="0" u="none" strike="noStrike" baseline="0" dirty="0">
                <a:solidFill>
                  <a:srgbClr val="0000FF"/>
                </a:solidFill>
                <a:highlight>
                  <a:srgbClr val="FFFFFF"/>
                </a:highlight>
                <a:latin typeface="Consolas" panose="020B0609020204030204" pitchFamily="49" charset="0"/>
              </a:rPr>
              <a:t>TIMESTAMP(</a:t>
            </a:r>
            <a:r>
              <a:rPr lang="en-US" sz="800" b="0" i="0" u="none" strike="noStrike" baseline="0" dirty="0">
                <a:solidFill>
                  <a:srgbClr val="800000"/>
                </a:solidFill>
                <a:highlight>
                  <a:srgbClr val="FFFFFF"/>
                </a:highlight>
                <a:latin typeface="Consolas" panose="020B0609020204030204" pitchFamily="49" charset="0"/>
              </a:rPr>
              <a:t>6</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DATE_UPDATED 	   </a:t>
            </a:r>
            <a:r>
              <a:rPr lang="en-US" sz="800" b="0" i="0" u="none" strike="noStrike" baseline="0" dirty="0">
                <a:solidFill>
                  <a:srgbClr val="0000FF"/>
                </a:solidFill>
                <a:highlight>
                  <a:srgbClr val="FFFFFF"/>
                </a:highlight>
                <a:latin typeface="Consolas" panose="020B0609020204030204" pitchFamily="49" charset="0"/>
              </a:rPr>
              <a:t>TIMESTAMP(</a:t>
            </a:r>
            <a:r>
              <a:rPr lang="en-US" sz="800" b="0" i="0" u="none" strike="noStrike" baseline="0" dirty="0">
                <a:solidFill>
                  <a:srgbClr val="800000"/>
                </a:solidFill>
                <a:highlight>
                  <a:srgbClr val="FFFFFF"/>
                </a:highlight>
                <a:latin typeface="Consolas" panose="020B0609020204030204" pitchFamily="49" charset="0"/>
              </a:rPr>
              <a:t>6</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PRIMARY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KEY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COMPANY_CAR_ID</a:t>
            </a:r>
            <a:r>
              <a:rPr lang="en-US" sz="800" b="0" i="0" u="none" strike="noStrike" baseline="0" dirty="0">
                <a:solidFill>
                  <a:srgbClr val="0000FF"/>
                </a:solidFill>
                <a:highlight>
                  <a:srgbClr val="FFFFFF"/>
                </a:highlight>
                <a:latin typeface="Consolas" panose="020B0609020204030204" pitchFamily="49" charset="0"/>
              </a:rPr>
              <a:t>));</a:t>
            </a:r>
            <a:endParaRPr lang="en-US" sz="800" dirty="0">
              <a:latin typeface="Consolas" panose="020B0609020204030204" pitchFamily="49" charset="0"/>
            </a:endParaRPr>
          </a:p>
        </p:txBody>
      </p:sp>
      <p:sp>
        <p:nvSpPr>
          <p:cNvPr id="4" name="TextBox 3">
            <a:extLst>
              <a:ext uri="{FF2B5EF4-FFF2-40B4-BE49-F238E27FC236}">
                <a16:creationId xmlns:a16="http://schemas.microsoft.com/office/drawing/2014/main" id="{1E4D932F-14F2-4CC6-BA05-79ED60A40E34}"/>
              </a:ext>
            </a:extLst>
          </p:cNvPr>
          <p:cNvSpPr txBox="1"/>
          <p:nvPr/>
        </p:nvSpPr>
        <p:spPr>
          <a:xfrm>
            <a:off x="5599215" y="1128155"/>
            <a:ext cx="4868883" cy="2062103"/>
          </a:xfrm>
          <a:prstGeom prst="rect">
            <a:avLst/>
          </a:prstGeom>
          <a:noFill/>
          <a:ln>
            <a:solidFill>
              <a:schemeClr val="accent1"/>
            </a:solidFill>
          </a:ln>
        </p:spPr>
        <p:txBody>
          <a:bodyPr wrap="square" rtlCol="0">
            <a:spAutoFit/>
          </a:bodyPr>
          <a:lstStyle/>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Filename: XXDEMO_COMPANY_CAR_CONTRAINTS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Author: Jim Slanker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Date: May 25th 2022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Constraints</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for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XXDEMO_COMPANY_CARS</a:t>
            </a:r>
          </a:p>
          <a:p>
            <a:r>
              <a:rPr lang="en-US" sz="800" b="0" i="0" u="none" strike="noStrike" baseline="0" dirty="0">
                <a:solidFill>
                  <a:srgbClr val="000000"/>
                </a:solidFill>
                <a:highlight>
                  <a:srgbClr val="FFFFFF"/>
                </a:highlight>
                <a:latin typeface="Consolas" panose="020B0609020204030204" pitchFamily="49" charset="0"/>
              </a:rPr>
              <a:t>  </a:t>
            </a:r>
          </a:p>
          <a:p>
            <a:r>
              <a:rPr lang="en-US" sz="800" b="0" i="0" u="none" strike="noStrike" baseline="0" dirty="0">
                <a:solidFill>
                  <a:srgbClr val="0000FF"/>
                </a:solidFill>
                <a:highlight>
                  <a:srgbClr val="FFFFFF"/>
                </a:highlight>
                <a:latin typeface="Consolas" panose="020B0609020204030204" pitchFamily="49" charset="0"/>
              </a:rPr>
              <a:t>ALTER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a:t>
            </a:r>
            <a:r>
              <a:rPr lang="en-US" sz="800" b="0" i="0" u="sng" strike="noStrike" baseline="0" dirty="0">
                <a:solidFill>
                  <a:srgbClr val="0000FF"/>
                </a:solidFill>
                <a:highlight>
                  <a:srgbClr val="FFFFFF"/>
                </a:highlight>
                <a:latin typeface="Consolas" panose="020B0609020204030204" pitchFamily="49" charset="0"/>
              </a:rPr>
              <a:t>XXDEMO_COMPANY_CARS</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ADD</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CONSTRAINT</a:t>
            </a:r>
            <a:r>
              <a:rPr lang="en-US" sz="800" b="0" i="0" u="none" strike="noStrike" baseline="0" dirty="0">
                <a:solidFill>
                  <a:srgbClr val="000000"/>
                </a:solidFill>
                <a:highlight>
                  <a:srgbClr val="FFFFFF"/>
                </a:highlight>
                <a:latin typeface="Consolas" panose="020B0609020204030204" pitchFamily="49" charset="0"/>
              </a:rPr>
              <a:t> XXCCAR_CK1</a:t>
            </a: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CHECK</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MODEL_YEAR </a:t>
            </a:r>
            <a:r>
              <a:rPr lang="en-US" sz="800" b="0" i="0" u="none" strike="noStrike" baseline="0" dirty="0">
                <a:solidFill>
                  <a:srgbClr val="0000FF"/>
                </a:solidFill>
                <a:highlight>
                  <a:srgbClr val="FFFFFF"/>
                </a:highlight>
                <a:latin typeface="Consolas" panose="020B0609020204030204" pitchFamily="49" charset="0"/>
              </a:rPr>
              <a:t>IN</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2021</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2022</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2023</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2024</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ENABLE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VALIDATE,</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CONSTRAINT</a:t>
            </a:r>
            <a:r>
              <a:rPr lang="en-US" sz="800" b="0" i="0" u="none" strike="noStrike" baseline="0" dirty="0">
                <a:solidFill>
                  <a:srgbClr val="000000"/>
                </a:solidFill>
                <a:highlight>
                  <a:srgbClr val="FFFFFF"/>
                </a:highlight>
                <a:latin typeface="Consolas" panose="020B0609020204030204" pitchFamily="49" charset="0"/>
              </a:rPr>
              <a:t> XXCCAR_XXACAR_FK </a:t>
            </a: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FOREIGN</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KEY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CAR_ID</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REFERENCES</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808000"/>
                </a:solidFill>
                <a:highlight>
                  <a:srgbClr val="FFFFFF"/>
                </a:highlight>
                <a:latin typeface="Consolas" panose="020B0609020204030204" pitchFamily="49" charset="0"/>
              </a:rPr>
              <a:t>XXDEMO_APPROVED_CARS</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CAR_ID</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ENABLE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VALIDATE);</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endParaRPr lang="en-US" sz="800" dirty="0">
              <a:latin typeface="Consolas" panose="020B0609020204030204" pitchFamily="49" charset="0"/>
            </a:endParaRPr>
          </a:p>
        </p:txBody>
      </p:sp>
      <p:sp>
        <p:nvSpPr>
          <p:cNvPr id="5" name="TextBox 4">
            <a:extLst>
              <a:ext uri="{FF2B5EF4-FFF2-40B4-BE49-F238E27FC236}">
                <a16:creationId xmlns:a16="http://schemas.microsoft.com/office/drawing/2014/main" id="{F96C8B1F-4C4F-48AE-90BC-7A3445577276}"/>
              </a:ext>
            </a:extLst>
          </p:cNvPr>
          <p:cNvSpPr txBox="1"/>
          <p:nvPr/>
        </p:nvSpPr>
        <p:spPr>
          <a:xfrm>
            <a:off x="255320" y="2690714"/>
            <a:ext cx="5219205" cy="3170099"/>
          </a:xfrm>
          <a:prstGeom prst="rect">
            <a:avLst/>
          </a:prstGeom>
          <a:noFill/>
          <a:ln>
            <a:solidFill>
              <a:schemeClr val="accent1"/>
            </a:solidFill>
          </a:ln>
        </p:spPr>
        <p:txBody>
          <a:bodyPr wrap="square" rtlCol="0">
            <a:spAutoFit/>
          </a:bodyPr>
          <a:lstStyle/>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Filename: XXDEMO_APPROVED_CARS_TAB </a:t>
            </a:r>
            <a:r>
              <a:rPr lang="en-US" sz="800" b="0" i="1" u="none" strike="noStrike" baseline="0" dirty="0" err="1">
                <a:solidFill>
                  <a:srgbClr val="008000"/>
                </a:solidFill>
                <a:highlight>
                  <a:srgbClr val="FFFFFF"/>
                </a:highlight>
                <a:latin typeface="Consolas" panose="020B0609020204030204" pitchFamily="49" charset="0"/>
              </a:rPr>
              <a:t>sql</a:t>
            </a:r>
            <a:r>
              <a:rPr lang="en-US" sz="800" b="0" i="1" u="none" strike="noStrike" baseline="0" dirty="0">
                <a:solidFill>
                  <a:srgbClr val="008000"/>
                </a:solidFill>
                <a:highlight>
                  <a:srgbClr val="FFFFFF"/>
                </a:highlight>
                <a:latin typeface="Consolas" panose="020B0609020204030204" pitchFamily="49" charset="0"/>
              </a:rPr>
              <a:t>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Author: Jim Slanker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Date: May 25th 2022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 Table creation script for XXDEMO_APPROVED_CARS table                      --</a:t>
            </a:r>
            <a:endParaRPr lang="en-US" sz="800" b="0" i="0" u="none" strike="noStrike" baseline="0" dirty="0">
              <a:solidFill>
                <a:srgbClr val="000000"/>
              </a:solidFill>
              <a:highlight>
                <a:srgbClr val="FFFFFF"/>
              </a:highlight>
              <a:latin typeface="Consolas" panose="020B0609020204030204" pitchFamily="49" charset="0"/>
            </a:endParaRPr>
          </a:p>
          <a:p>
            <a:r>
              <a:rPr lang="en-US" sz="800" b="0" i="1" u="none" strike="noStrike" baseline="0" dirty="0">
                <a:solidFill>
                  <a:srgbClr val="008000"/>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Step #1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DROP</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                                     </a:t>
            </a:r>
            <a:r>
              <a:rPr lang="en-US" sz="800" b="0" i="0" u="none" strike="noStrike" baseline="0" dirty="0">
                <a:solidFill>
                  <a:srgbClr val="0000FF"/>
                </a:solidFill>
                <a:highlight>
                  <a:srgbClr val="FFFFFF"/>
                </a:highlight>
                <a:latin typeface="Consolas" panose="020B0609020204030204" pitchFamily="49" charset="0"/>
              </a:rPr>
              <a: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DROP</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Step #2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                                   </a:t>
            </a:r>
            <a:r>
              <a:rPr lang="en-US" sz="800" b="0" i="0" u="none" strike="noStrike" baseline="0" dirty="0">
                <a:solidFill>
                  <a:srgbClr val="0000FF"/>
                </a:solidFill>
                <a:highlight>
                  <a:srgbClr val="FFFFFF"/>
                </a:highlight>
                <a:latin typeface="Consolas" panose="020B0609020204030204" pitchFamily="49" charset="0"/>
              </a:rPr>
              <a: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PROMPT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gt;&gt;&gt;&gt;&gt;&gt;&gt;&gt;&gt;&gt;&gt;&gt;&gt;&gt;&gt;&gt;&gt;&gt;&gt;&gt;&gt;&gt;&gt;&gt;&gt;&gt;&gt;&gt;&gt;&gt;&gt;&gt;&gt;&gt;&gt;&gt;&gt;&gt;&gt;&gt;&gt;&gt;&gt;&gt;&gt;&gt;&gt;&gt;&gt;&gt;&gt;&gt;&gt;&gt;&gt;&gt;&gt;&gt;&gt;&gt;&gt;&gt;&gt;&gt;&gt;&gt;&gt;&gt;&gt;&gt;&gt;&gt;&g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FF"/>
                </a:solidFill>
                <a:highlight>
                  <a:srgbClr val="FFFFFF"/>
                </a:highlight>
                <a:latin typeface="Consolas" panose="020B0609020204030204" pitchFamily="49" charset="0"/>
              </a:rPr>
              <a:t>CREATE</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TABLE</a:t>
            </a:r>
            <a:r>
              <a:rPr lang="en-US" sz="800" b="0" i="0" u="none" strike="noStrike" baseline="0" dirty="0">
                <a:solidFill>
                  <a:srgbClr val="000000"/>
                </a:solidFill>
                <a:highlight>
                  <a:srgbClr val="FFFFFF"/>
                </a:highlight>
                <a:latin typeface="Consolas" panose="020B0609020204030204" pitchFamily="49" charset="0"/>
              </a:rPr>
              <a:t> XXDEMO_APPROVED_CARS</a:t>
            </a:r>
          </a:p>
          <a:p>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CAR_ID            </a:t>
            </a:r>
            <a:r>
              <a:rPr lang="en-US" sz="800" b="0" i="0" u="none" strike="noStrike" baseline="0" dirty="0">
                <a:solidFill>
                  <a:srgbClr val="FF0000"/>
                </a:solidFill>
                <a:highlight>
                  <a:srgbClr val="FFFFFF"/>
                </a:highlight>
                <a:latin typeface="Consolas" panose="020B0609020204030204" pitchFamily="49" charset="0"/>
              </a:rPr>
              <a:t>NUMBER</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DATE_CREATED 	   </a:t>
            </a:r>
            <a:r>
              <a:rPr lang="en-US" sz="800" b="0" i="0" u="none" strike="noStrike" baseline="0" dirty="0">
                <a:solidFill>
                  <a:srgbClr val="0000FF"/>
                </a:solidFill>
                <a:highlight>
                  <a:srgbClr val="FFFFFF"/>
                </a:highlight>
                <a:latin typeface="Consolas" panose="020B0609020204030204" pitchFamily="49" charset="0"/>
              </a:rPr>
              <a:t>TIMESTAMP(</a:t>
            </a:r>
            <a:r>
              <a:rPr lang="en-US" sz="800" b="0" i="0" u="none" strike="noStrike" baseline="0" dirty="0">
                <a:solidFill>
                  <a:srgbClr val="800000"/>
                </a:solidFill>
                <a:highlight>
                  <a:srgbClr val="FFFFFF"/>
                </a:highlight>
                <a:latin typeface="Consolas" panose="020B0609020204030204" pitchFamily="49" charset="0"/>
              </a:rPr>
              <a:t>6</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MAKE              </a:t>
            </a:r>
            <a:r>
              <a:rPr lang="en-US" sz="800" b="0" i="0" u="none" strike="noStrike" baseline="0" dirty="0">
                <a:solidFill>
                  <a:srgbClr val="FF0000"/>
                </a:solidFill>
                <a:highlight>
                  <a:srgbClr val="FFFFFF"/>
                </a:highlight>
                <a:latin typeface="Consolas" panose="020B0609020204030204" pitchFamily="49" charset="0"/>
              </a:rPr>
              <a:t>VARCHAR2</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40</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MODEL</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FF0000"/>
                </a:solidFill>
                <a:highlight>
                  <a:srgbClr val="FFFFFF"/>
                </a:highlight>
                <a:latin typeface="Consolas" panose="020B0609020204030204" pitchFamily="49" charset="0"/>
              </a:rPr>
              <a:t>VARCHAR2</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800000"/>
                </a:solidFill>
                <a:highlight>
                  <a:srgbClr val="FFFFFF"/>
                </a:highlight>
                <a:latin typeface="Consolas" panose="020B0609020204030204" pitchFamily="49" charset="0"/>
              </a:rPr>
              <a:t>40</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NOT</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NULL,</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DATE_UPDATED 	   </a:t>
            </a:r>
            <a:r>
              <a:rPr lang="en-US" sz="800" b="0" i="0" u="none" strike="noStrike" baseline="0" dirty="0">
                <a:solidFill>
                  <a:srgbClr val="0000FF"/>
                </a:solidFill>
                <a:highlight>
                  <a:srgbClr val="FFFFFF"/>
                </a:highlight>
                <a:latin typeface="Consolas" panose="020B0609020204030204" pitchFamily="49" charset="0"/>
              </a:rPr>
              <a:t>TIMESTAMP(</a:t>
            </a:r>
            <a:r>
              <a:rPr lang="en-US" sz="800" b="0" i="0" u="none" strike="noStrike" baseline="0" dirty="0">
                <a:solidFill>
                  <a:srgbClr val="800000"/>
                </a:solidFill>
                <a:highlight>
                  <a:srgbClr val="FFFFFF"/>
                </a:highlight>
                <a:latin typeface="Consolas" panose="020B0609020204030204" pitchFamily="49" charset="0"/>
              </a:rPr>
              <a:t>6</a:t>
            </a:r>
            <a:r>
              <a:rPr lang="en-US" sz="800" b="0" i="0" u="none" strike="noStrike" baseline="0" dirty="0">
                <a:solidFill>
                  <a:srgbClr val="0000FF"/>
                </a:solidFill>
                <a:highlight>
                  <a:srgbClr val="FFFFFF"/>
                </a:highlight>
                <a:latin typeface="Consolas" panose="020B0609020204030204" pitchFamily="49" charset="0"/>
              </a:rPr>
              <a:t>),</a:t>
            </a:r>
            <a:endParaRPr lang="en-US" sz="800" b="0" i="0" u="none" strike="noStrike" baseline="0" dirty="0">
              <a:solidFill>
                <a:srgbClr val="000000"/>
              </a:solidFill>
              <a:highlight>
                <a:srgbClr val="FFFFFF"/>
              </a:highlight>
              <a:latin typeface="Consolas" panose="020B0609020204030204" pitchFamily="49" charset="0"/>
            </a:endParaRPr>
          </a:p>
          <a:p>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PRIMARY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KEY</a:t>
            </a:r>
            <a:r>
              <a:rPr lang="en-US" sz="800" b="0" i="0" u="none" strike="noStrike" baseline="0" dirty="0">
                <a:solidFill>
                  <a:srgbClr val="000000"/>
                </a:solidFill>
                <a:highlight>
                  <a:srgbClr val="FFFFFF"/>
                </a:highlight>
                <a:latin typeface="Consolas" panose="020B0609020204030204" pitchFamily="49" charset="0"/>
              </a:rPr>
              <a:t> </a:t>
            </a:r>
            <a:r>
              <a:rPr lang="en-US" sz="800" b="0" i="0" u="none" strike="noStrike" baseline="0" dirty="0">
                <a:solidFill>
                  <a:srgbClr val="0000FF"/>
                </a:solidFill>
                <a:highlight>
                  <a:srgbClr val="FFFFFF"/>
                </a:highlight>
                <a:latin typeface="Consolas" panose="020B0609020204030204" pitchFamily="49" charset="0"/>
              </a:rPr>
              <a:t>(</a:t>
            </a:r>
            <a:r>
              <a:rPr lang="en-US" sz="800" b="0" i="0" u="none" strike="noStrike" baseline="0" dirty="0">
                <a:solidFill>
                  <a:srgbClr val="000000"/>
                </a:solidFill>
                <a:highlight>
                  <a:srgbClr val="FFFFFF"/>
                </a:highlight>
                <a:latin typeface="Consolas" panose="020B0609020204030204" pitchFamily="49" charset="0"/>
              </a:rPr>
              <a:t>CAR_ID</a:t>
            </a:r>
            <a:r>
              <a:rPr lang="en-US" sz="800" b="0" i="0" u="none" strike="noStrike" baseline="0" dirty="0">
                <a:solidFill>
                  <a:srgbClr val="0000FF"/>
                </a:solidFill>
                <a:highlight>
                  <a:srgbClr val="FFFFFF"/>
                </a:highlight>
                <a:latin typeface="Consolas" panose="020B0609020204030204" pitchFamily="49" charset="0"/>
              </a:rPr>
              <a:t>));</a:t>
            </a:r>
            <a:endParaRPr lang="en-US" sz="800" dirty="0">
              <a:latin typeface="Consolas" panose="020B0609020204030204" pitchFamily="49" charset="0"/>
            </a:endParaRPr>
          </a:p>
        </p:txBody>
      </p:sp>
      <p:sp>
        <p:nvSpPr>
          <p:cNvPr id="6" name="TextBox 5">
            <a:extLst>
              <a:ext uri="{FF2B5EF4-FFF2-40B4-BE49-F238E27FC236}">
                <a16:creationId xmlns:a16="http://schemas.microsoft.com/office/drawing/2014/main" id="{AB60D4E4-98AC-4502-B492-4E4DB53BE650}"/>
              </a:ext>
            </a:extLst>
          </p:cNvPr>
          <p:cNvSpPr txBox="1"/>
          <p:nvPr/>
        </p:nvSpPr>
        <p:spPr>
          <a:xfrm>
            <a:off x="5753378" y="3420657"/>
            <a:ext cx="4868883" cy="3139321"/>
          </a:xfrm>
          <a:prstGeom prst="rect">
            <a:avLst/>
          </a:prstGeom>
          <a:noFill/>
        </p:spPr>
        <p:txBody>
          <a:bodyPr wrap="square" rtlCol="0">
            <a:spAutoFit/>
          </a:bodyPr>
          <a:lstStyle/>
          <a:p>
            <a:r>
              <a:rPr lang="en-US" dirty="0"/>
              <a:t>In the above example it creates two constraints</a:t>
            </a:r>
          </a:p>
          <a:p>
            <a:endParaRPr lang="en-US" dirty="0"/>
          </a:p>
          <a:p>
            <a:r>
              <a:rPr lang="en-US" dirty="0"/>
              <a:t>The first one ensures the values inserted or updated into MODEL_YEAR have the values of 2021, 2022, 2023 or 2024</a:t>
            </a:r>
          </a:p>
          <a:p>
            <a:endParaRPr lang="en-US" dirty="0"/>
          </a:p>
          <a:p>
            <a:r>
              <a:rPr lang="en-US" dirty="0"/>
              <a:t>The Second constraint ensures the value of CAR_ID in XXDEMO_COMPANY_CARS has a corresponding entry in the table XXDEMO_APPROVED_CARS table</a:t>
            </a:r>
          </a:p>
          <a:p>
            <a:r>
              <a:rPr lang="en-US" dirty="0"/>
              <a:t> </a:t>
            </a:r>
          </a:p>
        </p:txBody>
      </p:sp>
    </p:spTree>
    <p:extLst>
      <p:ext uri="{BB962C8B-B14F-4D97-AF65-F5344CB8AC3E}">
        <p14:creationId xmlns:p14="http://schemas.microsoft.com/office/powerpoint/2010/main" val="388948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7F23-2DA4-406E-8AC2-5AC26299F11C}"/>
              </a:ext>
            </a:extLst>
          </p:cNvPr>
          <p:cNvSpPr>
            <a:spLocks noGrp="1"/>
          </p:cNvSpPr>
          <p:nvPr>
            <p:ph type="title"/>
          </p:nvPr>
        </p:nvSpPr>
        <p:spPr>
          <a:xfrm>
            <a:off x="118754" y="317625"/>
            <a:ext cx="11454740" cy="608652"/>
          </a:xfrm>
        </p:spPr>
        <p:txBody>
          <a:bodyPr>
            <a:normAutofit/>
          </a:bodyPr>
          <a:lstStyle/>
          <a:p>
            <a:pPr algn="l"/>
            <a:r>
              <a:rPr lang="en-US" sz="3200" dirty="0"/>
              <a:t>6 - Table Triggers / Code fires on Insert, Update or Delete on Table</a:t>
            </a:r>
          </a:p>
        </p:txBody>
      </p:sp>
      <p:sp>
        <p:nvSpPr>
          <p:cNvPr id="3" name="TextBox 2">
            <a:extLst>
              <a:ext uri="{FF2B5EF4-FFF2-40B4-BE49-F238E27FC236}">
                <a16:creationId xmlns:a16="http://schemas.microsoft.com/office/drawing/2014/main" id="{6C07FBE5-5A97-4163-B00E-77084739E927}"/>
              </a:ext>
            </a:extLst>
          </p:cNvPr>
          <p:cNvSpPr txBox="1"/>
          <p:nvPr/>
        </p:nvSpPr>
        <p:spPr>
          <a:xfrm>
            <a:off x="194168" y="4232051"/>
            <a:ext cx="7088957" cy="2308324"/>
          </a:xfrm>
          <a:prstGeom prst="rect">
            <a:avLst/>
          </a:prstGeom>
          <a:noFill/>
          <a:ln>
            <a:solidFill>
              <a:schemeClr val="accent1"/>
            </a:solidFill>
          </a:ln>
          <a:effectLst>
            <a:glow rad="127000">
              <a:srgbClr val="0000FF"/>
            </a:glow>
          </a:effectLst>
        </p:spPr>
        <p:txBody>
          <a:bodyPr wrap="square" rtlCol="0">
            <a:spAutoFit/>
          </a:bodyPr>
          <a:lstStyle/>
          <a:p>
            <a:r>
              <a:rPr lang="en-US" sz="800" b="0" i="0" u="none" strike="noStrike" baseline="0" dirty="0">
                <a:solidFill>
                  <a:srgbClr val="0000FF"/>
                </a:solidFill>
                <a:highlight>
                  <a:srgbClr val="FFFFFF"/>
                </a:highlight>
                <a:latin typeface="Courier"/>
              </a:rPr>
              <a:t>CREATE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TABLE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808000"/>
                </a:solidFill>
                <a:highlight>
                  <a:srgbClr val="FFFFFF"/>
                </a:highlight>
                <a:latin typeface="Courier"/>
              </a:rPr>
              <a:t>XXJS_EMPLOYEES</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EMPLOYEE_ID           </a:t>
            </a:r>
            <a:r>
              <a:rPr lang="en-US" sz="800" b="0" i="0" u="none" strike="noStrike" baseline="0" dirty="0">
                <a:solidFill>
                  <a:srgbClr val="FF0000"/>
                </a:solidFill>
                <a:highlight>
                  <a:srgbClr val="FFFFFF"/>
                </a:highlight>
                <a:latin typeface="Courier"/>
              </a:rPr>
              <a:t>NUMBER</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DEFAULT</a:t>
            </a:r>
            <a:r>
              <a:rPr lang="en-US" sz="800" b="0" i="0" u="none" strike="noStrike" baseline="0" dirty="0">
                <a:solidFill>
                  <a:srgbClr val="000000"/>
                </a:solidFill>
                <a:highlight>
                  <a:srgbClr val="FFFFFF"/>
                </a:highlight>
                <a:latin typeface="Courier"/>
              </a:rPr>
              <a:t>  </a:t>
            </a:r>
            <a:r>
              <a:rPr lang="en-US" sz="800" b="0" i="0" u="none" strike="noStrike" baseline="0" dirty="0" err="1">
                <a:solidFill>
                  <a:srgbClr val="000000"/>
                </a:solidFill>
                <a:highlight>
                  <a:srgbClr val="FFFFFF"/>
                </a:highlight>
                <a:latin typeface="Courier"/>
              </a:rPr>
              <a:t>XXJS_EMP_SEQ</a:t>
            </a:r>
            <a:r>
              <a:rPr lang="en-US" sz="800" b="0" i="0" u="none" strike="noStrike" baseline="0" dirty="0" err="1">
                <a:solidFill>
                  <a:srgbClr val="0000FF"/>
                </a:solidFill>
                <a:highlight>
                  <a:srgbClr val="FFFFFF"/>
                </a:highlight>
                <a:latin typeface="Courier"/>
              </a:rPr>
              <a:t>.nextval</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NOT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NULL</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NAME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FF0000"/>
                </a:solidFill>
                <a:highlight>
                  <a:srgbClr val="FFFFFF"/>
                </a:highlight>
                <a:latin typeface="Courier"/>
              </a:rPr>
              <a:t>VARCHAR2</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40</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NOT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NULL,</a:t>
            </a:r>
            <a:r>
              <a:rPr lang="en-US" sz="800" b="0" i="0" u="none" strike="noStrike" baseline="0" dirty="0">
                <a:solidFill>
                  <a:srgbClr val="000000"/>
                </a:solidFill>
                <a:highlight>
                  <a:srgbClr val="FFFFFF"/>
                </a:highlight>
                <a:latin typeface="Courier"/>
              </a:rPr>
              <a:t> </a:t>
            </a:r>
          </a:p>
          <a:p>
            <a:r>
              <a:rPr lang="en-US" sz="800" b="0" i="0" u="none" strike="noStrike" baseline="0" dirty="0">
                <a:solidFill>
                  <a:srgbClr val="000000"/>
                </a:solidFill>
                <a:highlight>
                  <a:srgbClr val="FFFFFF"/>
                </a:highlight>
                <a:latin typeface="Courier"/>
              </a:rPr>
              <a:t>  EMPLOYEE_TYPE         </a:t>
            </a:r>
            <a:r>
              <a:rPr lang="en-US" sz="800" b="0" i="0" u="none" strike="noStrike" baseline="0" dirty="0">
                <a:solidFill>
                  <a:srgbClr val="FF0000"/>
                </a:solidFill>
                <a:highlight>
                  <a:srgbClr val="FFFFFF"/>
                </a:highlight>
                <a:latin typeface="Courier"/>
              </a:rPr>
              <a:t>VARCHAR2</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10</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NOT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NULL,</a:t>
            </a: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--SALARY,HOURLY,1099  </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DATE_CREATED          </a:t>
            </a:r>
            <a:r>
              <a:rPr lang="en-US" sz="800" b="0" i="0" u="none" strike="noStrike" baseline="0" dirty="0">
                <a:solidFill>
                  <a:srgbClr val="0000FF"/>
                </a:solidFill>
                <a:highlight>
                  <a:srgbClr val="FFFFFF"/>
                </a:highlight>
                <a:latin typeface="Courier"/>
              </a:rPr>
              <a:t>TIMESTAMP(</a:t>
            </a:r>
            <a:r>
              <a:rPr lang="en-US" sz="800" b="0" i="0" u="none" strike="noStrike" baseline="0" dirty="0">
                <a:solidFill>
                  <a:srgbClr val="800000"/>
                </a:solidFill>
                <a:highlight>
                  <a:srgbClr val="FFFFFF"/>
                </a:highlight>
                <a:latin typeface="Courier"/>
              </a:rPr>
              <a:t>6</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DEFAULT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SYSDATE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NOT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NULL,</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DATE_UPDATED          </a:t>
            </a:r>
            <a:r>
              <a:rPr lang="en-US" sz="800" b="0" i="0" u="none" strike="noStrike" baseline="0" dirty="0">
                <a:solidFill>
                  <a:srgbClr val="0000FF"/>
                </a:solidFill>
                <a:highlight>
                  <a:srgbClr val="FFFFFF"/>
                </a:highlight>
                <a:latin typeface="Courier"/>
              </a:rPr>
              <a:t>TIMESTAMP(</a:t>
            </a:r>
            <a:r>
              <a:rPr lang="en-US" sz="800" b="0" i="0" u="none" strike="noStrike" baseline="0" dirty="0">
                <a:solidFill>
                  <a:srgbClr val="800000"/>
                </a:solidFill>
                <a:highlight>
                  <a:srgbClr val="FFFFFF"/>
                </a:highlight>
                <a:latin typeface="Courier"/>
              </a:rPr>
              <a:t>6</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FED_SSN               </a:t>
            </a:r>
            <a:r>
              <a:rPr lang="en-US" sz="800" b="0" i="0" u="none" strike="noStrike" baseline="0" dirty="0">
                <a:solidFill>
                  <a:srgbClr val="FF0000"/>
                </a:solidFill>
                <a:highlight>
                  <a:srgbClr val="FFFFFF"/>
                </a:highlight>
                <a:latin typeface="Courier"/>
              </a:rPr>
              <a:t>NUMBER</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--Length must be 9 digits, required for SALARY and HOURLY</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FED_EIN               </a:t>
            </a:r>
            <a:r>
              <a:rPr lang="en-US" sz="800" b="0" i="0" u="none" strike="noStrike" baseline="0" dirty="0">
                <a:solidFill>
                  <a:srgbClr val="FF0000"/>
                </a:solidFill>
                <a:highlight>
                  <a:srgbClr val="FFFFFF"/>
                </a:highlight>
                <a:latin typeface="Courier"/>
              </a:rPr>
              <a:t>NUMBER</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--Length must be 9 digits 1099 Employees need this value or FED_SSN</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HOURLY_RATE           </a:t>
            </a:r>
            <a:r>
              <a:rPr lang="en-US" sz="800" b="0" i="0" u="none" strike="noStrike" baseline="0" dirty="0">
                <a:solidFill>
                  <a:srgbClr val="FF0000"/>
                </a:solidFill>
                <a:highlight>
                  <a:srgbClr val="FFFFFF"/>
                </a:highlight>
                <a:latin typeface="Courier"/>
              </a:rPr>
              <a:t>NUMBER</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--Required when EMPLOYEE_TYPE = HOURLY or 1099</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ANNUAL_SALARY         </a:t>
            </a:r>
            <a:r>
              <a:rPr lang="en-US" sz="800" b="0" i="0" u="none" strike="noStrike" baseline="0" dirty="0">
                <a:solidFill>
                  <a:srgbClr val="FF0000"/>
                </a:solidFill>
                <a:highlight>
                  <a:srgbClr val="FFFFFF"/>
                </a:highlight>
                <a:latin typeface="Courier"/>
              </a:rPr>
              <a:t>NUMBER</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--Required when EMPLOYEE_TYPE = SALARY</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FAVORITE_COLOR_ID     </a:t>
            </a:r>
            <a:r>
              <a:rPr lang="en-US" sz="800" b="0" i="0" u="none" strike="noStrike" baseline="0" dirty="0">
                <a:solidFill>
                  <a:srgbClr val="FF0000"/>
                </a:solidFill>
                <a:highlight>
                  <a:srgbClr val="FFFFFF"/>
                </a:highlight>
                <a:latin typeface="Courier"/>
              </a:rPr>
              <a:t>NUMBER</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           </a:t>
            </a:r>
            <a:r>
              <a:rPr lang="en-US" sz="800" b="0" i="1" u="none" strike="noStrike" baseline="0" dirty="0">
                <a:solidFill>
                  <a:srgbClr val="008000"/>
                </a:solidFill>
                <a:highlight>
                  <a:srgbClr val="FFFFFF"/>
                </a:highlight>
                <a:latin typeface="Courier"/>
              </a:rPr>
              <a:t>--Create Foreign Key constraint to COLOR_ID in XXHR_COLORS</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PAYROLL_YTD           </a:t>
            </a:r>
            <a:r>
              <a:rPr lang="en-US" sz="800" b="0" i="0" u="none" strike="noStrike" baseline="0" dirty="0">
                <a:solidFill>
                  <a:srgbClr val="FF0000"/>
                </a:solidFill>
                <a:highlight>
                  <a:srgbClr val="FFFFFF"/>
                </a:highlight>
                <a:latin typeface="Courier"/>
              </a:rPr>
              <a:t>NUMBER</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HIRE_DATE             </a:t>
            </a:r>
            <a:r>
              <a:rPr lang="en-US" sz="800" b="0" i="0" u="none" strike="noStrike" baseline="0" dirty="0">
                <a:solidFill>
                  <a:srgbClr val="FF0000"/>
                </a:solidFill>
                <a:highlight>
                  <a:srgbClr val="FFFFFF"/>
                </a:highlight>
                <a:latin typeface="Courier"/>
              </a:rPr>
              <a:t>DATE</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NOT</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NULL,</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TERMINATION_DATE      </a:t>
            </a:r>
            <a:r>
              <a:rPr lang="en-US" sz="800" b="0" i="0" u="none" strike="noStrike" baseline="0" dirty="0">
                <a:solidFill>
                  <a:srgbClr val="FF0000"/>
                </a:solidFill>
                <a:highlight>
                  <a:srgbClr val="FFFFFF"/>
                </a:highlight>
                <a:latin typeface="Courier"/>
              </a:rPr>
              <a:t>DATE</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WORK_STATE            </a:t>
            </a:r>
            <a:r>
              <a:rPr lang="en-US" sz="800" b="0" i="0" u="none" strike="noStrike" baseline="0" dirty="0">
                <a:solidFill>
                  <a:srgbClr val="FF0000"/>
                </a:solidFill>
                <a:highlight>
                  <a:srgbClr val="FFFFFF"/>
                </a:highlight>
                <a:latin typeface="Courier"/>
              </a:rPr>
              <a:t>VARCHAR2</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40</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WORK_CITY             </a:t>
            </a:r>
            <a:r>
              <a:rPr lang="en-US" sz="800" b="0" i="0" u="none" strike="noStrike" baseline="0" dirty="0">
                <a:solidFill>
                  <a:srgbClr val="FF0000"/>
                </a:solidFill>
                <a:highlight>
                  <a:srgbClr val="FFFFFF"/>
                </a:highlight>
                <a:latin typeface="Courier"/>
              </a:rPr>
              <a:t>VARCHAR2</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800000"/>
                </a:solidFill>
                <a:highlight>
                  <a:srgbClr val="FFFFFF"/>
                </a:highlight>
                <a:latin typeface="Courier"/>
              </a:rPr>
              <a:t>40</a:t>
            </a:r>
            <a:r>
              <a:rPr lang="en-US" sz="800" b="0" i="0" u="none" strike="noStrike" baseline="0" dirty="0">
                <a:solidFill>
                  <a:srgbClr val="0000FF"/>
                </a:solidFill>
                <a:highlight>
                  <a:srgbClr val="FFFFFF"/>
                </a:highlight>
                <a:latin typeface="Courier"/>
              </a:rPr>
              <a:t>),</a:t>
            </a:r>
            <a:endParaRPr lang="en-US" sz="800" b="0" i="0" u="none" strike="noStrike" baseline="0" dirty="0">
              <a:solidFill>
                <a:srgbClr val="000000"/>
              </a:solidFill>
              <a:highlight>
                <a:srgbClr val="FFFFFF"/>
              </a:highlight>
              <a:latin typeface="Courier"/>
            </a:endParaRPr>
          </a:p>
          <a:p>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PRIMARY</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KEY</a:t>
            </a:r>
            <a:r>
              <a:rPr lang="en-US" sz="800" b="0" i="0" u="none" strike="noStrike" baseline="0" dirty="0">
                <a:solidFill>
                  <a:srgbClr val="000000"/>
                </a:solidFill>
                <a:highlight>
                  <a:srgbClr val="FFFFFF"/>
                </a:highlight>
                <a:latin typeface="Courier"/>
              </a:rPr>
              <a:t> </a:t>
            </a:r>
            <a:r>
              <a:rPr lang="en-US" sz="800" b="0" i="0" u="none" strike="noStrike" baseline="0" dirty="0">
                <a:solidFill>
                  <a:srgbClr val="0000FF"/>
                </a:solidFill>
                <a:highlight>
                  <a:srgbClr val="FFFFFF"/>
                </a:highlight>
                <a:latin typeface="Courier"/>
              </a:rPr>
              <a:t>(</a:t>
            </a:r>
            <a:r>
              <a:rPr lang="en-US" sz="800" b="0" i="0" u="none" strike="noStrike" baseline="0" dirty="0">
                <a:solidFill>
                  <a:srgbClr val="000000"/>
                </a:solidFill>
                <a:highlight>
                  <a:srgbClr val="FFFFFF"/>
                </a:highlight>
                <a:latin typeface="Courier"/>
              </a:rPr>
              <a:t>EMPLOYEE_ID</a:t>
            </a:r>
            <a:r>
              <a:rPr lang="en-US" sz="800" b="0" i="0" u="none" strike="noStrike" baseline="0" dirty="0">
                <a:solidFill>
                  <a:srgbClr val="0000FF"/>
                </a:solidFill>
                <a:highlight>
                  <a:srgbClr val="FFFFFF"/>
                </a:highlight>
                <a:latin typeface="Courier"/>
              </a:rPr>
              <a:t>));</a:t>
            </a:r>
            <a:endParaRPr lang="en-US" sz="800" dirty="0"/>
          </a:p>
        </p:txBody>
      </p:sp>
      <p:sp>
        <p:nvSpPr>
          <p:cNvPr id="5" name="TextBox 4">
            <a:extLst>
              <a:ext uri="{FF2B5EF4-FFF2-40B4-BE49-F238E27FC236}">
                <a16:creationId xmlns:a16="http://schemas.microsoft.com/office/drawing/2014/main" id="{538B8C66-13F8-403C-929C-B8048917A609}"/>
              </a:ext>
            </a:extLst>
          </p:cNvPr>
          <p:cNvSpPr txBox="1"/>
          <p:nvPr/>
        </p:nvSpPr>
        <p:spPr>
          <a:xfrm>
            <a:off x="295047" y="1056288"/>
            <a:ext cx="11102154" cy="3139321"/>
          </a:xfrm>
          <a:prstGeom prst="rect">
            <a:avLst/>
          </a:prstGeom>
          <a:noFill/>
        </p:spPr>
        <p:txBody>
          <a:bodyPr wrap="square" rtlCol="0">
            <a:spAutoFit/>
          </a:bodyPr>
          <a:lstStyle/>
          <a:p>
            <a:r>
              <a:rPr lang="en-US" dirty="0"/>
              <a:t>Triggers are PL/SQL Code objects that are executed when an Insert, Update or Delete is performed against a specific table.  These triggers can run before or after the Insert, Update or Delete.  They can be used for many purposes</a:t>
            </a:r>
          </a:p>
          <a:p>
            <a:pPr marL="342900" indent="-342900">
              <a:buAutoNum type="arabicParenR"/>
            </a:pPr>
            <a:r>
              <a:rPr lang="en-US" dirty="0"/>
              <a:t>Defaulting of data values</a:t>
            </a:r>
          </a:p>
          <a:p>
            <a:pPr marL="342900" indent="-342900">
              <a:buAutoNum type="arabicParenR"/>
            </a:pPr>
            <a:r>
              <a:rPr lang="en-US" dirty="0"/>
              <a:t>Enforcement of data values </a:t>
            </a:r>
          </a:p>
          <a:p>
            <a:pPr marL="342900" indent="-342900">
              <a:buAutoNum type="arabicParenR"/>
            </a:pPr>
            <a:r>
              <a:rPr lang="en-US" dirty="0"/>
              <a:t>Creating a log of the table activity and log before and after data values</a:t>
            </a:r>
          </a:p>
          <a:p>
            <a:pPr marL="342900" indent="-342900">
              <a:buAutoNum type="arabicParenR"/>
            </a:pPr>
            <a:r>
              <a:rPr lang="en-US" dirty="0"/>
              <a:t>Perform Insert, Update and Delete on other tables</a:t>
            </a:r>
          </a:p>
          <a:p>
            <a:pPr marL="342900" indent="-342900">
              <a:buAutoNum type="arabicParenR"/>
            </a:pPr>
            <a:r>
              <a:rPr lang="en-US" dirty="0"/>
              <a:t>Used to trigger a stored PL/SQL procedure or Function</a:t>
            </a:r>
          </a:p>
          <a:p>
            <a:pPr marL="342900" indent="-342900">
              <a:buAutoNum type="arabicParenR"/>
            </a:pPr>
            <a:r>
              <a:rPr lang="en-US" dirty="0"/>
              <a:t>Used to create an interface from external systems</a:t>
            </a:r>
          </a:p>
          <a:p>
            <a:endParaRPr lang="en-US" dirty="0"/>
          </a:p>
          <a:p>
            <a:r>
              <a:rPr lang="en-US" dirty="0"/>
              <a:t>The Trigger code in the next slide is based on the following table.  The table creation script contains comments as to what validation will occur in an insert trigger on the table.</a:t>
            </a:r>
          </a:p>
        </p:txBody>
      </p:sp>
      <p:sp>
        <p:nvSpPr>
          <p:cNvPr id="6" name="TextBox 5">
            <a:extLst>
              <a:ext uri="{FF2B5EF4-FFF2-40B4-BE49-F238E27FC236}">
                <a16:creationId xmlns:a16="http://schemas.microsoft.com/office/drawing/2014/main" id="{F44322CF-6561-47D8-ABF4-07AD25E64F2A}"/>
              </a:ext>
            </a:extLst>
          </p:cNvPr>
          <p:cNvSpPr txBox="1"/>
          <p:nvPr/>
        </p:nvSpPr>
        <p:spPr>
          <a:xfrm>
            <a:off x="7550870" y="4232051"/>
            <a:ext cx="4270342" cy="1754326"/>
          </a:xfrm>
          <a:prstGeom prst="rect">
            <a:avLst/>
          </a:prstGeom>
          <a:noFill/>
        </p:spPr>
        <p:txBody>
          <a:bodyPr wrap="square" rtlCol="0">
            <a:spAutoFit/>
          </a:bodyPr>
          <a:lstStyle/>
          <a:p>
            <a:r>
              <a:rPr lang="en-US" dirty="0"/>
              <a:t>Within the Trigger code you can reference the column values before the Insert or Update using the prefix of :OLD.</a:t>
            </a:r>
          </a:p>
          <a:p>
            <a:endParaRPr lang="en-US" dirty="0"/>
          </a:p>
          <a:p>
            <a:r>
              <a:rPr lang="en-US" dirty="0"/>
              <a:t>And you can reference the updated values using the prefix of :NEW.</a:t>
            </a:r>
          </a:p>
        </p:txBody>
      </p:sp>
    </p:spTree>
    <p:extLst>
      <p:ext uri="{BB962C8B-B14F-4D97-AF65-F5344CB8AC3E}">
        <p14:creationId xmlns:p14="http://schemas.microsoft.com/office/powerpoint/2010/main" val="194367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CCB0-FBB1-4027-93AC-83ED35EAD7B6}"/>
              </a:ext>
            </a:extLst>
          </p:cNvPr>
          <p:cNvSpPr>
            <a:spLocks noGrp="1"/>
          </p:cNvSpPr>
          <p:nvPr>
            <p:ph type="title"/>
          </p:nvPr>
        </p:nvSpPr>
        <p:spPr>
          <a:xfrm>
            <a:off x="517687" y="138882"/>
            <a:ext cx="11548621" cy="370165"/>
          </a:xfrm>
        </p:spPr>
        <p:txBody>
          <a:bodyPr>
            <a:normAutofit fontScale="90000"/>
          </a:bodyPr>
          <a:lstStyle/>
          <a:p>
            <a:r>
              <a:rPr lang="en-US" dirty="0"/>
              <a:t>6 – Insert Update Trigger Example 1 – Data Validation</a:t>
            </a:r>
          </a:p>
        </p:txBody>
      </p:sp>
      <p:sp>
        <p:nvSpPr>
          <p:cNvPr id="4" name="TextBox 3">
            <a:extLst>
              <a:ext uri="{FF2B5EF4-FFF2-40B4-BE49-F238E27FC236}">
                <a16:creationId xmlns:a16="http://schemas.microsoft.com/office/drawing/2014/main" id="{04CA3F3C-FC9E-40ED-9D40-065C5097FFEA}"/>
              </a:ext>
            </a:extLst>
          </p:cNvPr>
          <p:cNvSpPr txBox="1"/>
          <p:nvPr/>
        </p:nvSpPr>
        <p:spPr>
          <a:xfrm>
            <a:off x="6325386" y="671691"/>
            <a:ext cx="5740922" cy="4662815"/>
          </a:xfrm>
          <a:prstGeom prst="rect">
            <a:avLst/>
          </a:prstGeom>
          <a:noFill/>
        </p:spPr>
        <p:txBody>
          <a:bodyPr wrap="square" rtlCol="0">
            <a:spAutoFit/>
          </a:bodyPr>
          <a:lstStyle/>
          <a:p>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 Validate if EMPLOYEE_TYPE = SALARY or HOURLY must have FED_SSN          --</a:t>
            </a:r>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EMPLOYEE_TYPE </a:t>
            </a:r>
            <a:r>
              <a:rPr lang="en-US" sz="900" b="0" i="0" u="none" strike="noStrike" baseline="0" dirty="0">
                <a:solidFill>
                  <a:srgbClr val="0000FF"/>
                </a:solidFill>
                <a:highlight>
                  <a:srgbClr val="FFFFFF"/>
                </a:highlight>
                <a:latin typeface="Courier"/>
              </a:rPr>
              <a:t>in</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FF0000"/>
                </a:solidFill>
                <a:highlight>
                  <a:srgbClr val="FFFFFF"/>
                </a:highlight>
                <a:latin typeface="Courier"/>
              </a:rPr>
              <a:t>'SALARY'</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FF0000"/>
                </a:solidFill>
                <a:highlight>
                  <a:srgbClr val="FFFFFF"/>
                </a:highlight>
                <a:latin typeface="Courier"/>
              </a:rPr>
              <a:t>'HOURLY'</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THEN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FED_SSN </a:t>
            </a:r>
            <a:r>
              <a:rPr lang="en-US" sz="900" b="0" i="0" u="none" strike="noStrike" baseline="0" dirty="0">
                <a:solidFill>
                  <a:srgbClr val="0000FF"/>
                </a:solidFill>
                <a:highlight>
                  <a:srgbClr val="FFFFFF"/>
                </a:highlight>
                <a:latin typeface="Courier"/>
              </a:rPr>
              <a:t>is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null</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THEN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err="1">
                <a:solidFill>
                  <a:srgbClr val="000000"/>
                </a:solidFill>
                <a:highlight>
                  <a:srgbClr val="FFFFFF"/>
                </a:highlight>
                <a:latin typeface="Courier"/>
              </a:rPr>
              <a:t>raise_application_error</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800000"/>
                </a:solidFill>
                <a:highlight>
                  <a:srgbClr val="FFFFFF"/>
                </a:highlight>
                <a:latin typeface="Courier"/>
              </a:rPr>
              <a:t>20902</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FF0000"/>
                </a:solidFill>
                <a:highlight>
                  <a:srgbClr val="FFFFFF"/>
                </a:highlight>
                <a:latin typeface="Courier"/>
              </a:rPr>
              <a:t>'cannot insert row.  FED_SSN is required for SALARY and HOURLY Employees'</a:t>
            </a:r>
            <a:r>
              <a:rPr lang="en-US" sz="900" b="0" i="0" u="none" strike="noStrike" baseline="0" dirty="0">
                <a:solidFill>
                  <a:srgbClr val="0000FF"/>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endParaRPr lang="en-US" sz="900" b="0" i="0" u="none" strike="noStrike" baseline="0" dirty="0">
              <a:solidFill>
                <a:srgbClr val="000000"/>
              </a:solidFill>
              <a:highlight>
                <a:srgbClr val="FFFFFF"/>
              </a:highlight>
              <a:latin typeface="Courier"/>
            </a:endParaRPr>
          </a:p>
          <a:p>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 Validate if EMPLOYEE_TYPE = 1099 must have either FED_SSN or FED_EIN    --</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EMPLOYEE_TYPE </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FF0000"/>
                </a:solidFill>
                <a:highlight>
                  <a:srgbClr val="FFFFFF"/>
                </a:highlight>
                <a:latin typeface="Courier"/>
              </a:rPr>
              <a:t>'1099'</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THEN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FED_SSN </a:t>
            </a:r>
            <a:r>
              <a:rPr lang="en-US" sz="900" b="0" i="0" u="none" strike="noStrike" baseline="0" dirty="0">
                <a:solidFill>
                  <a:srgbClr val="0000FF"/>
                </a:solidFill>
                <a:highlight>
                  <a:srgbClr val="FFFFFF"/>
                </a:highlight>
                <a:latin typeface="Courier"/>
              </a:rPr>
              <a:t>is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null</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and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FED_EIN </a:t>
            </a:r>
            <a:r>
              <a:rPr lang="en-US" sz="900" b="0" i="0" u="none" strike="noStrike" baseline="0" dirty="0">
                <a:solidFill>
                  <a:srgbClr val="0000FF"/>
                </a:solidFill>
                <a:highlight>
                  <a:srgbClr val="FFFFFF"/>
                </a:highlight>
                <a:latin typeface="Courier"/>
              </a:rPr>
              <a:t>is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null</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THEN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err="1">
                <a:solidFill>
                  <a:srgbClr val="000000"/>
                </a:solidFill>
                <a:highlight>
                  <a:srgbClr val="FFFFFF"/>
                </a:highlight>
                <a:latin typeface="Courier"/>
              </a:rPr>
              <a:t>raise_application_error</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800000"/>
                </a:solidFill>
                <a:highlight>
                  <a:srgbClr val="FFFFFF"/>
                </a:highlight>
                <a:latin typeface="Courier"/>
              </a:rPr>
              <a:t>20903</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FF0000"/>
                </a:solidFill>
                <a:highlight>
                  <a:srgbClr val="FFFFFF"/>
                </a:highlight>
                <a:latin typeface="Courier"/>
              </a:rPr>
              <a:t>'cannot insert row.  FED_SSN or FED_EIN required for 1099 Employees'</a:t>
            </a:r>
            <a:r>
              <a:rPr lang="en-US" sz="900" b="0" i="0" u="none" strike="noStrike" baseline="0" dirty="0">
                <a:solidFill>
                  <a:srgbClr val="0000FF"/>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endParaRPr lang="en-US" sz="900" b="0" i="0" u="none" strike="noStrike" baseline="0" dirty="0">
              <a:solidFill>
                <a:srgbClr val="000000"/>
              </a:solidFill>
              <a:highlight>
                <a:srgbClr val="FFFFFF"/>
              </a:highlight>
              <a:latin typeface="Courier"/>
            </a:endParaRPr>
          </a:p>
          <a:p>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 Validate that FED_SSN and FED_EIN are both entered. Can only have one   --</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FED_SSN </a:t>
            </a:r>
            <a:r>
              <a:rPr lang="en-US" sz="900" b="0" i="0" u="none" strike="noStrike" baseline="0" dirty="0">
                <a:solidFill>
                  <a:srgbClr val="0000FF"/>
                </a:solidFill>
                <a:highlight>
                  <a:srgbClr val="FFFFFF"/>
                </a:highlight>
                <a:latin typeface="Courier"/>
              </a:rPr>
              <a:t>is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not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null</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and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FED_EIN </a:t>
            </a:r>
            <a:r>
              <a:rPr lang="en-US" sz="900" b="0" i="0" u="none" strike="noStrike" baseline="0" dirty="0">
                <a:solidFill>
                  <a:srgbClr val="0000FF"/>
                </a:solidFill>
                <a:highlight>
                  <a:srgbClr val="FFFFFF"/>
                </a:highlight>
                <a:latin typeface="Courier"/>
              </a:rPr>
              <a:t>is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not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null</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THEN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err="1">
                <a:solidFill>
                  <a:srgbClr val="000000"/>
                </a:solidFill>
                <a:highlight>
                  <a:srgbClr val="FFFFFF"/>
                </a:highlight>
                <a:latin typeface="Courier"/>
              </a:rPr>
              <a:t>raise_application_error</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800000"/>
                </a:solidFill>
                <a:highlight>
                  <a:srgbClr val="FFFFFF"/>
                </a:highlight>
                <a:latin typeface="Courier"/>
              </a:rPr>
              <a:t>20904</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FF0000"/>
                </a:solidFill>
                <a:highlight>
                  <a:srgbClr val="FFFFFF"/>
                </a:highlight>
                <a:latin typeface="Courier"/>
              </a:rPr>
              <a:t>'cannot insert row.  Cannot specify both FED_SSN and FED_EIN'</a:t>
            </a:r>
            <a:r>
              <a:rPr lang="en-US" sz="900" b="0" i="0" u="none" strike="noStrike" baseline="0" dirty="0">
                <a:solidFill>
                  <a:srgbClr val="0000FF"/>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endParaRPr lang="en-US" sz="900" b="0" i="0" u="none" strike="noStrike" baseline="0" dirty="0">
              <a:solidFill>
                <a:srgbClr val="000000"/>
              </a:solidFill>
              <a:highlight>
                <a:srgbClr val="FFFFFF"/>
              </a:highlight>
              <a:latin typeface="Courier"/>
            </a:endParaRPr>
          </a:p>
          <a:p>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pt-BR" sz="900" b="0" i="1" u="none" strike="noStrike" baseline="0" dirty="0">
                <a:solidFill>
                  <a:srgbClr val="008000"/>
                </a:solidFill>
                <a:highlight>
                  <a:srgbClr val="FFFFFF"/>
                </a:highlight>
                <a:latin typeface="Courier"/>
              </a:rPr>
              <a:t>-- E N D                                                        Trigger Code --</a:t>
            </a:r>
            <a:endParaRPr lang="pt-BR"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FF"/>
                </a:solidFill>
                <a:highlight>
                  <a:srgbClr val="FFFFFF"/>
                </a:highlight>
                <a:latin typeface="Courier"/>
              </a:rPr>
              <a:t>END;</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FF"/>
                </a:solidFill>
                <a:highlight>
                  <a:srgbClr val="FFFFFF"/>
                </a:highlight>
                <a:latin typeface="Courier"/>
              </a:rPr>
              <a:t>/</a:t>
            </a:r>
            <a:endParaRPr lang="en-US" sz="900" dirty="0"/>
          </a:p>
        </p:txBody>
      </p:sp>
      <p:sp>
        <p:nvSpPr>
          <p:cNvPr id="5" name="TextBox 4">
            <a:extLst>
              <a:ext uri="{FF2B5EF4-FFF2-40B4-BE49-F238E27FC236}">
                <a16:creationId xmlns:a16="http://schemas.microsoft.com/office/drawing/2014/main" id="{68832E19-E522-4E2B-B9B8-F4DE754B9836}"/>
              </a:ext>
            </a:extLst>
          </p:cNvPr>
          <p:cNvSpPr txBox="1"/>
          <p:nvPr/>
        </p:nvSpPr>
        <p:spPr>
          <a:xfrm>
            <a:off x="384143" y="772998"/>
            <a:ext cx="5780202" cy="4785926"/>
          </a:xfrm>
          <a:prstGeom prst="rect">
            <a:avLst/>
          </a:prstGeom>
          <a:noFill/>
        </p:spPr>
        <p:txBody>
          <a:bodyPr wrap="square" rtlCol="0">
            <a:spAutoFit/>
          </a:bodyPr>
          <a:lstStyle/>
          <a:p>
            <a:r>
              <a:rPr lang="en-US" sz="900" b="0" i="0" u="none" strike="noStrike" baseline="0" dirty="0">
                <a:solidFill>
                  <a:srgbClr val="0000FF"/>
                </a:solidFill>
                <a:highlight>
                  <a:srgbClr val="FFFFFF"/>
                </a:highlight>
                <a:latin typeface="Courier"/>
              </a:rPr>
              <a:t>CREATE</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OR</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REPLACE</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TRIGGER</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808000"/>
                </a:solidFill>
                <a:highlight>
                  <a:srgbClr val="FFFFFF"/>
                </a:highlight>
                <a:latin typeface="Courier"/>
              </a:rPr>
              <a:t>XXJSEMP_</a:t>
            </a:r>
            <a:r>
              <a:rPr lang="en-US" sz="900" b="0" i="0" u="none" strike="noStrike" baseline="0" dirty="0">
                <a:solidFill>
                  <a:srgbClr val="808000"/>
                </a:solidFill>
                <a:highlight>
                  <a:srgbClr val="FFFF00"/>
                </a:highlight>
                <a:latin typeface="Courier"/>
              </a:rPr>
              <a:t>BIU</a:t>
            </a:r>
            <a:r>
              <a:rPr lang="en-US" sz="900" b="0" i="0" u="none" strike="noStrike" baseline="0" dirty="0">
                <a:solidFill>
                  <a:srgbClr val="808000"/>
                </a:solidFill>
                <a:highlight>
                  <a:srgbClr val="FFFFFF"/>
                </a:highlight>
                <a:latin typeface="Courier"/>
              </a:rPr>
              <a:t>_CR</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BEFORE</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INSERT or UPDATE</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FF"/>
                </a:solidFill>
                <a:highlight>
                  <a:srgbClr val="FFFFFF"/>
                </a:highlight>
                <a:latin typeface="Courier"/>
              </a:rPr>
              <a:t>ON</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808000"/>
                </a:solidFill>
                <a:highlight>
                  <a:srgbClr val="FFFFFF"/>
                </a:highlight>
                <a:latin typeface="Courier"/>
              </a:rPr>
              <a:t>XXJS_EMPLOYEES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REFERENCING</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OLD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AS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OLD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AS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FOR</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EACH</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ROW</a:t>
            </a:r>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 Before Insert Trigger on table XXJS_EMPLOYEES                              --</a:t>
            </a:r>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 Author: Jim Slanker  created May 18th 2022                                 --</a:t>
            </a:r>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FF"/>
                </a:solidFill>
                <a:highlight>
                  <a:srgbClr val="FFFFFF"/>
                </a:highlight>
                <a:latin typeface="Courier"/>
              </a:rPr>
              <a:t>DECLARE</a:t>
            </a:r>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 B E G I N                                                    Trigger Code --</a:t>
            </a:r>
            <a:endParaRPr lang="en-US" sz="900" b="0" i="0" u="none" strike="noStrike" baseline="0" dirty="0">
              <a:solidFill>
                <a:srgbClr val="000000"/>
              </a:solidFill>
              <a:highlight>
                <a:srgbClr val="FFFFFF"/>
              </a:highlight>
              <a:latin typeface="Courier"/>
            </a:endParaRPr>
          </a:p>
          <a:p>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FF"/>
                </a:solidFill>
                <a:highlight>
                  <a:srgbClr val="FFFFFF"/>
                </a:highlight>
                <a:latin typeface="Courier"/>
              </a:rPr>
              <a:t>BEGIN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 If FED_SSN entered ensure it contains 9 digits                          --</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FED_SSN </a:t>
            </a:r>
            <a:r>
              <a:rPr lang="en-US" sz="900" b="0" i="0" u="none" strike="noStrike" baseline="0" dirty="0">
                <a:solidFill>
                  <a:srgbClr val="0000FF"/>
                </a:solidFill>
                <a:highlight>
                  <a:srgbClr val="FFFFFF"/>
                </a:highlight>
                <a:latin typeface="Courier"/>
              </a:rPr>
              <a:t>is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not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null</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THEN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LENGTH(:NEW.</a:t>
            </a:r>
            <a:r>
              <a:rPr lang="en-US" sz="900" b="0" i="0" u="none" strike="noStrike" baseline="0" dirty="0">
                <a:solidFill>
                  <a:srgbClr val="000000"/>
                </a:solidFill>
                <a:highlight>
                  <a:srgbClr val="FFFFFF"/>
                </a:highlight>
                <a:latin typeface="Courier"/>
              </a:rPr>
              <a:t>FED_SSN</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&lt;&gt;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800000"/>
                </a:solidFill>
                <a:highlight>
                  <a:srgbClr val="FFFFFF"/>
                </a:highlight>
                <a:latin typeface="Courier"/>
              </a:rPr>
              <a:t>9</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THEN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err="1">
                <a:solidFill>
                  <a:srgbClr val="000000"/>
                </a:solidFill>
                <a:highlight>
                  <a:srgbClr val="FFFFFF"/>
                </a:highlight>
                <a:latin typeface="Courier"/>
              </a:rPr>
              <a:t>raise_application_error</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800000"/>
                </a:solidFill>
                <a:highlight>
                  <a:srgbClr val="FFFFFF"/>
                </a:highlight>
                <a:latin typeface="Courier"/>
              </a:rPr>
              <a:t>20900</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FF0000"/>
                </a:solidFill>
                <a:highlight>
                  <a:srgbClr val="FFFFFF"/>
                </a:highlight>
                <a:latin typeface="Courier"/>
              </a:rPr>
              <a:t>'cannot insert row.  FED_SSN must be 9 digits'</a:t>
            </a:r>
            <a:r>
              <a:rPr lang="en-US" sz="900" b="0" i="0" u="none" strike="noStrike" baseline="0" dirty="0">
                <a:solidFill>
                  <a:srgbClr val="0000FF"/>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 If FED_EIN entered ensure it contains 9 digits                          --</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1" u="none" strike="noStrike" baseline="0" dirty="0">
                <a:solidFill>
                  <a:srgbClr val="008000"/>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:NEW.</a:t>
            </a:r>
            <a:r>
              <a:rPr lang="en-US" sz="900" b="0" i="0" u="none" strike="noStrike" baseline="0" dirty="0">
                <a:solidFill>
                  <a:srgbClr val="000000"/>
                </a:solidFill>
                <a:highlight>
                  <a:srgbClr val="FFFFFF"/>
                </a:highlight>
                <a:latin typeface="Courier"/>
              </a:rPr>
              <a:t>FED_EIN </a:t>
            </a:r>
            <a:r>
              <a:rPr lang="en-US" sz="900" b="0" i="0" u="none" strike="noStrike" baseline="0" dirty="0">
                <a:solidFill>
                  <a:srgbClr val="0000FF"/>
                </a:solidFill>
                <a:highlight>
                  <a:srgbClr val="FFFFFF"/>
                </a:highlight>
                <a:latin typeface="Courier"/>
              </a:rPr>
              <a:t>is</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not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null</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THEN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LENGTH(:NEW.</a:t>
            </a:r>
            <a:r>
              <a:rPr lang="en-US" sz="900" b="0" i="0" u="none" strike="noStrike" baseline="0" dirty="0">
                <a:solidFill>
                  <a:srgbClr val="000000"/>
                </a:solidFill>
                <a:highlight>
                  <a:srgbClr val="FFFFFF"/>
                </a:highlight>
                <a:latin typeface="Courier"/>
              </a:rPr>
              <a:t>FED_EIN</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&lt;&gt;</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800000"/>
                </a:solidFill>
                <a:highlight>
                  <a:srgbClr val="FFFFFF"/>
                </a:highlight>
                <a:latin typeface="Courier"/>
              </a:rPr>
              <a:t>9</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THEN</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err="1">
                <a:solidFill>
                  <a:srgbClr val="000000"/>
                </a:solidFill>
                <a:highlight>
                  <a:srgbClr val="FFFFFF"/>
                </a:highlight>
                <a:latin typeface="Courier"/>
              </a:rPr>
              <a:t>raise_application_error</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800000"/>
                </a:solidFill>
                <a:highlight>
                  <a:srgbClr val="FFFFFF"/>
                </a:highlight>
                <a:latin typeface="Courier"/>
              </a:rPr>
              <a:t>20901</a:t>
            </a:r>
            <a:r>
              <a:rPr lang="en-US" sz="900" b="0" i="0" u="none" strike="noStrike" baseline="0" dirty="0">
                <a:solidFill>
                  <a:srgbClr val="0000FF"/>
                </a:solidFill>
                <a:highlight>
                  <a:srgbClr val="FFFFFF"/>
                </a:highlight>
                <a:latin typeface="Courier"/>
              </a:rPr>
              <a:t>,</a:t>
            </a:r>
            <a:r>
              <a:rPr lang="en-US" sz="900" b="0" i="0" u="none" strike="noStrike" baseline="0" dirty="0">
                <a:solidFill>
                  <a:srgbClr val="FF0000"/>
                </a:solidFill>
                <a:highlight>
                  <a:srgbClr val="FFFFFF"/>
                </a:highlight>
                <a:latin typeface="Courier"/>
              </a:rPr>
              <a:t>'cannot insert row.  FED_EIN must be 9 digits'</a:t>
            </a:r>
            <a:r>
              <a:rPr lang="en-US" sz="900" b="0" i="0" u="none" strike="noStrike" baseline="0" dirty="0">
                <a:solidFill>
                  <a:srgbClr val="0000FF"/>
                </a:solidFill>
                <a:highlight>
                  <a:srgbClr val="FFFFFF"/>
                </a:highlight>
                <a:latin typeface="Courier"/>
              </a:rPr>
              <a:t>);</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endParaRPr lang="en-US" sz="900" b="0" i="0" u="none" strike="noStrike" baseline="0" dirty="0">
              <a:solidFill>
                <a:srgbClr val="000000"/>
              </a:solidFill>
              <a:highlight>
                <a:srgbClr val="FFFFFF"/>
              </a:highlight>
              <a:latin typeface="Courier"/>
            </a:endParaRPr>
          </a:p>
          <a:p>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END</a:t>
            </a:r>
            <a:r>
              <a:rPr lang="en-US" sz="900" b="0" i="0" u="none" strike="noStrike" baseline="0" dirty="0">
                <a:solidFill>
                  <a:srgbClr val="000000"/>
                </a:solidFill>
                <a:highlight>
                  <a:srgbClr val="FFFFFF"/>
                </a:highlight>
                <a:latin typeface="Courier"/>
              </a:rPr>
              <a:t> </a:t>
            </a:r>
            <a:r>
              <a:rPr lang="en-US" sz="900" b="0" i="0" u="none" strike="noStrike" baseline="0" dirty="0">
                <a:solidFill>
                  <a:srgbClr val="0000FF"/>
                </a:solidFill>
                <a:highlight>
                  <a:srgbClr val="FFFFFF"/>
                </a:highlight>
                <a:latin typeface="Courier"/>
              </a:rPr>
              <a:t>IF;</a:t>
            </a:r>
            <a:r>
              <a:rPr lang="en-US" sz="900" b="0" i="0" u="none" strike="noStrike" baseline="0" dirty="0">
                <a:solidFill>
                  <a:srgbClr val="000000"/>
                </a:solidFill>
                <a:highlight>
                  <a:srgbClr val="FFFFFF"/>
                </a:highlight>
                <a:latin typeface="Courier"/>
              </a:rPr>
              <a:t>  </a:t>
            </a:r>
          </a:p>
          <a:p>
            <a:r>
              <a:rPr lang="en-US" sz="900" b="0" i="0" u="none" strike="noStrike" baseline="0" dirty="0">
                <a:solidFill>
                  <a:srgbClr val="000000"/>
                </a:solidFill>
                <a:highlight>
                  <a:srgbClr val="FFFFFF"/>
                </a:highlight>
                <a:latin typeface="Courier"/>
              </a:rPr>
              <a:t>  </a:t>
            </a:r>
          </a:p>
          <a:p>
            <a:endParaRPr lang="en-US" sz="800" dirty="0"/>
          </a:p>
        </p:txBody>
      </p:sp>
      <p:sp>
        <p:nvSpPr>
          <p:cNvPr id="6" name="TextBox 5">
            <a:extLst>
              <a:ext uri="{FF2B5EF4-FFF2-40B4-BE49-F238E27FC236}">
                <a16:creationId xmlns:a16="http://schemas.microsoft.com/office/drawing/2014/main" id="{E2C2E82E-3365-4AD1-B9E6-550039CAA63F}"/>
              </a:ext>
            </a:extLst>
          </p:cNvPr>
          <p:cNvSpPr txBox="1"/>
          <p:nvPr/>
        </p:nvSpPr>
        <p:spPr>
          <a:xfrm>
            <a:off x="273377" y="5373278"/>
            <a:ext cx="5288437" cy="1077218"/>
          </a:xfrm>
          <a:prstGeom prst="rect">
            <a:avLst/>
          </a:prstGeom>
          <a:noFill/>
          <a:ln>
            <a:solidFill>
              <a:schemeClr val="accent1"/>
            </a:solidFill>
          </a:ln>
          <a:effectLst>
            <a:glow rad="127000">
              <a:srgbClr val="0000FF"/>
            </a:glow>
          </a:effectLst>
        </p:spPr>
        <p:txBody>
          <a:bodyPr wrap="square" rtlCol="0">
            <a:spAutoFit/>
          </a:bodyPr>
          <a:lstStyle/>
          <a:p>
            <a:r>
              <a:rPr lang="en-US" sz="1600" dirty="0"/>
              <a:t>The </a:t>
            </a:r>
            <a:r>
              <a:rPr lang="en-US" sz="1600" dirty="0" err="1"/>
              <a:t>raise_application_error</a:t>
            </a:r>
            <a:r>
              <a:rPr lang="en-US" sz="1600" dirty="0"/>
              <a:t> causes the INSERT or UPDATE statement to fail.  The code issuing the INSERT or UPDATE can check for the user error code raised.  *Note trigger name contains </a:t>
            </a:r>
            <a:r>
              <a:rPr lang="en-US" sz="1600" dirty="0">
                <a:highlight>
                  <a:srgbClr val="FFFF00"/>
                </a:highlight>
              </a:rPr>
              <a:t>BIU</a:t>
            </a:r>
            <a:r>
              <a:rPr lang="en-US" sz="1600" dirty="0"/>
              <a:t> for Before Insert Update</a:t>
            </a:r>
          </a:p>
        </p:txBody>
      </p:sp>
    </p:spTree>
    <p:extLst>
      <p:ext uri="{BB962C8B-B14F-4D97-AF65-F5344CB8AC3E}">
        <p14:creationId xmlns:p14="http://schemas.microsoft.com/office/powerpoint/2010/main" val="217104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CCB0-FBB1-4027-93AC-83ED35EAD7B6}"/>
              </a:ext>
            </a:extLst>
          </p:cNvPr>
          <p:cNvSpPr>
            <a:spLocks noGrp="1"/>
          </p:cNvSpPr>
          <p:nvPr>
            <p:ph type="title"/>
          </p:nvPr>
        </p:nvSpPr>
        <p:spPr>
          <a:xfrm>
            <a:off x="517687" y="138882"/>
            <a:ext cx="11548621" cy="370165"/>
          </a:xfrm>
        </p:spPr>
        <p:txBody>
          <a:bodyPr>
            <a:normAutofit fontScale="90000"/>
          </a:bodyPr>
          <a:lstStyle/>
          <a:p>
            <a:r>
              <a:rPr lang="en-US" dirty="0"/>
              <a:t>6 – Insert Update Trigger Example 1 – Data Validation</a:t>
            </a:r>
          </a:p>
        </p:txBody>
      </p:sp>
      <p:sp>
        <p:nvSpPr>
          <p:cNvPr id="6" name="TextBox 5">
            <a:extLst>
              <a:ext uri="{FF2B5EF4-FFF2-40B4-BE49-F238E27FC236}">
                <a16:creationId xmlns:a16="http://schemas.microsoft.com/office/drawing/2014/main" id="{E2C2E82E-3365-4AD1-B9E6-550039CAA63F}"/>
              </a:ext>
            </a:extLst>
          </p:cNvPr>
          <p:cNvSpPr txBox="1"/>
          <p:nvPr/>
        </p:nvSpPr>
        <p:spPr>
          <a:xfrm>
            <a:off x="273377" y="6268824"/>
            <a:ext cx="6108569" cy="338554"/>
          </a:xfrm>
          <a:prstGeom prst="rect">
            <a:avLst/>
          </a:prstGeom>
          <a:noFill/>
          <a:ln>
            <a:solidFill>
              <a:schemeClr val="accent1"/>
            </a:solidFill>
          </a:ln>
          <a:effectLst>
            <a:glow rad="127000">
              <a:srgbClr val="0000FF"/>
            </a:glow>
          </a:effectLst>
        </p:spPr>
        <p:txBody>
          <a:bodyPr wrap="square" rtlCol="0">
            <a:spAutoFit/>
          </a:bodyPr>
          <a:lstStyle/>
          <a:p>
            <a:r>
              <a:rPr lang="en-US" sz="1600" dirty="0"/>
              <a:t>Testing Insert and Update statements on table XXJS_EMPLOYEES</a:t>
            </a:r>
          </a:p>
        </p:txBody>
      </p:sp>
      <p:pic>
        <p:nvPicPr>
          <p:cNvPr id="7" name="Picture 6">
            <a:extLst>
              <a:ext uri="{FF2B5EF4-FFF2-40B4-BE49-F238E27FC236}">
                <a16:creationId xmlns:a16="http://schemas.microsoft.com/office/drawing/2014/main" id="{08CEDB1A-5FE6-4C44-8029-AED89B5F0753}"/>
              </a:ext>
            </a:extLst>
          </p:cNvPr>
          <p:cNvPicPr>
            <a:picLocks noChangeAspect="1"/>
          </p:cNvPicPr>
          <p:nvPr/>
        </p:nvPicPr>
        <p:blipFill>
          <a:blip r:embed="rId2"/>
          <a:stretch>
            <a:fillRect/>
          </a:stretch>
        </p:blipFill>
        <p:spPr>
          <a:xfrm>
            <a:off x="273377" y="802407"/>
            <a:ext cx="5822623" cy="2066925"/>
          </a:xfrm>
          <a:prstGeom prst="rect">
            <a:avLst/>
          </a:prstGeom>
        </p:spPr>
      </p:pic>
      <p:pic>
        <p:nvPicPr>
          <p:cNvPr id="9" name="Picture 8">
            <a:extLst>
              <a:ext uri="{FF2B5EF4-FFF2-40B4-BE49-F238E27FC236}">
                <a16:creationId xmlns:a16="http://schemas.microsoft.com/office/drawing/2014/main" id="{BC999542-D5B5-41CC-BC93-5BFF8A0B530F}"/>
              </a:ext>
            </a:extLst>
          </p:cNvPr>
          <p:cNvPicPr>
            <a:picLocks noChangeAspect="1"/>
          </p:cNvPicPr>
          <p:nvPr/>
        </p:nvPicPr>
        <p:blipFill>
          <a:blip r:embed="rId3"/>
          <a:stretch>
            <a:fillRect/>
          </a:stretch>
        </p:blipFill>
        <p:spPr>
          <a:xfrm>
            <a:off x="273377" y="3083080"/>
            <a:ext cx="5822623" cy="2076450"/>
          </a:xfrm>
          <a:prstGeom prst="rect">
            <a:avLst/>
          </a:prstGeom>
        </p:spPr>
      </p:pic>
      <p:pic>
        <p:nvPicPr>
          <p:cNvPr id="13" name="Picture 12">
            <a:extLst>
              <a:ext uri="{FF2B5EF4-FFF2-40B4-BE49-F238E27FC236}">
                <a16:creationId xmlns:a16="http://schemas.microsoft.com/office/drawing/2014/main" id="{4609F5AD-C811-44C2-B6A9-97453D79CAD7}"/>
              </a:ext>
            </a:extLst>
          </p:cNvPr>
          <p:cNvPicPr>
            <a:picLocks noChangeAspect="1"/>
          </p:cNvPicPr>
          <p:nvPr/>
        </p:nvPicPr>
        <p:blipFill>
          <a:blip r:embed="rId4"/>
          <a:stretch>
            <a:fillRect/>
          </a:stretch>
        </p:blipFill>
        <p:spPr>
          <a:xfrm>
            <a:off x="6515886" y="957863"/>
            <a:ext cx="5402737" cy="1676400"/>
          </a:xfrm>
          <a:prstGeom prst="rect">
            <a:avLst/>
          </a:prstGeom>
        </p:spPr>
      </p:pic>
    </p:spTree>
    <p:extLst>
      <p:ext uri="{BB962C8B-B14F-4D97-AF65-F5344CB8AC3E}">
        <p14:creationId xmlns:p14="http://schemas.microsoft.com/office/powerpoint/2010/main" val="2796897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3607</Words>
  <Application>Microsoft Office PowerPoint</Application>
  <PresentationFormat>Widescreen</PresentationFormat>
  <Paragraphs>493</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Calibri Light</vt:lpstr>
      <vt:lpstr>Consolas</vt:lpstr>
      <vt:lpstr>Courier</vt:lpstr>
      <vt:lpstr>Office Theme</vt:lpstr>
      <vt:lpstr>Packager Shell Object</vt:lpstr>
      <vt:lpstr>Oracle Table Training</vt:lpstr>
      <vt:lpstr>1 - Create Table – Defining new table in Oracle</vt:lpstr>
      <vt:lpstr>2 - Alter Table – Change Table Definition </vt:lpstr>
      <vt:lpstr>3 - Sequence Creation / Definition</vt:lpstr>
      <vt:lpstr>4 - Assignment of Primary Key values</vt:lpstr>
      <vt:lpstr>5 - Table Constraints – Enforce Data Validition</vt:lpstr>
      <vt:lpstr>6 - Table Triggers / Code fires on Insert, Update or Delete on Table</vt:lpstr>
      <vt:lpstr>6 – Insert Update Trigger Example 1 – Data Validation</vt:lpstr>
      <vt:lpstr>6 – Insert Update Trigger Example 1 – Data Validation</vt:lpstr>
      <vt:lpstr>6 – Update Delete Trigger Example 2– Data Auditing</vt:lpstr>
      <vt:lpstr>6 – Update Delete Trigger Example 2 – Data Auditing</vt:lpstr>
      <vt:lpstr>6 – Trigger Example 3 – Table + Trigger Interface into STAR Blending</vt:lpstr>
      <vt:lpstr>6 – Trigger Example 3 – Table + Trigger Interface into STAR Blending</vt:lpstr>
      <vt:lpstr>7 - Table Indexes / Improve performance / Enforce Uniqueness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Tables</dc:title>
  <dc:creator>Slanker, James</dc:creator>
  <cp:lastModifiedBy>Slanker, James</cp:lastModifiedBy>
  <cp:revision>34</cp:revision>
  <cp:lastPrinted>2022-05-25T20:13:43Z</cp:lastPrinted>
  <dcterms:created xsi:type="dcterms:W3CDTF">2022-05-25T12:53:42Z</dcterms:created>
  <dcterms:modified xsi:type="dcterms:W3CDTF">2022-06-03T15:34:30Z</dcterms:modified>
</cp:coreProperties>
</file>