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B5F1-2A42-4766-93AE-45BAC06C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9598-9CDC-4929-A3C4-093717BF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3519-D561-4AE7-8050-FFA44BC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E2A6-2485-47B5-9978-EA34B90D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A1E5-0D88-4A35-B612-F8431DBE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DBB2-824B-43E9-A21A-19ADA868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C2C07-0968-4CC6-B9DE-8A158090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A41D-E177-493A-B06A-9D55B333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6108-077B-4D43-9916-13BC43D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C287-8F4D-42FF-A713-8E53F03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03B1A-85F9-4BE6-A378-B7CE18FA1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6E73-3858-468C-9B8B-3674640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6970-D759-42DB-A82B-C09A0021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3FB2-7002-4C62-B3C8-CC41514E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804D-2F85-4DBB-BEF7-D57E9881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5C5-8E33-4C8F-AB0A-B9D98FA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55D3-E9E9-405C-9987-FD8E80F9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9341-56B7-4551-9E55-54AF164C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52DC-D0BD-4FD6-AA44-7AF214F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A03D-9A06-49D4-AF1B-7C5EA62D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421-6DA3-45F7-A07C-F66747F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336F-33D1-4DC1-AE6C-8ADBD229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8CC0-8230-4437-8AE4-447DB3CE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AEFF-3BB4-42E0-A2E6-88EEECC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E6F0-3BC7-4111-AE04-616CF33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545-3135-44FF-924F-FDA76D7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3A68-0180-46A1-B6B0-481F503C5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7CF1-650C-4CDB-9584-3CDA82FF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61DF-55F8-4643-97CF-D63A6B8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240D-DD17-4E2B-BC63-6BF6BB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73EE-7B79-4758-96D9-E12B383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6779-E76C-4F71-9CC1-7BB4A592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F3A8-69E8-43C9-9941-26877E72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43E3-76DE-465A-AA68-E456C5A6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4AB89-BBE0-499F-8C56-5C5C75F3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5C914-181B-4D73-BE7D-76E2C41E9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F7DF-B650-4C02-95F9-21CD257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AB0AA-AE1A-416C-910C-ABE7240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70038-5916-4F1A-A374-D1E75AB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85F8-8FE1-4135-83E5-A43BF4C0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226DC-C90E-493E-AA40-E547E209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8D06-E112-4DDA-AF44-AFEFD89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AA5D-8C47-4282-9F99-6756CE2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40BD1-E205-4726-924E-09EC58D5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01D85-D9B6-4936-8224-8D54D7F6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31284-C7A2-48E2-95D8-23A6A4B1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BC7F-5362-4E5F-9408-6854AB80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6CB2-7925-45B5-9C1C-88C6D497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21EDA-97B8-45F6-BC65-5FC35044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1B4B-FB7F-46F7-8CA4-14989E13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61AA-F023-4DF0-8936-E13B0A89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5E9F-A091-4FD0-8311-597A1B4A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30EC-73DC-44C5-A4EB-C0D17976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5E557-5907-4E83-8C89-910CE1036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6FC17-CC69-4902-B65A-D243E824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E3D3-3B89-4FE6-B579-0263547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0E0A-1B1F-42AA-9081-4E3EFF90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634B-514B-4E81-B6A9-48D4E40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A4203-3992-4730-8BE8-5BDFCFFA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4E24-1F23-455E-B1FA-41FC3B5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DF0F-8FC7-4456-9CAF-B1677767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576E-5D4A-4F97-83CF-A4CD799072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B7DF-F5CF-415C-B154-C86EB725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33BD-1519-4061-9DDB-90D8D3FF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3B0E-7672-4171-8AFF-013ECC20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8231"/>
          </a:xfrm>
        </p:spPr>
        <p:txBody>
          <a:bodyPr>
            <a:normAutofit/>
          </a:bodyPr>
          <a:lstStyle/>
          <a:p>
            <a:r>
              <a:rPr lang="en-US" sz="4400" dirty="0"/>
              <a:t>SANDBOX Training Tables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596A6BA-D2D6-49C7-B4A0-09729697C215}"/>
              </a:ext>
            </a:extLst>
          </p:cNvPr>
          <p:cNvSpPr/>
          <p:nvPr/>
        </p:nvSpPr>
        <p:spPr>
          <a:xfrm>
            <a:off x="1523999" y="1260181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XX??_EMPLOYEES</a:t>
            </a:r>
          </a:p>
          <a:p>
            <a:pPr algn="ctr"/>
            <a:r>
              <a:rPr lang="en-US" dirty="0"/>
              <a:t>XX??EMP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35F44DB-3ED5-42EB-9EED-135A0C631094}"/>
              </a:ext>
            </a:extLst>
          </p:cNvPr>
          <p:cNvSpPr/>
          <p:nvPr/>
        </p:nvSpPr>
        <p:spPr>
          <a:xfrm>
            <a:off x="5584270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XX??_PAYROLL_TAX_TYPES</a:t>
            </a:r>
          </a:p>
          <a:p>
            <a:pPr algn="ctr"/>
            <a:r>
              <a:rPr lang="en-US" dirty="0"/>
              <a:t>XX?TAXTYP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1C715DC-F64C-4D94-AC22-71F5782353D4}"/>
              </a:ext>
            </a:extLst>
          </p:cNvPr>
          <p:cNvSpPr/>
          <p:nvPr/>
        </p:nvSpPr>
        <p:spPr>
          <a:xfrm>
            <a:off x="5584269" y="3950950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XX??_PAYROLL_LOG</a:t>
            </a:r>
          </a:p>
          <a:p>
            <a:pPr algn="ctr"/>
            <a:r>
              <a:rPr lang="en-US" dirty="0"/>
              <a:t>XX??PAYLOG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69C6920-8C1B-477D-BD12-E340ADECEE9E}"/>
              </a:ext>
            </a:extLst>
          </p:cNvPr>
          <p:cNvSpPr/>
          <p:nvPr/>
        </p:nvSpPr>
        <p:spPr>
          <a:xfrm>
            <a:off x="1591112" y="3950950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XX??_COLORS</a:t>
            </a:r>
          </a:p>
          <a:p>
            <a:pPr algn="ctr"/>
            <a:r>
              <a:rPr lang="en-US" dirty="0"/>
              <a:t>XX??COL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BEA8140-EE24-444F-8AC6-B742362166A8}"/>
              </a:ext>
            </a:extLst>
          </p:cNvPr>
          <p:cNvSpPr/>
          <p:nvPr/>
        </p:nvSpPr>
        <p:spPr>
          <a:xfrm>
            <a:off x="1591113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XX??_TIMECARDS</a:t>
            </a:r>
          </a:p>
          <a:p>
            <a:pPr algn="ctr"/>
            <a:r>
              <a:rPr lang="en-US" dirty="0"/>
              <a:t>XX??TIM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64ADD4C-73C5-4541-84DC-BBB3A3299984}"/>
              </a:ext>
            </a:extLst>
          </p:cNvPr>
          <p:cNvSpPr/>
          <p:nvPr/>
        </p:nvSpPr>
        <p:spPr>
          <a:xfrm>
            <a:off x="5584268" y="1289807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</a:t>
            </a:r>
          </a:p>
          <a:p>
            <a:pPr algn="ctr"/>
            <a:r>
              <a:rPr lang="en-US" dirty="0"/>
              <a:t>XX??PAY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ECC22D2-B74A-41E0-BB95-EC203C87B41C}"/>
              </a:ext>
            </a:extLst>
          </p:cNvPr>
          <p:cNvSpPr/>
          <p:nvPr/>
        </p:nvSpPr>
        <p:spPr>
          <a:xfrm>
            <a:off x="9026610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XX??_PAYROLL_TAX_RATES</a:t>
            </a:r>
          </a:p>
          <a:p>
            <a:pPr algn="ctr"/>
            <a:r>
              <a:rPr lang="en-US" dirty="0"/>
              <a:t>XX??RAT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C0B75EB-9D68-4BE9-B78B-D41DC486A272}"/>
              </a:ext>
            </a:extLst>
          </p:cNvPr>
          <p:cNvSpPr/>
          <p:nvPr/>
        </p:nvSpPr>
        <p:spPr>
          <a:xfrm>
            <a:off x="5669559" y="5269778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XX??_PAYROLL_YTD</a:t>
            </a:r>
          </a:p>
          <a:p>
            <a:pPr algn="ctr"/>
            <a:r>
              <a:rPr lang="en-US" dirty="0"/>
              <a:t>XX??YTD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9436E-3D63-47BC-B5EB-67854599A0D1}"/>
              </a:ext>
            </a:extLst>
          </p:cNvPr>
          <p:cNvSpPr txBox="1"/>
          <p:nvPr/>
        </p:nvSpPr>
        <p:spPr>
          <a:xfrm>
            <a:off x="504701" y="5474525"/>
            <a:ext cx="507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Joe Winnicki to use XXJW_ as prefix on all objects</a:t>
            </a:r>
          </a:p>
          <a:p>
            <a:endParaRPr lang="en-US" dirty="0"/>
          </a:p>
          <a:p>
            <a:r>
              <a:rPr lang="en-US" dirty="0"/>
              <a:t>Ryan Joaquim to use XXRJ_ as prefix on all objects</a:t>
            </a:r>
          </a:p>
          <a:p>
            <a:endParaRPr lang="en-US" dirty="0"/>
          </a:p>
          <a:p>
            <a:r>
              <a:rPr lang="en-US" dirty="0"/>
              <a:t>Jim Slanker to use XXJS_ as prefix on all objects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C4134E-55A1-4CD4-B37C-577A38305D96}"/>
              </a:ext>
            </a:extLst>
          </p:cNvPr>
          <p:cNvSpPr/>
          <p:nvPr/>
        </p:nvSpPr>
        <p:spPr>
          <a:xfrm>
            <a:off x="9090759" y="738231"/>
            <a:ext cx="2915194" cy="1371600"/>
          </a:xfrm>
          <a:prstGeom prst="wedgeRoundRectCallout">
            <a:avLst>
              <a:gd name="adj1" fmla="val -100246"/>
              <a:gd name="adj2" fmla="val 368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Short name is the table alias name that will be used in naming other objects related to the table.  Other objects include Constraints, Triggers and Indexes. 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74CA5D7-3CF0-400A-94BA-A53575015498}"/>
              </a:ext>
            </a:extLst>
          </p:cNvPr>
          <p:cNvSpPr/>
          <p:nvPr/>
        </p:nvSpPr>
        <p:spPr>
          <a:xfrm>
            <a:off x="8921235" y="39333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XX??_DEBUG</a:t>
            </a:r>
          </a:p>
          <a:p>
            <a:pPr algn="ctr"/>
            <a:r>
              <a:rPr lang="en-US" dirty="0"/>
              <a:t>??DEBUG</a:t>
            </a:r>
          </a:p>
        </p:txBody>
      </p:sp>
    </p:spTree>
    <p:extLst>
      <p:ext uri="{BB962C8B-B14F-4D97-AF65-F5344CB8AC3E}">
        <p14:creationId xmlns:p14="http://schemas.microsoft.com/office/powerpoint/2010/main" val="317487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XX??_DEBUG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SEQ_NO    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TEXT      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PROCEDURE_NAME       </a:t>
            </a:r>
          </a:p>
          <a:p>
            <a:r>
              <a:rPr lang="en-US" dirty="0">
                <a:highlight>
                  <a:srgbClr val="FFFF00"/>
                </a:highlight>
              </a:rPr>
              <a:t>CREATED_BY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DATE_CREATED         </a:t>
            </a:r>
          </a:p>
          <a:p>
            <a:r>
              <a:rPr lang="en-US" dirty="0">
                <a:highlight>
                  <a:srgbClr val="FFFF00"/>
                </a:highlight>
              </a:rPr>
              <a:t>CLIENT_PROGRAM_NAME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9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1 of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A7C3-E4BD-431C-AADD-2A7C4A225346}"/>
              </a:ext>
            </a:extLst>
          </p:cNvPr>
          <p:cNvSpPr txBox="1"/>
          <p:nvPr/>
        </p:nvSpPr>
        <p:spPr>
          <a:xfrm>
            <a:off x="436227" y="825579"/>
            <a:ext cx="1131954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Query to create test insert data for SANDBOX XX??_EMPLOYEES Tables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||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 '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||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name,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date_created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DATE_CREATED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to assign Employee Type based on 1st character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of Employee Last Name              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'SALARY'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employee_type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+ DBMS_RANDOM.VALUE to assign FED_SSN based on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230000001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289999999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FED_SSN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+ DBMS_RANDOM.VALUE to assign FED_EIN based on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890000001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919999999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920000001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959999999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960000001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989999999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FED_EIN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CASE Statement + DBMS_RANDOM.VALUE to assign HOURLY_RATE based on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ROUND(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15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35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HOURLY_RATE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2 of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A7C3-E4BD-431C-AADD-2A7C4A225346}"/>
              </a:ext>
            </a:extLst>
          </p:cNvPr>
          <p:cNvSpPr txBox="1"/>
          <p:nvPr/>
        </p:nvSpPr>
        <p:spPr>
          <a:xfrm>
            <a:off x="436227" y="825579"/>
            <a:ext cx="1131954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CASE Statement + DBMS_RANDOM.VALUE to assign ANNUAL_SALARY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based on 1st character of Employee Last Name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  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ROUND(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34000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150000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ANNUAL_SALARY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Pick Random number 1 thru 7 to assign FAVORITE_COLOR_ID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7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FAVORITE_COLOR_ID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Add 3 days to created date to assign HIRE_DATE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date_created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+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hire_date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Set TERMINATION_DATE based on DATE_ACCESS_EXPIRED and DATE_REACTIVATED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DATE_ACCESS_EXPIRED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DATE_ACCESS_EXPIRED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TERMINATION_DATE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Default WORK_STATE to OHIO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'OHIO'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WORK_STATE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Default all WORK_STATE to OHIO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to assign WORK_CITY based on 1st character of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Employee Last Name    M = CLEVELAND  B = NORTH RIDGEVILLE  the rest--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will be assigned to BEDFORD HEIGHTS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'M'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'CLEVELAND'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'NORTH RIDGEVILLE'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'BEDFORD HEIGHTS'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WORK_CITY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st_users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--STAR User Table in STAR Schema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length(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--Only select first names greater than 4 characters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*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st_users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st2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--Bypass entries where duplicate names exist in ST_USERS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--to avoid INSERT error in Sandbox XX??_EMPLOYEES table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01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3 of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620B0-9C4D-40E6-94CB-58413486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33254"/>
            <a:ext cx="11887200" cy="59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XX??_EMPLOYEES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090"/>
            <a:ext cx="12398928" cy="5884202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TABLE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XX??_EMPLOYEES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EMPLOYEE_ID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 XX??_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EMP_SEQ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.nextval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NAME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EMPLOYEE_TYPE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--SALARY,HOURLY,1099  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DATE_CREATED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TIMESTAMP(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6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SYSDATE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DATE_UPDATED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TIMESTAMP(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6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FED_SSN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--Length must be 9 digits, required for SALARY and HOURLY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FED_EIN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--Length must be 9 digits 1099 Employees need this value or FED_SSN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HOURLY_RATE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--Required when EMPLOYEE_TYPE = HOURLY or 1099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ANNUAL_SALARY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--Required when EMPLOYEE_TYPE = SALARY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FAVORITE_COLOR_ID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--Create Foreign Key constraint to COLOR_ID in XXHR_COLORS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PAYROLL_YTD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HIRE_DATE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DATE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TERMINATION_DATE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DATE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WORK_STATE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WORK_CITY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KEY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EMPLOYEE_ID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));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179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XX??_TIMECARDS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TIMECARD_ID			Primary Key</a:t>
            </a:r>
          </a:p>
          <a:p>
            <a:r>
              <a:rPr lang="en-US" dirty="0">
                <a:highlight>
                  <a:srgbClr val="00FF00"/>
                </a:highlight>
              </a:rPr>
              <a:t>TIME_CARD_DATE		Unique Index#1</a:t>
            </a:r>
          </a:p>
          <a:p>
            <a:r>
              <a:rPr lang="en-US" dirty="0">
                <a:highlight>
                  <a:srgbClr val="00FF00"/>
                </a:highlight>
              </a:rPr>
              <a:t>EMPLOYEE_ID			Unique Index#1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HOURS</a:t>
            </a:r>
          </a:p>
          <a:p>
            <a:r>
              <a:rPr lang="en-US" dirty="0"/>
              <a:t>TYPE	                                        (WORK,VACATION,HOLIDAY,SICK)</a:t>
            </a:r>
          </a:p>
          <a:p>
            <a:r>
              <a:rPr lang="en-US" dirty="0"/>
              <a:t>PAYROLL_PROCESSED_YN	       (Default to N,  Payroll will set to Y)</a:t>
            </a:r>
          </a:p>
        </p:txBody>
      </p:sp>
    </p:spTree>
    <p:extLst>
      <p:ext uri="{BB962C8B-B14F-4D97-AF65-F5344CB8AC3E}">
        <p14:creationId xmlns:p14="http://schemas.microsoft.com/office/powerpoint/2010/main" val="21666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COLOR_ID				Primary Key</a:t>
            </a:r>
          </a:p>
          <a:p>
            <a:r>
              <a:rPr lang="en-US" dirty="0"/>
              <a:t>COLOR_CODE</a:t>
            </a:r>
          </a:p>
        </p:txBody>
      </p:sp>
    </p:spTree>
    <p:extLst>
      <p:ext uri="{BB962C8B-B14F-4D97-AF65-F5344CB8AC3E}">
        <p14:creationId xmlns:p14="http://schemas.microsoft.com/office/powerpoint/2010/main" val="31771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XX??_PAYROLL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PAYROLL_ID				Primary Key</a:t>
            </a:r>
          </a:p>
          <a:p>
            <a:r>
              <a:rPr lang="en-US" dirty="0">
                <a:highlight>
                  <a:srgbClr val="00FF00"/>
                </a:highlight>
              </a:rPr>
              <a:t>PAYROLL_DATE			Unique Index#1</a:t>
            </a:r>
          </a:p>
          <a:p>
            <a:r>
              <a:rPr lang="en-US" dirty="0">
                <a:highlight>
                  <a:srgbClr val="00FF00"/>
                </a:highlight>
              </a:rPr>
              <a:t>EMPLOYEE_ID			Unique Index#1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GROSS_PAY</a:t>
            </a:r>
          </a:p>
          <a:p>
            <a:r>
              <a:rPr lang="en-US" dirty="0"/>
              <a:t>NET_PAY</a:t>
            </a:r>
          </a:p>
          <a:p>
            <a:r>
              <a:rPr lang="en-US" dirty="0"/>
              <a:t>FED_TAX</a:t>
            </a:r>
          </a:p>
          <a:p>
            <a:r>
              <a:rPr lang="en-US" dirty="0"/>
              <a:t>STATE_TAX</a:t>
            </a:r>
          </a:p>
          <a:p>
            <a:r>
              <a:rPr lang="en-US" dirty="0"/>
              <a:t>CITY_TAX</a:t>
            </a:r>
          </a:p>
          <a:p>
            <a:r>
              <a:rPr lang="en-US" dirty="0"/>
              <a:t>SSI_TAX</a:t>
            </a:r>
          </a:p>
          <a:p>
            <a:r>
              <a:rPr lang="en-US" dirty="0"/>
              <a:t>MEDICARE_TAX</a:t>
            </a:r>
          </a:p>
        </p:txBody>
      </p:sp>
    </p:spTree>
    <p:extLst>
      <p:ext uri="{BB962C8B-B14F-4D97-AF65-F5344CB8AC3E}">
        <p14:creationId xmlns:p14="http://schemas.microsoft.com/office/powerpoint/2010/main" val="346430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XX??_PAYROLL_TAX_TYPES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TAX_TYPE_ID				Primary Key</a:t>
            </a:r>
          </a:p>
          <a:p>
            <a:r>
              <a:rPr lang="en-US" dirty="0"/>
              <a:t>TAX_CODE					(FED,STATE,CITY,SSI,MEDICARE)</a:t>
            </a:r>
          </a:p>
          <a:p>
            <a:r>
              <a:rPr lang="en-US" dirty="0"/>
              <a:t>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6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XX??_PAYROLL_TAX_RATES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TAX_TYPE_ID				Primary Key </a:t>
            </a:r>
            <a:r>
              <a:rPr lang="en-US" dirty="0">
                <a:highlight>
                  <a:srgbClr val="00FFFF"/>
                </a:highlight>
              </a:rPr>
              <a:t>Foreign Key</a:t>
            </a:r>
          </a:p>
          <a:p>
            <a:r>
              <a:rPr lang="en-US" dirty="0">
                <a:highlight>
                  <a:srgbClr val="FFFF00"/>
                </a:highlight>
              </a:rPr>
              <a:t>TAX_TYPE_QUALIFIER		            Primary Key   </a:t>
            </a:r>
            <a:r>
              <a:rPr lang="en-US" sz="1600" dirty="0">
                <a:highlight>
                  <a:srgbClr val="FFFF00"/>
                </a:highlight>
              </a:rPr>
              <a:t>(OHIO,BEDFORD HEIGHTS)</a:t>
            </a:r>
          </a:p>
          <a:p>
            <a:r>
              <a:rPr lang="en-US" dirty="0"/>
              <a:t>TAX_RATE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LOG_ID				Primary Key</a:t>
            </a:r>
          </a:p>
          <a:p>
            <a:r>
              <a:rPr lang="en-US" dirty="0">
                <a:highlight>
                  <a:srgbClr val="00FFFF"/>
                </a:highlight>
              </a:rPr>
              <a:t>PAYROLL_ID			Foreign Key	</a:t>
            </a:r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r>
              <a:rPr lang="en-US" dirty="0"/>
              <a:t>PROCESSING_DATE</a:t>
            </a:r>
          </a:p>
          <a:p>
            <a:r>
              <a:rPr lang="en-US" dirty="0"/>
              <a:t>PROCESSING_MESSAGE</a:t>
            </a:r>
          </a:p>
          <a:p>
            <a:r>
              <a:rPr lang="en-US" dirty="0"/>
              <a:t>PROCESSING_STATUS			(OK,ERROR,WARNING)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XX??_PAYROLL_YTD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PAYROLL_YEAR				Primary Key</a:t>
            </a:r>
          </a:p>
          <a:p>
            <a:r>
              <a:rPr lang="en-US" dirty="0">
                <a:highlight>
                  <a:srgbClr val="FFFF00"/>
                </a:highlight>
              </a:rPr>
              <a:t>EMPLOYEE_ID				Primary Key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GROSS_PAY</a:t>
            </a:r>
          </a:p>
          <a:p>
            <a:r>
              <a:rPr lang="en-US" dirty="0"/>
              <a:t>NET_PAY</a:t>
            </a:r>
          </a:p>
          <a:p>
            <a:r>
              <a:rPr lang="en-US" dirty="0"/>
              <a:t>FED_TAX</a:t>
            </a:r>
          </a:p>
          <a:p>
            <a:r>
              <a:rPr lang="en-US" dirty="0"/>
              <a:t>STATE_TAX</a:t>
            </a:r>
          </a:p>
          <a:p>
            <a:r>
              <a:rPr lang="en-US" dirty="0"/>
              <a:t>CITY_TAX</a:t>
            </a:r>
          </a:p>
          <a:p>
            <a:r>
              <a:rPr lang="en-US" dirty="0"/>
              <a:t>SSI_TAX</a:t>
            </a:r>
          </a:p>
          <a:p>
            <a:r>
              <a:rPr lang="en-US" dirty="0"/>
              <a:t>MEDICARE_TAX</a:t>
            </a:r>
          </a:p>
        </p:txBody>
      </p:sp>
    </p:spTree>
    <p:extLst>
      <p:ext uri="{BB962C8B-B14F-4D97-AF65-F5344CB8AC3E}">
        <p14:creationId xmlns:p14="http://schemas.microsoft.com/office/powerpoint/2010/main" val="273015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1562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Office Theme</vt:lpstr>
      <vt:lpstr>SANDBOX Training Tables</vt:lpstr>
      <vt:lpstr>XX??_EMPLOYEES </vt:lpstr>
      <vt:lpstr>XX??_TIMECARDS  </vt:lpstr>
      <vt:lpstr>XX??_COLORS </vt:lpstr>
      <vt:lpstr>XX??_PAYROLL </vt:lpstr>
      <vt:lpstr>XX??_PAYROLL_TAX_TYPES</vt:lpstr>
      <vt:lpstr>XX??_PAYROLL_TAX_RATES</vt:lpstr>
      <vt:lpstr>XX??_PAYROLL_LOG</vt:lpstr>
      <vt:lpstr>XX??_PAYROLL_YTD </vt:lpstr>
      <vt:lpstr>XX??_DEBUG </vt:lpstr>
      <vt:lpstr>Query used to Generate test data for XX??_EMPLOYEES table  1 of 3</vt:lpstr>
      <vt:lpstr>Query used to Generate test data for XX??_EMPLOYEES table  2 of 3</vt:lpstr>
      <vt:lpstr>Query used to Generate test data for XX??_EMPLOYEES table  3 of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SANBOX Training</dc:title>
  <dc:creator>Slanker, James</dc:creator>
  <cp:lastModifiedBy>Slanker, James</cp:lastModifiedBy>
  <cp:revision>26</cp:revision>
  <cp:lastPrinted>2022-05-18T17:57:20Z</cp:lastPrinted>
  <dcterms:created xsi:type="dcterms:W3CDTF">2022-05-11T16:59:34Z</dcterms:created>
  <dcterms:modified xsi:type="dcterms:W3CDTF">2022-06-02T19:04:46Z</dcterms:modified>
</cp:coreProperties>
</file>