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6"/>
  </p:handoutMasterIdLst>
  <p:sldIdLst>
    <p:sldId id="263" r:id="rId2"/>
    <p:sldId id="264" r:id="rId3"/>
    <p:sldId id="265" r:id="rId4"/>
    <p:sldId id="269" r:id="rId5"/>
    <p:sldId id="266" r:id="rId6"/>
    <p:sldId id="267" r:id="rId7"/>
    <p:sldId id="268" r:id="rId8"/>
    <p:sldId id="262" r:id="rId9"/>
    <p:sldId id="256" r:id="rId10"/>
    <p:sldId id="257" r:id="rId11"/>
    <p:sldId id="258" r:id="rId12"/>
    <p:sldId id="259" r:id="rId13"/>
    <p:sldId id="260" r:id="rId14"/>
    <p:sldId id="261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9" d="100"/>
          <a:sy n="89" d="100"/>
        </p:scale>
        <p:origin x="-2190" y="-82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8" d="100"/>
          <a:sy n="98" d="100"/>
        </p:scale>
        <p:origin x="-3564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B317965-5457-45EA-BBD1-D845F6D84AA4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3E4C1DB-6789-4B32-8CED-27468C20E040}">
      <dgm:prSet phldrT="[Text]"/>
      <dgm:spPr/>
      <dgm:t>
        <a:bodyPr/>
        <a:lstStyle/>
        <a:p>
          <a:r>
            <a:rPr lang="en-US" dirty="0" smtClean="0"/>
            <a:t>Feature Analysis</a:t>
          </a:r>
          <a:endParaRPr lang="en-US" dirty="0"/>
        </a:p>
      </dgm:t>
    </dgm:pt>
    <dgm:pt modelId="{F3A83A2D-725A-4808-82DF-03FB9A932ED6}" type="parTrans" cxnId="{6C81EE06-DB1C-4FBF-B78F-CDA36CD445CD}">
      <dgm:prSet/>
      <dgm:spPr/>
      <dgm:t>
        <a:bodyPr/>
        <a:lstStyle/>
        <a:p>
          <a:endParaRPr lang="en-US"/>
        </a:p>
      </dgm:t>
    </dgm:pt>
    <dgm:pt modelId="{576448DB-6F68-4C76-8DBE-CB4EB4F811A0}" type="sibTrans" cxnId="{6C81EE06-DB1C-4FBF-B78F-CDA36CD445CD}">
      <dgm:prSet/>
      <dgm:spPr/>
      <dgm:t>
        <a:bodyPr/>
        <a:lstStyle/>
        <a:p>
          <a:endParaRPr lang="en-US"/>
        </a:p>
      </dgm:t>
    </dgm:pt>
    <dgm:pt modelId="{D06E0C98-74C7-42B2-B5F0-2589709F8D64}">
      <dgm:prSet phldrT="[Text]"/>
      <dgm:spPr/>
      <dgm:t>
        <a:bodyPr/>
        <a:lstStyle/>
        <a:p>
          <a:r>
            <a:rPr lang="en-US" dirty="0" smtClean="0"/>
            <a:t>Feature Engineering</a:t>
          </a:r>
          <a:endParaRPr lang="en-US" dirty="0"/>
        </a:p>
      </dgm:t>
    </dgm:pt>
    <dgm:pt modelId="{52CFC7C4-2715-4E79-BD60-4BB3104EDB44}" type="parTrans" cxnId="{1FF8DEA5-82E8-451F-A82C-3CE3E48FB000}">
      <dgm:prSet/>
      <dgm:spPr/>
      <dgm:t>
        <a:bodyPr/>
        <a:lstStyle/>
        <a:p>
          <a:endParaRPr lang="en-US"/>
        </a:p>
      </dgm:t>
    </dgm:pt>
    <dgm:pt modelId="{F4BEF1D9-8D34-4ED6-B6A0-7AF0A243049A}" type="sibTrans" cxnId="{1FF8DEA5-82E8-451F-A82C-3CE3E48FB000}">
      <dgm:prSet/>
      <dgm:spPr/>
      <dgm:t>
        <a:bodyPr/>
        <a:lstStyle/>
        <a:p>
          <a:endParaRPr lang="en-US"/>
        </a:p>
      </dgm:t>
    </dgm:pt>
    <dgm:pt modelId="{FE987800-9E5F-4BDE-A7F6-AE62AC117ECF}">
      <dgm:prSet phldrT="[Text]"/>
      <dgm:spPr/>
      <dgm:t>
        <a:bodyPr/>
        <a:lstStyle/>
        <a:p>
          <a:r>
            <a:rPr lang="en-US" dirty="0" smtClean="0"/>
            <a:t>Feature Selection</a:t>
          </a:r>
          <a:endParaRPr lang="en-US" dirty="0"/>
        </a:p>
      </dgm:t>
    </dgm:pt>
    <dgm:pt modelId="{EBF47BFE-14BE-4A6D-81E2-2CD817109EBC}" type="parTrans" cxnId="{B12CB6E5-B695-4209-817E-ADADB3522002}">
      <dgm:prSet/>
      <dgm:spPr/>
      <dgm:t>
        <a:bodyPr/>
        <a:lstStyle/>
        <a:p>
          <a:endParaRPr lang="en-US"/>
        </a:p>
      </dgm:t>
    </dgm:pt>
    <dgm:pt modelId="{65DC7A13-4217-4493-A4F8-665DD7372721}" type="sibTrans" cxnId="{B12CB6E5-B695-4209-817E-ADADB3522002}">
      <dgm:prSet/>
      <dgm:spPr/>
      <dgm:t>
        <a:bodyPr/>
        <a:lstStyle/>
        <a:p>
          <a:endParaRPr lang="en-US"/>
        </a:p>
      </dgm:t>
    </dgm:pt>
    <dgm:pt modelId="{F30B47AF-D983-4E51-B26F-A05847F1565F}">
      <dgm:prSet phldrT="[Text]"/>
      <dgm:spPr/>
      <dgm:t>
        <a:bodyPr/>
        <a:lstStyle/>
        <a:p>
          <a:r>
            <a:rPr lang="en-US" dirty="0" smtClean="0"/>
            <a:t>Model Training</a:t>
          </a:r>
          <a:endParaRPr lang="en-US" dirty="0"/>
        </a:p>
      </dgm:t>
    </dgm:pt>
    <dgm:pt modelId="{27AAD6BE-AAFA-4BCE-AD1E-078DA8A621FC}" type="parTrans" cxnId="{4EBBD450-375F-408E-B9DA-F601A01A9421}">
      <dgm:prSet/>
      <dgm:spPr/>
      <dgm:t>
        <a:bodyPr/>
        <a:lstStyle/>
        <a:p>
          <a:endParaRPr lang="en-US"/>
        </a:p>
      </dgm:t>
    </dgm:pt>
    <dgm:pt modelId="{8B908A39-8BEA-412A-819E-E158EA40EC28}" type="sibTrans" cxnId="{4EBBD450-375F-408E-B9DA-F601A01A9421}">
      <dgm:prSet/>
      <dgm:spPr/>
      <dgm:t>
        <a:bodyPr/>
        <a:lstStyle/>
        <a:p>
          <a:endParaRPr lang="en-US"/>
        </a:p>
      </dgm:t>
    </dgm:pt>
    <dgm:pt modelId="{DE0F68C2-B5B9-408D-8D79-B4CDA9E4820E}">
      <dgm:prSet phldrT="[Text]"/>
      <dgm:spPr/>
      <dgm:t>
        <a:bodyPr/>
        <a:lstStyle/>
        <a:p>
          <a:r>
            <a:rPr lang="en-US" dirty="0" smtClean="0"/>
            <a:t>Model Performance Assessment</a:t>
          </a:r>
          <a:endParaRPr lang="en-US" dirty="0"/>
        </a:p>
      </dgm:t>
    </dgm:pt>
    <dgm:pt modelId="{6B69D6C1-F115-4569-A90E-069EE069E23F}" type="parTrans" cxnId="{9A39A599-E41C-4331-9E53-9CF114ED5873}">
      <dgm:prSet/>
      <dgm:spPr/>
      <dgm:t>
        <a:bodyPr/>
        <a:lstStyle/>
        <a:p>
          <a:endParaRPr lang="en-US"/>
        </a:p>
      </dgm:t>
    </dgm:pt>
    <dgm:pt modelId="{5AD6DDCC-BAD2-496F-95A3-32DB3C17CE1A}" type="sibTrans" cxnId="{9A39A599-E41C-4331-9E53-9CF114ED5873}">
      <dgm:prSet/>
      <dgm:spPr/>
      <dgm:t>
        <a:bodyPr/>
        <a:lstStyle/>
        <a:p>
          <a:endParaRPr lang="en-US"/>
        </a:p>
      </dgm:t>
    </dgm:pt>
    <dgm:pt modelId="{B2619430-39F6-485D-B735-A994F9CA4356}" type="pres">
      <dgm:prSet presAssocID="{6B317965-5457-45EA-BBD1-D845F6D84AA4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3B597BD-AD78-492A-A401-5385B3C7D56B}" type="pres">
      <dgm:prSet presAssocID="{93E4C1DB-6789-4B32-8CED-27468C20E040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281533B-8764-4CFE-BE1C-EBF9B85DCE53}" type="pres">
      <dgm:prSet presAssocID="{93E4C1DB-6789-4B32-8CED-27468C20E040}" presName="spNode" presStyleCnt="0"/>
      <dgm:spPr/>
    </dgm:pt>
    <dgm:pt modelId="{7D8A7A39-ED7A-4CC9-BDD9-B7B649ED77A0}" type="pres">
      <dgm:prSet presAssocID="{576448DB-6F68-4C76-8DBE-CB4EB4F811A0}" presName="sibTrans" presStyleLbl="sibTrans1D1" presStyleIdx="0" presStyleCnt="5"/>
      <dgm:spPr/>
      <dgm:t>
        <a:bodyPr/>
        <a:lstStyle/>
        <a:p>
          <a:endParaRPr lang="en-US"/>
        </a:p>
      </dgm:t>
    </dgm:pt>
    <dgm:pt modelId="{E03A5195-BD9E-4364-83D0-97BE4E7FC996}" type="pres">
      <dgm:prSet presAssocID="{D06E0C98-74C7-42B2-B5F0-2589709F8D64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50CD57-AC85-403C-A457-C428145B845A}" type="pres">
      <dgm:prSet presAssocID="{D06E0C98-74C7-42B2-B5F0-2589709F8D64}" presName="spNode" presStyleCnt="0"/>
      <dgm:spPr/>
    </dgm:pt>
    <dgm:pt modelId="{5462BB5B-3358-4242-97C6-2F05C241C703}" type="pres">
      <dgm:prSet presAssocID="{F4BEF1D9-8D34-4ED6-B6A0-7AF0A243049A}" presName="sibTrans" presStyleLbl="sibTrans1D1" presStyleIdx="1" presStyleCnt="5"/>
      <dgm:spPr/>
      <dgm:t>
        <a:bodyPr/>
        <a:lstStyle/>
        <a:p>
          <a:endParaRPr lang="en-US"/>
        </a:p>
      </dgm:t>
    </dgm:pt>
    <dgm:pt modelId="{1FA2B0A4-B1F1-4976-9E49-59254B20A4EE}" type="pres">
      <dgm:prSet presAssocID="{FE987800-9E5F-4BDE-A7F6-AE62AC117ECF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4C9A974-EAB0-4054-A74E-4E4B23270544}" type="pres">
      <dgm:prSet presAssocID="{FE987800-9E5F-4BDE-A7F6-AE62AC117ECF}" presName="spNode" presStyleCnt="0"/>
      <dgm:spPr/>
    </dgm:pt>
    <dgm:pt modelId="{CC8DFC39-748B-4521-9332-3CE72797620B}" type="pres">
      <dgm:prSet presAssocID="{65DC7A13-4217-4493-A4F8-665DD7372721}" presName="sibTrans" presStyleLbl="sibTrans1D1" presStyleIdx="2" presStyleCnt="5"/>
      <dgm:spPr/>
      <dgm:t>
        <a:bodyPr/>
        <a:lstStyle/>
        <a:p>
          <a:endParaRPr lang="en-US"/>
        </a:p>
      </dgm:t>
    </dgm:pt>
    <dgm:pt modelId="{C0F049BD-3FE4-4550-9403-5DE17BD64B9F}" type="pres">
      <dgm:prSet presAssocID="{F30B47AF-D983-4E51-B26F-A05847F1565F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D630B7-30E7-40B1-9406-BDC0B59FF418}" type="pres">
      <dgm:prSet presAssocID="{F30B47AF-D983-4E51-B26F-A05847F1565F}" presName="spNode" presStyleCnt="0"/>
      <dgm:spPr/>
    </dgm:pt>
    <dgm:pt modelId="{6F37F15E-54DF-439C-9C0F-28BEDA6B9B43}" type="pres">
      <dgm:prSet presAssocID="{8B908A39-8BEA-412A-819E-E158EA40EC28}" presName="sibTrans" presStyleLbl="sibTrans1D1" presStyleIdx="3" presStyleCnt="5"/>
      <dgm:spPr/>
      <dgm:t>
        <a:bodyPr/>
        <a:lstStyle/>
        <a:p>
          <a:endParaRPr lang="en-US"/>
        </a:p>
      </dgm:t>
    </dgm:pt>
    <dgm:pt modelId="{F85BDFEF-39F2-467E-8C36-000AE6F34FFA}" type="pres">
      <dgm:prSet presAssocID="{DE0F68C2-B5B9-408D-8D79-B4CDA9E4820E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887922-CAFC-449D-80C7-7A25F3D6A6AC}" type="pres">
      <dgm:prSet presAssocID="{DE0F68C2-B5B9-408D-8D79-B4CDA9E4820E}" presName="spNode" presStyleCnt="0"/>
      <dgm:spPr/>
    </dgm:pt>
    <dgm:pt modelId="{7CB46CED-6636-445A-B581-8F5560E8D887}" type="pres">
      <dgm:prSet presAssocID="{5AD6DDCC-BAD2-496F-95A3-32DB3C17CE1A}" presName="sibTrans" presStyleLbl="sibTrans1D1" presStyleIdx="4" presStyleCnt="5"/>
      <dgm:spPr/>
      <dgm:t>
        <a:bodyPr/>
        <a:lstStyle/>
        <a:p>
          <a:endParaRPr lang="en-US"/>
        </a:p>
      </dgm:t>
    </dgm:pt>
  </dgm:ptLst>
  <dgm:cxnLst>
    <dgm:cxn modelId="{7028B9A0-92FD-458C-81B1-2522B3B7A036}" type="presOf" srcId="{5AD6DDCC-BAD2-496F-95A3-32DB3C17CE1A}" destId="{7CB46CED-6636-445A-B581-8F5560E8D887}" srcOrd="0" destOrd="0" presId="urn:microsoft.com/office/officeart/2005/8/layout/cycle5"/>
    <dgm:cxn modelId="{B12CB6E5-B695-4209-817E-ADADB3522002}" srcId="{6B317965-5457-45EA-BBD1-D845F6D84AA4}" destId="{FE987800-9E5F-4BDE-A7F6-AE62AC117ECF}" srcOrd="2" destOrd="0" parTransId="{EBF47BFE-14BE-4A6D-81E2-2CD817109EBC}" sibTransId="{65DC7A13-4217-4493-A4F8-665DD7372721}"/>
    <dgm:cxn modelId="{456FF8DC-5F15-439A-8012-02946258F7A4}" type="presOf" srcId="{6B317965-5457-45EA-BBD1-D845F6D84AA4}" destId="{B2619430-39F6-485D-B735-A994F9CA4356}" srcOrd="0" destOrd="0" presId="urn:microsoft.com/office/officeart/2005/8/layout/cycle5"/>
    <dgm:cxn modelId="{DFFE7795-4F57-4E91-AF37-DE57886F6077}" type="presOf" srcId="{F30B47AF-D983-4E51-B26F-A05847F1565F}" destId="{C0F049BD-3FE4-4550-9403-5DE17BD64B9F}" srcOrd="0" destOrd="0" presId="urn:microsoft.com/office/officeart/2005/8/layout/cycle5"/>
    <dgm:cxn modelId="{D549CBBF-8493-49A4-BFB3-A4FB928AF0DF}" type="presOf" srcId="{D06E0C98-74C7-42B2-B5F0-2589709F8D64}" destId="{E03A5195-BD9E-4364-83D0-97BE4E7FC996}" srcOrd="0" destOrd="0" presId="urn:microsoft.com/office/officeart/2005/8/layout/cycle5"/>
    <dgm:cxn modelId="{A05ECDA1-B6B5-4FD6-BE2A-8DE360120D96}" type="presOf" srcId="{65DC7A13-4217-4493-A4F8-665DD7372721}" destId="{CC8DFC39-748B-4521-9332-3CE72797620B}" srcOrd="0" destOrd="0" presId="urn:microsoft.com/office/officeart/2005/8/layout/cycle5"/>
    <dgm:cxn modelId="{CECE130F-9C2C-4AF9-BA5A-22A805CAEDEA}" type="presOf" srcId="{93E4C1DB-6789-4B32-8CED-27468C20E040}" destId="{A3B597BD-AD78-492A-A401-5385B3C7D56B}" srcOrd="0" destOrd="0" presId="urn:microsoft.com/office/officeart/2005/8/layout/cycle5"/>
    <dgm:cxn modelId="{A511039D-E913-4800-9CED-7D3EA771DF19}" type="presOf" srcId="{FE987800-9E5F-4BDE-A7F6-AE62AC117ECF}" destId="{1FA2B0A4-B1F1-4976-9E49-59254B20A4EE}" srcOrd="0" destOrd="0" presId="urn:microsoft.com/office/officeart/2005/8/layout/cycle5"/>
    <dgm:cxn modelId="{0C1F6137-3448-47AB-9BEE-8EEEA0EACF1A}" type="presOf" srcId="{DE0F68C2-B5B9-408D-8D79-B4CDA9E4820E}" destId="{F85BDFEF-39F2-467E-8C36-000AE6F34FFA}" srcOrd="0" destOrd="0" presId="urn:microsoft.com/office/officeart/2005/8/layout/cycle5"/>
    <dgm:cxn modelId="{991EEF37-E1F8-4A8B-B501-5FED729F3A83}" type="presOf" srcId="{F4BEF1D9-8D34-4ED6-B6A0-7AF0A243049A}" destId="{5462BB5B-3358-4242-97C6-2F05C241C703}" srcOrd="0" destOrd="0" presId="urn:microsoft.com/office/officeart/2005/8/layout/cycle5"/>
    <dgm:cxn modelId="{BDDDF949-B2AC-4233-8C1A-63CAF2F11E8D}" type="presOf" srcId="{8B908A39-8BEA-412A-819E-E158EA40EC28}" destId="{6F37F15E-54DF-439C-9C0F-28BEDA6B9B43}" srcOrd="0" destOrd="0" presId="urn:microsoft.com/office/officeart/2005/8/layout/cycle5"/>
    <dgm:cxn modelId="{9A39A599-E41C-4331-9E53-9CF114ED5873}" srcId="{6B317965-5457-45EA-BBD1-D845F6D84AA4}" destId="{DE0F68C2-B5B9-408D-8D79-B4CDA9E4820E}" srcOrd="4" destOrd="0" parTransId="{6B69D6C1-F115-4569-A90E-069EE069E23F}" sibTransId="{5AD6DDCC-BAD2-496F-95A3-32DB3C17CE1A}"/>
    <dgm:cxn modelId="{84930B30-C73B-4231-9A98-E39C3D340CEC}" type="presOf" srcId="{576448DB-6F68-4C76-8DBE-CB4EB4F811A0}" destId="{7D8A7A39-ED7A-4CC9-BDD9-B7B649ED77A0}" srcOrd="0" destOrd="0" presId="urn:microsoft.com/office/officeart/2005/8/layout/cycle5"/>
    <dgm:cxn modelId="{1FF8DEA5-82E8-451F-A82C-3CE3E48FB000}" srcId="{6B317965-5457-45EA-BBD1-D845F6D84AA4}" destId="{D06E0C98-74C7-42B2-B5F0-2589709F8D64}" srcOrd="1" destOrd="0" parTransId="{52CFC7C4-2715-4E79-BD60-4BB3104EDB44}" sibTransId="{F4BEF1D9-8D34-4ED6-B6A0-7AF0A243049A}"/>
    <dgm:cxn modelId="{4EBBD450-375F-408E-B9DA-F601A01A9421}" srcId="{6B317965-5457-45EA-BBD1-D845F6D84AA4}" destId="{F30B47AF-D983-4E51-B26F-A05847F1565F}" srcOrd="3" destOrd="0" parTransId="{27AAD6BE-AAFA-4BCE-AD1E-078DA8A621FC}" sibTransId="{8B908A39-8BEA-412A-819E-E158EA40EC28}"/>
    <dgm:cxn modelId="{6C81EE06-DB1C-4FBF-B78F-CDA36CD445CD}" srcId="{6B317965-5457-45EA-BBD1-D845F6D84AA4}" destId="{93E4C1DB-6789-4B32-8CED-27468C20E040}" srcOrd="0" destOrd="0" parTransId="{F3A83A2D-725A-4808-82DF-03FB9A932ED6}" sibTransId="{576448DB-6F68-4C76-8DBE-CB4EB4F811A0}"/>
    <dgm:cxn modelId="{6E6390F8-050E-4268-8E9D-F4488A5D9F1B}" type="presParOf" srcId="{B2619430-39F6-485D-B735-A994F9CA4356}" destId="{A3B597BD-AD78-492A-A401-5385B3C7D56B}" srcOrd="0" destOrd="0" presId="urn:microsoft.com/office/officeart/2005/8/layout/cycle5"/>
    <dgm:cxn modelId="{67F43D32-D4E6-40E3-8EA7-099D4E3F7B77}" type="presParOf" srcId="{B2619430-39F6-485D-B735-A994F9CA4356}" destId="{D281533B-8764-4CFE-BE1C-EBF9B85DCE53}" srcOrd="1" destOrd="0" presId="urn:microsoft.com/office/officeart/2005/8/layout/cycle5"/>
    <dgm:cxn modelId="{690573AC-ACC9-408C-BFEB-28A653E16220}" type="presParOf" srcId="{B2619430-39F6-485D-B735-A994F9CA4356}" destId="{7D8A7A39-ED7A-4CC9-BDD9-B7B649ED77A0}" srcOrd="2" destOrd="0" presId="urn:microsoft.com/office/officeart/2005/8/layout/cycle5"/>
    <dgm:cxn modelId="{C4CC89FF-86FB-4E9A-ABDF-C45AC3715766}" type="presParOf" srcId="{B2619430-39F6-485D-B735-A994F9CA4356}" destId="{E03A5195-BD9E-4364-83D0-97BE4E7FC996}" srcOrd="3" destOrd="0" presId="urn:microsoft.com/office/officeart/2005/8/layout/cycle5"/>
    <dgm:cxn modelId="{99765D6F-98E3-4CDD-8B00-068285B93A55}" type="presParOf" srcId="{B2619430-39F6-485D-B735-A994F9CA4356}" destId="{5250CD57-AC85-403C-A457-C428145B845A}" srcOrd="4" destOrd="0" presId="urn:microsoft.com/office/officeart/2005/8/layout/cycle5"/>
    <dgm:cxn modelId="{2C01E3BB-EBF9-44FC-9759-983115A8016F}" type="presParOf" srcId="{B2619430-39F6-485D-B735-A994F9CA4356}" destId="{5462BB5B-3358-4242-97C6-2F05C241C703}" srcOrd="5" destOrd="0" presId="urn:microsoft.com/office/officeart/2005/8/layout/cycle5"/>
    <dgm:cxn modelId="{BAEE7D20-D2A0-485D-A468-7E8ECADDC24B}" type="presParOf" srcId="{B2619430-39F6-485D-B735-A994F9CA4356}" destId="{1FA2B0A4-B1F1-4976-9E49-59254B20A4EE}" srcOrd="6" destOrd="0" presId="urn:microsoft.com/office/officeart/2005/8/layout/cycle5"/>
    <dgm:cxn modelId="{034A835A-8E10-4093-92B4-1E847510DAAC}" type="presParOf" srcId="{B2619430-39F6-485D-B735-A994F9CA4356}" destId="{A4C9A974-EAB0-4054-A74E-4E4B23270544}" srcOrd="7" destOrd="0" presId="urn:microsoft.com/office/officeart/2005/8/layout/cycle5"/>
    <dgm:cxn modelId="{2B73C4F5-9681-40EF-988E-8016B77CAD41}" type="presParOf" srcId="{B2619430-39F6-485D-B735-A994F9CA4356}" destId="{CC8DFC39-748B-4521-9332-3CE72797620B}" srcOrd="8" destOrd="0" presId="urn:microsoft.com/office/officeart/2005/8/layout/cycle5"/>
    <dgm:cxn modelId="{F7BB0EF1-9E3F-438E-9237-F636FF87925D}" type="presParOf" srcId="{B2619430-39F6-485D-B735-A994F9CA4356}" destId="{C0F049BD-3FE4-4550-9403-5DE17BD64B9F}" srcOrd="9" destOrd="0" presId="urn:microsoft.com/office/officeart/2005/8/layout/cycle5"/>
    <dgm:cxn modelId="{91EC4CA2-3277-45C9-B2DD-1A2C4800B2E9}" type="presParOf" srcId="{B2619430-39F6-485D-B735-A994F9CA4356}" destId="{60D630B7-30E7-40B1-9406-BDC0B59FF418}" srcOrd="10" destOrd="0" presId="urn:microsoft.com/office/officeart/2005/8/layout/cycle5"/>
    <dgm:cxn modelId="{06D657C2-FA9D-42C2-ACB9-CDD7E8470909}" type="presParOf" srcId="{B2619430-39F6-485D-B735-A994F9CA4356}" destId="{6F37F15E-54DF-439C-9C0F-28BEDA6B9B43}" srcOrd="11" destOrd="0" presId="urn:microsoft.com/office/officeart/2005/8/layout/cycle5"/>
    <dgm:cxn modelId="{6D2FE951-81D5-4D51-89E2-3AF3CDC65305}" type="presParOf" srcId="{B2619430-39F6-485D-B735-A994F9CA4356}" destId="{F85BDFEF-39F2-467E-8C36-000AE6F34FFA}" srcOrd="12" destOrd="0" presId="urn:microsoft.com/office/officeart/2005/8/layout/cycle5"/>
    <dgm:cxn modelId="{AA973C3B-6DAB-427D-A660-51183B76A526}" type="presParOf" srcId="{B2619430-39F6-485D-B735-A994F9CA4356}" destId="{FE887922-CAFC-449D-80C7-7A25F3D6A6AC}" srcOrd="13" destOrd="0" presId="urn:microsoft.com/office/officeart/2005/8/layout/cycle5"/>
    <dgm:cxn modelId="{1C2B0221-647C-4FAE-9D5F-8ACA45DE6A0C}" type="presParOf" srcId="{B2619430-39F6-485D-B735-A994F9CA4356}" destId="{7CB46CED-6636-445A-B581-8F5560E8D887}" srcOrd="14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B597BD-AD78-492A-A401-5385B3C7D56B}">
      <dsp:nvSpPr>
        <dsp:cNvPr id="0" name=""/>
        <dsp:cNvSpPr/>
      </dsp:nvSpPr>
      <dsp:spPr>
        <a:xfrm>
          <a:off x="2912473" y="3054"/>
          <a:ext cx="1642653" cy="106772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Feature Analysis</a:t>
          </a:r>
          <a:endParaRPr lang="en-US" sz="1900" kern="1200" dirty="0"/>
        </a:p>
      </dsp:txBody>
      <dsp:txXfrm>
        <a:off x="2964595" y="55176"/>
        <a:ext cx="1538409" cy="963480"/>
      </dsp:txXfrm>
    </dsp:sp>
    <dsp:sp modelId="{7D8A7A39-ED7A-4CC9-BDD9-B7B649ED77A0}">
      <dsp:nvSpPr>
        <dsp:cNvPr id="0" name=""/>
        <dsp:cNvSpPr/>
      </dsp:nvSpPr>
      <dsp:spPr>
        <a:xfrm>
          <a:off x="1600445" y="536916"/>
          <a:ext cx="4266709" cy="4266709"/>
        </a:xfrm>
        <a:custGeom>
          <a:avLst/>
          <a:gdLst/>
          <a:ahLst/>
          <a:cxnLst/>
          <a:rect l="0" t="0" r="0" b="0"/>
          <a:pathLst>
            <a:path>
              <a:moveTo>
                <a:pt x="3174779" y="271463"/>
              </a:moveTo>
              <a:arcTo wR="2133354" hR="2133354" stAng="17953194" swAng="1211921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3A5195-BD9E-4364-83D0-97BE4E7FC996}">
      <dsp:nvSpPr>
        <dsp:cNvPr id="0" name=""/>
        <dsp:cNvSpPr/>
      </dsp:nvSpPr>
      <dsp:spPr>
        <a:xfrm>
          <a:off x="4941414" y="1477166"/>
          <a:ext cx="1642653" cy="106772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Feature Engineering</a:t>
          </a:r>
          <a:endParaRPr lang="en-US" sz="1900" kern="1200" dirty="0"/>
        </a:p>
      </dsp:txBody>
      <dsp:txXfrm>
        <a:off x="4993536" y="1529288"/>
        <a:ext cx="1538409" cy="963480"/>
      </dsp:txXfrm>
    </dsp:sp>
    <dsp:sp modelId="{5462BB5B-3358-4242-97C6-2F05C241C703}">
      <dsp:nvSpPr>
        <dsp:cNvPr id="0" name=""/>
        <dsp:cNvSpPr/>
      </dsp:nvSpPr>
      <dsp:spPr>
        <a:xfrm>
          <a:off x="1600445" y="536916"/>
          <a:ext cx="4266709" cy="4266709"/>
        </a:xfrm>
        <a:custGeom>
          <a:avLst/>
          <a:gdLst/>
          <a:ahLst/>
          <a:cxnLst/>
          <a:rect l="0" t="0" r="0" b="0"/>
          <a:pathLst>
            <a:path>
              <a:moveTo>
                <a:pt x="4261597" y="2280954"/>
              </a:moveTo>
              <a:arcTo wR="2133354" hR="2133354" stAng="21838036" swAng="1360022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A2B0A4-B1F1-4976-9E49-59254B20A4EE}">
      <dsp:nvSpPr>
        <dsp:cNvPr id="0" name=""/>
        <dsp:cNvSpPr/>
      </dsp:nvSpPr>
      <dsp:spPr>
        <a:xfrm>
          <a:off x="4166427" y="3862330"/>
          <a:ext cx="1642653" cy="106772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Feature Selection</a:t>
          </a:r>
          <a:endParaRPr lang="en-US" sz="1900" kern="1200" dirty="0"/>
        </a:p>
      </dsp:txBody>
      <dsp:txXfrm>
        <a:off x="4218549" y="3914452"/>
        <a:ext cx="1538409" cy="963480"/>
      </dsp:txXfrm>
    </dsp:sp>
    <dsp:sp modelId="{CC8DFC39-748B-4521-9332-3CE72797620B}">
      <dsp:nvSpPr>
        <dsp:cNvPr id="0" name=""/>
        <dsp:cNvSpPr/>
      </dsp:nvSpPr>
      <dsp:spPr>
        <a:xfrm>
          <a:off x="1600445" y="536916"/>
          <a:ext cx="4266709" cy="4266709"/>
        </a:xfrm>
        <a:custGeom>
          <a:avLst/>
          <a:gdLst/>
          <a:ahLst/>
          <a:cxnLst/>
          <a:rect l="0" t="0" r="0" b="0"/>
          <a:pathLst>
            <a:path>
              <a:moveTo>
                <a:pt x="2395290" y="4250568"/>
              </a:moveTo>
              <a:arcTo wR="2133354" hR="2133354" stAng="4976842" swAng="846316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F049BD-3FE4-4550-9403-5DE17BD64B9F}">
      <dsp:nvSpPr>
        <dsp:cNvPr id="0" name=""/>
        <dsp:cNvSpPr/>
      </dsp:nvSpPr>
      <dsp:spPr>
        <a:xfrm>
          <a:off x="1658518" y="3862330"/>
          <a:ext cx="1642653" cy="106772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Model Training</a:t>
          </a:r>
          <a:endParaRPr lang="en-US" sz="1900" kern="1200" dirty="0"/>
        </a:p>
      </dsp:txBody>
      <dsp:txXfrm>
        <a:off x="1710640" y="3914452"/>
        <a:ext cx="1538409" cy="963480"/>
      </dsp:txXfrm>
    </dsp:sp>
    <dsp:sp modelId="{6F37F15E-54DF-439C-9C0F-28BEDA6B9B43}">
      <dsp:nvSpPr>
        <dsp:cNvPr id="0" name=""/>
        <dsp:cNvSpPr/>
      </dsp:nvSpPr>
      <dsp:spPr>
        <a:xfrm>
          <a:off x="1600445" y="536916"/>
          <a:ext cx="4266709" cy="4266709"/>
        </a:xfrm>
        <a:custGeom>
          <a:avLst/>
          <a:gdLst/>
          <a:ahLst/>
          <a:cxnLst/>
          <a:rect l="0" t="0" r="0" b="0"/>
          <a:pathLst>
            <a:path>
              <a:moveTo>
                <a:pt x="226378" y="3089726"/>
              </a:moveTo>
              <a:arcTo wR="2133354" hR="2133354" stAng="9201941" swAng="1360022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5BDFEF-39F2-467E-8C36-000AE6F34FFA}">
      <dsp:nvSpPr>
        <dsp:cNvPr id="0" name=""/>
        <dsp:cNvSpPr/>
      </dsp:nvSpPr>
      <dsp:spPr>
        <a:xfrm>
          <a:off x="883532" y="1477166"/>
          <a:ext cx="1642653" cy="106772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Model Performance Assessment</a:t>
          </a:r>
          <a:endParaRPr lang="en-US" sz="1900" kern="1200" dirty="0"/>
        </a:p>
      </dsp:txBody>
      <dsp:txXfrm>
        <a:off x="935654" y="1529288"/>
        <a:ext cx="1538409" cy="963480"/>
      </dsp:txXfrm>
    </dsp:sp>
    <dsp:sp modelId="{7CB46CED-6636-445A-B581-8F5560E8D887}">
      <dsp:nvSpPr>
        <dsp:cNvPr id="0" name=""/>
        <dsp:cNvSpPr/>
      </dsp:nvSpPr>
      <dsp:spPr>
        <a:xfrm>
          <a:off x="1600445" y="536916"/>
          <a:ext cx="4266709" cy="4266709"/>
        </a:xfrm>
        <a:custGeom>
          <a:avLst/>
          <a:gdLst/>
          <a:ahLst/>
          <a:cxnLst/>
          <a:rect l="0" t="0" r="0" b="0"/>
          <a:pathLst>
            <a:path>
              <a:moveTo>
                <a:pt x="513109" y="745548"/>
              </a:moveTo>
              <a:arcTo wR="2133354" hR="2133354" stAng="13234884" swAng="1211921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0C2703-6E16-4D18-972E-71D360B08715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D4275C-C852-4209-B2A7-F9AB794E0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2672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ECEB4-A724-43F7-9DD1-ED480F958AEE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62566-64BC-4E1D-84CB-5D6AF5297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032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ECEB4-A724-43F7-9DD1-ED480F958AEE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62566-64BC-4E1D-84CB-5D6AF5297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068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ECEB4-A724-43F7-9DD1-ED480F958AEE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62566-64BC-4E1D-84CB-5D6AF5297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649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ECEB4-A724-43F7-9DD1-ED480F958AEE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62566-64BC-4E1D-84CB-5D6AF5297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669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ECEB4-A724-43F7-9DD1-ED480F958AEE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62566-64BC-4E1D-84CB-5D6AF5297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664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66800"/>
            <a:ext cx="4038600" cy="5059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038600" cy="5059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ECEB4-A724-43F7-9DD1-ED480F958AEE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62566-64BC-4E1D-84CB-5D6AF5297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628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6680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752600"/>
            <a:ext cx="4040188" cy="43735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06680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752600"/>
            <a:ext cx="4041775" cy="43735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ECEB4-A724-43F7-9DD1-ED480F958AEE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62566-64BC-4E1D-84CB-5D6AF5297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272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ECEB4-A724-43F7-9DD1-ED480F958AEE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62566-64BC-4E1D-84CB-5D6AF5297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769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ECEB4-A724-43F7-9DD1-ED480F958AEE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62566-64BC-4E1D-84CB-5D6AF5297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810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ECEB4-A724-43F7-9DD1-ED480F958AEE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62566-64BC-4E1D-84CB-5D6AF5297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377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ECEB4-A724-43F7-9DD1-ED480F958AEE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62566-64BC-4E1D-84CB-5D6AF5297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733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66800"/>
            <a:ext cx="8229600" cy="5059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0ECEB4-A724-43F7-9DD1-ED480F958AEE}" type="datetimeFigureOut">
              <a:rPr lang="en-US" smtClean="0"/>
              <a:t>5/7/2015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662566-64BC-4E1D-84CB-5D6AF5297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59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Kaggle</a:t>
            </a:r>
            <a:r>
              <a:rPr lang="en-US" dirty="0" smtClean="0"/>
              <a:t>:  </a:t>
            </a:r>
            <a:br>
              <a:rPr lang="en-US" dirty="0" smtClean="0"/>
            </a:br>
            <a:r>
              <a:rPr lang="en-US" dirty="0" smtClean="0"/>
              <a:t>Otto Group Product Classification Challenge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7727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88" y="700088"/>
            <a:ext cx="8734425" cy="545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940236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75" y="709613"/>
            <a:ext cx="8629650" cy="543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048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9113"/>
            <a:ext cx="9163050" cy="581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86437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33425"/>
            <a:ext cx="9163050" cy="539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1510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pic>
        <p:nvPicPr>
          <p:cNvPr id="4100" name="Picture 4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63305"/>
            <a:ext cx="4038600" cy="4199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706783"/>
            <a:ext cx="4038600" cy="4312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06799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 Overview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600" dirty="0"/>
              <a:t>The Otto Group is one of the world’s biggest e-commerce companies, with subsidiaries in more than 20 countries, including Crate &amp; Barrel (USA), Otto.de (Germany) and 3 </a:t>
            </a:r>
            <a:r>
              <a:rPr lang="en-US" sz="1600" dirty="0" err="1"/>
              <a:t>Suisses</a:t>
            </a:r>
            <a:r>
              <a:rPr lang="en-US" sz="1600" dirty="0"/>
              <a:t> (France). </a:t>
            </a:r>
            <a:r>
              <a:rPr lang="en-US" sz="1600" dirty="0" smtClean="0"/>
              <a:t>They sell </a:t>
            </a:r>
            <a:r>
              <a:rPr lang="en-US" sz="1600" dirty="0"/>
              <a:t>millions of products worldwide every day, with several thousand products being added </a:t>
            </a:r>
            <a:r>
              <a:rPr lang="en-US" sz="1600" dirty="0" smtClean="0"/>
              <a:t>to the product line.</a:t>
            </a:r>
          </a:p>
          <a:p>
            <a:r>
              <a:rPr lang="en-US" sz="1600" dirty="0"/>
              <a:t>A consistent analysis of the performance of our products is crucial. However, due to our diverse global infrastructure, many identical products </a:t>
            </a:r>
            <a:r>
              <a:rPr lang="en-US" sz="1600" dirty="0" smtClean="0"/>
              <a:t>are </a:t>
            </a:r>
            <a:r>
              <a:rPr lang="en-US" sz="1600" dirty="0"/>
              <a:t>classified differently. Therefore, the quality of our product analysis depends heavily on the ability to accurately cluster similar products. </a:t>
            </a:r>
            <a:endParaRPr lang="en-US" sz="1600" dirty="0" smtClean="0"/>
          </a:p>
          <a:p>
            <a:r>
              <a:rPr lang="en-US" sz="1600" dirty="0" smtClean="0"/>
              <a:t>The </a:t>
            </a:r>
            <a:r>
              <a:rPr lang="en-US" sz="1600" dirty="0"/>
              <a:t>objective is to build a predictive model which is able to distinguish between our main product categories. The winning models will be open sourced.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058479"/>
            <a:ext cx="4038600" cy="30760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3382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 Data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09600" y="1219200"/>
            <a:ext cx="1752600" cy="2286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Kaggle</a:t>
            </a:r>
            <a:r>
              <a:rPr lang="en-US" dirty="0" smtClean="0">
                <a:solidFill>
                  <a:schemeClr val="tx1"/>
                </a:solidFill>
              </a:rPr>
              <a:t> Training Data Set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9600" y="3657600"/>
            <a:ext cx="1752600" cy="27432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Kaggle</a:t>
            </a:r>
            <a:r>
              <a:rPr lang="en-US" dirty="0" smtClean="0">
                <a:solidFill>
                  <a:schemeClr val="tx1"/>
                </a:solidFill>
              </a:rPr>
              <a:t> Test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Data Set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Left Brace 6"/>
          <p:cNvSpPr/>
          <p:nvPr/>
        </p:nvSpPr>
        <p:spPr>
          <a:xfrm>
            <a:off x="2590800" y="1279264"/>
            <a:ext cx="457200" cy="22098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895600" y="1371600"/>
            <a:ext cx="5334000" cy="16002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61,878 observations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1 </a:t>
            </a:r>
            <a:r>
              <a:rPr lang="en-US" dirty="0" smtClean="0"/>
              <a:t>identifier </a:t>
            </a:r>
            <a:r>
              <a:rPr lang="en-US" dirty="0" smtClean="0"/>
              <a:t>attribute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93 </a:t>
            </a:r>
            <a:r>
              <a:rPr lang="en-US" dirty="0" smtClean="0"/>
              <a:t>explanatory</a:t>
            </a:r>
            <a:r>
              <a:rPr lang="en-US" dirty="0" smtClean="0"/>
              <a:t> attributes (feat_1, …, feat_93), numeric counts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Response </a:t>
            </a:r>
            <a:r>
              <a:rPr lang="en-US" dirty="0" smtClean="0"/>
              <a:t>attribute designating the product category (Class_1, …, Class_9)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Input to predictive modeling work</a:t>
            </a:r>
            <a:endParaRPr lang="en-US" dirty="0"/>
          </a:p>
        </p:txBody>
      </p:sp>
      <p:sp>
        <p:nvSpPr>
          <p:cNvPr id="9" name="Left Brace 8"/>
          <p:cNvSpPr/>
          <p:nvPr/>
        </p:nvSpPr>
        <p:spPr>
          <a:xfrm>
            <a:off x="2667000" y="3886200"/>
            <a:ext cx="457200" cy="22098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971800" y="4038600"/>
            <a:ext cx="5257800" cy="16002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144,368  observations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1 </a:t>
            </a:r>
            <a:r>
              <a:rPr lang="en-US" dirty="0" smtClean="0"/>
              <a:t>identifier </a:t>
            </a:r>
            <a:r>
              <a:rPr lang="en-US" dirty="0" smtClean="0"/>
              <a:t>attribute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93 </a:t>
            </a:r>
            <a:r>
              <a:rPr lang="en-US" dirty="0" smtClean="0"/>
              <a:t>explanatory</a:t>
            </a:r>
            <a:r>
              <a:rPr lang="en-US" dirty="0" smtClean="0"/>
              <a:t> attributes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Used to make predictions from developed models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08333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381000" y="1066800"/>
                <a:ext cx="8229600" cy="5059363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sz="2400" dirty="0" smtClean="0"/>
                  <a:t>Predictive model derives the probability of a product is from each of the categories.</a:t>
                </a:r>
              </a:p>
              <a:p>
                <a:r>
                  <a:rPr lang="en-US" sz="2400" dirty="0" smtClean="0"/>
                  <a:t>A submission is evaluated using the multi-class logarithmic loss function.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𝑙𝑜𝑔𝑙𝑜𝑠𝑠</m:t>
                      </m:r>
                      <m:r>
                        <a:rPr lang="en-US" sz="2400" b="0" i="1" smtClean="0">
                          <a:latin typeface="Cambria Math"/>
                        </a:rPr>
                        <m:t>=−</m:t>
                      </m:r>
                      <m:f>
                        <m:f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𝑁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b="0" i="1" smtClean="0">
                                  <a:latin typeface="Cambria Math"/>
                                </a:rPr>
                                <m:t>𝑗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/>
                                </a:rPr>
                                <m:t>𝑀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US" sz="2400" b="0" i="0" smtClean="0">
                                  <a:latin typeface="Cambria Math"/>
                                </a:rPr>
                                <m:t>log</m:t>
                              </m:r>
                            </m:e>
                          </m:nary>
                        </m:e>
                      </m:nary>
                      <m:d>
                        <m:d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</a:rPr>
                                <m:t>𝑖𝑗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,</m:t>
                      </m:r>
                    </m:oMath>
                  </m:oMathPara>
                </a14:m>
                <a:endParaRPr lang="en-US" sz="2400" dirty="0" smtClean="0"/>
              </a:p>
              <a:p>
                <a:pPr marL="400050" lvl="1" indent="0">
                  <a:buNone/>
                </a:pPr>
                <a:r>
                  <a:rPr lang="en-US" dirty="0" smtClean="0"/>
                  <a:t>where </a:t>
                </a:r>
                <a:r>
                  <a:rPr lang="en-US" i="1" dirty="0" smtClean="0"/>
                  <a:t>N</a:t>
                </a:r>
                <a:r>
                  <a:rPr lang="en-US" dirty="0" smtClean="0"/>
                  <a:t> is the number of products, </a:t>
                </a:r>
                <a:r>
                  <a:rPr lang="en-US" i="1" dirty="0" smtClean="0"/>
                  <a:t>M</a:t>
                </a:r>
                <a:r>
                  <a:rPr lang="en-US" dirty="0" smtClean="0"/>
                  <a:t> is the number of categories, i.e., </a:t>
                </a:r>
                <a:r>
                  <a:rPr lang="en-US" i="1" dirty="0" smtClean="0"/>
                  <a:t>M</a:t>
                </a:r>
                <a:r>
                  <a:rPr lang="en-US" dirty="0" smtClean="0"/>
                  <a:t> = 9, log() is the natural logarithm,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 smtClean="0"/>
                  <a:t>is 1 if product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 smtClean="0"/>
                  <a:t> is in category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𝑗</m:t>
                    </m:r>
                  </m:oMath>
                </a14:m>
                <a:r>
                  <a:rPr lang="en-US" dirty="0" smtClean="0"/>
                  <a:t> and 0 otherwise,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 smtClean="0"/>
                  <a:t>is the predicted probability that product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 smtClean="0"/>
                  <a:t> is in category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</a:rPr>
                      <m:t>𝑗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en-US" sz="2400" dirty="0" smtClean="0"/>
                  <a:t>Extremes of the log function are handled as follows: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/>
                      </a:rPr>
                      <m:t>max</m:t>
                    </m:r>
                    <m:r>
                      <a:rPr lang="en-US" sz="2400" b="0" i="1" smtClean="0">
                        <a:latin typeface="Cambria Math"/>
                      </a:rPr>
                      <m:t>⁡(</m:t>
                    </m:r>
                    <m:func>
                      <m:func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𝑝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,1−</m:t>
                            </m:r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10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−15</m:t>
                                </m:r>
                              </m:sup>
                            </m:sSup>
                          </m:e>
                        </m:d>
                      </m:e>
                    </m:func>
                    <m:r>
                      <a:rPr lang="en-US" sz="2400" b="0" i="1" smtClean="0">
                        <a:latin typeface="Cambria Math"/>
                      </a:rPr>
                      <m:t>,</m:t>
                    </m:r>
                    <m:sSup>
                      <m:sSup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</a:rPr>
                          <m:t>10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</a:rPr>
                          <m:t>−15</m:t>
                        </m:r>
                      </m:sup>
                    </m:sSup>
                    <m:r>
                      <a:rPr lang="en-US" sz="2400" b="0" i="1" smtClean="0">
                        <a:latin typeface="Cambria Math"/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1066800"/>
                <a:ext cx="8229600" cy="5059363"/>
              </a:xfrm>
              <a:blipFill rotWithShape="1">
                <a:blip r:embed="rId2"/>
                <a:stretch>
                  <a:fillRect l="-1037" t="-16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0568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</a:t>
            </a:r>
            <a:r>
              <a:rPr lang="en-US" dirty="0" smtClean="0"/>
              <a:t>Data Set up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09600" y="1508984"/>
            <a:ext cx="1752600" cy="44958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Kaggle</a:t>
            </a:r>
            <a:r>
              <a:rPr lang="en-US" dirty="0" smtClean="0">
                <a:solidFill>
                  <a:schemeClr val="tx1"/>
                </a:solidFill>
              </a:rPr>
              <a:t> Training Data Set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105400" y="1996216"/>
            <a:ext cx="3352800" cy="57956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60% random sample of </a:t>
            </a:r>
            <a:r>
              <a:rPr lang="en-US" dirty="0" err="1" smtClean="0"/>
              <a:t>Kaggle</a:t>
            </a:r>
            <a:r>
              <a:rPr lang="en-US" dirty="0" smtClean="0"/>
              <a:t> Training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Used to train model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200400" y="4876800"/>
            <a:ext cx="1752600" cy="112798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t</a:t>
            </a:r>
            <a:r>
              <a:rPr lang="en-US" dirty="0" err="1" smtClean="0">
                <a:solidFill>
                  <a:schemeClr val="tx1"/>
                </a:solidFill>
              </a:rPr>
              <a:t>est.raw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200400" y="3756884"/>
            <a:ext cx="1752600" cy="111991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c</a:t>
            </a:r>
            <a:r>
              <a:rPr lang="en-US" dirty="0" err="1" smtClean="0">
                <a:solidFill>
                  <a:schemeClr val="tx1"/>
                </a:solidFill>
              </a:rPr>
              <a:t>alib.raw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200400" y="1508984"/>
            <a:ext cx="1752600" cy="22479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train.raw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105400" y="3759573"/>
            <a:ext cx="3352800" cy="57956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</a:t>
            </a:r>
            <a:r>
              <a:rPr lang="en-US" dirty="0" smtClean="0"/>
              <a:t>0% random sample of </a:t>
            </a:r>
            <a:r>
              <a:rPr lang="en-US" dirty="0" err="1" smtClean="0"/>
              <a:t>Kaggle</a:t>
            </a:r>
            <a:r>
              <a:rPr lang="en-US" dirty="0" smtClean="0"/>
              <a:t> Training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Used to derive blending weights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105400" y="4972050"/>
            <a:ext cx="3352800" cy="93748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</a:t>
            </a:r>
            <a:r>
              <a:rPr lang="en-US" dirty="0" smtClean="0"/>
              <a:t>0% random sample of </a:t>
            </a:r>
            <a:r>
              <a:rPr lang="en-US" dirty="0" err="1" smtClean="0"/>
              <a:t>Kaggle</a:t>
            </a:r>
            <a:r>
              <a:rPr lang="en-US" dirty="0" smtClean="0"/>
              <a:t> Training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Estimate submission score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143000" y="990600"/>
            <a:ext cx="6896100" cy="4025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 smtClean="0"/>
              <a:t>Partition </a:t>
            </a:r>
            <a:r>
              <a:rPr lang="en-US" dirty="0" err="1" smtClean="0"/>
              <a:t>Kaggle</a:t>
            </a:r>
            <a:r>
              <a:rPr lang="en-US" dirty="0" smtClean="0"/>
              <a:t> Training Data set into three </a:t>
            </a:r>
            <a:r>
              <a:rPr lang="en-US" dirty="0" smtClean="0"/>
              <a:t>mutually exclusive subsets.</a:t>
            </a:r>
            <a:endParaRPr lang="en-US" dirty="0" smtClean="0"/>
          </a:p>
        </p:txBody>
      </p:sp>
      <p:sp>
        <p:nvSpPr>
          <p:cNvPr id="2" name="Right Arrow 1"/>
          <p:cNvSpPr/>
          <p:nvPr/>
        </p:nvSpPr>
        <p:spPr>
          <a:xfrm>
            <a:off x="2514600" y="3524026"/>
            <a:ext cx="609600" cy="457200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310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Cycle</a:t>
            </a:r>
            <a:endParaRPr lang="en-US" dirty="0"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4065732682"/>
              </p:ext>
            </p:extLst>
          </p:nvPr>
        </p:nvGraphicFramePr>
        <p:xfrm>
          <a:off x="990600" y="1397000"/>
          <a:ext cx="7467600" cy="5003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60188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143000"/>
            <a:ext cx="8337174" cy="5061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730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098210"/>
            <a:ext cx="8229600" cy="4996542"/>
          </a:xfrm>
        </p:spPr>
      </p:pic>
      <p:grpSp>
        <p:nvGrpSpPr>
          <p:cNvPr id="15" name="Group 14"/>
          <p:cNvGrpSpPr/>
          <p:nvPr/>
        </p:nvGrpSpPr>
        <p:grpSpPr>
          <a:xfrm>
            <a:off x="4724400" y="2046775"/>
            <a:ext cx="3827157" cy="2288557"/>
            <a:chOff x="4724400" y="2046775"/>
            <a:chExt cx="3827157" cy="2288557"/>
          </a:xfrm>
        </p:grpSpPr>
        <p:grpSp>
          <p:nvGrpSpPr>
            <p:cNvPr id="11" name="Group 10"/>
            <p:cNvGrpSpPr/>
            <p:nvPr/>
          </p:nvGrpSpPr>
          <p:grpSpPr>
            <a:xfrm>
              <a:off x="5029200" y="2573358"/>
              <a:ext cx="3507935" cy="1761974"/>
              <a:chOff x="5029200" y="2573358"/>
              <a:chExt cx="3507935" cy="1761974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5029200" y="4030532"/>
                <a:ext cx="685800" cy="3048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 rot="21144425">
                <a:off x="5499746" y="2885823"/>
                <a:ext cx="2458562" cy="539698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/>
              <p:cNvSpPr/>
              <p:nvPr/>
            </p:nvSpPr>
            <p:spPr>
              <a:xfrm rot="19736746">
                <a:off x="7766306" y="2573358"/>
                <a:ext cx="770829" cy="30480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4724400" y="3661200"/>
              <a:ext cx="9108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Phase 1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096000" y="2541092"/>
              <a:ext cx="9108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Phase 2</a:t>
              </a:r>
              <a:endParaRPr 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640730" y="2046775"/>
              <a:ext cx="9108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Phase 3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65422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75" y="723900"/>
            <a:ext cx="862965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41965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420</Words>
  <Application>Microsoft Office PowerPoint</Application>
  <PresentationFormat>On-screen Show (4:3)</PresentationFormat>
  <Paragraphs>44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Kaggle:   Otto Group Product Classification Challenge</vt:lpstr>
      <vt:lpstr>Challenge Overview</vt:lpstr>
      <vt:lpstr>Challenge Data</vt:lpstr>
      <vt:lpstr>PowerPoint Presentation</vt:lpstr>
      <vt:lpstr>Modeling Data Set up</vt:lpstr>
      <vt:lpstr>Modeling Cycle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Freddie Mac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 Thompson</dc:creator>
  <cp:lastModifiedBy>James  Thompson</cp:lastModifiedBy>
  <cp:revision>19</cp:revision>
  <dcterms:created xsi:type="dcterms:W3CDTF">2015-05-01T18:32:15Z</dcterms:created>
  <dcterms:modified xsi:type="dcterms:W3CDTF">2015-05-07T20:47:44Z</dcterms:modified>
</cp:coreProperties>
</file>