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70" r:id="rId7"/>
    <p:sldId id="271" r:id="rId8"/>
    <p:sldId id="272" r:id="rId9"/>
    <p:sldId id="273" r:id="rId10"/>
    <p:sldId id="282" r:id="rId11"/>
    <p:sldId id="283" r:id="rId12"/>
    <p:sldId id="274" r:id="rId13"/>
    <p:sldId id="275" r:id="rId14"/>
    <p:sldId id="276" r:id="rId15"/>
    <p:sldId id="277" r:id="rId16"/>
    <p:sldId id="278" r:id="rId17"/>
    <p:sldId id="279" r:id="rId18"/>
    <p:sldId id="281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Φωτεινό στυλ 2 - Έμφαση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C54E7-73FD-4A0E-8E93-21E0CC38347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E46834-15F6-472E-998E-883C01EAC62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l-GR" dirty="0"/>
            <a:t>Περιέχει δεδομένα για ημερομηνίες, θερμοκρασίες, υγρασία, ατμοσφαιρική πίεση, ταχύτατα ανέμων, βροχοπτώσεις.</a:t>
          </a:r>
          <a:endParaRPr lang="en-US" dirty="0"/>
        </a:p>
      </dgm:t>
    </dgm:pt>
    <dgm:pt modelId="{02FB2AAB-0AF5-4468-B740-86FC6C0DB138}" type="parTrans" cxnId="{CF12ECB1-A6F4-4EA5-8E17-1FAF351640D0}">
      <dgm:prSet/>
      <dgm:spPr/>
      <dgm:t>
        <a:bodyPr/>
        <a:lstStyle/>
        <a:p>
          <a:endParaRPr lang="en-US"/>
        </a:p>
      </dgm:t>
    </dgm:pt>
    <dgm:pt modelId="{67C68003-83B2-4BC4-A5F0-EE8E4A7834CF}" type="sibTrans" cxnId="{CF12ECB1-A6F4-4EA5-8E17-1FAF351640D0}">
      <dgm:prSet/>
      <dgm:spPr/>
      <dgm:t>
        <a:bodyPr/>
        <a:lstStyle/>
        <a:p>
          <a:endParaRPr lang="en-US"/>
        </a:p>
      </dgm:t>
    </dgm:pt>
    <dgm:pt modelId="{76B3D9FF-426F-496A-8BAB-D30B56DFCE71}" type="pres">
      <dgm:prSet presAssocID="{1AFC54E7-73FD-4A0E-8E93-21E0CC383475}" presName="outerComposite" presStyleCnt="0">
        <dgm:presLayoutVars>
          <dgm:chMax val="5"/>
          <dgm:dir/>
          <dgm:resizeHandles val="exact"/>
        </dgm:presLayoutVars>
      </dgm:prSet>
      <dgm:spPr/>
    </dgm:pt>
    <dgm:pt modelId="{32F92283-E3C8-4383-A991-0938C874D319}" type="pres">
      <dgm:prSet presAssocID="{1AFC54E7-73FD-4A0E-8E93-21E0CC383475}" presName="dummyMaxCanvas" presStyleCnt="0">
        <dgm:presLayoutVars/>
      </dgm:prSet>
      <dgm:spPr/>
    </dgm:pt>
    <dgm:pt modelId="{19226E1C-FE2A-47CE-96FF-A0DAAF34223B}" type="pres">
      <dgm:prSet presAssocID="{1AFC54E7-73FD-4A0E-8E93-21E0CC383475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BEAF8503-E074-4AF1-BF6A-4A7D42DD2FDE}" type="presOf" srcId="{1AFC54E7-73FD-4A0E-8E93-21E0CC383475}" destId="{76B3D9FF-426F-496A-8BAB-D30B56DFCE71}" srcOrd="0" destOrd="0" presId="urn:microsoft.com/office/officeart/2005/8/layout/vProcess5"/>
    <dgm:cxn modelId="{F37B4059-DAF8-4443-AEE3-565DE3B3F2E2}" type="presOf" srcId="{86E46834-15F6-472E-998E-883C01EAC62E}" destId="{19226E1C-FE2A-47CE-96FF-A0DAAF34223B}" srcOrd="0" destOrd="0" presId="urn:microsoft.com/office/officeart/2005/8/layout/vProcess5"/>
    <dgm:cxn modelId="{CF12ECB1-A6F4-4EA5-8E17-1FAF351640D0}" srcId="{1AFC54E7-73FD-4A0E-8E93-21E0CC383475}" destId="{86E46834-15F6-472E-998E-883C01EAC62E}" srcOrd="0" destOrd="0" parTransId="{02FB2AAB-0AF5-4468-B740-86FC6C0DB138}" sibTransId="{67C68003-83B2-4BC4-A5F0-EE8E4A7834CF}"/>
    <dgm:cxn modelId="{5414ABBA-9DD3-4A00-8C15-CC31B93D37F0}" type="presParOf" srcId="{76B3D9FF-426F-496A-8BAB-D30B56DFCE71}" destId="{32F92283-E3C8-4383-A991-0938C874D319}" srcOrd="0" destOrd="0" presId="urn:microsoft.com/office/officeart/2005/8/layout/vProcess5"/>
    <dgm:cxn modelId="{45D6D349-4A37-4D2F-BCD5-E0CB76E22F54}" type="presParOf" srcId="{76B3D9FF-426F-496A-8BAB-D30B56DFCE71}" destId="{19226E1C-FE2A-47CE-96FF-A0DAAF34223B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6E1C-FE2A-47CE-96FF-A0DAAF34223B}">
      <dsp:nvSpPr>
        <dsp:cNvPr id="0" name=""/>
        <dsp:cNvSpPr/>
      </dsp:nvSpPr>
      <dsp:spPr>
        <a:xfrm>
          <a:off x="0" y="1048201"/>
          <a:ext cx="10927829" cy="209640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900" kern="1200" dirty="0"/>
            <a:t>Περιέχει δεδομένα για ημερομηνίες, θερμοκρασίες, υγρασία, ατμοσφαιρική πίεση, ταχύτατα ανέμων, βροχοπτώσεις.</a:t>
          </a:r>
          <a:endParaRPr lang="en-US" sz="3900" kern="1200" dirty="0"/>
        </a:p>
      </dsp:txBody>
      <dsp:txXfrm>
        <a:off x="61402" y="1109603"/>
        <a:ext cx="10805025" cy="1973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C9B35F-1577-E927-1988-3D4CCA28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F980BF2-0075-60B7-D84E-1B23770E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62C2A72-8BC1-01D3-9366-B3641990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C9DD83B-9F60-CCD6-37B1-ED6A00CC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F9ED1D2-7954-80DA-BF1C-F32496B8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4274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9F6612-B532-80FD-1723-4BA910F0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91EE651-3C38-595F-F55E-261229B4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E12D7DE-218A-4AB5-8952-2FA62E05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E89A441-C8CF-13D2-A1D3-0CDB68E6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971E5BF-3380-7A8D-6844-A3700F22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5115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179A0AA1-13D9-7BEE-BAC2-7E2DD950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050C814-F9E0-BD4C-97FF-CBAD58A7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4DF1032-C2FF-B4A3-5B7E-B2B2D4E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361838C-39A2-D6EC-AB73-C148707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1B8BB6B-1377-96BC-65D4-0D606126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4406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E4DBB0-E6FB-BD2C-1752-EC4F6B1D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52A635-0FD9-1F58-23A9-88BF47F0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2DFBA0F-B07B-6B75-55AE-A2F57FFB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7B8579E-1D87-F2A5-AA8C-B0173218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208D4CB-B894-6225-82B6-CF70B086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3544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C39EBA-273F-B8D2-0FB6-3C5D1370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D2840B7-8B9C-1450-34BA-1A61CFA0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F23FE6A-8F66-CF09-ADA1-EF79690B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13989C2-DC81-858B-7DCE-8C989DD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F8CAE6F-44A1-4955-CB1B-66E7F8B6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6648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48C68A-992A-849B-B6A3-61232F45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9D277B3-8DBD-5588-5D2A-6ED29F18E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9E7F997-0034-F80C-FCA2-B6CFDEC1D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B24EEEC-26D3-DAB5-7A3F-E3D61C15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23C975E-0556-F814-0BC5-E14AF8BB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B58144C-8C70-9A84-A3E0-3A98FB38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4391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8C87D7-5187-72D4-BEDD-B491F73D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3475C24-A305-F4A7-385C-9C1C9D90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B958E92-96A7-6715-2F53-87027468C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1C9FBCDE-4705-64A0-F4E7-FCE802478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5E21B70B-DE6E-E9F3-78D1-9FD3098D7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9355CFFB-1388-EE81-B778-EF1B782F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1FB805BF-1DC2-6F02-3BB0-4FBA004A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BB0D3995-7067-F297-750C-22B1A338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518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5C0694-D9A5-541E-3886-A76BE206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BFA81CE-E5FC-B634-2C57-C70C19FC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7A35A2E-8CF9-C50F-FABB-494B6B2B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F962F68-B079-5C7F-A818-93778140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215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A83D365-AFE6-236E-0AE0-6EF38FEA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534744F-9800-C53B-C081-563A5091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BCBACCE-5721-B61A-4200-581C74FF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7783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ECF8555-6AEA-FB3A-867E-E1494F26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FC28734-26B4-AAE3-6352-DD33F3BA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9302961-F5B1-C15F-AFC7-EACFB9C3B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0C49C06-C565-B8C2-4FA0-7AC81B4A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22FFBCE-F154-C09E-CECA-69A898F5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A3EA0C8-D5BB-32F7-C7F7-6BD4957F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7799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FF9998-5713-627E-B3B0-4F235C41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05506DC-D623-71DC-E95B-B98AB669E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6F4E85D-038F-F680-DCB8-2D16D0065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9F2479D-9C43-068D-430D-29FED997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4A76D35-FE3D-2BE1-B137-673CB4C7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E451962-5B10-2E7C-0452-50386964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9896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5DF801D-C4D6-917A-6446-E8175B14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E531029-3EDB-1A8A-6DB5-466390E8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5E0BC4E-6BDE-FBC9-8F8F-1F0EEDAFB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1BDB-F415-4090-B5C9-2700E4715743}" type="datetimeFigureOut">
              <a:rPr lang="el-GR" smtClean="0"/>
              <a:t>3/3/2023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276966E-3CC0-0BCE-5A32-8B221E1DA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8EDE881-E4A8-6896-410E-52BBC62DB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34A0-E66D-49D9-8B86-F0BBAD4ACE9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7726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9086A23-2AEB-F73B-FF40-DD222D5A4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6" r="13201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6EFA7AE-FC44-B3BC-9C22-A05D2FDC2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l-GR" sz="3700" dirty="0"/>
              <a:t>Πρόβλεψη καιρικών φαινομένων με χρήση αλγορίθμων Μηχανικής Μάθησης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35F77AE-A7BD-2F1B-00EE-373C80571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l-GR" sz="2000" dirty="0"/>
              <a:t>Βακαλόπουλος Δημήτρης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743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0B104-C13B-377F-2AC0-937E0057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Οπτικοποίηση Δεδομένων</a:t>
            </a:r>
          </a:p>
        </p:txBody>
      </p:sp>
      <p:pic>
        <p:nvPicPr>
          <p:cNvPr id="4" name="γραφικά6">
            <a:extLst>
              <a:ext uri="{FF2B5EF4-FFF2-40B4-BE49-F238E27FC236}">
                <a16:creationId xmlns:a16="http://schemas.microsoft.com/office/drawing/2014/main" id="{B0BC0F1A-8CAE-EBCA-81D8-9F1A3AE1F3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60512"/>
            <a:ext cx="6780700" cy="4934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8940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BAB20-B055-87AE-E533-8632A712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875822"/>
            <a:ext cx="10601325" cy="1857374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Προε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πεξεργασία Δεδομένων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3CDEE-849D-FC4B-4CBC-F9B64E22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3857853"/>
            <a:ext cx="10601325" cy="114075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Επειδή παρατηρείται ότι το </a:t>
            </a:r>
            <a:r>
              <a:rPr lang="en-US" dirty="0">
                <a:solidFill>
                  <a:schemeClr val="tx1"/>
                </a:solidFill>
              </a:rPr>
              <a:t>dataset </a:t>
            </a:r>
            <a:r>
              <a:rPr lang="el-GR" dirty="0">
                <a:solidFill>
                  <a:schemeClr val="tx1"/>
                </a:solidFill>
              </a:rPr>
              <a:t>περιέχει μερικές </a:t>
            </a:r>
            <a:r>
              <a:rPr lang="el-GR" dirty="0" err="1">
                <a:solidFill>
                  <a:schemeClr val="tx1"/>
                </a:solidFill>
              </a:rPr>
              <a:t>ελλειπείς</a:t>
            </a:r>
            <a:r>
              <a:rPr lang="el-GR" dirty="0">
                <a:solidFill>
                  <a:schemeClr val="tx1"/>
                </a:solidFill>
              </a:rPr>
              <a:t> τιμές σε κάποιες στήλες κάποιων εγγραφών και για να </a:t>
            </a:r>
            <a:r>
              <a:rPr lang="el-GR" dirty="0" err="1">
                <a:solidFill>
                  <a:schemeClr val="tx1"/>
                </a:solidFill>
              </a:rPr>
              <a:t>δωθεί</a:t>
            </a:r>
            <a:r>
              <a:rPr lang="el-GR" dirty="0">
                <a:solidFill>
                  <a:schemeClr val="tx1"/>
                </a:solidFill>
              </a:rPr>
              <a:t> λύση στο πρόβλημα αυτό εφαρμόζεται η μέθοδος απόδοσης του μέσου όρου των τιμών της στήλης στην οποία απουσιάζει.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88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Πίνακας 9">
            <a:extLst>
              <a:ext uri="{FF2B5EF4-FFF2-40B4-BE49-F238E27FC236}">
                <a16:creationId xmlns:a16="http://schemas.microsoft.com/office/drawing/2014/main" id="{7A798A46-43FD-6106-EFAC-DA7268B2F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34098"/>
              </p:ext>
            </p:extLst>
          </p:nvPr>
        </p:nvGraphicFramePr>
        <p:xfrm>
          <a:off x="5194300" y="469900"/>
          <a:ext cx="6513511" cy="2906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163">
                  <a:extLst>
                    <a:ext uri="{9D8B030D-6E8A-4147-A177-3AD203B41FA5}">
                      <a16:colId xmlns:a16="http://schemas.microsoft.com/office/drawing/2014/main" val="989437107"/>
                    </a:ext>
                  </a:extLst>
                </a:gridCol>
                <a:gridCol w="1863370">
                  <a:extLst>
                    <a:ext uri="{9D8B030D-6E8A-4147-A177-3AD203B41FA5}">
                      <a16:colId xmlns:a16="http://schemas.microsoft.com/office/drawing/2014/main" val="2266401909"/>
                    </a:ext>
                  </a:extLst>
                </a:gridCol>
                <a:gridCol w="2380978">
                  <a:extLst>
                    <a:ext uri="{9D8B030D-6E8A-4147-A177-3AD203B41FA5}">
                      <a16:colId xmlns:a16="http://schemas.microsoft.com/office/drawing/2014/main" val="2318941900"/>
                    </a:ext>
                  </a:extLst>
                </a:gridCol>
              </a:tblGrid>
              <a:tr h="7292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 </a:t>
                      </a:r>
                      <a:endParaRPr lang="el-GR" sz="1600" kern="15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600" kern="150" dirty="0">
                          <a:effectLst/>
                        </a:rPr>
                        <a:t>Χαρακτηριστικό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 </a:t>
                      </a:r>
                      <a:endParaRPr lang="el-GR" sz="1600" kern="15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Cluster 1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</a:t>
                      </a:r>
                      <a:endParaRPr lang="el-GR" sz="1600" kern="15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Cluster 0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extLst>
                  <a:ext uri="{0D108BD9-81ED-4DB2-BD59-A6C34878D82A}">
                    <a16:rowId xmlns:a16="http://schemas.microsoft.com/office/drawing/2014/main" val="3859769876"/>
                  </a:ext>
                </a:extLst>
              </a:tr>
              <a:tr h="7292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Average temperature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   15.774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14.387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extLst>
                  <a:ext uri="{0D108BD9-81ED-4DB2-BD59-A6C34878D82A}">
                    <a16:rowId xmlns:a16="http://schemas.microsoft.com/office/drawing/2014/main" val="41368311"/>
                  </a:ext>
                </a:extLst>
              </a:tr>
              <a:tr h="362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Average humidity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    71.96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 68.826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extLst>
                  <a:ext uri="{0D108BD9-81ED-4DB2-BD59-A6C34878D82A}">
                    <a16:rowId xmlns:a16="http://schemas.microsoft.com/office/drawing/2014/main" val="2108966063"/>
                  </a:ext>
                </a:extLst>
              </a:tr>
              <a:tr h="362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Average pressure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  1014.748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</a:t>
                      </a:r>
                      <a:r>
                        <a:rPr lang="el-GR" sz="1600" kern="150" dirty="0">
                          <a:effectLst/>
                        </a:rPr>
                        <a:t>1013.957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extLst>
                  <a:ext uri="{0D108BD9-81ED-4DB2-BD59-A6C34878D82A}">
                    <a16:rowId xmlns:a16="http://schemas.microsoft.com/office/drawing/2014/main" val="1301248114"/>
                  </a:ext>
                </a:extLst>
              </a:tr>
              <a:tr h="362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Average speed wind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     4.88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   7.277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extLst>
                  <a:ext uri="{0D108BD9-81ED-4DB2-BD59-A6C34878D82A}">
                    <a16:rowId xmlns:a16="http://schemas.microsoft.com/office/drawing/2014/main" val="2359550473"/>
                  </a:ext>
                </a:extLst>
              </a:tr>
              <a:tr h="362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Average rain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   </a:t>
                      </a:r>
                      <a:r>
                        <a:rPr lang="el-GR" sz="1600" kern="150" dirty="0">
                          <a:effectLst/>
                        </a:rPr>
                        <a:t>2.016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 1.458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1676" marR="91676" marT="0" marB="0"/>
                </a:tc>
                <a:extLst>
                  <a:ext uri="{0D108BD9-81ED-4DB2-BD59-A6C34878D82A}">
                    <a16:rowId xmlns:a16="http://schemas.microsoft.com/office/drawing/2014/main" val="4269715526"/>
                  </a:ext>
                </a:extLst>
              </a:tr>
            </a:tbl>
          </a:graphicData>
        </a:graphic>
      </p:graphicFrame>
      <p:sp>
        <p:nvSpPr>
          <p:cNvPr id="2" name="Τίτλος 1">
            <a:extLst>
              <a:ext uri="{FF2B5EF4-FFF2-40B4-BE49-F238E27FC236}">
                <a16:creationId xmlns:a16="http://schemas.microsoft.com/office/drawing/2014/main" id="{FA420A4E-E4D2-F02B-FE45-D16427CA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K-Means </a:t>
            </a:r>
            <a:br>
              <a:rPr lang="el-GR" sz="4100" dirty="0">
                <a:solidFill>
                  <a:srgbClr val="FFFFFF"/>
                </a:solidFill>
              </a:rPr>
            </a:br>
            <a:br>
              <a:rPr lang="el-GR" sz="4100" dirty="0">
                <a:solidFill>
                  <a:srgbClr val="FFFFFF"/>
                </a:solidFill>
              </a:rPr>
            </a:br>
            <a:br>
              <a:rPr lang="el-GR" sz="4100" dirty="0">
                <a:solidFill>
                  <a:srgbClr val="FFFFFF"/>
                </a:solidFill>
              </a:rPr>
            </a:br>
            <a:br>
              <a:rPr lang="el-GR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 Agglomerative</a:t>
            </a:r>
            <a:endParaRPr lang="el-GR" sz="4100" dirty="0">
              <a:solidFill>
                <a:srgbClr val="FFFFFF"/>
              </a:solidFill>
            </a:endParaRPr>
          </a:p>
        </p:txBody>
      </p:sp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7E4E8197-75ED-30E6-EDDC-0CDB54D5F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289778"/>
              </p:ext>
            </p:extLst>
          </p:nvPr>
        </p:nvGraphicFramePr>
        <p:xfrm>
          <a:off x="5194300" y="3448050"/>
          <a:ext cx="6513511" cy="2906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8856">
                  <a:extLst>
                    <a:ext uri="{9D8B030D-6E8A-4147-A177-3AD203B41FA5}">
                      <a16:colId xmlns:a16="http://schemas.microsoft.com/office/drawing/2014/main" val="1028507728"/>
                    </a:ext>
                  </a:extLst>
                </a:gridCol>
                <a:gridCol w="1864771">
                  <a:extLst>
                    <a:ext uri="{9D8B030D-6E8A-4147-A177-3AD203B41FA5}">
                      <a16:colId xmlns:a16="http://schemas.microsoft.com/office/drawing/2014/main" val="177469256"/>
                    </a:ext>
                  </a:extLst>
                </a:gridCol>
                <a:gridCol w="2379884">
                  <a:extLst>
                    <a:ext uri="{9D8B030D-6E8A-4147-A177-3AD203B41FA5}">
                      <a16:colId xmlns:a16="http://schemas.microsoft.com/office/drawing/2014/main" val="2412086028"/>
                    </a:ext>
                  </a:extLst>
                </a:gridCol>
              </a:tblGrid>
              <a:tr h="7292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600" kern="15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600" kern="150" dirty="0">
                          <a:effectLst/>
                        </a:rPr>
                        <a:t>Χαρακτηριστικό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 </a:t>
                      </a:r>
                      <a:endParaRPr lang="el-GR" sz="1600" kern="15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Cluster 0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      </a:t>
                      </a:r>
                      <a:endParaRPr lang="el-GR" sz="1600" kern="15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Cluster 1</a:t>
                      </a:r>
                      <a:r>
                        <a:rPr lang="el-GR" sz="1600" kern="150" dirty="0">
                          <a:effectLst/>
                        </a:rPr>
                        <a:t>  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extLst>
                  <a:ext uri="{0D108BD9-81ED-4DB2-BD59-A6C34878D82A}">
                    <a16:rowId xmlns:a16="http://schemas.microsoft.com/office/drawing/2014/main" val="2076753617"/>
                  </a:ext>
                </a:extLst>
              </a:tr>
              <a:tr h="7292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Average temperature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 15.774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14.39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extLst>
                  <a:ext uri="{0D108BD9-81ED-4DB2-BD59-A6C34878D82A}">
                    <a16:rowId xmlns:a16="http://schemas.microsoft.com/office/drawing/2014/main" val="2008027720"/>
                  </a:ext>
                </a:extLst>
              </a:tr>
              <a:tr h="362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Average humidity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71.96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68.83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extLst>
                  <a:ext uri="{0D108BD9-81ED-4DB2-BD59-A6C34878D82A}">
                    <a16:rowId xmlns:a16="http://schemas.microsoft.com/office/drawing/2014/main" val="865254877"/>
                  </a:ext>
                </a:extLst>
              </a:tr>
              <a:tr h="362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Average pressure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1014.75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600" kern="150" dirty="0">
                          <a:effectLst/>
                        </a:rPr>
                        <a:t>1013.96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extLst>
                  <a:ext uri="{0D108BD9-81ED-4DB2-BD59-A6C34878D82A}">
                    <a16:rowId xmlns:a16="http://schemas.microsoft.com/office/drawing/2014/main" val="1538987045"/>
                  </a:ext>
                </a:extLst>
              </a:tr>
              <a:tr h="362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Average speed wind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4.88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7.28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extLst>
                  <a:ext uri="{0D108BD9-81ED-4DB2-BD59-A6C34878D82A}">
                    <a16:rowId xmlns:a16="http://schemas.microsoft.com/office/drawing/2014/main" val="4139773521"/>
                  </a:ext>
                </a:extLst>
              </a:tr>
              <a:tr h="362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Average rain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600" kern="150" dirty="0">
                          <a:effectLst/>
                        </a:rPr>
                        <a:t>2.02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50" dirty="0">
                          <a:effectLst/>
                        </a:rPr>
                        <a:t>1.46</a:t>
                      </a:r>
                      <a:endParaRPr lang="el-GR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40502020204" pitchFamily="34" charset="0"/>
                      </a:endParaRPr>
                    </a:p>
                  </a:txBody>
                  <a:tcPr marL="93611" marR="93611" marT="0" marB="0"/>
                </a:tc>
                <a:extLst>
                  <a:ext uri="{0D108BD9-81ED-4DB2-BD59-A6C34878D82A}">
                    <a16:rowId xmlns:a16="http://schemas.microsoft.com/office/drawing/2014/main" val="294433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01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202980C-CB20-A791-15EF-4F8C4D2A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forest, KNN, Logistic Regression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18CEB2B5-1A1A-7B68-CF56-0414F917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17999"/>
            <a:ext cx="11496821" cy="28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8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EF1DF2B-0774-F0D7-DFB9-9141FB36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Tree, SVM, Naïve Bayes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063C13E-A03B-A4C4-F362-C91F5C47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434758"/>
            <a:ext cx="11496821" cy="198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680D090-73E3-6820-8F9B-238DE43A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l-GR" sz="4100" dirty="0"/>
              <a:t>Συμπεράσματα – 1</a:t>
            </a:r>
            <a:r>
              <a:rPr lang="el-GR" sz="4100" baseline="30000" dirty="0"/>
              <a:t>η</a:t>
            </a:r>
            <a:r>
              <a:rPr lang="el-GR" sz="4100" dirty="0"/>
              <a:t> φάση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26FB917-863D-9EF3-AB25-BCD5AE4E4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584462"/>
            <a:ext cx="6996009" cy="5910606"/>
          </a:xfrm>
        </p:spPr>
        <p:txBody>
          <a:bodyPr anchor="ctr">
            <a:normAutofit/>
          </a:bodyPr>
          <a:lstStyle/>
          <a:p>
            <a:pPr marL="0" indent="0" algn="just">
              <a:spcAft>
                <a:spcPts val="800"/>
              </a:spcAft>
              <a:buNone/>
            </a:pPr>
            <a:r>
              <a:rPr lang="el-G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Κατά την </a:t>
            </a:r>
            <a:r>
              <a:rPr lang="el-G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πρώτη φάση </a:t>
            </a:r>
            <a:r>
              <a:rPr lang="el-G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υλοποίησης παρατηρήθηκε ότι στις περιπτώσεις πρόβλεψης θερμοκρασίας, ταχύτητας ανέμου και βροχόπτωσης, επιτεύχθηκαν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ικανοποιητικές τιμές όσο αφορά το loss. Αντιθέτως, στις υπόλοιπες περιπτώσεις τα αποτελέσματα δεν ήταν ικανοποιητικά. Επίσης, για την πρόβλεψη της θερμοκρασίας ο συνδυασμός που πέτυχε το χαμηλότερο loss ήταν ο:</a:t>
            </a:r>
          </a:p>
          <a:p>
            <a:r>
              <a:rPr lang="en-US" sz="1300" kern="150" dirty="0" err="1">
                <a:effectLst/>
                <a:latin typeface="Times New Roman" panose="02020603050405020304" pitchFamily="18" charset="0"/>
                <a:ea typeface="OpenSymbol"/>
                <a:cs typeface="Times New Roman" panose="02020603050405020304" pitchFamily="18" charset="0"/>
              </a:rPr>
              <a:t>mean_speed_wind</a:t>
            </a:r>
            <a:endParaRPr lang="el-GR" sz="1300" kern="150" dirty="0">
              <a:effectLst/>
              <a:latin typeface="Times New Roman" panose="02020603050405020304" pitchFamily="18" charset="0"/>
              <a:ea typeface="OpenSymbol"/>
              <a:cs typeface="Times New Roman" panose="02020603050405020304" pitchFamily="18" charset="0"/>
            </a:endParaRPr>
          </a:p>
          <a:p>
            <a:r>
              <a:rPr lang="en-US" sz="1300" kern="150" dirty="0" err="1">
                <a:effectLst/>
                <a:latin typeface="Times New Roman" panose="02020603050405020304" pitchFamily="18" charset="0"/>
                <a:ea typeface="OpenSymbol"/>
                <a:cs typeface="Times New Roman" panose="02020603050405020304" pitchFamily="18" charset="0"/>
              </a:rPr>
              <a:t>mean_humidity</a:t>
            </a:r>
            <a:endParaRPr lang="el-GR" sz="1300" kern="150" dirty="0">
              <a:effectLst/>
              <a:latin typeface="Times New Roman" panose="02020603050405020304" pitchFamily="18" charset="0"/>
              <a:ea typeface="OpenSymbol"/>
              <a:cs typeface="Times New Roman" panose="02020603050405020304" pitchFamily="18" charset="0"/>
            </a:endParaRPr>
          </a:p>
          <a:p>
            <a:r>
              <a:rPr lang="en-US" sz="1300" kern="150" dirty="0">
                <a:effectLst/>
                <a:latin typeface="Times New Roman" panose="02020603050405020304" pitchFamily="18" charset="0"/>
                <a:ea typeface="OpenSymbol"/>
                <a:cs typeface="Times New Roman" panose="02020603050405020304" pitchFamily="18" charset="0"/>
              </a:rPr>
              <a:t>rain</a:t>
            </a:r>
            <a:endParaRPr lang="el-GR" sz="1300" kern="150" dirty="0">
              <a:effectLst/>
              <a:latin typeface="Times New Roman" panose="02020603050405020304" pitchFamily="18" charset="0"/>
              <a:ea typeface="OpenSymbo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l-GR" sz="16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Για την πρόβλεψη του </a:t>
            </a:r>
            <a:r>
              <a:rPr lang="en-US" sz="16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rain</a:t>
            </a:r>
            <a:r>
              <a:rPr lang="el-GR" sz="16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ο συνδυασμός που πέτυχε το χαμηλότερο </a:t>
            </a:r>
            <a:r>
              <a:rPr lang="en-US" sz="16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el-GR" sz="16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ήταν ο:</a:t>
            </a:r>
          </a:p>
          <a:p>
            <a:r>
              <a:rPr lang="en-US" sz="1300" kern="150" dirty="0" err="1">
                <a:effectLst/>
                <a:latin typeface="Times New Roman" panose="02020603050405020304" pitchFamily="18" charset="0"/>
                <a:ea typeface="OpenSymbol"/>
                <a:cs typeface="Times New Roman" panose="02020603050405020304" pitchFamily="18" charset="0"/>
              </a:rPr>
              <a:t>dir_wind</a:t>
            </a:r>
            <a:endParaRPr lang="el-GR" sz="1300" kern="150" dirty="0">
              <a:effectLst/>
              <a:latin typeface="Times New Roman" panose="02020603050405020304" pitchFamily="18" charset="0"/>
              <a:ea typeface="OpenSymbol"/>
              <a:cs typeface="Times New Roman" panose="02020603050405020304" pitchFamily="18" charset="0"/>
            </a:endParaRPr>
          </a:p>
          <a:p>
            <a:r>
              <a:rPr lang="en-US" sz="1300" kern="150" dirty="0">
                <a:effectLst/>
                <a:latin typeface="Times New Roman" panose="02020603050405020304" pitchFamily="18" charset="0"/>
                <a:ea typeface="OpenSymbol"/>
                <a:cs typeface="Times New Roman" panose="02020603050405020304" pitchFamily="18" charset="0"/>
              </a:rPr>
              <a:t>mean_humidity</a:t>
            </a:r>
            <a:endParaRPr lang="el-GR" sz="1300" kern="150" dirty="0">
              <a:effectLst/>
              <a:latin typeface="Times New Roman" panose="02020603050405020304" pitchFamily="18" charset="0"/>
              <a:ea typeface="OpenSymbol"/>
              <a:cs typeface="Times New Roman" panose="02020603050405020304" pitchFamily="18" charset="0"/>
            </a:endParaRPr>
          </a:p>
          <a:p>
            <a:r>
              <a:rPr lang="en-US" sz="1300" kern="150" dirty="0" err="1">
                <a:effectLst/>
                <a:latin typeface="Times New Roman" panose="02020603050405020304" pitchFamily="18" charset="0"/>
                <a:ea typeface="OpenSymbol"/>
                <a:cs typeface="Times New Roman" panose="02020603050405020304" pitchFamily="18" charset="0"/>
              </a:rPr>
              <a:t>mean_temperature</a:t>
            </a:r>
            <a:endParaRPr lang="el-GR" sz="1300" kern="150" dirty="0">
              <a:effectLst/>
              <a:latin typeface="Times New Roman" panose="02020603050405020304" pitchFamily="18" charset="0"/>
              <a:ea typeface="OpenSymbo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l-GR" sz="16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Για την πρόβλεψη του </a:t>
            </a:r>
            <a:r>
              <a:rPr lang="en-US" sz="16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wind</a:t>
            </a:r>
            <a:r>
              <a:rPr lang="el-GR" sz="16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sz="1600" b="1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speed</a:t>
            </a:r>
            <a:r>
              <a:rPr lang="el-GR" sz="16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ο συνδυασμός με τα καλύτερα αποτελέσματα ήταν ο:</a:t>
            </a:r>
          </a:p>
          <a:p>
            <a:r>
              <a:rPr lang="en-US" sz="1300" kern="150" dirty="0" err="1">
                <a:effectLst/>
                <a:latin typeface="Times New Roman" panose="02020603050405020304" pitchFamily="18" charset="0"/>
                <a:ea typeface="OpenSymbol"/>
                <a:cs typeface="Times New Roman" panose="02020603050405020304" pitchFamily="18" charset="0"/>
              </a:rPr>
              <a:t>mean_temp</a:t>
            </a:r>
            <a:endParaRPr lang="el-GR" sz="1300" kern="150" dirty="0">
              <a:effectLst/>
              <a:latin typeface="Times New Roman" panose="02020603050405020304" pitchFamily="18" charset="0"/>
              <a:ea typeface="OpenSymbol"/>
              <a:cs typeface="Times New Roman" panose="02020603050405020304" pitchFamily="18" charset="0"/>
            </a:endParaRPr>
          </a:p>
          <a:p>
            <a:r>
              <a:rPr lang="en-US" sz="1300" kern="150" dirty="0">
                <a:effectLst/>
                <a:latin typeface="Times New Roman" panose="02020603050405020304" pitchFamily="18" charset="0"/>
                <a:ea typeface="OpenSymbol"/>
                <a:cs typeface="Times New Roman" panose="02020603050405020304" pitchFamily="18" charset="0"/>
              </a:rPr>
              <a:t>mean_humidity</a:t>
            </a:r>
            <a:endParaRPr lang="el-GR" sz="1300" kern="150" dirty="0">
              <a:effectLst/>
              <a:latin typeface="Times New Roman" panose="02020603050405020304" pitchFamily="18" charset="0"/>
              <a:ea typeface="OpenSymbol"/>
              <a:cs typeface="Times New Roman" panose="02020603050405020304" pitchFamily="18" charset="0"/>
            </a:endParaRPr>
          </a:p>
          <a:p>
            <a:r>
              <a:rPr lang="en-US" sz="1300" kern="150" dirty="0">
                <a:effectLst/>
                <a:latin typeface="Times New Roman" panose="02020603050405020304" pitchFamily="18" charset="0"/>
                <a:ea typeface="OpenSymbol"/>
                <a:cs typeface="Times New Roman" panose="02020603050405020304" pitchFamily="18" charset="0"/>
              </a:rPr>
              <a:t>dir_wind</a:t>
            </a:r>
            <a:endParaRPr lang="el-GR" sz="1300" kern="150" dirty="0">
              <a:effectLst/>
              <a:latin typeface="Times New Roman" panose="02020603050405020304" pitchFamily="18" charset="0"/>
              <a:ea typeface="OpenSymbo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7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F43ED09-65F5-4AC6-CE4A-A7A11538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l-GR" sz="4100" dirty="0"/>
              <a:t>Συμπεράσματα – 2</a:t>
            </a:r>
            <a:r>
              <a:rPr lang="el-GR" sz="4100" baseline="30000" dirty="0"/>
              <a:t>η</a:t>
            </a:r>
            <a:r>
              <a:rPr lang="el-GR" sz="4100" dirty="0"/>
              <a:t> φάση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36CD31F-6148-CCC5-C9E8-CD89B1E6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3" y="348792"/>
            <a:ext cx="7022966" cy="6117995"/>
          </a:xfrm>
        </p:spPr>
        <p:txBody>
          <a:bodyPr anchor="ctr">
            <a:normAutofit/>
          </a:bodyPr>
          <a:lstStyle/>
          <a:p>
            <a:pPr marL="0" indent="0" algn="just">
              <a:spcAft>
                <a:spcPts val="800"/>
              </a:spcAft>
              <a:buNone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Για τη 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δεύτερη φάση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παρατηρείται ότι στην περίπτωση χρήσης του LSTM λάβαμε πολύ καλύτερα αποτελέσματα όσο αφορά το loss σε σχέση με το RNN. Επομένως καταλήγουμε στο συμπέρασμα ότι προτιμάται η χρήση του LSTM δικτύου για την πρόβλεψη των καιρικών φαινομένων.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Στα πλαίσια της συγκεκριμένης διπλωματικής εργασίας, χρησιμοποιήθηκε πληθώρα τεχνικών, προκειμένου να γίνει πρόβλεψη των τιμών διάφορων μετεωρολογικών δεδομένων.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l-GR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Εφαρμόσαμε RNN δίκτυο, στην περίπτωση του οποίου διαπιστώσαμε  ικανοποιητικά αποτελέσματα όσο αφορά το loss για την πρόβλεψη συγκεκριμένων χαρακτηριστικών, λαμβάνοντας υπόψη συγκεκριμένους συνδυασμούς χαρακτηριστικών.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l-GR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Εφαρμόσαμε LSTM δίκτυο, όπου και λάβαμε καλύτερα αποτελέσματα σε σχέση με την περίπτωση του RNN.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Εφαρμόσαμε αλγορίθμους συσταδοποίησης για πρόβλεψη των τιμών των χαρακτηριστικών με την μέθοδο απόδοσης της μέσης τιμής της συστάδας.</a:t>
            </a:r>
          </a:p>
          <a:p>
            <a:r>
              <a:rPr lang="el-GR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Τέλος, εφαρμόσαμε κλασσικά μοντέλα κατηγοριοποίησης, όπου και διαπιστώσαμε ότι μπορούν να λειτουργήσουν αποτελεσματικά για την περίπτωση πρόβλεψης της βροχόπτωσης</a:t>
            </a:r>
            <a:endParaRPr lang="el-GR" sz="1500" dirty="0"/>
          </a:p>
        </p:txBody>
      </p:sp>
    </p:spTree>
    <p:extLst>
      <p:ext uri="{BB962C8B-B14F-4D97-AF65-F5344CB8AC3E}">
        <p14:creationId xmlns:p14="http://schemas.microsoft.com/office/powerpoint/2010/main" val="2462748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1B692DB-CFFA-9EBF-112C-47E07CEE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l-GR" dirty="0"/>
              <a:t>Μελλοντική έρευνα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39B5FC-0EC6-A3DD-19A7-FF96A392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l-G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Χρήση επιπλέον αλγορίθμων και μοντέλων, έτσι ώστε να προκύψουν περισσότερα συγκριτικά αποτελέσματα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l-GR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l-G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Χρήση ογκωδέστερου dataset όσο αφορά και το πλήθος των χαρακτηριστικών αλλά και το πλήθος των εγγραφών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l-GR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Χρήση περισσότερων μετρικών αξιολόγησης</a:t>
            </a: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012152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8359-371A-D428-2B59-46C82DB0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l-GR" dirty="0"/>
              <a:t>                             </a:t>
            </a:r>
            <a:r>
              <a:rPr lang="el-GR" dirty="0">
                <a:solidFill>
                  <a:schemeClr val="bg1"/>
                </a:solidFill>
              </a:rPr>
              <a:t>Σας ευχαριστώ!!!!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7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C01D784-439B-203C-589F-0FD47D68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Νευρωνικά δίκτυα - λειτουργία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9CFC6AD-395C-32F0-456D-81A93F11D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l-GR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Ένα σύνολο από συνάψεις (synapses)  ή συνδέσεις (connections),  κάθε μια από τις οποίες χαρακτηρίζεται από ένα «βάρος» (weight)  (πολλές φορές καλείται και συναπτικό βάρος – synaptic weight).  Συγκεκριμένα,  ένα σήμα  xi στην είσοδο της σύναψης i πολλαπλασιάζεται με το αντίστοιχο συναπτικό βάρος wi</a:t>
            </a:r>
          </a:p>
          <a:p>
            <a:pPr marL="342900" lvl="0" indent="-342900">
              <a:buFont typeface="+mj-lt"/>
              <a:buAutoNum type="arabicPeriod"/>
            </a:pPr>
            <a:r>
              <a:rPr lang="el-GR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Έναν αθροιστή (summer – summing junction)  για την πρόσθεση των  «ζυγισμένων» σημάτων εισόδου. Μια συνάρτηση ενεργοποίησης κατωφλίου (ή απλά η συνάρτηση ενεργοποίησης, επίσης γνωστή ως συνάρτηση σύνθλιψης) οδηγεί σε σήμα εξόδου μόνο όταν ένα σήμα εισόδου που υπερβαίνει μια συγκεκριμένη τιμή κατωφλίου έρχεται ως είσοδος.</a:t>
            </a:r>
          </a:p>
          <a:p>
            <a:pPr marL="342900" lvl="0" indent="-342900">
              <a:buFont typeface="+mj-lt"/>
              <a:buAutoNum type="arabicPeriod"/>
            </a:pPr>
            <a:r>
              <a:rPr lang="el-GR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Ένα εξωτερικά εφαρμοζόμενο threshol</a:t>
            </a:r>
            <a:r>
              <a:rPr lang="en-US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l-GR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που διαφέρει ανάμεσα στα δίκτυα που οδηγεί σε σήμα εξόδου μόνο όταν ένα σήμα εισόδου που υπερβαίνει μια συγκεκριμένη τιμή threshol</a:t>
            </a:r>
            <a:r>
              <a:rPr lang="en-US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l-GR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ως είσοδο.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l-GR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Μια συνάρτηση ενεργοποίησης (activation function) g() για την παραγωγή της εξόδου του νευρώνα. Η συνάρτηση ενεργοποίησης μπορεί να είναι γραμμική ή μη-γραμμική.  Σκοπός της μη γραμμικής συνάρτησης είναι να εξασφαλίζει ότι το νευρώνιο αποκρίνεται εντός συγκεκριμένου πεδίου τιμών. Αυτό γίνεται και στα βιολογικά νευρώνια: το ανθρώπινο αυτί για να αισθανθεί ένα ήχο ως διπλάσιας έντασης, πρέπει το πλάτος του ήχου να αυξηθεί περίπου δέκα φορές. </a:t>
            </a:r>
          </a:p>
          <a:p>
            <a:endParaRPr lang="el-GR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1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903F55C-EC25-2E00-2F75-E74BEAC4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l-GR" sz="4100" dirty="0">
                <a:solidFill>
                  <a:srgbClr val="FFFFFF"/>
                </a:solidFill>
              </a:rPr>
              <a:t>Αναδρομικό Νευρωνικό Δίκτυο (RNN)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F9B9F4-DBC1-0370-483D-F701D1707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Οι συνδέσεις μεταξύ κόμβων μπορούν να δημιουργήσουν έναν κύκλο, επιτρέποντας στην έξοδο από ορισμένους κόμβους να επηρεάσουν την επακόλουθη είσοδο στους ίδιους κόμβους</a:t>
            </a:r>
          </a:p>
          <a:p>
            <a:r>
              <a:rPr lang="el-GR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Χρησιμοποιούν την μνήμη τους για να επεξεργαστούν ακολουθίες μεταβλητού μήκους εισόδων </a:t>
            </a:r>
          </a:p>
          <a:p>
            <a:endParaRPr lang="el-GR" sz="2400" dirty="0">
              <a:solidFill>
                <a:srgbClr val="FFFFFF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C953FB74-2F9A-BAD2-F26C-CD2E1DDB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85" y="3860718"/>
            <a:ext cx="5274310" cy="24606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79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EA31CB3-A4AA-2238-06FA-BD73E92B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l-GR" sz="3700" dirty="0">
                <a:solidFill>
                  <a:srgbClr val="FFFFFF"/>
                </a:solidFill>
              </a:rPr>
              <a:t>Νευρωνικά Δίκτυα Μακράς Βραχύχρονης Μνήμης (LSTM)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FECD17-5A64-5826-F765-6B57750D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2243579"/>
            <a:ext cx="8097625" cy="4383464"/>
          </a:xfrm>
        </p:spPr>
        <p:txBody>
          <a:bodyPr>
            <a:normAutofit lnSpcReduction="10000"/>
          </a:bodyPr>
          <a:lstStyle/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Χρησιμοποιείται στο πεδίο της τεχνητής νοημοσύνης και της βαθιάς μάθησης</a:t>
            </a:r>
          </a:p>
          <a:p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Διαθέτουν συνδέσεις ανάδρασης ώστε να μπορεί να επεξεργαστεί όχι μόνο μεμονωμένα σημεία δεδομένων, αλλά και ολόκληρες ακολουθίες δεδομένων. </a:t>
            </a:r>
          </a:p>
          <a:p>
            <a:endParaRPr lang="el-G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Τα βάρη σύνδεσης και τ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δυναμικό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bias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στο δίκτυο αλλάζουν μία φορά ανά στάδιο, ανάλογα με το πώς οι φυσιολογικές αλλαγές στις συναπτικές δυνάμεις αποθηκεύουν μακροπρόθεσμες μνήμες</a:t>
            </a:r>
          </a:p>
          <a:p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Η αρχιτεκτονική δόμηση των δικτύων LSTM έχει στόχο να παρέχει μια βραχυπρόθεσμη μνήμη για το δίκτυο που μπορεί να διαρκέσει χιλιάδες χρονικά βήματα, άρα η βραχυπρόθεσμη μεταλλάσσεται σε μακροπρόθεσμη μνήμη</a:t>
            </a:r>
          </a:p>
          <a:p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Εφαρμόζονται σε αναγνώριση φωνής, ομιλίας, γραφής, κειμένων , κ.α.	</a:t>
            </a:r>
            <a:endParaRPr lang="el-GR" sz="2400" dirty="0">
              <a:solidFill>
                <a:srgbClr val="FFFFFF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DC0DB50-C377-3D63-8702-203180CA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53" y="2974157"/>
            <a:ext cx="3386049" cy="29223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2942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DFAC4BF-D176-C7D5-ADF6-F0AC33FC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Μηχανική Μάθηση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D455E44-EDCD-7072-CA57-9F3E2004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Τμήμα της τεχνητής νοημοσύνης – εκτενές πεδίο μελέτης της κατανόηση και της δημιουργία μεθόδων που «μαθαίνουν», δηλαδή μεθόδους που αξιοποιούν δεδομένα για τη βελτίωση της απόδοσης.</a:t>
            </a:r>
          </a:p>
          <a:p>
            <a:pPr algn="just"/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l-GR" sz="1800" dirty="0">
                <a:latin typeface="Times New Roman" panose="02020603050405020304" pitchFamily="18" charset="0"/>
              </a:rPr>
              <a:t>Εφαρμόζεται σε διάφορους κλάδους</a:t>
            </a:r>
          </a:p>
          <a:p>
            <a:pPr algn="just"/>
            <a:endParaRPr lang="el-GR" sz="1800" dirty="0">
              <a:latin typeface="Times New Roman" panose="02020603050405020304" pitchFamily="18" charset="0"/>
            </a:endParaRPr>
          </a:p>
          <a:p>
            <a:pPr algn="just"/>
            <a:r>
              <a:rPr lang="el-GR" sz="1800" dirty="0">
                <a:latin typeface="Times New Roman" panose="02020603050405020304" pitchFamily="18" charset="0"/>
              </a:rPr>
              <a:t>Η βασική ιδιότητα για ένα δίκτυο σε όλες τις παραπάνω εφαρμογές και τομείς, είναι η μαθησιακή του ικανότητα από το περιβάλλον και η ικανότητά να βελτιώνει την απόδοσή του μέσω μαθησιακής διαδικασίας.</a:t>
            </a:r>
          </a:p>
          <a:p>
            <a:pPr algn="just"/>
            <a:endParaRPr lang="el-GR" sz="1800" dirty="0">
              <a:latin typeface="Times New Roman" panose="02020603050405020304" pitchFamily="18" charset="0"/>
            </a:endParaRPr>
          </a:p>
          <a:p>
            <a:pPr algn="just"/>
            <a:r>
              <a:rPr lang="el-GR" sz="1800" dirty="0">
                <a:latin typeface="Times New Roman" panose="02020603050405020304" pitchFamily="18" charset="0"/>
              </a:rPr>
              <a:t>Η βελτίωση στην απόδοση πραγματοποιείται μέσω διαδικασίας η οποία είναι προγραμματισμένη από έναν χρήστη, όπου το δίκτυο εκπαιδεύεται για να μπορεί να αλληλοεπιδρά με το περιβάλλον του. </a:t>
            </a:r>
          </a:p>
          <a:p>
            <a:pPr algn="just"/>
            <a:endParaRPr lang="el-GR" sz="1800" dirty="0">
              <a:latin typeface="Times New Roman" panose="02020603050405020304" pitchFamily="18" charset="0"/>
            </a:endParaRPr>
          </a:p>
          <a:p>
            <a:pPr algn="just"/>
            <a:r>
              <a:rPr lang="el-GR" sz="1800" dirty="0">
                <a:latin typeface="Times New Roman" panose="02020603050405020304" pitchFamily="18" charset="0"/>
              </a:rPr>
              <a:t>Σκοπός αυτής της μαθησιακής διαδικασίας είναι το δίκτυο να γίνεται ολοένα και περισσότερο γνωστικό για το περιβάλλον μέσω της επανάληψης της διαδικασίας. </a:t>
            </a:r>
          </a:p>
        </p:txBody>
      </p:sp>
    </p:spTree>
    <p:extLst>
      <p:ext uri="{BB962C8B-B14F-4D97-AF65-F5344CB8AC3E}">
        <p14:creationId xmlns:p14="http://schemas.microsoft.com/office/powerpoint/2010/main" val="26453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E11BCF6-3C11-8396-209A-1CBC080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l-GR" dirty="0"/>
              <a:t>Τεχνικές </a:t>
            </a:r>
            <a:r>
              <a:rPr lang="en-US" dirty="0"/>
              <a:t>Classification</a:t>
            </a:r>
            <a:endParaRPr lang="el-G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A84B8D5-6EC7-1C69-67ED-C7787752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l-GR" sz="2400" dirty="0"/>
              <a:t>Κ-Nearest Neighbors (ΚΝΝ) </a:t>
            </a:r>
          </a:p>
          <a:p>
            <a:r>
              <a:rPr lang="el-GR" sz="2400" dirty="0"/>
              <a:t>Γραμμική και η Λογιστική Παλινδρόμηση (Linear / Logistic Regression)</a:t>
            </a:r>
          </a:p>
          <a:p>
            <a:r>
              <a:rPr lang="en-US" sz="2400" dirty="0"/>
              <a:t>Random Forest (Decision Forest) </a:t>
            </a:r>
            <a:r>
              <a:rPr lang="el-GR" sz="2400" dirty="0"/>
              <a:t>και </a:t>
            </a:r>
            <a:r>
              <a:rPr lang="en-US" sz="2400" dirty="0"/>
              <a:t>Decision Tree</a:t>
            </a:r>
            <a:endParaRPr lang="el-GR" sz="2400" dirty="0"/>
          </a:p>
          <a:p>
            <a:r>
              <a:rPr lang="en-US" sz="2400" dirty="0"/>
              <a:t>Support Vector Machines </a:t>
            </a:r>
            <a:endParaRPr lang="el-GR" sz="2400" dirty="0"/>
          </a:p>
          <a:p>
            <a:r>
              <a:rPr lang="en-US" sz="2400" dirty="0"/>
              <a:t>Naive Bayes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053412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D30DA2-6540-4EF2-1F52-2331F4D9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l-GR" dirty="0"/>
              <a:t>Τεχνικές Clustering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5257F87-AA62-957E-D579-7FBB6BDE9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K-MEANS</a:t>
            </a:r>
          </a:p>
          <a:p>
            <a:endParaRPr lang="en-US" sz="2400" dirty="0"/>
          </a:p>
          <a:p>
            <a:r>
              <a:rPr lang="en-US" sz="2400" dirty="0"/>
              <a:t>DBSCAN</a:t>
            </a:r>
          </a:p>
          <a:p>
            <a:endParaRPr lang="en-US" sz="2400" dirty="0"/>
          </a:p>
          <a:p>
            <a:r>
              <a:rPr lang="en-US" sz="2400" dirty="0"/>
              <a:t>AGGLOMERATIVE CLUSTERING</a:t>
            </a:r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1239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8EBA358-D23A-1527-7462-73FE1D3D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l-GR" dirty="0"/>
              <a:t>Υλοποίηση πρόβλεψης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2DC93AD-3413-BBB4-2310-BF24AD19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Για την υλοποίηση του πρακτικού μέρους της διπλωματικής εργασίας χρησιμοποιήθηκε η γλώσσα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el-GR" sz="2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και το περιβάλλον υλοποίησης είναι το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Spyder IDE</a:t>
            </a:r>
            <a:r>
              <a:rPr lang="el-GR" sz="24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Σημαντικές βιβλιοθήκες που μας έχουν βοηθήσει μέχρι στιγμής στην υλοποίηση της πειραματικής διαδικασίας:</a:t>
            </a:r>
            <a:endParaRPr lang="el-GR" sz="24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405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kern="150" dirty="0">
                <a:effectLst/>
                <a:latin typeface="NSimSun" panose="02010609030101010101" pitchFamily="49" charset="-122"/>
                <a:ea typeface="NSimSun" panose="02010609030101010101" pitchFamily="49" charset="-122"/>
                <a:cs typeface="Times New Roman" panose="02020603050405020304" pitchFamily="18" charset="0"/>
              </a:rPr>
              <a:t>csv</a:t>
            </a:r>
            <a:endParaRPr lang="el-GR" sz="2400" kern="150" dirty="0">
              <a:effectLst/>
              <a:latin typeface="NSimSun" panose="02010609030101010101" pitchFamily="49" charset="-122"/>
              <a:ea typeface="NSimSun" panose="02010609030101010101" pitchFamily="49" charset="-122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kern="150" dirty="0">
                <a:effectLst/>
                <a:latin typeface="NSimSun" panose="02010609030101010101" pitchFamily="49" charset="-122"/>
                <a:ea typeface="NSimSun" panose="02010609030101010101" pitchFamily="49" charset="-122"/>
                <a:cs typeface="Times New Roman" panose="02020603050405020304" pitchFamily="18" charset="0"/>
              </a:rPr>
              <a:t>pandas</a:t>
            </a:r>
            <a:endParaRPr lang="el-GR" sz="2400" kern="150" dirty="0">
              <a:effectLst/>
              <a:latin typeface="NSimSun" panose="02010609030101010101" pitchFamily="49" charset="-122"/>
              <a:ea typeface="NSimSun" panose="02010609030101010101" pitchFamily="49" charset="-122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kern="150" dirty="0">
                <a:effectLst/>
                <a:latin typeface="NSimSun" panose="02010609030101010101" pitchFamily="49" charset="-122"/>
                <a:ea typeface="NSimSun" panose="02010609030101010101" pitchFamily="49" charset="-122"/>
                <a:cs typeface="Times New Roman" panose="02020603050405020304" pitchFamily="18" charset="0"/>
              </a:rPr>
              <a:t>numpy</a:t>
            </a:r>
            <a:endParaRPr lang="el-GR" sz="2400" kern="150" dirty="0">
              <a:effectLst/>
              <a:latin typeface="NSimSun" panose="02010609030101010101" pitchFamily="49" charset="-122"/>
              <a:ea typeface="NSimSun" panose="02010609030101010101" pitchFamily="49" charset="-122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kern="150" dirty="0">
                <a:effectLst/>
                <a:latin typeface="NSimSun" panose="02010609030101010101" pitchFamily="49" charset="-122"/>
                <a:ea typeface="NSimSun" panose="02010609030101010101" pitchFamily="49" charset="-122"/>
                <a:cs typeface="Times New Roman" panose="02020603050405020304" pitchFamily="18" charset="0"/>
              </a:rPr>
              <a:t>matplotlib</a:t>
            </a:r>
            <a:endParaRPr lang="el-GR" sz="2400" kern="150" dirty="0">
              <a:effectLst/>
              <a:latin typeface="NSimSun" panose="02010609030101010101" pitchFamily="49" charset="-122"/>
              <a:ea typeface="NSimSun" panose="02010609030101010101" pitchFamily="49" charset="-122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kern="150" dirty="0">
                <a:effectLst/>
                <a:latin typeface="NSimSun" panose="02010609030101010101" pitchFamily="49" charset="-122"/>
                <a:ea typeface="NSimSun" panose="02010609030101010101" pitchFamily="49" charset="-122"/>
                <a:cs typeface="Times New Roman" panose="02020603050405020304" pitchFamily="18" charset="0"/>
              </a:rPr>
              <a:t>sklearn</a:t>
            </a:r>
            <a:endParaRPr lang="el-GR" sz="2400" kern="150" dirty="0">
              <a:effectLst/>
              <a:latin typeface="NSimSun" panose="02010609030101010101" pitchFamily="49" charset="-122"/>
              <a:ea typeface="NSimSun" panose="02010609030101010101" pitchFamily="49" charset="-122"/>
              <a:cs typeface="OpenSymbol"/>
            </a:endParaRP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11085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F88722C-F62F-878F-2F88-5D40C2D2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13" name="Θέση περιεχομένου 2">
            <a:extLst>
              <a:ext uri="{FF2B5EF4-FFF2-40B4-BE49-F238E27FC236}">
                <a16:creationId xmlns:a16="http://schemas.microsoft.com/office/drawing/2014/main" id="{C4DCAE88-080A-BFFC-3086-E836D8D74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689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55496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1047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NSimSun</vt:lpstr>
      <vt:lpstr>Arial</vt:lpstr>
      <vt:lpstr>Calibri</vt:lpstr>
      <vt:lpstr>Calibri Light</vt:lpstr>
      <vt:lpstr>Symbol</vt:lpstr>
      <vt:lpstr>Times New Roman</vt:lpstr>
      <vt:lpstr>Θέμα του Office</vt:lpstr>
      <vt:lpstr>Πρόβλεψη καιρικών φαινομένων με χρήση αλγορίθμων Μηχανικής Μάθησης</vt:lpstr>
      <vt:lpstr>Νευρωνικά δίκτυα - λειτουργία</vt:lpstr>
      <vt:lpstr>Αναδρομικό Νευρωνικό Δίκτυο (RNN)</vt:lpstr>
      <vt:lpstr>Νευρωνικά Δίκτυα Μακράς Βραχύχρονης Μνήμης (LSTM)</vt:lpstr>
      <vt:lpstr>Μηχανική Μάθηση</vt:lpstr>
      <vt:lpstr>Τεχνικές Classification</vt:lpstr>
      <vt:lpstr>Τεχνικές Clustering </vt:lpstr>
      <vt:lpstr>Υλοποίηση πρόβλεψης</vt:lpstr>
      <vt:lpstr>Dataset</vt:lpstr>
      <vt:lpstr>               Οπτικοποίηση Δεδομένων</vt:lpstr>
      <vt:lpstr>Προεπεξεργασία Δεδομένων</vt:lpstr>
      <vt:lpstr>K-Means      Agglomerative</vt:lpstr>
      <vt:lpstr>Random forest, KNN, Logistic Regression</vt:lpstr>
      <vt:lpstr>Decision Tree, SVM, Naïve Bayes</vt:lpstr>
      <vt:lpstr>Συμπεράσματα – 1η φάση</vt:lpstr>
      <vt:lpstr>Συμπεράσματα – 2η φάση</vt:lpstr>
      <vt:lpstr>Μελλοντική έρευνα</vt:lpstr>
      <vt:lpstr>                             Σας ευχαριστώ!!!!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Πρόβλεψη καιρικών φαινομένων με χρήση αλγορίθμων Μηχανικής Μάθησης</dc:title>
  <cp:lastModifiedBy>Δημητρης Βακαλοπουλος</cp:lastModifiedBy>
  <cp:revision>15</cp:revision>
  <dcterms:created xsi:type="dcterms:W3CDTF">2022-12-19T12:41:33Z</dcterms:created>
  <dcterms:modified xsi:type="dcterms:W3CDTF">2023-03-03T16:45:19Z</dcterms:modified>
</cp:coreProperties>
</file>