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notesMasterIdLst>
    <p:notesMasterId r:id="rId22"/>
  </p:notesMasterIdLst>
  <p:sldIdLst>
    <p:sldId id="256" r:id="rId2"/>
    <p:sldId id="257" r:id="rId3"/>
    <p:sldId id="258" r:id="rId4"/>
    <p:sldId id="269" r:id="rId5"/>
    <p:sldId id="274" r:id="rId6"/>
    <p:sldId id="272" r:id="rId7"/>
    <p:sldId id="273" r:id="rId8"/>
    <p:sldId id="276" r:id="rId9"/>
    <p:sldId id="279" r:id="rId10"/>
    <p:sldId id="277" r:id="rId11"/>
    <p:sldId id="260" r:id="rId12"/>
    <p:sldId id="261" r:id="rId13"/>
    <p:sldId id="263" r:id="rId14"/>
    <p:sldId id="265" r:id="rId15"/>
    <p:sldId id="266" r:id="rId16"/>
    <p:sldId id="267" r:id="rId17"/>
    <p:sldId id="268" r:id="rId18"/>
    <p:sldId id="278" r:id="rId19"/>
    <p:sldId id="27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30D3B-5BBA-4AB7-919F-86F08616C526}" type="datetimeFigureOut">
              <a:rPr lang="el-GR" smtClean="0"/>
              <a:t>4/3/2021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09BC9-69D9-4AD9-9AC9-1CBB21E058C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0207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D16-873E-4038-8311-E3E14D4A1537}" type="datetimeFigureOut">
              <a:rPr lang="el-GR" smtClean="0"/>
              <a:t>4/3/2021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8D66-0298-4FF4-9496-52C0A9826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863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D16-873E-4038-8311-E3E14D4A1537}" type="datetimeFigureOut">
              <a:rPr lang="el-GR" smtClean="0"/>
              <a:t>4/3/2021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8D66-0298-4FF4-9496-52C0A9826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034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D16-873E-4038-8311-E3E14D4A1537}" type="datetimeFigureOut">
              <a:rPr lang="el-GR" smtClean="0"/>
              <a:t>4/3/2021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8D66-0298-4FF4-9496-52C0A982679D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49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D16-873E-4038-8311-E3E14D4A1537}" type="datetimeFigureOut">
              <a:rPr lang="el-GR" smtClean="0"/>
              <a:t>4/3/2021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8D66-0298-4FF4-9496-52C0A9826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6516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D16-873E-4038-8311-E3E14D4A1537}" type="datetimeFigureOut">
              <a:rPr lang="el-GR" smtClean="0"/>
              <a:t>4/3/2021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8D66-0298-4FF4-9496-52C0A982679D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885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D16-873E-4038-8311-E3E14D4A1537}" type="datetimeFigureOut">
              <a:rPr lang="el-GR" smtClean="0"/>
              <a:t>4/3/2021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8D66-0298-4FF4-9496-52C0A9826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99916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D16-873E-4038-8311-E3E14D4A1537}" type="datetimeFigureOut">
              <a:rPr lang="el-GR" smtClean="0"/>
              <a:t>4/3/2021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8D66-0298-4FF4-9496-52C0A9826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4610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D16-873E-4038-8311-E3E14D4A1537}" type="datetimeFigureOut">
              <a:rPr lang="el-GR" smtClean="0"/>
              <a:t>4/3/2021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8D66-0298-4FF4-9496-52C0A9826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514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D16-873E-4038-8311-E3E14D4A1537}" type="datetimeFigureOut">
              <a:rPr lang="el-GR" smtClean="0"/>
              <a:t>4/3/2021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8D66-0298-4FF4-9496-52C0A9826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3607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D16-873E-4038-8311-E3E14D4A1537}" type="datetimeFigureOut">
              <a:rPr lang="el-GR" smtClean="0"/>
              <a:t>4/3/2021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8D66-0298-4FF4-9496-52C0A9826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090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D16-873E-4038-8311-E3E14D4A1537}" type="datetimeFigureOut">
              <a:rPr lang="el-GR" smtClean="0"/>
              <a:t>4/3/2021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8D66-0298-4FF4-9496-52C0A9826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17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D16-873E-4038-8311-E3E14D4A1537}" type="datetimeFigureOut">
              <a:rPr lang="el-GR" smtClean="0"/>
              <a:t>4/3/2021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8D66-0298-4FF4-9496-52C0A9826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073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D16-873E-4038-8311-E3E14D4A1537}" type="datetimeFigureOut">
              <a:rPr lang="el-GR" smtClean="0"/>
              <a:t>4/3/2021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8D66-0298-4FF4-9496-52C0A9826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546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D16-873E-4038-8311-E3E14D4A1537}" type="datetimeFigureOut">
              <a:rPr lang="el-GR" smtClean="0"/>
              <a:t>4/3/2021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8D66-0298-4FF4-9496-52C0A9826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805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D16-873E-4038-8311-E3E14D4A1537}" type="datetimeFigureOut">
              <a:rPr lang="el-GR" smtClean="0"/>
              <a:t>4/3/2021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8D66-0298-4FF4-9496-52C0A9826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729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8D66-0298-4FF4-9496-52C0A982679D}" type="slidenum">
              <a:rPr lang="el-GR" smtClean="0"/>
              <a:t>‹#›</a:t>
            </a:fld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D16-873E-4038-8311-E3E14D4A1537}" type="datetimeFigureOut">
              <a:rPr lang="el-GR" smtClean="0"/>
              <a:t>4/3/2021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700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4D16-873E-4038-8311-E3E14D4A1537}" type="datetimeFigureOut">
              <a:rPr lang="el-GR" smtClean="0"/>
              <a:t>4/3/2021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9D8D66-0298-4FF4-9496-52C0A9826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355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l4a.github.io/images/figures/mnist_2layers.png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google.com/url?sa=i&amp;url=http://neuralnetworksanddeeplearning.com/chap1.html&amp;psig=AOvVaw0_SKz8nspFmAsFwNROj-Bk&amp;ust=1614616048602000&amp;source=images&amp;cd=vfe&amp;ved=0CAIQjRxqFwoTCMDa69v_jO8CFQAAAAAdAAAAABA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bricks.com/glossary/neural-network" TargetMode="External"/><Relationship Id="rId5" Type="http://schemas.openxmlformats.org/officeDocument/2006/relationships/hyperlink" Target="https://www.klidarithmos.gr/mhxanikh-ma8hsh" TargetMode="External"/><Relationship Id="rId4" Type="http://schemas.openxmlformats.org/officeDocument/2006/relationships/hyperlink" Target="https://deepai.org/dataset/mnis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-803564" y="242542"/>
            <a:ext cx="9144000" cy="11802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Digit Classification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120611" y="337369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Μπάκνης Γεώργιος, ΤΜΗΥΠ </a:t>
            </a:r>
          </a:p>
          <a:p>
            <a:pPr algn="l"/>
            <a:r>
              <a:rPr lang="el-GR" dirty="0">
                <a:solidFill>
                  <a:schemeClr val="tx1"/>
                </a:solidFill>
              </a:rPr>
              <a:t>Ν</a:t>
            </a:r>
            <a:r>
              <a:rPr lang="el-GR" dirty="0" smtClean="0">
                <a:solidFill>
                  <a:schemeClr val="tx1"/>
                </a:solidFill>
              </a:rPr>
              <a:t>εκτάριος </a:t>
            </a:r>
            <a:r>
              <a:rPr lang="el-GR" dirty="0" err="1" smtClean="0">
                <a:solidFill>
                  <a:schemeClr val="tx1"/>
                </a:solidFill>
              </a:rPr>
              <a:t>Καλαμπαλίκης</a:t>
            </a:r>
            <a:r>
              <a:rPr lang="el-GR" dirty="0" smtClean="0">
                <a:solidFill>
                  <a:schemeClr val="tx1"/>
                </a:solidFill>
              </a:rPr>
              <a:t>, ΗΜΤΥ</a:t>
            </a:r>
          </a:p>
          <a:p>
            <a:pPr algn="l"/>
            <a:r>
              <a:rPr lang="el-GR" dirty="0" smtClean="0">
                <a:solidFill>
                  <a:schemeClr val="tx1"/>
                </a:solidFill>
              </a:rPr>
              <a:t>Ραφαήλ </a:t>
            </a:r>
            <a:r>
              <a:rPr lang="el-GR" dirty="0" err="1" smtClean="0">
                <a:solidFill>
                  <a:schemeClr val="tx1"/>
                </a:solidFill>
              </a:rPr>
              <a:t>Τοσκέσι</a:t>
            </a:r>
            <a:r>
              <a:rPr lang="el-GR" dirty="0" smtClean="0">
                <a:solidFill>
                  <a:schemeClr val="tx1"/>
                </a:solidFill>
              </a:rPr>
              <a:t>, </a:t>
            </a:r>
            <a:r>
              <a:rPr lang="el-GR" dirty="0" smtClean="0">
                <a:solidFill>
                  <a:schemeClr val="tx1"/>
                </a:solidFill>
              </a:rPr>
              <a:t>ΜΗΧ.ΠΛΗ.</a:t>
            </a:r>
            <a:endParaRPr lang="el-GR" dirty="0" smtClean="0">
              <a:solidFill>
                <a:schemeClr val="tx1"/>
              </a:solidFill>
            </a:endParaRPr>
          </a:p>
          <a:p>
            <a:pPr algn="l"/>
            <a:r>
              <a:rPr lang="el-GR" dirty="0" smtClean="0">
                <a:solidFill>
                  <a:schemeClr val="tx1"/>
                </a:solidFill>
              </a:rPr>
              <a:t>Δημήτρης </a:t>
            </a:r>
            <a:r>
              <a:rPr lang="el-GR" dirty="0" err="1" smtClean="0">
                <a:solidFill>
                  <a:schemeClr val="tx1"/>
                </a:solidFill>
              </a:rPr>
              <a:t>Βακαλόπουλος</a:t>
            </a:r>
            <a:r>
              <a:rPr lang="el-GR" dirty="0">
                <a:solidFill>
                  <a:schemeClr val="tx1"/>
                </a:solidFill>
              </a:rPr>
              <a:t>, ΤΜΗΥΠ</a:t>
            </a:r>
            <a:endParaRPr lang="el-GR" dirty="0" smtClean="0">
              <a:solidFill>
                <a:schemeClr val="tx1"/>
              </a:solidFill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32" y="2321861"/>
            <a:ext cx="3095169" cy="3081412"/>
          </a:xfrm>
          <a:prstGeom prst="rect">
            <a:avLst/>
          </a:prstGeom>
        </p:spPr>
      </p:pic>
      <p:pic>
        <p:nvPicPr>
          <p:cNvPr id="5" name="Picture 2" descr="https://i1.wp.com/ieee.upatras.gr/wp-content/uploads/2020/05/AI.png?resize=640%2C6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455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144945"/>
            <a:ext cx="8596668" cy="1320800"/>
          </a:xfrm>
        </p:spPr>
        <p:txBody>
          <a:bodyPr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ΑΠΟΤΕΛΕΣΜΑΤΑ</a:t>
            </a:r>
            <a:endParaRPr lang="el-GR" b="1" dirty="0">
              <a:solidFill>
                <a:schemeClr val="tx1"/>
              </a:solidFill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26" y="1465745"/>
            <a:ext cx="2431626" cy="3703397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964157"/>
            <a:ext cx="2457450" cy="304800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322" y="2019620"/>
            <a:ext cx="2492692" cy="3472353"/>
          </a:xfrm>
          <a:prstGeom prst="rect">
            <a:avLst/>
          </a:prstGeom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618" y="916532"/>
            <a:ext cx="2324100" cy="400050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3084" y="1461853"/>
            <a:ext cx="1495425" cy="276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83048" y="5773515"/>
            <a:ext cx="177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172/600</a:t>
            </a:r>
            <a:endParaRPr lang="el-G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9179" y="5755844"/>
            <a:ext cx="177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23/600</a:t>
            </a:r>
            <a:endParaRPr lang="el-GR" sz="2000" dirty="0"/>
          </a:p>
        </p:txBody>
      </p:sp>
      <p:pic>
        <p:nvPicPr>
          <p:cNvPr id="12" name="Εικόνα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4202" y="964157"/>
            <a:ext cx="2209800" cy="333375"/>
          </a:xfrm>
          <a:prstGeom prst="rect">
            <a:avLst/>
          </a:prstGeom>
        </p:spPr>
      </p:pic>
      <p:pic>
        <p:nvPicPr>
          <p:cNvPr id="13" name="Εικόνα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4723" y="1465744"/>
            <a:ext cx="2379279" cy="37033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97482" y="5765062"/>
            <a:ext cx="177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537/600</a:t>
            </a:r>
            <a:endParaRPr lang="el-GR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52795" y="6270501"/>
            <a:ext cx="312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Λάθος αποτελέσματα / 600 </a:t>
            </a:r>
            <a:endParaRPr lang="el-GR" dirty="0"/>
          </a:p>
        </p:txBody>
      </p:sp>
      <p:pic>
        <p:nvPicPr>
          <p:cNvPr id="14" name="Picture 2" descr="https://i1.wp.com/ieee.upatras.gr/wp-content/uploads/2020/05/AI.png?resize=640%2C63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455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5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4550" y="172273"/>
            <a:ext cx="8596668" cy="1320800"/>
          </a:xfrm>
        </p:spPr>
        <p:txBody>
          <a:bodyPr/>
          <a:lstStyle/>
          <a:p>
            <a:pPr algn="ctr"/>
            <a:r>
              <a:rPr lang="el-GR" b="1" dirty="0" err="1" smtClean="0">
                <a:solidFill>
                  <a:schemeClr val="tx1"/>
                </a:solidFill>
              </a:rPr>
              <a:t>Νευρωνικά</a:t>
            </a:r>
            <a:r>
              <a:rPr lang="el-GR" b="1" dirty="0" smtClean="0">
                <a:solidFill>
                  <a:schemeClr val="tx1"/>
                </a:solidFill>
              </a:rPr>
              <a:t> Δίκτυα</a:t>
            </a:r>
            <a:endParaRPr lang="el-GR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What is a Neural Network? - Databric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1052" y="3060931"/>
            <a:ext cx="5360738" cy="358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4443" y="1270000"/>
            <a:ext cx="897180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000" dirty="0" smtClean="0"/>
              <a:t>Εμπνευσμένα από την δομή και λειτουργία του εγκεφάλου.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000" dirty="0" smtClean="0"/>
              <a:t>Υπολογιστικό μοντέλο βασισμένο σε μια δικτυακή δομή.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000" dirty="0" smtClean="0"/>
              <a:t>Ρυθμιζόμενοι παράμετροι.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000" dirty="0" smtClean="0"/>
              <a:t>Παραλληλισμός της επεξεργασίας και κατανομή των πληροφοριών.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l-G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l-GR" sz="2800" dirty="0"/>
          </a:p>
        </p:txBody>
      </p:sp>
      <p:pic>
        <p:nvPicPr>
          <p:cNvPr id="6" name="Picture 2" descr="https://i1.wp.com/ieee.upatras.gr/wp-content/uploads/2020/05/AI.png?resize=640%2C6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455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0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02272" y="197212"/>
            <a:ext cx="8596668" cy="1320800"/>
          </a:xfrm>
        </p:spPr>
        <p:txBody>
          <a:bodyPr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Ο ΝΕΥΡΩΝΑΣ</a:t>
            </a:r>
            <a:endParaRPr lang="el-GR" b="1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i1.wp.com/ieee.upatras.gr/wp-content/uploads/2020/05/AI.png?resize=640%2C6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39"/>
            <a:ext cx="84455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Quick Introduction to Neural Networks – the data science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87" y="1280160"/>
            <a:ext cx="7884960" cy="420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6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4550" y="231367"/>
            <a:ext cx="8596668" cy="1320800"/>
          </a:xfrm>
        </p:spPr>
        <p:txBody>
          <a:bodyPr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Εκπαίδευση </a:t>
            </a:r>
            <a:r>
              <a:rPr lang="el-GR" b="1" dirty="0" err="1" smtClean="0">
                <a:solidFill>
                  <a:schemeClr val="tx1"/>
                </a:solidFill>
              </a:rPr>
              <a:t>νευρωνικού</a:t>
            </a:r>
            <a:r>
              <a:rPr lang="el-GR" b="1" dirty="0" smtClean="0">
                <a:solidFill>
                  <a:schemeClr val="tx1"/>
                </a:solidFill>
              </a:rPr>
              <a:t> δικτύου 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4" name="Θέση περιεχομένου 3"/>
          <p:cNvSpPr>
            <a:spLocks noGrp="1"/>
          </p:cNvSpPr>
          <p:nvPr>
            <p:ph idx="1"/>
          </p:nvPr>
        </p:nvSpPr>
        <p:spPr>
          <a:xfrm>
            <a:off x="612775" y="1064040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sz="2000" dirty="0" smtClean="0">
                <a:solidFill>
                  <a:schemeClr val="tx1"/>
                </a:solidFill>
              </a:rPr>
              <a:t>Το </a:t>
            </a:r>
            <a:r>
              <a:rPr lang="el-GR" sz="2000" dirty="0" err="1" smtClean="0">
                <a:solidFill>
                  <a:schemeClr val="tx1"/>
                </a:solidFill>
              </a:rPr>
              <a:t>νευρωνικό</a:t>
            </a:r>
            <a:r>
              <a:rPr lang="el-GR" sz="2000" dirty="0" smtClean="0">
                <a:solidFill>
                  <a:schemeClr val="tx1"/>
                </a:solidFill>
              </a:rPr>
              <a:t> μαθαίνει από τα λάθη του.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 smtClean="0">
                <a:solidFill>
                  <a:schemeClr val="tx1"/>
                </a:solidFill>
              </a:rPr>
              <a:t>Για </a:t>
            </a:r>
            <a:r>
              <a:rPr lang="el-GR" sz="2000" dirty="0" smtClean="0">
                <a:solidFill>
                  <a:schemeClr val="tx1"/>
                </a:solidFill>
              </a:rPr>
              <a:t>αυτό πάει προς τα πίσω για να τα διορθώσει.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AutoShape 4" descr="Machine Learning for Beginners: An Introduction to Neural Networks -  victorzhou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6" name="AutoShape 6" descr="Machine Learning for Beginners: An Introduction to Neural Networks -  victorzhou.c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9" name="Picture 2" descr="https://i1.wp.com/ieee.upatras.gr/wp-content/uploads/2020/05/AI.png?resize=640%2C6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455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ackpropagation Definition | Deep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15" y="2384840"/>
            <a:ext cx="6368960" cy="39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3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-317209" y="169891"/>
            <a:ext cx="10515600" cy="1325563"/>
          </a:xfrm>
        </p:spPr>
        <p:txBody>
          <a:bodyPr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Εργαλεία Ανάπτυξης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4" name="Θέση περιεχομένου 3"/>
          <p:cNvSpPr>
            <a:spLocks noGrp="1"/>
          </p:cNvSpPr>
          <p:nvPr>
            <p:ph idx="1"/>
          </p:nvPr>
        </p:nvSpPr>
        <p:spPr>
          <a:xfrm>
            <a:off x="642257" y="1520871"/>
            <a:ext cx="8596668" cy="3880773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Tensorflow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l-GR" sz="2000" dirty="0" smtClean="0">
                <a:solidFill>
                  <a:schemeClr val="tx1"/>
                </a:solidFill>
              </a:rPr>
              <a:t>Βιβλιοθήκη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smtClean="0">
                <a:solidFill>
                  <a:schemeClr val="tx1"/>
                </a:solidFill>
              </a:rPr>
              <a:t>για </a:t>
            </a:r>
            <a:r>
              <a:rPr lang="en-US" sz="2000" dirty="0" smtClean="0">
                <a:solidFill>
                  <a:schemeClr val="tx1"/>
                </a:solidFill>
              </a:rPr>
              <a:t>machine learning)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MNIST Dataset </a:t>
            </a:r>
            <a:r>
              <a:rPr lang="el-GR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chemeClr val="tx1"/>
                </a:solidFill>
              </a:rPr>
              <a:t>Dataset </a:t>
            </a:r>
            <a:r>
              <a:rPr lang="el-GR" sz="2000" dirty="0" smtClean="0">
                <a:solidFill>
                  <a:schemeClr val="tx1"/>
                </a:solidFill>
              </a:rPr>
              <a:t>με εικόνες)</a:t>
            </a:r>
          </a:p>
          <a:p>
            <a:r>
              <a:rPr lang="el-GR" sz="2000" dirty="0" smtClean="0">
                <a:solidFill>
                  <a:schemeClr val="tx1"/>
                </a:solidFill>
              </a:rPr>
              <a:t>28Χ28 </a:t>
            </a:r>
            <a:r>
              <a:rPr lang="en-US" sz="2000" dirty="0" smtClean="0">
                <a:solidFill>
                  <a:schemeClr val="tx1"/>
                </a:solidFill>
              </a:rPr>
              <a:t>pixels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  <p:pic>
        <p:nvPicPr>
          <p:cNvPr id="5128" name="Picture 8" descr="MNIST databas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" y="3352682"/>
            <a:ext cx="4478383" cy="27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Classification in 10 Minutes with MNIST Dataset | by Orhan G. Yalçın  |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664" y="3352682"/>
            <a:ext cx="2635146" cy="255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i1.wp.com/ieee.upatras.gr/wp-content/uploads/2020/05/AI.png?resize=640%2C6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455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5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Ανάπτυξη του </a:t>
            </a:r>
            <a:r>
              <a:rPr lang="el-GR" b="1" dirty="0" err="1" smtClean="0">
                <a:solidFill>
                  <a:schemeClr val="tx1"/>
                </a:solidFill>
              </a:rPr>
              <a:t>Νευρωνικού</a:t>
            </a:r>
            <a:endParaRPr lang="el-GR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Looking inside neural ne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3169" y="2160588"/>
            <a:ext cx="710569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1.wp.com/ieee.upatras.gr/wp-content/uploads/2020/05/AI.png?resize=640%2C6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455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9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eural networks and deep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3512" y="1394226"/>
            <a:ext cx="5586088" cy="46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4550" y="832673"/>
            <a:ext cx="3918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 layer:  784</a:t>
            </a:r>
          </a:p>
          <a:p>
            <a:r>
              <a:rPr lang="en-US" sz="2800" dirty="0" smtClean="0"/>
              <a:t>Mid layer: 128</a:t>
            </a:r>
          </a:p>
          <a:p>
            <a:r>
              <a:rPr lang="en-US" sz="2800" dirty="0" smtClean="0"/>
              <a:t>Output layer: 10</a:t>
            </a:r>
            <a:endParaRPr lang="el-GR" sz="2800" dirty="0"/>
          </a:p>
        </p:txBody>
      </p:sp>
      <p:sp>
        <p:nvSpPr>
          <p:cNvPr id="7" name="Ορθογώνιο 6"/>
          <p:cNvSpPr/>
          <p:nvPr/>
        </p:nvSpPr>
        <p:spPr>
          <a:xfrm>
            <a:off x="6675120" y="0"/>
            <a:ext cx="2573383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8" name="Picture 2" descr="https://i1.wp.com/ieee.upatras.gr/wp-content/uploads/2020/05/AI.png?resize=640%2C6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455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Ορθογώνιο 1"/>
          <p:cNvSpPr/>
          <p:nvPr/>
        </p:nvSpPr>
        <p:spPr>
          <a:xfrm>
            <a:off x="5016137" y="1394226"/>
            <a:ext cx="1449977" cy="317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55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285404"/>
            <a:ext cx="8596668" cy="1320800"/>
          </a:xfrm>
        </p:spPr>
        <p:txBody>
          <a:bodyPr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Ανάπτυξη Γραφικής </a:t>
            </a:r>
            <a:r>
              <a:rPr lang="el-GR" b="1" dirty="0" err="1" smtClean="0">
                <a:solidFill>
                  <a:schemeClr val="tx1"/>
                </a:solidFill>
              </a:rPr>
              <a:t>Διεπαφής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754953" y="1114674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sz="2000" dirty="0" smtClean="0">
                <a:solidFill>
                  <a:schemeClr val="tx1"/>
                </a:solidFill>
              </a:rPr>
              <a:t>Γλώσσα προγραμματισμού </a:t>
            </a:r>
            <a:r>
              <a:rPr lang="en-US" sz="2000" dirty="0" smtClean="0">
                <a:solidFill>
                  <a:schemeClr val="tx1"/>
                </a:solidFill>
              </a:rPr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 smtClean="0">
                <a:solidFill>
                  <a:schemeClr val="tx1"/>
                </a:solidFill>
              </a:rPr>
              <a:t>Χρήση βιβλιοθήκης </a:t>
            </a:r>
            <a:r>
              <a:rPr lang="en-US" sz="2000" dirty="0" err="1" smtClean="0">
                <a:solidFill>
                  <a:schemeClr val="tx1"/>
                </a:solidFill>
              </a:rPr>
              <a:t>Tkinter</a:t>
            </a:r>
            <a:r>
              <a:rPr lang="el-GR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Δεξί βέλος 8"/>
          <p:cNvSpPr/>
          <p:nvPr/>
        </p:nvSpPr>
        <p:spPr>
          <a:xfrm>
            <a:off x="3819671" y="4027519"/>
            <a:ext cx="914400" cy="37747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Δεξί βέλος 9"/>
          <p:cNvSpPr/>
          <p:nvPr/>
        </p:nvSpPr>
        <p:spPr>
          <a:xfrm>
            <a:off x="8371740" y="3995959"/>
            <a:ext cx="914400" cy="37747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pic>
        <p:nvPicPr>
          <p:cNvPr id="11" name="Εικόνα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781" y="3934309"/>
            <a:ext cx="2519522" cy="563893"/>
          </a:xfrm>
          <a:prstGeom prst="rect">
            <a:avLst/>
          </a:prstGeom>
        </p:spPr>
      </p:pic>
      <p:pic>
        <p:nvPicPr>
          <p:cNvPr id="12" name="Picture 2" descr="https://i1.wp.com/ieee.upatras.gr/wp-content/uploads/2020/05/AI.png?resize=640%2C6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455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939" y="2312125"/>
            <a:ext cx="3431124" cy="3635357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61" y="2435474"/>
            <a:ext cx="3363842" cy="35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204652"/>
            <a:ext cx="8596668" cy="866503"/>
          </a:xfrm>
        </p:spPr>
        <p:txBody>
          <a:bodyPr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Μελλοντικά σχέδια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77334" y="1259252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sz="2000" b="1" dirty="0" smtClean="0">
                <a:solidFill>
                  <a:schemeClr val="tx1"/>
                </a:solidFill>
              </a:rPr>
              <a:t>Χρήση νέων πιο αποδοτικών μοντέλων </a:t>
            </a:r>
            <a:r>
              <a:rPr lang="el-GR" sz="2000" b="1" dirty="0" err="1" smtClean="0">
                <a:solidFill>
                  <a:schemeClr val="tx1"/>
                </a:solidFill>
              </a:rPr>
              <a:t>νευρωνικών</a:t>
            </a:r>
            <a:r>
              <a:rPr lang="el-GR" sz="2000" b="1" dirty="0" smtClean="0">
                <a:solidFill>
                  <a:schemeClr val="tx1"/>
                </a:solidFill>
              </a:rPr>
              <a:t> δικτύων.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000" b="1" dirty="0" smtClean="0">
                <a:solidFill>
                  <a:schemeClr val="tx1"/>
                </a:solidFill>
              </a:rPr>
              <a:t>Η δημιουργία νέων καινοτόμων </a:t>
            </a:r>
            <a:r>
              <a:rPr lang="el-GR" sz="2000" b="1" dirty="0" err="1" smtClean="0">
                <a:solidFill>
                  <a:schemeClr val="tx1"/>
                </a:solidFill>
              </a:rPr>
              <a:t>πρότζεκτ</a:t>
            </a:r>
            <a:r>
              <a:rPr lang="el-GR" sz="2000" b="1" dirty="0" smtClean="0">
                <a:solidFill>
                  <a:schemeClr val="tx1"/>
                </a:solidFill>
              </a:rPr>
              <a:t>. </a:t>
            </a:r>
            <a:endParaRPr lang="el-GR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i1.wp.com/ieee.upatras.gr/wp-content/uploads/2020/05/AI.png?resize=640%2C6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455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Comprehensive Guide to Convolutional Neural Networks — the ELI5 way | by  Sumit Saha |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62" y="2567057"/>
            <a:ext cx="6206036" cy="20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048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232121"/>
            <a:ext cx="10515600" cy="1325563"/>
          </a:xfrm>
        </p:spPr>
        <p:txBody>
          <a:bodyPr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ΠΗΓΕΣ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258" y="1840317"/>
            <a:ext cx="918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https://www.google.com/url?sa=i&amp;url=http%3A%2F%2Fneuralnetworksanddeeplearning.com%2Fchap1.html&amp;psig=AOvVaw0_SKz8nspFmAsFwNROj-Bk&amp;ust=1614616048602000&amp;source=images&amp;cd=vfe&amp;ved=0CAIQjRxqFwoTCMDa69v_jO8CFQAAAAAdAAAAABAf</a:t>
            </a:r>
            <a:endParaRPr lang="el-GR" dirty="0" smtClean="0"/>
          </a:p>
          <a:p>
            <a:r>
              <a:rPr lang="en-US" dirty="0" smtClean="0">
                <a:hlinkClick r:id="rId3"/>
              </a:rPr>
              <a:t>https://ml4a.github.io/images/figures/mnist_2layers.png</a:t>
            </a:r>
            <a:endParaRPr lang="el-GR" dirty="0" smtClean="0"/>
          </a:p>
          <a:p>
            <a:r>
              <a:rPr lang="en-US" dirty="0" smtClean="0">
                <a:hlinkClick r:id="rId4"/>
              </a:rPr>
              <a:t>https://deepai.org/dataset/mnist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https://www.klidarithmos.gr/mhxanikh-ma8hsh</a:t>
            </a:r>
            <a:endParaRPr lang="el-GR" dirty="0" smtClean="0"/>
          </a:p>
          <a:p>
            <a:r>
              <a:rPr lang="en-US" dirty="0" smtClean="0">
                <a:hlinkClick r:id="rId6"/>
              </a:rPr>
              <a:t>https://databricks.com/glossary/neural-network</a:t>
            </a:r>
            <a:endParaRPr lang="en-US" dirty="0" smtClean="0"/>
          </a:p>
          <a:p>
            <a:endParaRPr lang="el-GR" dirty="0"/>
          </a:p>
        </p:txBody>
      </p:sp>
      <p:pic>
        <p:nvPicPr>
          <p:cNvPr id="4" name="Picture 2" descr="https://i1.wp.com/ieee.upatras.gr/wp-content/uploads/2020/05/AI.png?resize=640%2C63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455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7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3" y="416336"/>
            <a:ext cx="8596668" cy="1320800"/>
          </a:xfrm>
        </p:spPr>
        <p:txBody>
          <a:bodyPr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Περιεχόμενα</a:t>
            </a:r>
            <a:endParaRPr lang="el-GR" b="1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i1.wp.com/ieee.upatras.gr/wp-content/uploads/2020/05/AI.png?resize=640%2C6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455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Shape 2"/>
          <p:cNvSpPr txBox="1"/>
          <p:nvPr/>
        </p:nvSpPr>
        <p:spPr>
          <a:xfrm>
            <a:off x="844550" y="1632137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2900" indent="-342265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</a:pPr>
            <a:r>
              <a:rPr lang="el-GR" sz="2000" b="0" strike="noStrike" spc="-1" dirty="0">
                <a:solidFill>
                  <a:srgbClr val="000000"/>
                </a:solidFill>
                <a:latin typeface="Trebuchet MS"/>
              </a:rPr>
              <a:t>Στόχος του </a:t>
            </a:r>
            <a:r>
              <a:rPr lang="en-US" sz="2000" b="0" strike="noStrike" spc="-1" dirty="0">
                <a:solidFill>
                  <a:srgbClr val="000000"/>
                </a:solidFill>
                <a:latin typeface="Trebuchet MS"/>
              </a:rPr>
              <a:t>project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2900" indent="-342265"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Trebuchet MS"/>
              </a:rPr>
              <a:t>Πορεί</a:t>
            </a:r>
            <a:r>
              <a:rPr lang="en-US" sz="2000" spc="-1" dirty="0">
                <a:solidFill>
                  <a:srgbClr val="000000"/>
                </a:solidFill>
                <a:latin typeface="Trebuchet MS"/>
              </a:rPr>
              <a:t>α </a:t>
            </a:r>
            <a:r>
              <a:rPr lang="en-US" sz="2000" spc="-1" dirty="0" err="1">
                <a:solidFill>
                  <a:srgbClr val="000000"/>
                </a:solidFill>
                <a:latin typeface="Trebuchet MS"/>
              </a:rPr>
              <a:t>του</a:t>
            </a:r>
            <a:r>
              <a:rPr lang="en-US" sz="2000" spc="-1" dirty="0">
                <a:solidFill>
                  <a:srgbClr val="000000"/>
                </a:solidFill>
                <a:latin typeface="Trebuchet MS"/>
              </a:rPr>
              <a:t> Project</a:t>
            </a:r>
          </a:p>
          <a:p>
            <a:pPr marL="342900" indent="-342265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rebuchet MS"/>
              </a:rPr>
              <a:t>SVM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2900" indent="-342265"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</a:pPr>
            <a:r>
              <a:rPr lang="el-GR" sz="2000" b="0" strike="noStrike" spc="-1" dirty="0" err="1">
                <a:solidFill>
                  <a:srgbClr val="000000"/>
                </a:solidFill>
                <a:latin typeface="Trebuchet MS"/>
              </a:rPr>
              <a:t>Νευρωνικά</a:t>
            </a:r>
            <a:r>
              <a:rPr lang="el-GR" sz="2000" b="0" strike="noStrike" spc="-1" dirty="0">
                <a:solidFill>
                  <a:srgbClr val="000000"/>
                </a:solidFill>
                <a:latin typeface="Trebuchet MS"/>
              </a:rPr>
              <a:t> Δίκτυα</a:t>
            </a:r>
            <a:r>
              <a:rPr lang="el-GR" sz="2000" spc="-1" dirty="0">
                <a:solidFill>
                  <a:srgbClr val="000000"/>
                </a:solidFill>
                <a:latin typeface="Trebuchet MS"/>
              </a:rPr>
              <a:t> 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016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27671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ΕΥΧΑΡΙΣΤΩ </a:t>
            </a:r>
            <a:endParaRPr lang="el-GR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https://i1.wp.com/ieee.upatras.gr/wp-content/uploads/2020/05/AI.png?resize=640%2C6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455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7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416336"/>
            <a:ext cx="8596668" cy="1320800"/>
          </a:xfrm>
        </p:spPr>
        <p:txBody>
          <a:bodyPr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Στόχος του </a:t>
            </a:r>
            <a:r>
              <a:rPr lang="en-US" b="1" dirty="0" smtClean="0">
                <a:solidFill>
                  <a:schemeClr val="tx1"/>
                </a:solidFill>
              </a:rPr>
              <a:t>project </a:t>
            </a:r>
            <a:endParaRPr lang="el-GR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i1.wp.com/ieee.upatras.gr/wp-content/uploads/2020/05/AI.png?resize=640%2C6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455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Shape 2"/>
          <p:cNvSpPr txBox="1"/>
          <p:nvPr/>
        </p:nvSpPr>
        <p:spPr>
          <a:xfrm>
            <a:off x="844550" y="1544798"/>
            <a:ext cx="8596440" cy="444411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/>
          </a:bodyPr>
          <a:lstStyle/>
          <a:p>
            <a:pPr marL="342900" indent="-342265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</a:pPr>
            <a:r>
              <a:rPr lang="el-GR" sz="2200" b="0" strike="noStrike" spc="-1" dirty="0">
                <a:solidFill>
                  <a:srgbClr val="000000"/>
                </a:solidFill>
                <a:latin typeface="Trebuchet MS"/>
              </a:rPr>
              <a:t>Εξοικείωση με τις βασικές έννοιες της τεχνητής νοημοσύνης.</a:t>
            </a:r>
            <a:endParaRPr lang="en-US" sz="22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2900" indent="-342265"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</a:pPr>
            <a:endParaRPr lang="el-GR" sz="2200" spc="-1" dirty="0">
              <a:solidFill>
                <a:srgbClr val="000000"/>
              </a:solidFill>
              <a:latin typeface="Trebuchet MS"/>
            </a:endParaRPr>
          </a:p>
          <a:p>
            <a:pPr marL="342900" indent="-342265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</a:pPr>
            <a:r>
              <a:rPr lang="el-GR" sz="2200" b="0" strike="noStrike" spc="-1" dirty="0">
                <a:solidFill>
                  <a:srgbClr val="000000"/>
                </a:solidFill>
                <a:latin typeface="Trebuchet MS"/>
              </a:rPr>
              <a:t>Αναζήτηση και διαχείριση κατάλληλων βάσεων δεδομένων με εικόνες χειρόγραφων ψηφίων.</a:t>
            </a:r>
            <a:endParaRPr lang="en-US" sz="22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2900" indent="-342265"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</a:pPr>
            <a:endParaRPr lang="el-GR" sz="2200" spc="-1" dirty="0">
              <a:solidFill>
                <a:srgbClr val="000000"/>
              </a:solidFill>
              <a:latin typeface="Trebuchet MS"/>
            </a:endParaRPr>
          </a:p>
          <a:p>
            <a:pPr marL="342900" indent="-342265"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</a:pPr>
            <a:r>
              <a:rPr lang="el-GR" sz="2200" b="0" strike="noStrike" spc="-1" dirty="0">
                <a:solidFill>
                  <a:srgbClr val="000000"/>
                </a:solidFill>
                <a:latin typeface="Trebuchet MS"/>
              </a:rPr>
              <a:t>Αναζήτηση κατάλληλων προγραμματιστικών εργαλείων.</a:t>
            </a:r>
            <a:endParaRPr lang="en-US" sz="2200" spc="-1" dirty="0">
              <a:solidFill>
                <a:srgbClr val="404040"/>
              </a:solidFill>
              <a:latin typeface="Trebuchet MS"/>
            </a:endParaRPr>
          </a:p>
          <a:p>
            <a:pPr marL="342900" indent="-342265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</a:pPr>
            <a:endParaRPr lang="el-GR" sz="2200" b="0" strike="noStrike" spc="-1" dirty="0">
              <a:solidFill>
                <a:srgbClr val="000000"/>
              </a:solidFill>
              <a:latin typeface="Trebuchet MS"/>
            </a:endParaRPr>
          </a:p>
          <a:p>
            <a:pPr marL="342900" indent="-342265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</a:pPr>
            <a:r>
              <a:rPr lang="el-GR" sz="2200" b="0" strike="noStrike" spc="-1" dirty="0">
                <a:solidFill>
                  <a:srgbClr val="000000"/>
                </a:solidFill>
                <a:latin typeface="Trebuchet MS"/>
              </a:rPr>
              <a:t>Εκμάθηση τρόπου λειτουργίας των </a:t>
            </a:r>
            <a:r>
              <a:rPr lang="el-GR" sz="2200" b="0" strike="noStrike" spc="-1" dirty="0" err="1">
                <a:solidFill>
                  <a:srgbClr val="000000"/>
                </a:solidFill>
                <a:latin typeface="Trebuchet MS"/>
              </a:rPr>
              <a:t>νευρωνικών</a:t>
            </a:r>
            <a:r>
              <a:rPr lang="el-GR" sz="2200" b="0" strike="noStrike" spc="-1" dirty="0">
                <a:solidFill>
                  <a:srgbClr val="000000"/>
                </a:solidFill>
                <a:latin typeface="Trebuchet MS"/>
              </a:rPr>
              <a:t> δικτύων και του </a:t>
            </a:r>
            <a:r>
              <a:rPr lang="en-US" sz="2200" b="0" strike="noStrike" spc="-1" dirty="0">
                <a:solidFill>
                  <a:srgbClr val="000000"/>
                </a:solidFill>
                <a:latin typeface="Trebuchet MS"/>
              </a:rPr>
              <a:t>SVM.</a:t>
            </a:r>
            <a:endParaRPr lang="en-US" sz="22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2900" indent="-342265"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</a:pPr>
            <a:endParaRPr lang="el-GR" sz="2200" spc="-1" dirty="0">
              <a:solidFill>
                <a:srgbClr val="000000"/>
              </a:solidFill>
              <a:latin typeface="Trebuchet MS"/>
            </a:endParaRPr>
          </a:p>
          <a:p>
            <a:pPr marL="342900" indent="-342265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</a:pPr>
            <a:r>
              <a:rPr lang="el-GR" sz="2200" b="0" strike="noStrike" spc="-1" dirty="0">
                <a:solidFill>
                  <a:srgbClr val="000000"/>
                </a:solidFill>
                <a:latin typeface="Trebuchet MS"/>
              </a:rPr>
              <a:t>Δημιουργία προγράμματος για αναγνώριση μονοψήφιων αριθμών.</a:t>
            </a:r>
            <a:endParaRPr lang="en-US" sz="22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2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2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2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0934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401503"/>
            <a:ext cx="8596668" cy="1320800"/>
          </a:xfrm>
        </p:spPr>
        <p:txBody>
          <a:bodyPr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Κατά την διάρκεια του εξαμήνου…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77334" y="1526360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schemeClr val="tx1"/>
                </a:solidFill>
              </a:rPr>
              <a:t>Δύο βασικά προγράμματα τα οποία αναλύσαμε και τροποποιήσαμε με στόχο να καταλάβουμε την πρακτική υλοποίηση μεθόδων μηχανικής μάθησης (</a:t>
            </a:r>
            <a:r>
              <a:rPr lang="en-US" sz="2400" dirty="0" smtClean="0">
                <a:solidFill>
                  <a:schemeClr val="tx1"/>
                </a:solidFill>
              </a:rPr>
              <a:t>SVM </a:t>
            </a:r>
            <a:r>
              <a:rPr lang="el-GR" sz="2400" dirty="0" smtClean="0">
                <a:solidFill>
                  <a:schemeClr val="tx1"/>
                </a:solidFill>
              </a:rPr>
              <a:t>και </a:t>
            </a:r>
            <a:r>
              <a:rPr lang="el-GR" sz="2400" dirty="0" err="1" smtClean="0">
                <a:solidFill>
                  <a:schemeClr val="tx1"/>
                </a:solidFill>
              </a:rPr>
              <a:t>Νευρωνικά</a:t>
            </a:r>
            <a:r>
              <a:rPr lang="el-GR" sz="2400" dirty="0" smtClean="0">
                <a:solidFill>
                  <a:schemeClr val="tx1"/>
                </a:solidFill>
              </a:rPr>
              <a:t> Δίκτυα</a:t>
            </a:r>
            <a:r>
              <a:rPr lang="el-GR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l-GR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schemeClr val="tx1"/>
                </a:solidFill>
              </a:rPr>
              <a:t>Μελετήσαμε τον τρόπο λειτουργίας του </a:t>
            </a:r>
            <a:r>
              <a:rPr lang="en-US" sz="2400" dirty="0" smtClean="0">
                <a:solidFill>
                  <a:schemeClr val="tx1"/>
                </a:solidFill>
              </a:rPr>
              <a:t>SVM </a:t>
            </a:r>
            <a:r>
              <a:rPr lang="el-GR" sz="2400" dirty="0" smtClean="0">
                <a:solidFill>
                  <a:schemeClr val="tx1"/>
                </a:solidFill>
              </a:rPr>
              <a:t>και των </a:t>
            </a:r>
            <a:r>
              <a:rPr lang="el-GR" sz="2400" dirty="0" err="1" smtClean="0">
                <a:solidFill>
                  <a:schemeClr val="tx1"/>
                </a:solidFill>
              </a:rPr>
              <a:t>Νευρωνικών</a:t>
            </a:r>
            <a:r>
              <a:rPr lang="el-GR" sz="2400" dirty="0" smtClean="0">
                <a:solidFill>
                  <a:schemeClr val="tx1"/>
                </a:solidFill>
              </a:rPr>
              <a:t> Δικτύων.</a:t>
            </a:r>
            <a:endParaRPr lang="el-GR" sz="24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i1.wp.com/ieee.upatras.gr/wp-content/uploads/2020/05/AI.png?resize=640%2C6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455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igit Recogn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338" y="4785967"/>
            <a:ext cx="547687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5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3" y="243840"/>
            <a:ext cx="8596668" cy="1320800"/>
          </a:xfrm>
        </p:spPr>
        <p:txBody>
          <a:bodyPr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Είδη προβλημάτων</a:t>
            </a:r>
            <a:endParaRPr lang="el-GR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Math Behind SVM(Kernel Trick). This is PART III of SVM Series | by  MLMath.io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98" y="2186819"/>
            <a:ext cx="6822406" cy="354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56698" y="1364585"/>
            <a:ext cx="2712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/>
              <a:t>Γραμμική ταξινόμηση</a:t>
            </a:r>
            <a:endParaRPr lang="el-GR" sz="2000" b="1" dirty="0"/>
          </a:p>
        </p:txBody>
      </p:sp>
      <p:sp>
        <p:nvSpPr>
          <p:cNvPr id="5" name="Ορθογώνιο 4"/>
          <p:cNvSpPr/>
          <p:nvPr/>
        </p:nvSpPr>
        <p:spPr>
          <a:xfrm>
            <a:off x="5120598" y="1408213"/>
            <a:ext cx="2842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/>
              <a:t>Μη γραμμική ταξινόμηση</a:t>
            </a:r>
          </a:p>
        </p:txBody>
      </p:sp>
      <p:pic>
        <p:nvPicPr>
          <p:cNvPr id="6" name="Picture 2" descr="https://i1.wp.com/ieee.upatras.gr/wp-content/uploads/2020/05/AI.png?resize=640%2C6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455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2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348342"/>
            <a:ext cx="8596668" cy="1320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Support Vector Machine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77334" y="1376817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/>
                </a:solidFill>
              </a:rPr>
              <a:t>Στόχος η εύρεση της καλύτερης διαχωριστικής επιφάνειας</a:t>
            </a:r>
            <a:r>
              <a:rPr lang="el-GR" sz="2000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/>
                </a:solidFill>
              </a:rPr>
              <a:t>Το πόσο καλός θα είναι ο διαχωρισμός καθορίζεται από την απόσταση των προτύπων από την διαχωριστική επιφάνεια.</a:t>
            </a:r>
          </a:p>
          <a:p>
            <a:pPr>
              <a:buFont typeface="Arial" panose="020B0604020202020204" pitchFamily="34" charset="0"/>
              <a:buChar char="•"/>
            </a:pPr>
            <a:endParaRPr lang="el-GR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upport Vector Machines (SVM) | Learn OpenC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2968865"/>
            <a:ext cx="3278777" cy="29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A brief introduction to Support Vector Machine | by Sweet A.I.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14" y="2697617"/>
            <a:ext cx="4398055" cy="333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1.wp.com/ieee.upatras.gr/wp-content/uploads/2020/05/AI.png?resize=640%2C6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455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8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94552"/>
            <a:ext cx="8596668" cy="101019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Margin-</a:t>
            </a:r>
            <a:r>
              <a:rPr lang="el-GR" b="1" dirty="0" smtClean="0">
                <a:solidFill>
                  <a:schemeClr val="tx1"/>
                </a:solidFill>
              </a:rPr>
              <a:t>Περιθώριο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77334" y="1104746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sz="2000" dirty="0" smtClean="0">
                <a:solidFill>
                  <a:schemeClr val="tx1"/>
                </a:solidFill>
              </a:rPr>
              <a:t>Η μικρότερη απόσταση που αντιστοιχεί στο πλησιέστερο πρότυπο.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 smtClean="0">
                <a:solidFill>
                  <a:schemeClr val="tx1"/>
                </a:solidFill>
              </a:rPr>
              <a:t>Καλύτερη διαχωριστική επιφάνεια υπό την έννοια του μεγαλύτερου περιθωρίου.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 smtClean="0">
                <a:solidFill>
                  <a:schemeClr val="tx1"/>
                </a:solidFill>
              </a:rPr>
              <a:t>Καθορίζεται από την παράμετρο γ.</a:t>
            </a:r>
          </a:p>
          <a:p>
            <a:pPr>
              <a:buFont typeface="Arial" panose="020B0604020202020204" pitchFamily="34" charset="0"/>
              <a:buChar char="•"/>
            </a:pPr>
            <a:endParaRPr lang="el-GR" sz="2000" dirty="0">
              <a:solidFill>
                <a:schemeClr val="tx1"/>
              </a:solidFill>
            </a:endParaRPr>
          </a:p>
        </p:txBody>
      </p:sp>
      <p:pic>
        <p:nvPicPr>
          <p:cNvPr id="2052" name="Picture 4" descr="Support Vector Machines for Classification | by Oscar Contreras Carrasco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884287"/>
            <a:ext cx="3276294" cy="321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1.wp.com/ieee.upatras.gr/wp-content/uploads/2020/05/AI.png?resize=640%2C6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455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VM: Feature Selection and Kernels | by Pier Paolo Ippolito | Towards Data 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6" y="3106355"/>
            <a:ext cx="5143001" cy="26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5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370113"/>
            <a:ext cx="8596668" cy="1320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Gamma parameter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77334" y="1304833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sz="2000" dirty="0" smtClean="0">
                <a:solidFill>
                  <a:schemeClr val="tx1"/>
                </a:solidFill>
              </a:rPr>
              <a:t>Καθορίζει την μέγιστη απόσταση των σημείων που θα επηρεάσουν την δημιουργία του διαχωριστικού επιπέδου. 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 smtClean="0">
                <a:solidFill>
                  <a:schemeClr val="tx1"/>
                </a:solidFill>
              </a:rPr>
              <a:t>Περιθώριο ταξινόμησης (</a:t>
            </a:r>
            <a:r>
              <a:rPr lang="en-US" sz="2000" dirty="0" smtClean="0">
                <a:solidFill>
                  <a:schemeClr val="tx1"/>
                </a:solidFill>
              </a:rPr>
              <a:t>Margin)</a:t>
            </a:r>
            <a:endParaRPr lang="el-GR" sz="2000" dirty="0">
              <a:solidFill>
                <a:schemeClr val="tx1"/>
              </a:solidFill>
            </a:endParaRPr>
          </a:p>
        </p:txBody>
      </p:sp>
      <p:pic>
        <p:nvPicPr>
          <p:cNvPr id="4098" name="Picture 2" descr="SVM Hyperparameter Tuning using GridSearchCV - Velocity Business Solutions  Limi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455816"/>
            <a:ext cx="7085887" cy="388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1.wp.com/ieee.upatras.gr/wp-content/uploads/2020/05/AI.png?resize=640%2C6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455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5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33197" y="199709"/>
            <a:ext cx="8596668" cy="1320800"/>
          </a:xfrm>
        </p:spPr>
        <p:txBody>
          <a:bodyPr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Εργαλεία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77334" y="1337629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Scikit</a:t>
            </a:r>
            <a:r>
              <a:rPr lang="en-US" sz="2000" dirty="0" smtClean="0">
                <a:solidFill>
                  <a:schemeClr val="tx1"/>
                </a:solidFill>
              </a:rPr>
              <a:t> 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Numpy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 smtClean="0">
                <a:solidFill>
                  <a:schemeClr val="tx1"/>
                </a:solidFill>
              </a:rPr>
              <a:t>Εικόνες 8χ8</a:t>
            </a:r>
            <a:endParaRPr lang="el-GR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Training: 0, Training: 1, Training: 2, Training: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756" y="1337629"/>
            <a:ext cx="6984466" cy="20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Programming Tutori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193" y="3657474"/>
            <a:ext cx="3619591" cy="273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760933"/>
      </p:ext>
    </p:extLst>
  </p:cSld>
  <p:clrMapOvr>
    <a:masterClrMapping/>
  </p:clrMapOvr>
</p:sld>
</file>

<file path=ppt/theme/theme1.xml><?xml version="1.0" encoding="utf-8"?>
<a:theme xmlns:a="http://schemas.openxmlformats.org/drawingml/2006/main" name="Όψη">
  <a:themeElements>
    <a:clrScheme name="Όψη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Όψη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Όψ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1010</TotalTime>
  <Words>345</Words>
  <Application>Microsoft Office PowerPoint</Application>
  <PresentationFormat>Ευρεία οθόνη</PresentationFormat>
  <Paragraphs>81</Paragraphs>
  <Slides>20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Όψη</vt:lpstr>
      <vt:lpstr>Digit Classification</vt:lpstr>
      <vt:lpstr>Περιεχόμενα</vt:lpstr>
      <vt:lpstr>Στόχος του project </vt:lpstr>
      <vt:lpstr>Κατά την διάρκεια του εξαμήνου…</vt:lpstr>
      <vt:lpstr>Είδη προβλημάτων</vt:lpstr>
      <vt:lpstr>Support Vector Machine</vt:lpstr>
      <vt:lpstr>Margin-Περιθώριο</vt:lpstr>
      <vt:lpstr>Gamma parameter</vt:lpstr>
      <vt:lpstr>Εργαλεία</vt:lpstr>
      <vt:lpstr>ΑΠΟΤΕΛΕΣΜΑΤΑ</vt:lpstr>
      <vt:lpstr>Νευρωνικά Δίκτυα</vt:lpstr>
      <vt:lpstr>Ο ΝΕΥΡΩΝΑΣ</vt:lpstr>
      <vt:lpstr>Εκπαίδευση νευρωνικού δικτύου </vt:lpstr>
      <vt:lpstr>Εργαλεία Ανάπτυξης</vt:lpstr>
      <vt:lpstr>Ανάπτυξη του Νευρωνικού</vt:lpstr>
      <vt:lpstr>Παρουσίαση του PowerPoint</vt:lpstr>
      <vt:lpstr>Ανάπτυξη Γραφικής Διεπαφής</vt:lpstr>
      <vt:lpstr>Μελλοντικά σχέδια</vt:lpstr>
      <vt:lpstr>ΠΗΓΕΣ</vt:lpstr>
      <vt:lpstr>ΕΥΧΑΡΙΣΤΩ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Αναγνώριση Ψηφίων</dc:title>
  <dc:creator>User</dc:creator>
  <cp:lastModifiedBy>User</cp:lastModifiedBy>
  <cp:revision>63</cp:revision>
  <dcterms:created xsi:type="dcterms:W3CDTF">2021-02-27T20:00:13Z</dcterms:created>
  <dcterms:modified xsi:type="dcterms:W3CDTF">2021-03-04T17:00:47Z</dcterms:modified>
</cp:coreProperties>
</file>