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CA00E-5BD1-6592-17A1-5A2118FE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2E003E-B48B-AFDA-D676-131FB21BE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F46DCF-4C16-2D31-D8CB-B87551E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F7E3EE-1CFE-BBF3-D276-DD573A95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7ADC0-5D54-EC07-511E-43B47462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4E4F-84F9-67A5-2E83-A0174D6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6707DB-D8DA-25AF-BBAB-8FCCF5F55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016C0D-DA7D-0B07-C223-EA7BD982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7814B7-4B43-E261-F91B-45808FE6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A1E6DC-2A98-B2A4-77C6-BF42E11B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79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C90912-A2C3-8337-E749-65D7EAEE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47850A1-7F38-20C7-47BE-54EA19FB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952FE7-EEC9-AC4A-24AC-27EFFF9A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D563E6-86A4-04E7-1C08-B7C8AD0F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06050A-D4B6-4543-B48A-8FF778F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54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C8DEF-4C33-1450-1BD0-D982BD25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AE439-2591-185D-9F8B-4BFC3B17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10A6D4-3D0E-F545-5BC9-B60BC007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3F5B39-6C4D-BF92-08B1-37D913B8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076F84-F7D6-8A17-1B79-8847246E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9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334C-C9BA-95F0-5ED4-0EB6D028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69F5D7-FBE8-7889-46F5-1EF1039C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25177A-00DE-1267-C537-FD4DE276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000C3-FACA-4307-1343-CE01B0F2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F8A687-5604-B0E0-D89A-91B579D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98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69EAB-4302-AAC8-D889-8355EA7D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786430-E992-0423-5469-183FD73EA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FCC7B71-ECF8-29AE-7ADB-567C1A987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6B2964-62FC-5C3C-F83E-9EFC83E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0FA3D4-2AEA-3769-1272-4C0A7B23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0E2C25-B378-5DBD-6DB6-47656763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0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3495D-200B-E8D6-529A-8C4E04F7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BC5261-D096-49D7-75C4-BA5930C2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EFE70B-F194-D332-929B-D426C84D9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11271D4-CDE0-55EF-362D-B8EF54C72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4068683-819F-C0CB-6CD9-1EB256FD0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62959A-738D-102B-58DF-D5DCA2E1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72E30E7-2F18-A370-2B40-5983B71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69DB0D9-1EED-55CE-6140-3F9CC36C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BF41-EB15-D0B6-3F1E-0AFFE9ED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C48085F-D7B3-FA99-B1B9-2853C12A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7E2038-AE59-6180-D113-4E07E067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238E5-655E-5714-F9E5-DD39C18B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34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D4C154-1AC5-6977-87C0-12C81690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1E4BE6-C5E6-1AA4-A0C1-F6BCBD4A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AE46BD-52AF-64DF-8208-30BEA9D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3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EFCD4-B485-5142-3782-DB8D19D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16E0DB-FA5E-3F11-4AC9-226EF7D2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67D4CC-AF5B-70CC-ACD9-12A9DB049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6DD83B-5A64-9481-258D-F9C3B83B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6FAEC2-FCEA-7F33-8AB5-5EF1B5E7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64FDECE-A12A-DC66-F6A1-D1F106FF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2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333A8-45B7-4197-A34D-9A8BF58D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B3A74DD-2575-E50E-444B-36DD1DF4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B08AD14-F20E-9DE0-E3D1-0FACDB79F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43C31F-9D0C-9BA3-ECDA-8FE54FE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8DF86F-1E22-13C5-C739-37672DF3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AC86D69-2C35-5A7D-FD78-78BD5DED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51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A39AAD4-7585-8C77-CD1A-D5ED0F9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D7B137-75BF-8496-0A03-E21F8E87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B8B411-32F7-2EB7-B8BB-949BC369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3D59-8FB6-4010-92ED-87FD13766989}" type="datetimeFigureOut">
              <a:rPr lang="nl-NL" smtClean="0"/>
              <a:t>5-6-2024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D5471B-D6A4-25C4-E703-1C39EC8B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7746D6-A05E-0FA0-334A-E822C658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BCC8-54D6-4EB8-BC8C-A20AEBCE3F9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4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CF32E-E27A-9C40-791D-28C549D99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feedback influences galaxy redshift-space distortions </a:t>
            </a:r>
            <a:r>
              <a:rPr lang="nl-N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ECE05F-BF38-5993-4720-86E2EFAF3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Jim van Veenhuyzen, 11-6-2024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Supervisor: Dr. Marcel van Daalen</a:t>
            </a:r>
          </a:p>
        </p:txBody>
      </p:sp>
    </p:spTree>
    <p:extLst>
      <p:ext uri="{BB962C8B-B14F-4D97-AF65-F5344CB8AC3E}">
        <p14:creationId xmlns:p14="http://schemas.microsoft.com/office/powerpoint/2010/main" val="281407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7739-F862-FE3B-4215-9F6CD9D5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different </a:t>
            </a:r>
            <a:r>
              <a:rPr lang="nl-NL" b="1" dirty="0" err="1"/>
              <a:t>simulations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C7F3-F027-462D-CCBA-8D21F19B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Logaritmic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bins</a:t>
            </a:r>
          </a:p>
          <a:p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redshifts</a:t>
            </a:r>
            <a:endParaRPr lang="nl-NL" dirty="0"/>
          </a:p>
          <a:p>
            <a:r>
              <a:rPr lang="nl-NL" dirty="0" err="1"/>
              <a:t>Vary</a:t>
            </a:r>
            <a:r>
              <a:rPr lang="nl-NL" dirty="0"/>
              <a:t> AGN feedback </a:t>
            </a:r>
            <a:r>
              <a:rPr lang="nl-NL" dirty="0" err="1"/>
              <a:t>strength</a:t>
            </a:r>
            <a:r>
              <a:rPr lang="nl-NL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23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E6D-6033-2822-0A08-FA9286DE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Results</a:t>
            </a:r>
            <a:r>
              <a:rPr lang="nl-NL" b="1" dirty="0"/>
              <a:t>: Full </a:t>
            </a:r>
            <a:r>
              <a:rPr lang="nl-NL" b="1" dirty="0" err="1"/>
              <a:t>grids</a:t>
            </a:r>
            <a:r>
              <a:rPr lang="nl-NL" b="1" dirty="0"/>
              <a:t>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90DC-76B9-C560-D4A5-AD5AEA65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full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832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61DC-3E72-4044-B83A-254768B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45D5-837E-CC21-B558-F0CC71C9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486E-F6E7-220E-9CDC-CE4F4EED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6FAB-CF55-EB9F-7101-1E5D846E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10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B86-B449-FEC4-A2DB-D83BA69A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875E-1CF8-2682-B319-0407746A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9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68F6-D7A6-2A5B-7C79-68CE5F9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E4D0E-DBB8-EB84-C5CE-67B22651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Introduction</a:t>
            </a:r>
            <a:endParaRPr lang="nl-NL" dirty="0"/>
          </a:p>
          <a:p>
            <a:r>
              <a:rPr lang="nl-NL" dirty="0" err="1"/>
              <a:t>Methodology</a:t>
            </a:r>
            <a:endParaRPr lang="nl-NL" dirty="0"/>
          </a:p>
          <a:p>
            <a:pPr lvl="1"/>
            <a:r>
              <a:rPr lang="nl-NL" dirty="0"/>
              <a:t>Galaxy </a:t>
            </a:r>
            <a:r>
              <a:rPr lang="nl-NL" dirty="0" err="1"/>
              <a:t>catalogue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Redshift-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positions</a:t>
            </a:r>
            <a:endParaRPr lang="nl-NL" dirty="0"/>
          </a:p>
          <a:p>
            <a:pPr lvl="1"/>
            <a:r>
              <a:rPr lang="nl-NL" dirty="0"/>
              <a:t>Power spectra</a:t>
            </a:r>
          </a:p>
          <a:p>
            <a:pPr lvl="1"/>
            <a:r>
              <a:rPr lang="nl-NL" dirty="0" err="1"/>
              <a:t>Modelling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RSD </a:t>
            </a:r>
          </a:p>
          <a:p>
            <a:pPr lvl="1"/>
            <a:r>
              <a:rPr lang="nl-NL" dirty="0"/>
              <a:t>Feedback-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variations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Discussion</a:t>
            </a:r>
            <a:r>
              <a:rPr lang="nl-NL" dirty="0"/>
              <a:t> &amp; </a:t>
            </a:r>
            <a:r>
              <a:rPr lang="nl-NL" dirty="0" err="1"/>
              <a:t>Conclusion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275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73FE-222C-5781-0E87-2D90A23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</a:t>
            </a:r>
            <a:r>
              <a:rPr lang="nl-NL" b="1" dirty="0" err="1"/>
              <a:t>Historical</a:t>
            </a:r>
            <a:r>
              <a:rPr lang="nl-NL" b="1" dirty="0"/>
              <a:t> context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84D5-55AB-E17A-F629-EA305C35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37245" cy="3530146"/>
          </a:xfrm>
        </p:spPr>
        <p:txBody>
          <a:bodyPr>
            <a:normAutofit/>
          </a:bodyPr>
          <a:lstStyle/>
          <a:p>
            <a:r>
              <a:rPr lang="nl-NL" dirty="0" err="1"/>
              <a:t>History</a:t>
            </a:r>
            <a:r>
              <a:rPr lang="nl-NL" dirty="0"/>
              <a:t>: </a:t>
            </a:r>
          </a:p>
          <a:p>
            <a:pPr lvl="1"/>
            <a:r>
              <a:rPr lang="nl-NL" dirty="0"/>
              <a:t>~150: </a:t>
            </a:r>
            <a:r>
              <a:rPr lang="nl-NL" dirty="0" err="1"/>
              <a:t>Geocentrism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Ptolemy</a:t>
            </a:r>
            <a:endParaRPr lang="nl-NL" dirty="0"/>
          </a:p>
          <a:p>
            <a:pPr lvl="1"/>
            <a:r>
              <a:rPr lang="nl-NL" dirty="0"/>
              <a:t>1543: </a:t>
            </a:r>
            <a:r>
              <a:rPr lang="nl-NL" dirty="0" err="1"/>
              <a:t>Heliocentrism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Copernicus</a:t>
            </a:r>
          </a:p>
          <a:p>
            <a:pPr lvl="1"/>
            <a:r>
              <a:rPr lang="nl-NL" dirty="0"/>
              <a:t>1926: </a:t>
            </a:r>
            <a:r>
              <a:rPr lang="nl-NL" dirty="0" err="1"/>
              <a:t>Galactrocentrism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Hubble</a:t>
            </a:r>
          </a:p>
          <a:p>
            <a:pPr lvl="1"/>
            <a:r>
              <a:rPr lang="nl-NL" dirty="0"/>
              <a:t>1975: </a:t>
            </a:r>
            <a:r>
              <a:rPr lang="nl-NL" dirty="0" err="1"/>
              <a:t>Acentrism</a:t>
            </a:r>
            <a:r>
              <a:rPr lang="nl-NL" dirty="0"/>
              <a:t>: shift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Hubble’s</a:t>
            </a:r>
            <a:r>
              <a:rPr lang="nl-NL" dirty="0"/>
              <a:t> </a:t>
            </a:r>
            <a:r>
              <a:rPr lang="nl-NL" dirty="0" err="1"/>
              <a:t>observations</a:t>
            </a:r>
            <a:r>
              <a:rPr lang="nl-NL" dirty="0"/>
              <a:t> of </a:t>
            </a:r>
            <a:r>
              <a:rPr lang="nl-NL" dirty="0" err="1"/>
              <a:t>distant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*</a:t>
            </a:r>
          </a:p>
          <a:p>
            <a:r>
              <a:rPr lang="en-GB" dirty="0"/>
              <a:t>*Doppler effect: observed </a:t>
            </a:r>
            <a:r>
              <a:rPr lang="nl-NL" dirty="0"/>
              <a:t>light from far-</a:t>
            </a:r>
            <a:r>
              <a:rPr lang="nl-NL" dirty="0" err="1"/>
              <a:t>away</a:t>
            </a:r>
            <a:r>
              <a:rPr lang="nl-NL" dirty="0"/>
              <a:t> </a:t>
            </a:r>
            <a:r>
              <a:rPr lang="nl-NL" dirty="0" err="1"/>
              <a:t>galaxies</a:t>
            </a:r>
            <a:r>
              <a:rPr lang="nl-NL" dirty="0"/>
              <a:t> is </a:t>
            </a:r>
            <a:r>
              <a:rPr lang="nl-NL" dirty="0" err="1"/>
              <a:t>redshifted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71E6E-04EC-F776-7222-1260123B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139" y="1242202"/>
            <a:ext cx="4643049" cy="289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3D73-62B3-5C3D-7CFA-7532F8040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37" y="4294312"/>
            <a:ext cx="3777531" cy="2563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BEA02-89D5-4F79-F2E7-F248BC422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79" y="5196769"/>
            <a:ext cx="4931284" cy="15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3AC9-051E-5946-8F9C-9D5D9248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Introduction</a:t>
            </a:r>
            <a:r>
              <a:rPr lang="nl-NL" b="1" dirty="0"/>
              <a:t>: The </a:t>
            </a:r>
            <a:r>
              <a:rPr lang="nl-NL" b="1" dirty="0" err="1"/>
              <a:t>universe</a:t>
            </a:r>
            <a:r>
              <a:rPr lang="nl-NL" b="1" dirty="0"/>
              <a:t> at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largest</a:t>
            </a:r>
            <a:r>
              <a:rPr lang="nl-NL" b="1" dirty="0"/>
              <a:t> </a:t>
            </a:r>
            <a:r>
              <a:rPr lang="nl-NL" b="1" dirty="0" err="1"/>
              <a:t>scale</a:t>
            </a:r>
            <a:r>
              <a:rPr lang="nl-NL" b="1" dirty="0"/>
              <a:t>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EB63-082C-500E-2AB7-1F7EEDED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18380" cy="4351338"/>
          </a:xfrm>
        </p:spPr>
        <p:txBody>
          <a:bodyPr/>
          <a:lstStyle/>
          <a:p>
            <a:r>
              <a:rPr lang="en-GB" dirty="0"/>
              <a:t>Tully (1986) discovers Universe has </a:t>
            </a:r>
            <a:r>
              <a:rPr lang="en-GB" u="sng" dirty="0"/>
              <a:t>filament</a:t>
            </a:r>
            <a:r>
              <a:rPr lang="en-GB" dirty="0"/>
              <a:t> structure: </a:t>
            </a:r>
            <a:r>
              <a:rPr lang="en-GB" i="1" dirty="0"/>
              <a:t>Cosmic Web</a:t>
            </a:r>
            <a:r>
              <a:rPr lang="en-GB" dirty="0"/>
              <a:t>! </a:t>
            </a:r>
          </a:p>
          <a:p>
            <a:pPr lvl="1"/>
            <a:r>
              <a:rPr lang="en-GB" dirty="0"/>
              <a:t>Filaments consist of galaxies, walls, ‘voids’! </a:t>
            </a:r>
          </a:p>
          <a:p>
            <a:r>
              <a:rPr lang="en-GB" dirty="0"/>
              <a:t>Cosmological principle: </a:t>
            </a:r>
          </a:p>
          <a:p>
            <a:pPr lvl="1"/>
            <a:r>
              <a:rPr lang="en-GB" dirty="0"/>
              <a:t>The universe is homogeneous and isotropic</a:t>
            </a:r>
          </a:p>
          <a:p>
            <a:r>
              <a:rPr lang="en-GB" dirty="0"/>
              <a:t>FLRW metric</a:t>
            </a:r>
          </a:p>
        </p:txBody>
      </p:sp>
    </p:spTree>
    <p:extLst>
      <p:ext uri="{BB962C8B-B14F-4D97-AF65-F5344CB8AC3E}">
        <p14:creationId xmlns:p14="http://schemas.microsoft.com/office/powerpoint/2010/main" val="11502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9AC2-AF0A-ED7F-38B6-1701DFF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creating</a:t>
            </a:r>
            <a:r>
              <a:rPr lang="nl-NL" b="1" dirty="0"/>
              <a:t> a </a:t>
            </a:r>
            <a:r>
              <a:rPr lang="nl-NL" b="1" dirty="0" err="1"/>
              <a:t>galaxy</a:t>
            </a:r>
            <a:r>
              <a:rPr lang="nl-NL" b="1" dirty="0"/>
              <a:t> </a:t>
            </a:r>
            <a:r>
              <a:rPr lang="nl-NL" b="1" dirty="0" err="1"/>
              <a:t>catalogue</a:t>
            </a:r>
            <a:r>
              <a:rPr lang="nl-NL" b="1" dirty="0"/>
              <a:t>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7082-D5D2-0BF4-0CA1-D5011441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66453" cy="43513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Use data from FLAMINGO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determine</a:t>
            </a:r>
            <a:r>
              <a:rPr lang="nl-NL" dirty="0"/>
              <a:t> </a:t>
            </a:r>
            <a:r>
              <a:rPr lang="nl-NL" dirty="0" err="1"/>
              <a:t>galaxy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, </a:t>
            </a:r>
            <a:r>
              <a:rPr lang="nl-NL" dirty="0" err="1"/>
              <a:t>velocity</a:t>
            </a:r>
            <a:r>
              <a:rPr lang="nl-NL" dirty="0"/>
              <a:t>, </a:t>
            </a:r>
            <a:r>
              <a:rPr lang="nl-NL" dirty="0" err="1"/>
              <a:t>mass</a:t>
            </a:r>
            <a:endParaRPr lang="en-GB" dirty="0"/>
          </a:p>
          <a:p>
            <a:r>
              <a:rPr lang="en-GB" dirty="0"/>
              <a:t>Our galaxy definition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Stars </a:t>
            </a:r>
            <a:r>
              <a:rPr lang="nl-NL" dirty="0" err="1"/>
              <a:t>within</a:t>
            </a:r>
            <a:r>
              <a:rPr lang="nl-NL" dirty="0"/>
              <a:t> 50kpc </a:t>
            </a:r>
            <a:r>
              <a:rPr lang="nl-NL" dirty="0" err="1"/>
              <a:t>region</a:t>
            </a:r>
            <a:r>
              <a:rPr lang="nl-NL" dirty="0"/>
              <a:t> of </a:t>
            </a:r>
            <a:r>
              <a:rPr lang="nl-NL" dirty="0" err="1"/>
              <a:t>C.o.M</a:t>
            </a:r>
            <a:r>
              <a:rPr lang="nl-NL" dirty="0"/>
              <a:t>. </a:t>
            </a:r>
          </a:p>
          <a:p>
            <a:pPr lvl="1"/>
            <a:r>
              <a:rPr lang="nl-NL" dirty="0"/>
              <a:t>Total </a:t>
            </a:r>
            <a:r>
              <a:rPr lang="nl-NL" dirty="0" err="1"/>
              <a:t>stellar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 2*10^10 </a:t>
            </a:r>
            <a:r>
              <a:rPr lang="nl-NL" dirty="0" err="1"/>
              <a:t>Msun</a:t>
            </a:r>
            <a:endParaRPr lang="nl-NL" dirty="0"/>
          </a:p>
          <a:p>
            <a:r>
              <a:rPr lang="nl-NL" dirty="0"/>
              <a:t>A lot of time </a:t>
            </a:r>
            <a:r>
              <a:rPr lang="nl-NL" dirty="0" err="1"/>
              <a:t>spend</a:t>
            </a:r>
            <a:r>
              <a:rPr lang="nl-NL" dirty="0"/>
              <a:t> on </a:t>
            </a:r>
            <a:r>
              <a:rPr lang="nl-NL" dirty="0" err="1"/>
              <a:t>optimization</a:t>
            </a:r>
            <a:endParaRPr lang="nl-NL" dirty="0"/>
          </a:p>
          <a:p>
            <a:pPr lvl="1"/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loop </a:t>
            </a:r>
            <a:r>
              <a:rPr lang="nl-NL" dirty="0" err="1"/>
              <a:t>through</a:t>
            </a:r>
            <a:r>
              <a:rPr lang="nl-NL" dirty="0"/>
              <a:t> 13 </a:t>
            </a:r>
            <a:r>
              <a:rPr lang="nl-NL" dirty="0" err="1"/>
              <a:t>million</a:t>
            </a:r>
            <a:r>
              <a:rPr lang="nl-NL" dirty="0"/>
              <a:t> sub-</a:t>
            </a:r>
            <a:r>
              <a:rPr lang="nl-NL" dirty="0" err="1"/>
              <a:t>haloes</a:t>
            </a:r>
            <a:r>
              <a:rPr lang="nl-NL" dirty="0"/>
              <a:t>, </a:t>
            </a:r>
            <a:r>
              <a:rPr lang="nl-NL" dirty="0" err="1"/>
              <a:t>apply</a:t>
            </a:r>
            <a:r>
              <a:rPr lang="nl-NL" dirty="0"/>
              <a:t> </a:t>
            </a:r>
            <a:r>
              <a:rPr lang="nl-NL" dirty="0" err="1"/>
              <a:t>particle</a:t>
            </a:r>
            <a:r>
              <a:rPr lang="nl-NL" dirty="0"/>
              <a:t> </a:t>
            </a:r>
            <a:r>
              <a:rPr lang="nl-NL" dirty="0" err="1"/>
              <a:t>mask</a:t>
            </a:r>
            <a:r>
              <a:rPr lang="nl-NL" dirty="0"/>
              <a:t> per iteration</a:t>
            </a:r>
          </a:p>
          <a:p>
            <a:pPr lvl="1"/>
            <a:r>
              <a:rPr lang="nl-NL" dirty="0"/>
              <a:t>Solution: look-up </a:t>
            </a:r>
            <a:r>
              <a:rPr lang="nl-NL" dirty="0" err="1"/>
              <a:t>table</a:t>
            </a:r>
            <a:r>
              <a:rPr lang="nl-NL" dirty="0"/>
              <a:t>, </a:t>
            </a:r>
            <a:r>
              <a:rPr lang="nl-NL" dirty="0" err="1"/>
              <a:t>requires</a:t>
            </a:r>
            <a:r>
              <a:rPr lang="nl-NL" dirty="0"/>
              <a:t> extra </a:t>
            </a:r>
            <a:r>
              <a:rPr lang="nl-NL" dirty="0" err="1"/>
              <a:t>mask</a:t>
            </a:r>
            <a:r>
              <a:rPr lang="nl-NL" dirty="0"/>
              <a:t>, but </a:t>
            </a:r>
            <a:r>
              <a:rPr lang="nl-NL" dirty="0" err="1"/>
              <a:t>significantly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!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11F3A-950D-5E6A-35B2-41C22F863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4" y="1343608"/>
            <a:ext cx="5019877" cy="37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EA4-D7B2-2D47-9A5C-A248A1F0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</a:t>
            </a:r>
            <a:r>
              <a:rPr lang="nl-NL" b="1" dirty="0" err="1"/>
              <a:t>redshift-space</a:t>
            </a:r>
            <a:r>
              <a:rPr lang="nl-NL" b="1" dirty="0"/>
              <a:t> </a:t>
            </a:r>
            <a:r>
              <a:rPr lang="nl-NL" b="1" dirty="0" err="1"/>
              <a:t>positions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653" y="1816294"/>
                <a:ext cx="4668416" cy="4351338"/>
              </a:xfrm>
            </p:spPr>
            <p:txBody>
              <a:bodyPr/>
              <a:lstStyle/>
              <a:p>
                <a:r>
                  <a:rPr lang="nl-NL" dirty="0"/>
                  <a:t>How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convert</a:t>
                </a:r>
                <a:r>
                  <a:rPr lang="nl-NL" dirty="0"/>
                  <a:t> real-</a:t>
                </a:r>
                <a:r>
                  <a:rPr lang="nl-NL" dirty="0" err="1"/>
                  <a:t>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redshift</a:t>
                </a:r>
                <a:r>
                  <a:rPr lang="nl-NL" dirty="0"/>
                  <a:t> </a:t>
                </a:r>
                <a:r>
                  <a:rPr lang="nl-NL" dirty="0" err="1"/>
                  <a:t>space</a:t>
                </a:r>
                <a:r>
                  <a:rPr lang="nl-NL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 ∙</m:t>
                        </m:r>
                        <m:acc>
                          <m:accPr>
                            <m:chr m:val="̂"/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𝑎𝐻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,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b="0" i="1" dirty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rad>
                  </m:oMath>
                </a14:m>
                <a:endParaRPr lang="nl-NL" dirty="0"/>
              </a:p>
              <a:p>
                <a:r>
                  <a:rPr lang="nl-NL" dirty="0"/>
                  <a:t>On 1-10 </a:t>
                </a:r>
                <a:r>
                  <a:rPr lang="nl-NL" dirty="0" err="1"/>
                  <a:t>Mpc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, </a:t>
                </a:r>
                <a:r>
                  <a:rPr lang="nl-NL" dirty="0" err="1"/>
                  <a:t>galaxies</a:t>
                </a:r>
                <a:r>
                  <a:rPr lang="nl-NL" dirty="0"/>
                  <a:t> shift </a:t>
                </a:r>
                <a:r>
                  <a:rPr lang="nl-NL" dirty="0" err="1"/>
                  <a:t>toward</a:t>
                </a:r>
                <a:r>
                  <a:rPr lang="nl-NL" dirty="0"/>
                  <a:t> cluster center (in </a:t>
                </a:r>
                <a:r>
                  <a:rPr lang="nl-NL" dirty="0" err="1"/>
                  <a:t>redshift-space</a:t>
                </a:r>
                <a:r>
                  <a:rPr lang="nl-NL" dirty="0"/>
                  <a:t>)</a:t>
                </a:r>
              </a:p>
              <a:p>
                <a:r>
                  <a:rPr lang="nl-NL" dirty="0" err="1"/>
                  <a:t>Stronger</a:t>
                </a:r>
                <a:r>
                  <a:rPr lang="nl-NL" dirty="0"/>
                  <a:t> effect closer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filaments</a:t>
                </a:r>
                <a:r>
                  <a:rPr lang="nl-NL" dirty="0"/>
                  <a:t>/cluster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E4D6E-BE92-228C-550D-E554EFFA2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653" y="1816294"/>
                <a:ext cx="4668416" cy="4351338"/>
              </a:xfrm>
              <a:blipFill>
                <a:blip r:embed="rId2"/>
                <a:stretch>
                  <a:fillRect l="-235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F4F0C5-A5AE-0AD9-9217-4BC32161A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541" y="1449138"/>
            <a:ext cx="6291325" cy="471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E34-D7CC-CB21-A87F-92EF5493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76592" cy="1325563"/>
          </a:xfrm>
        </p:spPr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2D power-spectrum </a:t>
            </a:r>
            <a:r>
              <a:rPr lang="nl-NL" b="1" dirty="0" err="1"/>
              <a:t>grid</a:t>
            </a:r>
            <a:r>
              <a:rPr lang="nl-NL" b="1" dirty="0"/>
              <a:t>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FFTPower from </a:t>
                </a:r>
                <a:r>
                  <a:rPr lang="nl-NL" dirty="0" err="1"/>
                  <a:t>nbodykit</a:t>
                </a:r>
                <a:r>
                  <a:rPr lang="nl-NL" dirty="0"/>
                  <a:t> module </a:t>
                </a:r>
                <a:r>
                  <a:rPr lang="nl-NL" dirty="0" err="1"/>
                  <a:t>calculates</a:t>
                </a:r>
                <a:r>
                  <a:rPr lang="nl-NL" dirty="0"/>
                  <a:t> P(k) from </a:t>
                </a:r>
                <a:r>
                  <a:rPr lang="nl-NL" dirty="0" err="1"/>
                  <a:t>galaxy</a:t>
                </a:r>
                <a:r>
                  <a:rPr lang="nl-NL" dirty="0"/>
                  <a:t> </a:t>
                </a:r>
                <a:r>
                  <a:rPr lang="nl-NL" dirty="0" err="1"/>
                  <a:t>catalogue</a:t>
                </a:r>
                <a:endParaRPr lang="nl-NL" dirty="0"/>
              </a:p>
              <a:p>
                <a:pPr lvl="1"/>
                <a:r>
                  <a:rPr lang="nl-NL" dirty="0" err="1"/>
                  <a:t>Outputs</a:t>
                </a:r>
                <a:r>
                  <a:rPr lang="nl-NL" dirty="0"/>
                  <a:t> (</a:t>
                </a:r>
                <a:r>
                  <a:rPr lang="el-GR" dirty="0"/>
                  <a:t>μ</a:t>
                </a:r>
                <a:r>
                  <a:rPr lang="nl-NL" dirty="0"/>
                  <a:t>,</a:t>
                </a:r>
                <a:r>
                  <a:rPr lang="nl-NL" dirty="0" err="1"/>
                  <a:t>k,P</a:t>
                </a:r>
                <a:r>
                  <a:rPr lang="nl-NL" dirty="0"/>
                  <a:t>(k,</a:t>
                </a:r>
                <a:r>
                  <a:rPr lang="el-GR" dirty="0"/>
                  <a:t>μ</a:t>
                </a:r>
                <a:r>
                  <a:rPr lang="nl-NL" dirty="0"/>
                  <a:t>))</a:t>
                </a:r>
              </a:p>
              <a:p>
                <a:pPr lvl="1"/>
                <a:r>
                  <a:rPr lang="el-GR" dirty="0"/>
                  <a:t>μ</a:t>
                </a:r>
                <a:r>
                  <a:rPr lang="nl-NL" dirty="0"/>
                  <a:t> = </a:t>
                </a:r>
                <a:r>
                  <a:rPr lang="nl-NL" dirty="0" err="1"/>
                  <a:t>cos</a:t>
                </a:r>
                <a:r>
                  <a:rPr lang="nl-NL" dirty="0"/>
                  <a:t>(</a:t>
                </a:r>
                <a:r>
                  <a:rPr lang="el-GR" dirty="0"/>
                  <a:t>θ</a:t>
                </a:r>
                <a:r>
                  <a:rPr lang="nl-NL" dirty="0"/>
                  <a:t>),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degHide m:val="on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μ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</m:oMath>
                </a14:m>
                <a:r>
                  <a:rPr lang="nl-NL" dirty="0"/>
                  <a:t> = k</a:t>
                </a:r>
                <a:r>
                  <a:rPr lang="el-GR" dirty="0"/>
                  <a:t>μ</a:t>
                </a:r>
                <a:r>
                  <a:rPr lang="nl-NL" dirty="0"/>
                  <a:t>}</a:t>
                </a:r>
              </a:p>
              <a:p>
                <a:r>
                  <a:rPr lang="nl-NL" dirty="0" err="1"/>
                  <a:t>However</a:t>
                </a:r>
                <a:r>
                  <a:rPr lang="nl-NL" dirty="0"/>
                  <a:t>, missing </a:t>
                </a:r>
                <a:r>
                  <a:rPr lang="nl-NL" dirty="0" err="1"/>
                  <a:t>grid</a:t>
                </a:r>
                <a:r>
                  <a:rPr lang="nl-NL" dirty="0"/>
                  <a:t> points at low </a:t>
                </a:r>
                <a:r>
                  <a:rPr lang="el-GR" dirty="0"/>
                  <a:t>θ</a:t>
                </a:r>
                <a:r>
                  <a:rPr lang="nl-NL" dirty="0"/>
                  <a:t>! </a:t>
                </a:r>
              </a:p>
              <a:p>
                <a:pPr lvl="1"/>
                <a:r>
                  <a:rPr lang="nl-NL" dirty="0"/>
                  <a:t>Solution: </a:t>
                </a:r>
                <a:r>
                  <a:rPr lang="nl-NL" dirty="0" err="1"/>
                  <a:t>custom</a:t>
                </a:r>
                <a:r>
                  <a:rPr lang="nl-NL" dirty="0"/>
                  <a:t>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GB" b="1"/>
                          <m:t>⊥</m:t>
                        </m:r>
                      </m:sub>
                    </m:sSub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nl-NL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sub>
                    </m:sSub>
                    <m:r>
                      <a:rPr lang="nl-NL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 err="1"/>
                  <a:t>Compute</a:t>
                </a:r>
                <a:r>
                  <a:rPr lang="nl-NL" dirty="0"/>
                  <a:t> 2D power P(k) </a:t>
                </a:r>
                <a:r>
                  <a:rPr lang="nl-NL" dirty="0" err="1"/>
                  <a:t>grids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both</a:t>
                </a:r>
                <a:r>
                  <a:rPr lang="nl-NL" dirty="0"/>
                  <a:t> real- and </a:t>
                </a:r>
                <a:r>
                  <a:rPr lang="nl-NL" dirty="0" err="1"/>
                  <a:t>redshift-space</a:t>
                </a:r>
                <a:r>
                  <a:rPr lang="nl-NL" dirty="0"/>
                  <a:t> </a:t>
                </a:r>
                <a:r>
                  <a:rPr lang="nl-NL" dirty="0" err="1"/>
                  <a:t>positions</a:t>
                </a:r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A0075-ECC0-B9BF-83D3-F9F61CD66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10470" cy="4351338"/>
              </a:xfrm>
              <a:blipFill>
                <a:blip r:embed="rId2"/>
                <a:stretch>
                  <a:fillRect l="-1827" t="-2241" r="-1624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AB818C-51B4-8C49-3581-DF4E1056E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33" y="2893721"/>
            <a:ext cx="4458986" cy="3553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EA79E-D726-F6C0-7C33-07DC016FB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93" y="1"/>
            <a:ext cx="3477208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0EA6-67E6-4D2D-02AD-BE2E1523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200" b="1" dirty="0"/>
              <a:t>The real- and </a:t>
            </a:r>
            <a:r>
              <a:rPr lang="nl-NL" sz="3200" b="1" dirty="0" err="1"/>
              <a:t>redshift</a:t>
            </a:r>
            <a:r>
              <a:rPr lang="nl-NL" sz="3200" b="1" dirty="0"/>
              <a:t> </a:t>
            </a:r>
            <a:r>
              <a:rPr lang="nl-NL" sz="3200" b="1" dirty="0" err="1"/>
              <a:t>position</a:t>
            </a:r>
            <a:r>
              <a:rPr lang="nl-NL" sz="3200" b="1" dirty="0"/>
              <a:t> </a:t>
            </a:r>
            <a:r>
              <a:rPr lang="nl-NL" sz="3200" b="1" dirty="0" err="1"/>
              <a:t>grids</a:t>
            </a:r>
            <a:r>
              <a:rPr lang="nl-NL" sz="3200" b="1" dirty="0"/>
              <a:t> </a:t>
            </a:r>
            <a:r>
              <a:rPr lang="nl-NL" sz="3200" b="1" dirty="0" err="1"/>
              <a:t>before</a:t>
            </a:r>
            <a:r>
              <a:rPr lang="nl-NL" sz="3200" b="1" dirty="0"/>
              <a:t> and </a:t>
            </a:r>
            <a:r>
              <a:rPr lang="nl-NL" sz="3200" b="1" dirty="0" err="1"/>
              <a:t>after</a:t>
            </a:r>
            <a:r>
              <a:rPr lang="nl-NL" sz="3200" b="1" dirty="0"/>
              <a:t> re-</a:t>
            </a:r>
            <a:r>
              <a:rPr lang="nl-NL" sz="3200" b="1" dirty="0" err="1"/>
              <a:t>binning</a:t>
            </a:r>
            <a:endParaRPr lang="en-GB" sz="32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E5D29B-78B6-EC9C-D067-334C17565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98" y="2136669"/>
            <a:ext cx="5169322" cy="2584661"/>
          </a:xfrm>
        </p:spPr>
      </p:pic>
    </p:spTree>
    <p:extLst>
      <p:ext uri="{BB962C8B-B14F-4D97-AF65-F5344CB8AC3E}">
        <p14:creationId xmlns:p14="http://schemas.microsoft.com/office/powerpoint/2010/main" val="380478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04E1-8AF8-3B3E-0822-3496E5FF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Methods</a:t>
            </a:r>
            <a:r>
              <a:rPr lang="nl-NL" b="1" dirty="0"/>
              <a:t>: Redshift-Space </a:t>
            </a:r>
            <a:r>
              <a:rPr lang="nl-NL" b="1" dirty="0" err="1"/>
              <a:t>Distortion</a:t>
            </a:r>
            <a:r>
              <a:rPr lang="nl-NL" b="1" dirty="0"/>
              <a:t> model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</p:spPr>
            <p:txBody>
              <a:bodyPr/>
              <a:lstStyle/>
              <a:p>
                <a:r>
                  <a:rPr lang="nl-NL" dirty="0"/>
                  <a:t>We fit a model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resulting</a:t>
                </a:r>
                <a:r>
                  <a:rPr lang="nl-NL" dirty="0"/>
                  <a:t> </a:t>
                </a:r>
                <a:r>
                  <a:rPr lang="nl-NL" dirty="0" err="1"/>
                  <a:t>grid</a:t>
                </a:r>
                <a:endParaRPr lang="nl-NL" dirty="0"/>
              </a:p>
              <a:p>
                <a:pPr lvl="1"/>
                <a:r>
                  <a:rPr lang="nl-NL" dirty="0" err="1"/>
                  <a:t>Literature</a:t>
                </a:r>
                <a:r>
                  <a:rPr lang="nl-NL" dirty="0"/>
                  <a:t> </a:t>
                </a:r>
                <a:r>
                  <a:rPr lang="nl-NL" dirty="0" err="1"/>
                  <a:t>uses</a:t>
                </a:r>
                <a:r>
                  <a:rPr lang="nl-NL" dirty="0"/>
                  <a:t> </a:t>
                </a:r>
                <a:r>
                  <a:rPr lang="nl-NL" dirty="0" err="1"/>
                  <a:t>Gaussian</a:t>
                </a:r>
                <a:r>
                  <a:rPr lang="nl-NL" dirty="0"/>
                  <a:t> and </a:t>
                </a:r>
                <a:r>
                  <a:rPr lang="nl-NL" dirty="0" err="1"/>
                  <a:t>Lorentzian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𝑅𝑆𝐷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𝑅𝑒𝑎𝑙</m:t>
                            </m:r>
                          </m:sub>
                        </m:sSub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=(1+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1+(</m:t>
                        </m:r>
                        <m:sSup>
                          <m:sSup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</m:sSub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Two</a:t>
                </a:r>
                <a:r>
                  <a:rPr lang="nl-NL" dirty="0"/>
                  <a:t> </a:t>
                </a:r>
                <a:r>
                  <a:rPr lang="nl-NL" dirty="0" err="1"/>
                  <a:t>components</a:t>
                </a:r>
                <a:r>
                  <a:rPr lang="nl-NL" dirty="0"/>
                  <a:t>: Kaiser effect (</a:t>
                </a:r>
                <a:r>
                  <a:rPr lang="el-GR" dirty="0"/>
                  <a:t>β</a:t>
                </a:r>
                <a:r>
                  <a:rPr lang="nl-NL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0.545</m:t>
                            </m:r>
                          </m:sup>
                        </m:sSup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nl-NL" dirty="0"/>
                  <a:t>) and </a:t>
                </a:r>
                <a:r>
                  <a:rPr lang="nl-NL" dirty="0" err="1"/>
                  <a:t>Fingers</a:t>
                </a:r>
                <a:r>
                  <a:rPr lang="nl-NL" dirty="0"/>
                  <a:t>-of-God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nl-NL" dirty="0"/>
                  <a:t>)</a:t>
                </a:r>
              </a:p>
              <a:p>
                <a:r>
                  <a:rPr lang="nl-NL" dirty="0" err="1"/>
                  <a:t>Weights</a:t>
                </a:r>
                <a:r>
                  <a:rPr lang="nl-NL" dirty="0"/>
                  <a:t> from </a:t>
                </a:r>
                <a:r>
                  <a:rPr lang="nl-NL" dirty="0" err="1"/>
                  <a:t>smoothed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endParaRPr lang="nl-NL" dirty="0"/>
              </a:p>
              <a:p>
                <a:r>
                  <a:rPr lang="nl-NL" dirty="0"/>
                  <a:t>Model </a:t>
                </a:r>
                <a:r>
                  <a:rPr lang="nl-NL" dirty="0" err="1"/>
                  <a:t>by</a:t>
                </a:r>
                <a:r>
                  <a:rPr lang="nl-NL" dirty="0"/>
                  <a:t> RMSE </a:t>
                </a:r>
                <a:r>
                  <a:rPr lang="nl-NL" dirty="0" err="1"/>
                  <a:t>minimization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D349C-44EC-2B9C-CC6B-C98A67ACB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8502" cy="4351338"/>
              </a:xfrm>
              <a:blipFill>
                <a:blip r:embed="rId2"/>
                <a:stretch>
                  <a:fillRect l="-1861" t="-2241" r="-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813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407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Kantoorthema</vt:lpstr>
      <vt:lpstr>How feedback influences galaxy redshift-space distortions  </vt:lpstr>
      <vt:lpstr>Contents</vt:lpstr>
      <vt:lpstr>Introduction: Historical context</vt:lpstr>
      <vt:lpstr>Introduction: The universe at the largest scale </vt:lpstr>
      <vt:lpstr>Methods: creating a galaxy catalogue </vt:lpstr>
      <vt:lpstr>Methods: redshift-space positions</vt:lpstr>
      <vt:lpstr>Methods: 2D power-spectrum grid </vt:lpstr>
      <vt:lpstr>The real- and redshift position grids before and after re-binning</vt:lpstr>
      <vt:lpstr>Methods: Redshift-Space Distortion model</vt:lpstr>
      <vt:lpstr>Methods: different simulations</vt:lpstr>
      <vt:lpstr>Results: Full grids </vt:lpstr>
      <vt:lpstr>Results</vt:lpstr>
      <vt:lpstr>Results: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van Veenhuyzen</dc:creator>
  <cp:lastModifiedBy>Jim van Veenhuyzen</cp:lastModifiedBy>
  <cp:revision>110</cp:revision>
  <dcterms:created xsi:type="dcterms:W3CDTF">2024-06-04T09:18:36Z</dcterms:created>
  <dcterms:modified xsi:type="dcterms:W3CDTF">2024-06-05T19:14:11Z</dcterms:modified>
</cp:coreProperties>
</file>