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1" r:id="rId6"/>
    <p:sldId id="264" r:id="rId7"/>
    <p:sldId id="276" r:id="rId8"/>
    <p:sldId id="275" r:id="rId9"/>
    <p:sldId id="266"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Montserrat" pitchFamily="2" charset="77"/>
      <p:regular r:id="rId16"/>
      <p:bold r:id="rId17"/>
      <p:italic r:id="rId18"/>
      <p:boldItalic r:id="rId19"/>
    </p:embeddedFont>
    <p:embeddedFont>
      <p:font typeface="Tahoma" panose="020B060403050404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dCWC5epZQPj2dEF+xWG5KKy/4e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48"/>
  </p:normalViewPr>
  <p:slideViewPr>
    <p:cSldViewPr snapToGrid="0">
      <p:cViewPr varScale="1">
        <p:scale>
          <a:sx n="104" d="100"/>
          <a:sy n="104" d="100"/>
        </p:scale>
        <p:origin x="224"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3bee1d6992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g23bee1d6992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fd45f6e1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g25fd45f6e1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fd45f6e1d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g25fd45f6e1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487669b12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g27487669b12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3bee1d699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3bee1d69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0815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3350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5fd45f6e1d_0_3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g25fd45f6e1d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g23bee1d6992_0_19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rtl="0">
              <a:lnSpc>
                <a:spcPct val="100000"/>
              </a:lnSpc>
              <a:spcBef>
                <a:spcPts val="0"/>
              </a:spcBef>
              <a:spcAft>
                <a:spcPts val="0"/>
              </a:spcAft>
              <a:buSzPts val="37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82" name="Google Shape;82;g23bee1d6992_0_193"/>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rtl="0">
              <a:lnSpc>
                <a:spcPct val="115000"/>
              </a:lnSpc>
              <a:spcBef>
                <a:spcPts val="0"/>
              </a:spcBef>
              <a:spcAft>
                <a:spcPts val="0"/>
              </a:spcAft>
              <a:buSzPts val="2400"/>
              <a:buChar char="●"/>
              <a:defRPr/>
            </a:lvl1pPr>
            <a:lvl2pPr marL="914400" lvl="1" indent="-349250" algn="l" rtl="0">
              <a:lnSpc>
                <a:spcPct val="115000"/>
              </a:lnSpc>
              <a:spcBef>
                <a:spcPts val="0"/>
              </a:spcBef>
              <a:spcAft>
                <a:spcPts val="0"/>
              </a:spcAft>
              <a:buSzPts val="1900"/>
              <a:buChar char="○"/>
              <a:defRPr/>
            </a:lvl2pPr>
            <a:lvl3pPr marL="1371600" lvl="2" indent="-349250" algn="l" rtl="0">
              <a:lnSpc>
                <a:spcPct val="115000"/>
              </a:lnSpc>
              <a:spcBef>
                <a:spcPts val="0"/>
              </a:spcBef>
              <a:spcAft>
                <a:spcPts val="0"/>
              </a:spcAft>
              <a:buSzPts val="1900"/>
              <a:buChar char="■"/>
              <a:defRPr/>
            </a:lvl3pPr>
            <a:lvl4pPr marL="1828800" lvl="3" indent="-349250" algn="l" rtl="0">
              <a:lnSpc>
                <a:spcPct val="115000"/>
              </a:lnSpc>
              <a:spcBef>
                <a:spcPts val="0"/>
              </a:spcBef>
              <a:spcAft>
                <a:spcPts val="0"/>
              </a:spcAft>
              <a:buSzPts val="1900"/>
              <a:buChar char="●"/>
              <a:defRPr/>
            </a:lvl4pPr>
            <a:lvl5pPr marL="2286000" lvl="4" indent="-349250" algn="l" rtl="0">
              <a:lnSpc>
                <a:spcPct val="115000"/>
              </a:lnSpc>
              <a:spcBef>
                <a:spcPts val="0"/>
              </a:spcBef>
              <a:spcAft>
                <a:spcPts val="0"/>
              </a:spcAft>
              <a:buSzPts val="1900"/>
              <a:buChar char="○"/>
              <a:defRPr/>
            </a:lvl5pPr>
            <a:lvl6pPr marL="2743200" lvl="5" indent="-349250" algn="l" rtl="0">
              <a:lnSpc>
                <a:spcPct val="115000"/>
              </a:lnSpc>
              <a:spcBef>
                <a:spcPts val="0"/>
              </a:spcBef>
              <a:spcAft>
                <a:spcPts val="0"/>
              </a:spcAft>
              <a:buSzPts val="1900"/>
              <a:buChar char="■"/>
              <a:defRPr/>
            </a:lvl6pPr>
            <a:lvl7pPr marL="3200400" lvl="6" indent="-349250" algn="l" rtl="0">
              <a:lnSpc>
                <a:spcPct val="115000"/>
              </a:lnSpc>
              <a:spcBef>
                <a:spcPts val="0"/>
              </a:spcBef>
              <a:spcAft>
                <a:spcPts val="0"/>
              </a:spcAft>
              <a:buSzPts val="1900"/>
              <a:buChar char="●"/>
              <a:defRPr/>
            </a:lvl7pPr>
            <a:lvl8pPr marL="3657600" lvl="7" indent="-349250" algn="l" rtl="0">
              <a:lnSpc>
                <a:spcPct val="115000"/>
              </a:lnSpc>
              <a:spcBef>
                <a:spcPts val="0"/>
              </a:spcBef>
              <a:spcAft>
                <a:spcPts val="0"/>
              </a:spcAft>
              <a:buSzPts val="1900"/>
              <a:buChar char="○"/>
              <a:defRPr/>
            </a:lvl8pPr>
            <a:lvl9pPr marL="4114800" lvl="8" indent="-349250" algn="l" rtl="0">
              <a:lnSpc>
                <a:spcPct val="115000"/>
              </a:lnSpc>
              <a:spcBef>
                <a:spcPts val="0"/>
              </a:spcBef>
              <a:spcAft>
                <a:spcPts val="0"/>
              </a:spcAft>
              <a:buSzPts val="1900"/>
              <a:buChar char="■"/>
              <a:defRPr/>
            </a:lvl9pPr>
          </a:lstStyle>
          <a:p>
            <a:endParaRPr/>
          </a:p>
        </p:txBody>
      </p:sp>
      <p:sp>
        <p:nvSpPr>
          <p:cNvPr id="83" name="Google Shape;83;g23bee1d6992_0_193"/>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
        <p:cNvGrpSpPr/>
        <p:nvPr/>
      </p:nvGrpSpPr>
      <p:grpSpPr>
        <a:xfrm>
          <a:off x="0" y="0"/>
          <a:ext cx="0" cy="0"/>
          <a:chOff x="0" y="0"/>
          <a:chExt cx="0" cy="0"/>
        </a:xfrm>
      </p:grpSpPr>
      <p:sp>
        <p:nvSpPr>
          <p:cNvPr id="18" name="Google Shape;18;g25fd45f6e1d_0_234"/>
          <p:cNvSpPr txBox="1">
            <a:spLocks noGrp="1"/>
          </p:cNvSpPr>
          <p:nvPr>
            <p:ph type="ftr" idx="11"/>
          </p:nvPr>
        </p:nvSpPr>
        <p:spPr>
          <a:xfrm>
            <a:off x="9550183" y="6419087"/>
            <a:ext cx="2146500" cy="169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rgbClr val="595959"/>
              </a:buClr>
              <a:buSzPts val="1400"/>
              <a:buFont typeface="Tahoma"/>
              <a:buNone/>
              <a:defRPr sz="1100" b="0" i="0">
                <a:solidFill>
                  <a:srgbClr val="595959"/>
                </a:solidFill>
                <a:latin typeface="Tahoma"/>
                <a:ea typeface="Tahoma"/>
                <a:cs typeface="Tahoma"/>
                <a:sym typeface="Tahoma"/>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9" name="Google Shape;19;g25fd45f6e1d_0_234"/>
          <p:cNvSpPr txBox="1">
            <a:spLocks noGrp="1"/>
          </p:cNvSpPr>
          <p:nvPr>
            <p:ph type="dt" idx="10"/>
          </p:nvPr>
        </p:nvSpPr>
        <p:spPr>
          <a:xfrm>
            <a:off x="609601" y="6377941"/>
            <a:ext cx="2804100" cy="184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rgbClr val="888888"/>
              </a:buClr>
              <a:buSzPts val="1400"/>
              <a:buFont typeface="Calibri"/>
              <a:buNone/>
              <a:defRPr>
                <a:solidFill>
                  <a:srgbClr val="888888"/>
                </a:solidFill>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0" name="Google Shape;20;g25fd45f6e1d_0_234"/>
          <p:cNvSpPr txBox="1">
            <a:spLocks noGrp="1"/>
          </p:cNvSpPr>
          <p:nvPr>
            <p:ph type="sldNum" idx="12"/>
          </p:nvPr>
        </p:nvSpPr>
        <p:spPr>
          <a:xfrm>
            <a:off x="8778241" y="6377942"/>
            <a:ext cx="2804100" cy="184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sz="2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a:spLocks noGrp="1"/>
          </p:cNvSpPr>
          <p:nvPr>
            <p:ph type="pic" idx="2"/>
          </p:nvPr>
        </p:nvSpPr>
        <p:spPr>
          <a:xfrm>
            <a:off x="5183188" y="987425"/>
            <a:ext cx="6172200" cy="4873625"/>
          </a:xfrm>
          <a:prstGeom prst="rect">
            <a:avLst/>
          </a:prstGeom>
          <a:noFill/>
          <a:ln>
            <a:noFill/>
          </a:ln>
        </p:spPr>
      </p:sp>
      <p:sp>
        <p:nvSpPr>
          <p:cNvPr id="24" name="Google Shape;2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4"/>
        <p:cNvGrpSpPr/>
        <p:nvPr/>
      </p:nvGrpSpPr>
      <p:grpSpPr>
        <a:xfrm>
          <a:off x="0" y="0"/>
          <a:ext cx="0" cy="0"/>
          <a:chOff x="0" y="0"/>
          <a:chExt cx="0" cy="0"/>
        </a:xfrm>
      </p:grpSpPr>
      <p:sp>
        <p:nvSpPr>
          <p:cNvPr id="35" name="Google Shape;35;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victor.munguia@wfglobal.org" TargetMode="External"/><Relationship Id="rId3" Type="http://schemas.openxmlformats.org/officeDocument/2006/relationships/image" Target="../media/image10.jp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hyperlink" Target="mailto:alberto.jimenez@wfglobal.org" TargetMode="External"/><Relationship Id="rId4" Type="http://schemas.openxmlformats.org/officeDocument/2006/relationships/image" Target="../media/image5.png"/><Relationship Id="rId9" Type="http://schemas.openxmlformats.org/officeDocument/2006/relationships/image" Target="../media/image12.jpg"/></Relationships>
</file>

<file path=ppt/slides/_rels/slide6.xml.rels><?xml version="1.0" encoding="UTF-8" standalone="yes"?>
<Relationships xmlns="http://schemas.openxmlformats.org/package/2006/relationships"><Relationship Id="rId8" Type="http://schemas.openxmlformats.org/officeDocument/2006/relationships/hyperlink" Target="https://drive.google.com/file/d/1qOTj4eiHnHh7tHTHny9UFxDe9v-LXx3_/view?usp=sharingnHh7tHTHny9UFxDe9v-LXx3_/view?usp=drive_link" TargetMode="External"/><Relationship Id="rId3" Type="http://schemas.openxmlformats.org/officeDocument/2006/relationships/image" Target="../media/image6.png"/><Relationship Id="rId7" Type="http://schemas.openxmlformats.org/officeDocument/2006/relationships/hyperlink" Target="https://docs.google.com/presentation/d/1w7HJPL6d1fC5BMV4UhosESabWcoyzw-m/edit?usp=drive_link&amp;ouid=116901872235186244205&amp;rtpof=true&amp;sd=tru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youtube.com/playlist?list=PL7wYXwqQ-327iLelV4OTLmDvmvj4wYDAZ" TargetMode="External"/><Relationship Id="rId5" Type="http://schemas.openxmlformats.org/officeDocument/2006/relationships/hyperlink" Target="https://docs.google.com/presentation/d/1NqxVK-bxLo2Il4bylRw-EJB88NblRko9/edit?usp=drive_link&amp;ouid=116901872235186244205&amp;rtpof=true&amp;sd=true" TargetMode="External"/><Relationship Id="rId10" Type="http://schemas.openxmlformats.org/officeDocument/2006/relationships/hyperlink" Target="https://youtube.com/playlist?list=PL7wYXwqQ-326dxHF2R4VwlKxcy33ku3Jj" TargetMode="External"/><Relationship Id="rId4" Type="http://schemas.openxmlformats.org/officeDocument/2006/relationships/image" Target="../media/image13.png"/><Relationship Id="rId9" Type="http://schemas.openxmlformats.org/officeDocument/2006/relationships/hyperlink" Target="https://drive.google.com/drive/folders/1MEVAF3M0DpKxYsCEdyoJORy2WG9Ve27O?usp=drive_link"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jpeg"/><Relationship Id="rId4" Type="http://schemas.microsoft.com/office/2007/relationships/hdphoto" Target="../media/hdphoto1.wdp"/><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jpeg"/><Relationship Id="rId3" Type="http://schemas.openxmlformats.org/officeDocument/2006/relationships/image" Target="../media/image14.png"/><Relationship Id="rId7" Type="http://schemas.openxmlformats.org/officeDocument/2006/relationships/hyperlink" Target="https://teams.microsoft.com/l/meetup-join/19%3aBihMoIMmDT9hA-I_GglbbjHya8ZB_I_R-a_g4919umE1%40thread.tacv2/1691624793258?context=%7b%22Tid%22%3a%22caca9011-7b6a-44de-861f-095a2ca883b7%22%2c%22Oid%22%3a%2208ee084d-b30e-44eb-967a-b2f5bc23045e%22%7d" TargetMode="External"/><Relationship Id="rId12"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jpeg"/><Relationship Id="rId11" Type="http://schemas.openxmlformats.org/officeDocument/2006/relationships/image" Target="../media/image19.jpeg"/><Relationship Id="rId5" Type="http://schemas.openxmlformats.org/officeDocument/2006/relationships/image" Target="../media/image15.png"/><Relationship Id="rId10" Type="http://schemas.openxmlformats.org/officeDocument/2006/relationships/image" Target="../media/image18.png"/><Relationship Id="rId4" Type="http://schemas.microsoft.com/office/2007/relationships/hdphoto" Target="../media/hdphoto1.wdp"/><Relationship Id="rId9" Type="http://schemas.openxmlformats.org/officeDocument/2006/relationships/hyperlink" Target="https://teams.microsoft.com/l/meetup-join/19%3a3QobMrFeEIZC0skcIrlvRMWUaKPXlQVvKjbC9pnPrwI1%40thread.tacv2/1691435178069?context=%7b%22Tid%22%3a%22caca9011-7b6a-44de-861f-095a2ca883b7%22%2c%22Oid%22%3a%22b1c93b47-ab9f-405c-bc15-9fbd464a0d17%22%7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t="36583" b="18844"/>
          <a:stretch/>
        </p:blipFill>
        <p:spPr>
          <a:xfrm>
            <a:off x="0" y="0"/>
            <a:ext cx="12192000" cy="7025802"/>
          </a:xfrm>
          <a:prstGeom prst="rect">
            <a:avLst/>
          </a:prstGeom>
          <a:noFill/>
          <a:ln>
            <a:noFill/>
          </a:ln>
        </p:spPr>
      </p:pic>
      <p:pic>
        <p:nvPicPr>
          <p:cNvPr id="89" name="Google Shape;89;p1"/>
          <p:cNvPicPr preferRelativeResize="0"/>
          <p:nvPr/>
        </p:nvPicPr>
        <p:blipFill rotWithShape="1">
          <a:blip r:embed="rId4">
            <a:alphaModFix amt="61000"/>
          </a:blip>
          <a:srcRect/>
          <a:stretch/>
        </p:blipFill>
        <p:spPr>
          <a:xfrm>
            <a:off x="-14975" y="0"/>
            <a:ext cx="12221950" cy="7025800"/>
          </a:xfrm>
          <a:prstGeom prst="rect">
            <a:avLst/>
          </a:prstGeom>
          <a:noFill/>
          <a:ln>
            <a:noFill/>
          </a:ln>
        </p:spPr>
      </p:pic>
      <p:sp>
        <p:nvSpPr>
          <p:cNvPr id="90" name="Google Shape;90;p1"/>
          <p:cNvSpPr/>
          <p:nvPr/>
        </p:nvSpPr>
        <p:spPr>
          <a:xfrm>
            <a:off x="-32126" y="3993438"/>
            <a:ext cx="12224100" cy="1913700"/>
          </a:xfrm>
          <a:prstGeom prst="rect">
            <a:avLst/>
          </a:prstGeom>
          <a:solidFill>
            <a:srgbClr val="FFFFFF">
              <a:alpha val="8588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91" name="Google Shape;91;p1"/>
          <p:cNvPicPr preferRelativeResize="0"/>
          <p:nvPr/>
        </p:nvPicPr>
        <p:blipFill rotWithShape="1">
          <a:blip r:embed="rId5">
            <a:alphaModFix/>
          </a:blip>
          <a:srcRect/>
          <a:stretch/>
        </p:blipFill>
        <p:spPr>
          <a:xfrm>
            <a:off x="5284860" y="4629977"/>
            <a:ext cx="1622275" cy="795975"/>
          </a:xfrm>
          <a:prstGeom prst="rect">
            <a:avLst/>
          </a:prstGeom>
          <a:noFill/>
          <a:ln>
            <a:noFill/>
          </a:ln>
        </p:spPr>
      </p:pic>
      <p:sp>
        <p:nvSpPr>
          <p:cNvPr id="92" name="Google Shape;92;p1"/>
          <p:cNvSpPr/>
          <p:nvPr/>
        </p:nvSpPr>
        <p:spPr>
          <a:xfrm>
            <a:off x="2153102" y="2203950"/>
            <a:ext cx="7885800" cy="10788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Clr>
                <a:srgbClr val="000000"/>
              </a:buClr>
              <a:buSzPts val="6000"/>
              <a:buFont typeface="Arial"/>
              <a:buNone/>
            </a:pPr>
            <a:r>
              <a:rPr lang="es-MX" sz="6000" b="1">
                <a:solidFill>
                  <a:srgbClr val="FFFFFF"/>
                </a:solidFill>
                <a:latin typeface="Montserrat"/>
                <a:ea typeface="Montserrat"/>
                <a:cs typeface="Montserrat"/>
                <a:sym typeface="Montserrat"/>
              </a:rPr>
              <a:t>Kit de Bienvenida</a:t>
            </a:r>
            <a:endParaRPr sz="6000" b="1" i="0" u="none" strike="noStrike" cap="none">
              <a:solidFill>
                <a:srgbClr val="FFFFFF"/>
              </a:solidFill>
              <a:latin typeface="Montserrat"/>
              <a:ea typeface="Montserrat"/>
              <a:cs typeface="Montserrat"/>
              <a:sym typeface="Montserrat"/>
            </a:endParaRPr>
          </a:p>
        </p:txBody>
      </p:sp>
      <p:sp>
        <p:nvSpPr>
          <p:cNvPr id="93" name="Google Shape;93;p1"/>
          <p:cNvSpPr txBox="1"/>
          <p:nvPr/>
        </p:nvSpPr>
        <p:spPr>
          <a:xfrm>
            <a:off x="9573400" y="6078975"/>
            <a:ext cx="3000000" cy="677100"/>
          </a:xfrm>
          <a:prstGeom prst="rect">
            <a:avLst/>
          </a:prstGeom>
          <a:noFill/>
          <a:ln>
            <a:noFill/>
          </a:ln>
        </p:spPr>
        <p:txBody>
          <a:bodyPr spcFirstLastPara="1" wrap="square" lIns="91425" tIns="91425" rIns="91425" bIns="91425"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s-MX" sz="1600" b="0" i="0" u="none" strike="noStrike" cap="none">
                <a:solidFill>
                  <a:schemeClr val="lt1"/>
                </a:solidFill>
                <a:latin typeface="Montserrat"/>
                <a:ea typeface="Montserrat"/>
                <a:cs typeface="Montserrat"/>
                <a:sym typeface="Montserrat"/>
              </a:rPr>
              <a:t>Creando Empleos. Cambiando Vidas.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3bee1d6992_0_114"/>
          <p:cNvSpPr txBox="1"/>
          <p:nvPr/>
        </p:nvSpPr>
        <p:spPr>
          <a:xfrm>
            <a:off x="7677397" y="2828856"/>
            <a:ext cx="37446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chemeClr val="lt1"/>
                </a:solidFill>
                <a:latin typeface="Montserrat"/>
                <a:ea typeface="Montserrat"/>
                <a:cs typeface="Montserrat"/>
                <a:sym typeface="Montserrat"/>
              </a:rPr>
              <a:t>Frase</a:t>
            </a:r>
            <a:endParaRPr sz="1800" b="1" i="0" u="none" strike="noStrike" cap="none">
              <a:solidFill>
                <a:schemeClr val="lt1"/>
              </a:solidFill>
              <a:latin typeface="Montserrat"/>
              <a:ea typeface="Montserrat"/>
              <a:cs typeface="Montserrat"/>
              <a:sym typeface="Montserrat"/>
            </a:endParaRPr>
          </a:p>
        </p:txBody>
      </p:sp>
      <p:pic>
        <p:nvPicPr>
          <p:cNvPr id="99" name="Google Shape;99;g23bee1d6992_0_114"/>
          <p:cNvPicPr preferRelativeResize="0"/>
          <p:nvPr/>
        </p:nvPicPr>
        <p:blipFill rotWithShape="1">
          <a:blip r:embed="rId3">
            <a:alphaModFix/>
          </a:blip>
          <a:srcRect l="12187" r="19840"/>
          <a:stretch/>
        </p:blipFill>
        <p:spPr>
          <a:xfrm>
            <a:off x="0" y="0"/>
            <a:ext cx="3460449" cy="6857999"/>
          </a:xfrm>
          <a:prstGeom prst="rect">
            <a:avLst/>
          </a:prstGeom>
          <a:noFill/>
          <a:ln>
            <a:noFill/>
          </a:ln>
        </p:spPr>
      </p:pic>
      <p:pic>
        <p:nvPicPr>
          <p:cNvPr id="100" name="Google Shape;100;g23bee1d6992_0_114"/>
          <p:cNvPicPr preferRelativeResize="0"/>
          <p:nvPr/>
        </p:nvPicPr>
        <p:blipFill rotWithShape="1">
          <a:blip r:embed="rId4">
            <a:alphaModFix amt="28000"/>
          </a:blip>
          <a:srcRect/>
          <a:stretch/>
        </p:blipFill>
        <p:spPr>
          <a:xfrm>
            <a:off x="0" y="0"/>
            <a:ext cx="3460449" cy="6888750"/>
          </a:xfrm>
          <a:prstGeom prst="rect">
            <a:avLst/>
          </a:prstGeom>
          <a:noFill/>
          <a:ln>
            <a:noFill/>
          </a:ln>
        </p:spPr>
      </p:pic>
      <p:sp>
        <p:nvSpPr>
          <p:cNvPr id="101" name="Google Shape;101;g23bee1d6992_0_114"/>
          <p:cNvSpPr txBox="1"/>
          <p:nvPr/>
        </p:nvSpPr>
        <p:spPr>
          <a:xfrm>
            <a:off x="180863" y="5981025"/>
            <a:ext cx="38946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s-MX" sz="2000" b="1">
                <a:solidFill>
                  <a:schemeClr val="lt1"/>
                </a:solidFill>
                <a:latin typeface="Montserrat"/>
                <a:ea typeface="Montserrat"/>
                <a:cs typeface="Montserrat"/>
                <a:sym typeface="Montserrat"/>
              </a:rPr>
              <a:t>Tamara Rosales</a:t>
            </a:r>
            <a:endParaRPr sz="2000" b="1">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700"/>
              <a:buFont typeface="Arial"/>
              <a:buNone/>
            </a:pPr>
            <a:r>
              <a:rPr lang="es-MX" sz="2000" b="1">
                <a:solidFill>
                  <a:schemeClr val="lt1"/>
                </a:solidFill>
                <a:latin typeface="Montserrat"/>
                <a:ea typeface="Montserrat"/>
                <a:cs typeface="Montserrat"/>
                <a:sym typeface="Montserrat"/>
              </a:rPr>
              <a:t>CX Director</a:t>
            </a:r>
            <a:endParaRPr sz="2000" b="1">
              <a:solidFill>
                <a:schemeClr val="lt1"/>
              </a:solidFill>
              <a:latin typeface="Montserrat"/>
              <a:ea typeface="Montserrat"/>
              <a:cs typeface="Montserrat"/>
              <a:sym typeface="Montserrat"/>
            </a:endParaRPr>
          </a:p>
        </p:txBody>
      </p:sp>
      <p:sp>
        <p:nvSpPr>
          <p:cNvPr id="102" name="Google Shape;102;g23bee1d6992_0_114"/>
          <p:cNvSpPr txBox="1"/>
          <p:nvPr/>
        </p:nvSpPr>
        <p:spPr>
          <a:xfrm>
            <a:off x="3663425" y="283250"/>
            <a:ext cx="69327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3500" b="1">
                <a:solidFill>
                  <a:srgbClr val="F08200"/>
                </a:solidFill>
                <a:latin typeface="Montserrat"/>
                <a:ea typeface="Montserrat"/>
                <a:cs typeface="Montserrat"/>
                <a:sym typeface="Montserrat"/>
              </a:rPr>
              <a:t>¡Bienvenidx a Ignite!</a:t>
            </a:r>
            <a:endParaRPr sz="3500" b="1">
              <a:solidFill>
                <a:srgbClr val="F08200"/>
              </a:solidFill>
              <a:latin typeface="Montserrat"/>
              <a:ea typeface="Montserrat"/>
              <a:cs typeface="Montserrat"/>
              <a:sym typeface="Montserrat"/>
            </a:endParaRPr>
          </a:p>
        </p:txBody>
      </p:sp>
      <p:sp>
        <p:nvSpPr>
          <p:cNvPr id="103" name="Google Shape;103;g23bee1d6992_0_114"/>
          <p:cNvSpPr txBox="1"/>
          <p:nvPr/>
        </p:nvSpPr>
        <p:spPr>
          <a:xfrm>
            <a:off x="3663425" y="1146575"/>
            <a:ext cx="8336400" cy="54411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Clr>
                <a:schemeClr val="dk1"/>
              </a:buClr>
              <a:buSzPts val="1100"/>
              <a:buFont typeface="Arial"/>
              <a:buNone/>
            </a:pPr>
            <a:r>
              <a:rPr lang="es-MX" sz="1600">
                <a:solidFill>
                  <a:schemeClr val="dk1"/>
                </a:solidFill>
                <a:latin typeface="Montserrat"/>
                <a:ea typeface="Montserrat"/>
                <a:cs typeface="Montserrat"/>
                <a:sym typeface="Montserrat"/>
              </a:rPr>
              <a:t>Cada día se torna más desafiante comprender el mundo que habitamos. Imagina esto: somos alrededor de 8 mil millones de individuos, y para satisfacer nuestras necesidades de alimentos y energía, requerimos el equivalente a tres planetas Tierra al año. Además, en Latinoamérica, destinamos en promedio unas 2500 horas anuales al trabajo, lo que representa más de una cuarta parte de todas las horas disponibles en un año.</a:t>
            </a:r>
            <a:endParaRPr sz="1600">
              <a:solidFill>
                <a:schemeClr val="dk1"/>
              </a:solidFill>
              <a:latin typeface="Montserrat"/>
              <a:ea typeface="Montserrat"/>
              <a:cs typeface="Montserrat"/>
              <a:sym typeface="Montserrat"/>
            </a:endParaRPr>
          </a:p>
          <a:p>
            <a:pPr marL="0" lvl="0" indent="0" algn="just" rtl="0">
              <a:lnSpc>
                <a:spcPct val="100000"/>
              </a:lnSpc>
              <a:spcBef>
                <a:spcPts val="1500"/>
              </a:spcBef>
              <a:spcAft>
                <a:spcPts val="0"/>
              </a:spcAft>
              <a:buClr>
                <a:schemeClr val="dk1"/>
              </a:buClr>
              <a:buSzPts val="1100"/>
              <a:buFont typeface="Arial"/>
              <a:buNone/>
            </a:pPr>
            <a:r>
              <a:rPr lang="es-MX" sz="1600">
                <a:solidFill>
                  <a:schemeClr val="dk1"/>
                </a:solidFill>
                <a:latin typeface="Montserrat"/>
                <a:ea typeface="Montserrat"/>
                <a:cs typeface="Montserrat"/>
                <a:sym typeface="Montserrat"/>
              </a:rPr>
              <a:t>¿Por qué te cuento esto? Porque el tiempo es más valioso que nunca, y nuestros desafíos son tantos como las horas en el día. Nuestra ventana para causar un impacto significativo y dejar una huella en el mundo que nos rodea es limitada. Entonces, ¿Cómo aprovecharás este valioso recurso? ¿Qué te apasiona, qué te inquieta? ¿En qué te concentrarás? ¿Cómo puedes sacar el máximo provecho de esta asignatura (que quizás elegiste o quizás no)? ¿Tienes la ambición de transformar tu comunidad o estás enfocado en forjar una carrera excepcional? (Ambas opciones son igualmente asombrosas).</a:t>
            </a:r>
            <a:endParaRPr sz="1600">
              <a:solidFill>
                <a:schemeClr val="dk1"/>
              </a:solidFill>
              <a:latin typeface="Montserrat"/>
              <a:ea typeface="Montserrat"/>
              <a:cs typeface="Montserrat"/>
              <a:sym typeface="Montserrat"/>
            </a:endParaRPr>
          </a:p>
          <a:p>
            <a:pPr marL="0" lvl="0" indent="0" algn="just" rtl="0">
              <a:lnSpc>
                <a:spcPct val="100000"/>
              </a:lnSpc>
              <a:spcBef>
                <a:spcPts val="1500"/>
              </a:spcBef>
              <a:spcAft>
                <a:spcPts val="0"/>
              </a:spcAft>
              <a:buClr>
                <a:schemeClr val="dk1"/>
              </a:buClr>
              <a:buSzPts val="1100"/>
              <a:buFont typeface="Arial"/>
              <a:buNone/>
            </a:pPr>
            <a:r>
              <a:rPr lang="es-MX" sz="1600">
                <a:solidFill>
                  <a:schemeClr val="dk1"/>
                </a:solidFill>
                <a:latin typeface="Montserrat"/>
                <a:ea typeface="Montserrat"/>
                <a:cs typeface="Montserrat"/>
                <a:sym typeface="Montserrat"/>
              </a:rPr>
              <a:t>Lo que exploramos en Ignite (esta asignatura) es precisamente eso: te preparamos para el momento en que te gradúes de la universidad, ya sea que elijas emprender o no. Te equipamos para enfrentar los desafíos con confianza y, quién sabe, incluso para dejar una huella imborrable en el mundo.</a:t>
            </a:r>
            <a:endParaRPr sz="1600">
              <a:solidFill>
                <a:schemeClr val="dk1"/>
              </a:solidFill>
              <a:latin typeface="Montserrat"/>
              <a:ea typeface="Montserrat"/>
              <a:cs typeface="Montserrat"/>
              <a:sym typeface="Montserrat"/>
            </a:endParaRPr>
          </a:p>
          <a:p>
            <a:pPr marL="0" lvl="0" indent="0" algn="just" rtl="0">
              <a:lnSpc>
                <a:spcPct val="100000"/>
              </a:lnSpc>
              <a:spcBef>
                <a:spcPts val="1500"/>
              </a:spcBef>
              <a:spcAft>
                <a:spcPts val="0"/>
              </a:spcAft>
              <a:buNone/>
            </a:pPr>
            <a:r>
              <a:rPr lang="es-MX" sz="1600">
                <a:solidFill>
                  <a:schemeClr val="dk1"/>
                </a:solidFill>
                <a:latin typeface="Montserrat"/>
                <a:ea typeface="Montserrat"/>
                <a:cs typeface="Montserrat"/>
                <a:sym typeface="Montserrat"/>
              </a:rPr>
              <a:t>Recuerda, </a:t>
            </a:r>
            <a:r>
              <a:rPr lang="es-MX" sz="1600" i="1">
                <a:solidFill>
                  <a:schemeClr val="dk1"/>
                </a:solidFill>
                <a:latin typeface="Montserrat"/>
                <a:ea typeface="Montserrat"/>
                <a:cs typeface="Montserrat"/>
                <a:sym typeface="Montserrat"/>
              </a:rPr>
              <a:t>work hard, play hard :) </a:t>
            </a:r>
            <a:endParaRPr sz="1800">
              <a:solidFill>
                <a:srgbClr val="202124"/>
              </a:solidFill>
              <a:highlight>
                <a:srgbClr val="FFFFFF"/>
              </a:highlight>
              <a:latin typeface="Montserrat"/>
              <a:ea typeface="Montserrat"/>
              <a:cs typeface="Montserrat"/>
              <a:sym typeface="Montserrat"/>
            </a:endParaRPr>
          </a:p>
        </p:txBody>
      </p:sp>
      <p:pic>
        <p:nvPicPr>
          <p:cNvPr id="104" name="Google Shape;104;g23bee1d6992_0_114"/>
          <p:cNvPicPr preferRelativeResize="0"/>
          <p:nvPr/>
        </p:nvPicPr>
        <p:blipFill rotWithShape="1">
          <a:blip r:embed="rId5">
            <a:alphaModFix/>
          </a:blip>
          <a:srcRect/>
          <a:stretch/>
        </p:blipFill>
        <p:spPr>
          <a:xfrm>
            <a:off x="10881031" y="197147"/>
            <a:ext cx="1042016" cy="5112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5fd45f6e1d_0_19"/>
          <p:cNvPicPr preferRelativeResize="0"/>
          <p:nvPr/>
        </p:nvPicPr>
        <p:blipFill rotWithShape="1">
          <a:blip r:embed="rId3">
            <a:alphaModFix/>
          </a:blip>
          <a:srcRect/>
          <a:stretch/>
        </p:blipFill>
        <p:spPr>
          <a:xfrm>
            <a:off x="10881031" y="197147"/>
            <a:ext cx="1042016" cy="511283"/>
          </a:xfrm>
          <a:prstGeom prst="rect">
            <a:avLst/>
          </a:prstGeom>
          <a:noFill/>
          <a:ln>
            <a:noFill/>
          </a:ln>
        </p:spPr>
      </p:pic>
      <p:pic>
        <p:nvPicPr>
          <p:cNvPr id="110" name="Google Shape;110;g25fd45f6e1d_0_19"/>
          <p:cNvPicPr preferRelativeResize="0"/>
          <p:nvPr/>
        </p:nvPicPr>
        <p:blipFill rotWithShape="1">
          <a:blip r:embed="rId4">
            <a:alphaModFix/>
          </a:blip>
          <a:srcRect/>
          <a:stretch/>
        </p:blipFill>
        <p:spPr>
          <a:xfrm>
            <a:off x="2627859" y="2551728"/>
            <a:ext cx="1359777" cy="1359777"/>
          </a:xfrm>
          <a:prstGeom prst="rect">
            <a:avLst/>
          </a:prstGeom>
          <a:noFill/>
          <a:ln>
            <a:noFill/>
          </a:ln>
        </p:spPr>
      </p:pic>
      <p:pic>
        <p:nvPicPr>
          <p:cNvPr id="111" name="Google Shape;111;g25fd45f6e1d_0_19"/>
          <p:cNvPicPr preferRelativeResize="0"/>
          <p:nvPr/>
        </p:nvPicPr>
        <p:blipFill rotWithShape="1">
          <a:blip r:embed="rId5">
            <a:alphaModFix/>
          </a:blip>
          <a:srcRect/>
          <a:stretch/>
        </p:blipFill>
        <p:spPr>
          <a:xfrm rot="5400000">
            <a:off x="-1044077" y="426700"/>
            <a:ext cx="6395837" cy="5936733"/>
          </a:xfrm>
          <a:prstGeom prst="rect">
            <a:avLst/>
          </a:prstGeom>
          <a:noFill/>
          <a:ln>
            <a:noFill/>
          </a:ln>
        </p:spPr>
      </p:pic>
      <p:pic>
        <p:nvPicPr>
          <p:cNvPr id="112" name="Google Shape;112;g25fd45f6e1d_0_19"/>
          <p:cNvPicPr preferRelativeResize="0"/>
          <p:nvPr/>
        </p:nvPicPr>
        <p:blipFill rotWithShape="1">
          <a:blip r:embed="rId6">
            <a:alphaModFix/>
          </a:blip>
          <a:srcRect l="7060" r="-7060"/>
          <a:stretch/>
        </p:blipFill>
        <p:spPr>
          <a:xfrm>
            <a:off x="0" y="491165"/>
            <a:ext cx="5432526" cy="6366834"/>
          </a:xfrm>
          <a:prstGeom prst="rect">
            <a:avLst/>
          </a:prstGeom>
          <a:noFill/>
          <a:ln>
            <a:noFill/>
          </a:ln>
        </p:spPr>
      </p:pic>
      <p:sp>
        <p:nvSpPr>
          <p:cNvPr id="113" name="Google Shape;113;g25fd45f6e1d_0_19"/>
          <p:cNvSpPr txBox="1"/>
          <p:nvPr/>
        </p:nvSpPr>
        <p:spPr>
          <a:xfrm>
            <a:off x="1741050" y="5461300"/>
            <a:ext cx="2940300" cy="1214100"/>
          </a:xfrm>
          <a:prstGeom prst="rect">
            <a:avLst/>
          </a:prstGeom>
          <a:noFill/>
          <a:ln>
            <a:noFill/>
          </a:ln>
        </p:spPr>
        <p:txBody>
          <a:bodyPr spcFirstLastPara="1" wrap="square" lIns="0" tIns="257175"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es-MX" sz="3100" b="1" i="1" u="none" strike="noStrike" cap="none">
                <a:solidFill>
                  <a:schemeClr val="lt1"/>
                </a:solidFill>
                <a:latin typeface="Montserrat"/>
                <a:ea typeface="Montserrat"/>
                <a:cs typeface="Montserrat"/>
                <a:sym typeface="Montserrat"/>
              </a:rPr>
              <a:t>Dr. Romesh </a:t>
            </a:r>
            <a:endParaRPr sz="3100" b="1" i="1" u="none" strike="noStrike" cap="none">
              <a:solidFill>
                <a:schemeClr val="lt1"/>
              </a:solidFill>
              <a:latin typeface="Montserrat"/>
              <a:ea typeface="Montserrat"/>
              <a:cs typeface="Montserrat"/>
              <a:sym typeface="Montserrat"/>
            </a:endParaRPr>
          </a:p>
          <a:p>
            <a:pPr marL="12700" marR="0" lvl="0" indent="0" algn="l" rtl="0">
              <a:lnSpc>
                <a:spcPct val="100000"/>
              </a:lnSpc>
              <a:spcBef>
                <a:spcPts val="0"/>
              </a:spcBef>
              <a:spcAft>
                <a:spcPts val="0"/>
              </a:spcAft>
              <a:buClr>
                <a:srgbClr val="000000"/>
              </a:buClr>
              <a:buSzPts val="3600"/>
              <a:buFont typeface="Arial"/>
              <a:buNone/>
            </a:pPr>
            <a:r>
              <a:rPr lang="es-MX" sz="3100" b="1" i="1" u="none" strike="noStrike" cap="none">
                <a:solidFill>
                  <a:schemeClr val="lt1"/>
                </a:solidFill>
                <a:latin typeface="Montserrat"/>
                <a:ea typeface="Montserrat"/>
                <a:cs typeface="Montserrat"/>
                <a:sym typeface="Montserrat"/>
              </a:rPr>
              <a:t>Wadhwani</a:t>
            </a:r>
            <a:endParaRPr sz="900" b="0" i="1" u="none" strike="noStrike" cap="none">
              <a:solidFill>
                <a:schemeClr val="lt1"/>
              </a:solidFill>
              <a:latin typeface="Montserrat"/>
              <a:ea typeface="Montserrat"/>
              <a:cs typeface="Montserrat"/>
              <a:sym typeface="Montserrat"/>
            </a:endParaRPr>
          </a:p>
        </p:txBody>
      </p:sp>
      <p:sp>
        <p:nvSpPr>
          <p:cNvPr id="114" name="Google Shape;114;g25fd45f6e1d_0_19"/>
          <p:cNvSpPr txBox="1"/>
          <p:nvPr/>
        </p:nvSpPr>
        <p:spPr>
          <a:xfrm>
            <a:off x="5495250" y="3053100"/>
            <a:ext cx="6302400" cy="751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0" i="0" u="none" strike="noStrike" cap="none">
                <a:solidFill>
                  <a:schemeClr val="dk1"/>
                </a:solidFill>
                <a:latin typeface="Montserrat"/>
                <a:ea typeface="Montserrat"/>
                <a:cs typeface="Montserrat"/>
                <a:sym typeface="Montserrat"/>
              </a:rPr>
              <a:t>Nuestro objetivo es permitir la </a:t>
            </a:r>
            <a:r>
              <a:rPr lang="es-MX" sz="1600" b="1" i="0" u="none" strike="noStrike" cap="none">
                <a:solidFill>
                  <a:schemeClr val="dk1"/>
                </a:solidFill>
                <a:latin typeface="Montserrat"/>
                <a:ea typeface="Montserrat"/>
                <a:cs typeface="Montserrat"/>
                <a:sym typeface="Montserrat"/>
              </a:rPr>
              <a:t>creación de 10 millones de puestos de trabajo y la colocación de 25 millones</a:t>
            </a:r>
            <a:r>
              <a:rPr lang="es-MX" sz="1600" b="0" i="0" u="none" strike="noStrike" cap="none">
                <a:solidFill>
                  <a:schemeClr val="dk1"/>
                </a:solidFill>
                <a:latin typeface="Montserrat"/>
                <a:ea typeface="Montserrat"/>
                <a:cs typeface="Montserrat"/>
                <a:sym typeface="Montserrat"/>
              </a:rPr>
              <a:t> para el año 2030 en 20 economías emergentes</a:t>
            </a:r>
            <a:endParaRPr sz="1400" b="0" i="0" u="none" strike="noStrike" cap="none">
              <a:solidFill>
                <a:schemeClr val="dk1"/>
              </a:solidFill>
              <a:latin typeface="Montserrat"/>
              <a:ea typeface="Montserrat"/>
              <a:cs typeface="Montserrat"/>
              <a:sym typeface="Montserrat"/>
            </a:endParaRPr>
          </a:p>
        </p:txBody>
      </p:sp>
      <p:sp>
        <p:nvSpPr>
          <p:cNvPr id="115" name="Google Shape;115;g25fd45f6e1d_0_19"/>
          <p:cNvSpPr txBox="1"/>
          <p:nvPr/>
        </p:nvSpPr>
        <p:spPr>
          <a:xfrm>
            <a:off x="5376728" y="2551730"/>
            <a:ext cx="3383700" cy="658500"/>
          </a:xfrm>
          <a:prstGeom prst="rect">
            <a:avLst/>
          </a:prstGeom>
          <a:noFill/>
          <a:ln>
            <a:noFill/>
          </a:ln>
        </p:spPr>
        <p:txBody>
          <a:bodyPr spcFirstLastPara="1" wrap="square" lIns="91400" tIns="45700" rIns="91400" bIns="45700" anchor="t" anchorCtr="0">
            <a:normAutofit/>
          </a:bodyPr>
          <a:lstStyle/>
          <a:p>
            <a:pPr marL="12700" marR="0" lvl="0" indent="0" algn="l" rtl="0">
              <a:lnSpc>
                <a:spcPct val="80000"/>
              </a:lnSpc>
              <a:spcBef>
                <a:spcPts val="0"/>
              </a:spcBef>
              <a:spcAft>
                <a:spcPts val="0"/>
              </a:spcAft>
              <a:buClr>
                <a:srgbClr val="000000"/>
              </a:buClr>
              <a:buSzPts val="4650"/>
              <a:buFont typeface="Arial"/>
              <a:buNone/>
            </a:pPr>
            <a:r>
              <a:rPr lang="es-MX" sz="3850" b="1" i="0" u="none" strike="noStrike" cap="none">
                <a:solidFill>
                  <a:srgbClr val="F08200"/>
                </a:solidFill>
                <a:latin typeface="Montserrat"/>
                <a:ea typeface="Montserrat"/>
                <a:cs typeface="Montserrat"/>
                <a:sym typeface="Montserrat"/>
              </a:rPr>
              <a:t>Objetivo</a:t>
            </a:r>
            <a:endParaRPr sz="285" b="0" i="0" u="none" strike="noStrike" cap="none">
              <a:solidFill>
                <a:srgbClr val="F08200"/>
              </a:solidFill>
              <a:latin typeface="Montserrat"/>
              <a:ea typeface="Montserrat"/>
              <a:cs typeface="Montserrat"/>
              <a:sym typeface="Montserrat"/>
            </a:endParaRPr>
          </a:p>
        </p:txBody>
      </p:sp>
      <p:sp>
        <p:nvSpPr>
          <p:cNvPr id="116" name="Google Shape;116;g25fd45f6e1d_0_19"/>
          <p:cNvSpPr txBox="1"/>
          <p:nvPr/>
        </p:nvSpPr>
        <p:spPr>
          <a:xfrm>
            <a:off x="5495250" y="4058913"/>
            <a:ext cx="6302400" cy="715800"/>
          </a:xfrm>
          <a:prstGeom prst="rect">
            <a:avLst/>
          </a:prstGeom>
          <a:noFill/>
          <a:ln>
            <a:noFill/>
          </a:ln>
        </p:spPr>
        <p:txBody>
          <a:bodyPr spcFirstLastPara="1" wrap="square" lIns="0" tIns="14477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s-MX" sz="2000" b="1" i="0" u="none" strike="noStrike" cap="none">
                <a:solidFill>
                  <a:srgbClr val="BF1717"/>
                </a:solidFill>
                <a:latin typeface="Montserrat"/>
                <a:ea typeface="Montserrat"/>
                <a:cs typeface="Montserrat"/>
                <a:sym typeface="Montserrat"/>
              </a:rPr>
              <a:t>Creando Empleos</a:t>
            </a:r>
            <a:endParaRPr sz="2000" b="0" i="0" u="none" strike="noStrike" cap="none">
              <a:solidFill>
                <a:srgbClr val="BF1717"/>
              </a:solidFill>
              <a:latin typeface="Montserrat"/>
              <a:ea typeface="Montserrat"/>
              <a:cs typeface="Montserrat"/>
              <a:sym typeface="Montserrat"/>
            </a:endParaRPr>
          </a:p>
          <a:p>
            <a:pPr marL="12700" marR="0" lvl="0" indent="0" algn="l" rtl="0">
              <a:lnSpc>
                <a:spcPct val="100000"/>
              </a:lnSpc>
              <a:spcBef>
                <a:spcPts val="600"/>
              </a:spcBef>
              <a:spcAft>
                <a:spcPts val="0"/>
              </a:spcAft>
              <a:buClr>
                <a:srgbClr val="000000"/>
              </a:buClr>
              <a:buSzPts val="1200"/>
              <a:buFont typeface="Arial"/>
              <a:buNone/>
            </a:pPr>
            <a:r>
              <a:rPr lang="es-MX" sz="1200" b="0" i="0" u="none" strike="noStrike" cap="none">
                <a:solidFill>
                  <a:srgbClr val="000000"/>
                </a:solidFill>
                <a:latin typeface="Montserrat"/>
                <a:ea typeface="Montserrat"/>
                <a:cs typeface="Montserrat"/>
                <a:sym typeface="Montserrat"/>
              </a:rPr>
              <a:t>A través del </a:t>
            </a:r>
            <a:r>
              <a:rPr lang="es-MX" sz="1200" b="1" i="0" u="none" strike="noStrike" cap="none">
                <a:solidFill>
                  <a:srgbClr val="000000"/>
                </a:solidFill>
                <a:latin typeface="Montserrat"/>
                <a:ea typeface="Montserrat"/>
                <a:cs typeface="Montserrat"/>
                <a:sym typeface="Montserrat"/>
              </a:rPr>
              <a:t>emprendimiento, la innovación </a:t>
            </a:r>
            <a:r>
              <a:rPr lang="es-MX" sz="1200" b="0" i="0" u="none" strike="noStrike" cap="none">
                <a:solidFill>
                  <a:srgbClr val="000000"/>
                </a:solidFill>
                <a:latin typeface="Montserrat"/>
                <a:ea typeface="Montserrat"/>
                <a:cs typeface="Montserrat"/>
                <a:sym typeface="Montserrat"/>
              </a:rPr>
              <a:t>y el desarrollo de habilidades.</a:t>
            </a:r>
            <a:endParaRPr sz="1200" b="0" i="0" u="none" strike="noStrike" cap="none">
              <a:solidFill>
                <a:srgbClr val="000000"/>
              </a:solidFill>
              <a:latin typeface="Montserrat"/>
              <a:ea typeface="Montserrat"/>
              <a:cs typeface="Montserrat"/>
              <a:sym typeface="Montserrat"/>
            </a:endParaRPr>
          </a:p>
        </p:txBody>
      </p:sp>
      <p:sp>
        <p:nvSpPr>
          <p:cNvPr id="117" name="Google Shape;117;g25fd45f6e1d_0_19"/>
          <p:cNvSpPr txBox="1"/>
          <p:nvPr/>
        </p:nvSpPr>
        <p:spPr>
          <a:xfrm>
            <a:off x="5495250" y="4603625"/>
            <a:ext cx="6427800" cy="900600"/>
          </a:xfrm>
          <a:prstGeom prst="rect">
            <a:avLst/>
          </a:prstGeom>
          <a:noFill/>
          <a:ln>
            <a:noFill/>
          </a:ln>
        </p:spPr>
        <p:txBody>
          <a:bodyPr spcFirstLastPara="1" wrap="square" lIns="0" tIns="14477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s-MX" sz="2000" b="1" i="0" u="none" strike="noStrike" cap="none">
                <a:solidFill>
                  <a:srgbClr val="BF1717"/>
                </a:solidFill>
                <a:latin typeface="Montserrat"/>
                <a:ea typeface="Montserrat"/>
                <a:cs typeface="Montserrat"/>
                <a:sym typeface="Montserrat"/>
              </a:rPr>
              <a:t>Cambiando Vidas</a:t>
            </a:r>
            <a:endParaRPr sz="2000" b="0" i="0" u="none" strike="noStrike" cap="none">
              <a:solidFill>
                <a:srgbClr val="BF1717"/>
              </a:solidFill>
              <a:latin typeface="Montserrat"/>
              <a:ea typeface="Montserrat"/>
              <a:cs typeface="Montserrat"/>
              <a:sym typeface="Montserrat"/>
            </a:endParaRPr>
          </a:p>
          <a:p>
            <a:pPr marL="12700" marR="0" lvl="0" indent="0" algn="l" rtl="0">
              <a:lnSpc>
                <a:spcPct val="100000"/>
              </a:lnSpc>
              <a:spcBef>
                <a:spcPts val="600"/>
              </a:spcBef>
              <a:spcAft>
                <a:spcPts val="0"/>
              </a:spcAft>
              <a:buClr>
                <a:srgbClr val="000000"/>
              </a:buClr>
              <a:buSzPts val="1200"/>
              <a:buFont typeface="Arial"/>
              <a:buNone/>
            </a:pPr>
            <a:r>
              <a:rPr lang="es-MX" sz="1200" b="0" i="0" u="none" strike="noStrike" cap="none">
                <a:solidFill>
                  <a:srgbClr val="000000"/>
                </a:solidFill>
                <a:latin typeface="Montserrat"/>
                <a:ea typeface="Montserrat"/>
                <a:cs typeface="Montserrat"/>
                <a:sym typeface="Montserrat"/>
              </a:rPr>
              <a:t>Mediante la creación de </a:t>
            </a:r>
            <a:r>
              <a:rPr lang="es-MX" sz="1200" b="1" i="0" u="none" strike="noStrike" cap="none">
                <a:solidFill>
                  <a:srgbClr val="000000"/>
                </a:solidFill>
                <a:latin typeface="Montserrat"/>
                <a:ea typeface="Montserrat"/>
                <a:cs typeface="Montserrat"/>
                <a:sym typeface="Montserrat"/>
              </a:rPr>
              <a:t>puestos de trabajo de alto valor </a:t>
            </a:r>
            <a:r>
              <a:rPr lang="es-MX" sz="1200" b="0" i="0" u="none" strike="noStrike" cap="none">
                <a:solidFill>
                  <a:srgbClr val="000000"/>
                </a:solidFill>
                <a:latin typeface="Montserrat"/>
                <a:ea typeface="Montserrat"/>
                <a:cs typeface="Montserrat"/>
                <a:sym typeface="Montserrat"/>
              </a:rPr>
              <a:t>y mejorando las  habilidades de las personas.</a:t>
            </a:r>
            <a:endParaRPr sz="1200" b="0" i="0" u="none" strike="noStrike" cap="none">
              <a:solidFill>
                <a:srgbClr val="000000"/>
              </a:solidFill>
              <a:latin typeface="Montserrat"/>
              <a:ea typeface="Montserrat"/>
              <a:cs typeface="Montserrat"/>
              <a:sym typeface="Montserrat"/>
            </a:endParaRPr>
          </a:p>
        </p:txBody>
      </p:sp>
      <p:sp>
        <p:nvSpPr>
          <p:cNvPr id="118" name="Google Shape;118;g25fd45f6e1d_0_19"/>
          <p:cNvSpPr txBox="1"/>
          <p:nvPr/>
        </p:nvSpPr>
        <p:spPr>
          <a:xfrm>
            <a:off x="5495249" y="5384850"/>
            <a:ext cx="6109500" cy="900600"/>
          </a:xfrm>
          <a:prstGeom prst="rect">
            <a:avLst/>
          </a:prstGeom>
          <a:noFill/>
          <a:ln>
            <a:noFill/>
          </a:ln>
        </p:spPr>
        <p:txBody>
          <a:bodyPr spcFirstLastPara="1" wrap="square" lIns="0" tIns="14477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s-MX" sz="2000" b="1" i="0" u="none" strike="noStrike" cap="none">
                <a:solidFill>
                  <a:srgbClr val="BF1717"/>
                </a:solidFill>
                <a:latin typeface="Montserrat"/>
                <a:ea typeface="Montserrat"/>
                <a:cs typeface="Montserrat"/>
                <a:sym typeface="Montserrat"/>
              </a:rPr>
              <a:t>Escalando el Impacto</a:t>
            </a:r>
            <a:endParaRPr sz="2000" b="0" i="0" u="none" strike="noStrike" cap="none">
              <a:solidFill>
                <a:srgbClr val="BF1717"/>
              </a:solidFill>
              <a:latin typeface="Montserrat"/>
              <a:ea typeface="Montserrat"/>
              <a:cs typeface="Montserrat"/>
              <a:sym typeface="Montserrat"/>
            </a:endParaRPr>
          </a:p>
          <a:p>
            <a:pPr marL="12700" marR="0" lvl="0" indent="0" algn="l" rtl="0">
              <a:lnSpc>
                <a:spcPct val="100000"/>
              </a:lnSpc>
              <a:spcBef>
                <a:spcPts val="600"/>
              </a:spcBef>
              <a:spcAft>
                <a:spcPts val="0"/>
              </a:spcAft>
              <a:buClr>
                <a:srgbClr val="000000"/>
              </a:buClr>
              <a:buSzPts val="1200"/>
              <a:buFont typeface="Arial"/>
              <a:buNone/>
            </a:pPr>
            <a:r>
              <a:rPr lang="es-MX" sz="1200" b="0" i="0" u="none" strike="noStrike" cap="none">
                <a:solidFill>
                  <a:srgbClr val="000000"/>
                </a:solidFill>
                <a:latin typeface="Montserrat"/>
                <a:ea typeface="Montserrat"/>
                <a:cs typeface="Montserrat"/>
                <a:sym typeface="Montserrat"/>
              </a:rPr>
              <a:t>A través de la tecnología, las redes, las colaboraciones y alianzas en Asia, África y América Latina.</a:t>
            </a:r>
            <a:endParaRPr sz="1400" b="0" i="0" u="none" strike="noStrike" cap="none">
              <a:solidFill>
                <a:srgbClr val="000000"/>
              </a:solidFill>
              <a:latin typeface="Montserrat"/>
              <a:ea typeface="Montserrat"/>
              <a:cs typeface="Montserrat"/>
              <a:sym typeface="Montserrat"/>
            </a:endParaRPr>
          </a:p>
        </p:txBody>
      </p:sp>
      <p:sp>
        <p:nvSpPr>
          <p:cNvPr id="119" name="Google Shape;119;g25fd45f6e1d_0_19"/>
          <p:cNvSpPr txBox="1"/>
          <p:nvPr/>
        </p:nvSpPr>
        <p:spPr>
          <a:xfrm>
            <a:off x="5376728" y="1044530"/>
            <a:ext cx="3383700" cy="658500"/>
          </a:xfrm>
          <a:prstGeom prst="rect">
            <a:avLst/>
          </a:prstGeom>
          <a:noFill/>
          <a:ln>
            <a:noFill/>
          </a:ln>
        </p:spPr>
        <p:txBody>
          <a:bodyPr spcFirstLastPara="1" wrap="square" lIns="91400" tIns="45700" rIns="91400" bIns="45700" anchor="t" anchorCtr="0">
            <a:normAutofit/>
          </a:bodyPr>
          <a:lstStyle/>
          <a:p>
            <a:pPr marL="12700" marR="0" lvl="0" indent="0" algn="l" rtl="0">
              <a:lnSpc>
                <a:spcPct val="80000"/>
              </a:lnSpc>
              <a:spcBef>
                <a:spcPts val="0"/>
              </a:spcBef>
              <a:spcAft>
                <a:spcPts val="0"/>
              </a:spcAft>
              <a:buClr>
                <a:srgbClr val="000000"/>
              </a:buClr>
              <a:buSzPts val="4650"/>
              <a:buFont typeface="Arial"/>
              <a:buNone/>
            </a:pPr>
            <a:r>
              <a:rPr lang="es-MX" sz="3850" b="1" i="0" u="none" strike="noStrike" cap="none">
                <a:solidFill>
                  <a:srgbClr val="F08200"/>
                </a:solidFill>
                <a:latin typeface="Montserrat"/>
                <a:ea typeface="Montserrat"/>
                <a:cs typeface="Montserrat"/>
                <a:sym typeface="Montserrat"/>
              </a:rPr>
              <a:t>Misión</a:t>
            </a:r>
            <a:endParaRPr sz="285" b="0" i="0" u="none" strike="noStrike" cap="none">
              <a:solidFill>
                <a:srgbClr val="F08200"/>
              </a:solidFill>
              <a:latin typeface="Montserrat"/>
              <a:ea typeface="Montserrat"/>
              <a:cs typeface="Montserrat"/>
              <a:sym typeface="Montserrat"/>
            </a:endParaRPr>
          </a:p>
        </p:txBody>
      </p:sp>
      <p:sp>
        <p:nvSpPr>
          <p:cNvPr id="120" name="Google Shape;120;g25fd45f6e1d_0_19"/>
          <p:cNvSpPr txBox="1"/>
          <p:nvPr/>
        </p:nvSpPr>
        <p:spPr>
          <a:xfrm>
            <a:off x="5396400" y="1621513"/>
            <a:ext cx="6625500" cy="751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0" i="0" u="none" strike="noStrike" cap="none">
                <a:solidFill>
                  <a:schemeClr val="dk1"/>
                </a:solidFill>
                <a:latin typeface="Montserrat"/>
                <a:ea typeface="Montserrat"/>
                <a:cs typeface="Montserrat"/>
                <a:sym typeface="Montserrat"/>
              </a:rPr>
              <a:t>Acelerar el desarrollo económico en las economías emergentes mediante la </a:t>
            </a:r>
            <a:r>
              <a:rPr lang="es-MX" sz="1600" b="1" i="0" u="none" strike="noStrike" cap="none">
                <a:solidFill>
                  <a:schemeClr val="dk1"/>
                </a:solidFill>
                <a:latin typeface="Montserrat"/>
                <a:ea typeface="Montserrat"/>
                <a:cs typeface="Montserrat"/>
                <a:sym typeface="Montserrat"/>
              </a:rPr>
              <a:t>creación de empleos a gran escala</a:t>
            </a:r>
            <a:r>
              <a:rPr lang="es-MX" sz="1600" b="0" i="0" u="none" strike="noStrike" cap="none">
                <a:solidFill>
                  <a:schemeClr val="dk1"/>
                </a:solidFill>
                <a:latin typeface="Montserrat"/>
                <a:ea typeface="Montserrat"/>
                <a:cs typeface="Montserrat"/>
                <a:sym typeface="Montserrat"/>
              </a:rPr>
              <a:t>, que apoyen a las personas y sus familias</a:t>
            </a:r>
            <a:endParaRPr sz="16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5fd45f6e1d_0_118"/>
          <p:cNvSpPr/>
          <p:nvPr/>
        </p:nvSpPr>
        <p:spPr>
          <a:xfrm>
            <a:off x="1176978" y="2705961"/>
            <a:ext cx="2293200" cy="2016300"/>
          </a:xfrm>
          <a:prstGeom prst="triangle">
            <a:avLst>
              <a:gd name="adj" fmla="val 50000"/>
            </a:avLst>
          </a:prstGeom>
          <a:solidFill>
            <a:srgbClr val="F08200">
              <a:alpha val="87058"/>
            </a:srgbClr>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Montserrat"/>
              <a:ea typeface="Montserrat"/>
              <a:cs typeface="Montserrat"/>
              <a:sym typeface="Montserrat"/>
            </a:endParaRPr>
          </a:p>
        </p:txBody>
      </p:sp>
      <p:sp>
        <p:nvSpPr>
          <p:cNvPr id="126" name="Google Shape;126;g25fd45f6e1d_0_118"/>
          <p:cNvSpPr/>
          <p:nvPr/>
        </p:nvSpPr>
        <p:spPr>
          <a:xfrm>
            <a:off x="2875316" y="2253076"/>
            <a:ext cx="2206500" cy="2475300"/>
          </a:xfrm>
          <a:prstGeom prst="triangle">
            <a:avLst>
              <a:gd name="adj" fmla="val 50000"/>
            </a:avLst>
          </a:prstGeom>
          <a:solidFill>
            <a:srgbClr val="BF1717">
              <a:alpha val="87058"/>
            </a:srgbClr>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Montserrat"/>
              <a:ea typeface="Montserrat"/>
              <a:cs typeface="Montserrat"/>
              <a:sym typeface="Montserrat"/>
            </a:endParaRPr>
          </a:p>
        </p:txBody>
      </p:sp>
      <p:sp>
        <p:nvSpPr>
          <p:cNvPr id="127" name="Google Shape;127;g25fd45f6e1d_0_118"/>
          <p:cNvSpPr/>
          <p:nvPr/>
        </p:nvSpPr>
        <p:spPr>
          <a:xfrm>
            <a:off x="4452555" y="2059538"/>
            <a:ext cx="2532900" cy="2668800"/>
          </a:xfrm>
          <a:prstGeom prst="triangle">
            <a:avLst>
              <a:gd name="adj" fmla="val 50000"/>
            </a:avLst>
          </a:prstGeom>
          <a:solidFill>
            <a:srgbClr val="F5BF29"/>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Montserrat"/>
              <a:ea typeface="Montserrat"/>
              <a:cs typeface="Montserrat"/>
              <a:sym typeface="Montserrat"/>
            </a:endParaRPr>
          </a:p>
        </p:txBody>
      </p:sp>
      <p:sp>
        <p:nvSpPr>
          <p:cNvPr id="128" name="Google Shape;128;g25fd45f6e1d_0_118"/>
          <p:cNvSpPr/>
          <p:nvPr/>
        </p:nvSpPr>
        <p:spPr>
          <a:xfrm>
            <a:off x="6085536" y="1905650"/>
            <a:ext cx="2817600" cy="2822400"/>
          </a:xfrm>
          <a:prstGeom prst="triangle">
            <a:avLst>
              <a:gd name="adj" fmla="val 50000"/>
            </a:avLst>
          </a:prstGeom>
          <a:solidFill>
            <a:srgbClr val="690D0D">
              <a:alpha val="87058"/>
            </a:srgbClr>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Montserrat"/>
              <a:ea typeface="Montserrat"/>
              <a:cs typeface="Montserrat"/>
              <a:sym typeface="Montserrat"/>
            </a:endParaRPr>
          </a:p>
        </p:txBody>
      </p:sp>
      <p:sp>
        <p:nvSpPr>
          <p:cNvPr id="129" name="Google Shape;129;g25fd45f6e1d_0_118"/>
          <p:cNvSpPr txBox="1"/>
          <p:nvPr/>
        </p:nvSpPr>
        <p:spPr>
          <a:xfrm>
            <a:off x="2805074" y="4728495"/>
            <a:ext cx="1897200" cy="498600"/>
          </a:xfrm>
          <a:prstGeom prst="rect">
            <a:avLst/>
          </a:prstGeom>
          <a:noFill/>
          <a:ln>
            <a:noFill/>
          </a:ln>
        </p:spPr>
        <p:txBody>
          <a:bodyPr spcFirstLastPara="1" wrap="square" lIns="91400" tIns="45700" rIns="91400" bIns="45700" anchor="t" anchorCtr="0">
            <a:spAutoFit/>
          </a:bodyPr>
          <a:lstStyle/>
          <a:p>
            <a:pPr marL="0" marR="0" lvl="0" indent="0" algn="ctr" rtl="0">
              <a:lnSpc>
                <a:spcPct val="120000"/>
              </a:lnSpc>
              <a:spcBef>
                <a:spcPts val="0"/>
              </a:spcBef>
              <a:spcAft>
                <a:spcPts val="0"/>
              </a:spcAft>
              <a:buClr>
                <a:srgbClr val="000000"/>
              </a:buClr>
              <a:buSzPts val="1200"/>
              <a:buFont typeface="Arial"/>
              <a:buNone/>
            </a:pPr>
            <a:r>
              <a:rPr lang="es-MX" sz="1200" b="1" i="0" u="none" strike="noStrike" cap="none">
                <a:solidFill>
                  <a:srgbClr val="BF1717"/>
                </a:solidFill>
                <a:latin typeface="Montserrat"/>
                <a:ea typeface="Montserrat"/>
                <a:cs typeface="Montserrat"/>
                <a:sym typeface="Montserrat"/>
              </a:rPr>
              <a:t>Milestone 1: Descubrimiento</a:t>
            </a:r>
            <a:endParaRPr sz="1400" b="0" i="0" u="none" strike="noStrike" cap="none">
              <a:solidFill>
                <a:srgbClr val="BF1717"/>
              </a:solidFill>
              <a:latin typeface="Montserrat"/>
              <a:ea typeface="Montserrat"/>
              <a:cs typeface="Montserrat"/>
              <a:sym typeface="Montserrat"/>
            </a:endParaRPr>
          </a:p>
        </p:txBody>
      </p:sp>
      <p:cxnSp>
        <p:nvCxnSpPr>
          <p:cNvPr id="130" name="Google Shape;130;g25fd45f6e1d_0_118"/>
          <p:cNvCxnSpPr/>
          <p:nvPr/>
        </p:nvCxnSpPr>
        <p:spPr>
          <a:xfrm>
            <a:off x="2321172" y="1963837"/>
            <a:ext cx="0" cy="794400"/>
          </a:xfrm>
          <a:prstGeom prst="straightConnector1">
            <a:avLst/>
          </a:prstGeom>
          <a:noFill/>
          <a:ln w="12700" cap="flat" cmpd="sng">
            <a:solidFill>
              <a:srgbClr val="A3A3A3"/>
            </a:solidFill>
            <a:prstDash val="dash"/>
            <a:round/>
            <a:headEnd type="none" w="sm" len="sm"/>
            <a:tailEnd type="none" w="sm" len="sm"/>
          </a:ln>
        </p:spPr>
      </p:cxnSp>
      <p:cxnSp>
        <p:nvCxnSpPr>
          <p:cNvPr id="131" name="Google Shape;131;g25fd45f6e1d_0_118"/>
          <p:cNvCxnSpPr/>
          <p:nvPr/>
        </p:nvCxnSpPr>
        <p:spPr>
          <a:xfrm>
            <a:off x="3978578" y="1318168"/>
            <a:ext cx="0" cy="934500"/>
          </a:xfrm>
          <a:prstGeom prst="straightConnector1">
            <a:avLst/>
          </a:prstGeom>
          <a:noFill/>
          <a:ln w="12700" cap="flat" cmpd="sng">
            <a:solidFill>
              <a:srgbClr val="A3A3A3"/>
            </a:solidFill>
            <a:prstDash val="dash"/>
            <a:round/>
            <a:headEnd type="none" w="sm" len="sm"/>
            <a:tailEnd type="none" w="sm" len="sm"/>
          </a:ln>
        </p:spPr>
      </p:cxnSp>
      <p:cxnSp>
        <p:nvCxnSpPr>
          <p:cNvPr id="132" name="Google Shape;132;g25fd45f6e1d_0_118"/>
          <p:cNvCxnSpPr>
            <a:stCxn id="133" idx="1"/>
            <a:endCxn id="127" idx="0"/>
          </p:cNvCxnSpPr>
          <p:nvPr/>
        </p:nvCxnSpPr>
        <p:spPr>
          <a:xfrm flipH="1">
            <a:off x="5718870" y="1560651"/>
            <a:ext cx="2100" cy="498900"/>
          </a:xfrm>
          <a:prstGeom prst="straightConnector1">
            <a:avLst/>
          </a:prstGeom>
          <a:noFill/>
          <a:ln w="12700" cap="flat" cmpd="sng">
            <a:solidFill>
              <a:srgbClr val="A3A3A3"/>
            </a:solidFill>
            <a:prstDash val="dash"/>
            <a:round/>
            <a:headEnd type="none" w="sm" len="sm"/>
            <a:tailEnd type="none" w="sm" len="sm"/>
          </a:ln>
        </p:spPr>
      </p:cxnSp>
      <p:cxnSp>
        <p:nvCxnSpPr>
          <p:cNvPr id="134" name="Google Shape;134;g25fd45f6e1d_0_118"/>
          <p:cNvCxnSpPr/>
          <p:nvPr/>
        </p:nvCxnSpPr>
        <p:spPr>
          <a:xfrm flipH="1">
            <a:off x="7494350" y="1144025"/>
            <a:ext cx="5400" cy="768900"/>
          </a:xfrm>
          <a:prstGeom prst="straightConnector1">
            <a:avLst/>
          </a:prstGeom>
          <a:noFill/>
          <a:ln w="12700" cap="flat" cmpd="sng">
            <a:solidFill>
              <a:srgbClr val="A3A3A3"/>
            </a:solidFill>
            <a:prstDash val="dash"/>
            <a:round/>
            <a:headEnd type="none" w="sm" len="sm"/>
            <a:tailEnd type="none" w="sm" len="sm"/>
          </a:ln>
        </p:spPr>
      </p:cxnSp>
      <p:cxnSp>
        <p:nvCxnSpPr>
          <p:cNvPr id="135" name="Google Shape;135;g25fd45f6e1d_0_118"/>
          <p:cNvCxnSpPr/>
          <p:nvPr/>
        </p:nvCxnSpPr>
        <p:spPr>
          <a:xfrm flipH="1">
            <a:off x="9672600" y="1162400"/>
            <a:ext cx="3000" cy="481800"/>
          </a:xfrm>
          <a:prstGeom prst="straightConnector1">
            <a:avLst/>
          </a:prstGeom>
          <a:noFill/>
          <a:ln w="12700" cap="flat" cmpd="sng">
            <a:solidFill>
              <a:srgbClr val="A3A3A3"/>
            </a:solidFill>
            <a:prstDash val="dash"/>
            <a:round/>
            <a:headEnd type="none" w="sm" len="sm"/>
            <a:tailEnd type="none" w="sm" len="sm"/>
          </a:ln>
        </p:spPr>
      </p:cxnSp>
      <p:sp>
        <p:nvSpPr>
          <p:cNvPr id="136" name="Google Shape;136;g25fd45f6e1d_0_118"/>
          <p:cNvSpPr txBox="1"/>
          <p:nvPr/>
        </p:nvSpPr>
        <p:spPr>
          <a:xfrm>
            <a:off x="131917" y="3116896"/>
            <a:ext cx="1415100" cy="5541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MX" sz="1400" b="1" i="0" u="none" strike="noStrike" cap="none">
                <a:solidFill>
                  <a:srgbClr val="BF1717"/>
                </a:solidFill>
                <a:latin typeface="Montserrat"/>
                <a:ea typeface="Montserrat"/>
                <a:cs typeface="Montserrat"/>
                <a:sym typeface="Montserrat"/>
              </a:rPr>
              <a:t>Inicio de semestre</a:t>
            </a:r>
            <a:endParaRPr sz="1000" b="1" i="0" u="none" strike="noStrike" cap="none">
              <a:solidFill>
                <a:srgbClr val="BF1717"/>
              </a:solidFill>
              <a:latin typeface="Montserrat"/>
              <a:ea typeface="Montserrat"/>
              <a:cs typeface="Montserrat"/>
              <a:sym typeface="Montserrat"/>
            </a:endParaRPr>
          </a:p>
        </p:txBody>
      </p:sp>
      <p:sp>
        <p:nvSpPr>
          <p:cNvPr id="137" name="Google Shape;137;g25fd45f6e1d_0_118"/>
          <p:cNvSpPr/>
          <p:nvPr/>
        </p:nvSpPr>
        <p:spPr>
          <a:xfrm>
            <a:off x="8139966" y="1644061"/>
            <a:ext cx="3078300" cy="3084000"/>
          </a:xfrm>
          <a:prstGeom prst="triangle">
            <a:avLst>
              <a:gd name="adj" fmla="val 50000"/>
            </a:avLst>
          </a:prstGeom>
          <a:solidFill>
            <a:srgbClr val="F08200"/>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Montserrat"/>
              <a:ea typeface="Montserrat"/>
              <a:cs typeface="Montserrat"/>
              <a:sym typeface="Montserrat"/>
            </a:endParaRPr>
          </a:p>
        </p:txBody>
      </p:sp>
      <p:sp>
        <p:nvSpPr>
          <p:cNvPr id="138" name="Google Shape;138;g25fd45f6e1d_0_118"/>
          <p:cNvSpPr txBox="1"/>
          <p:nvPr/>
        </p:nvSpPr>
        <p:spPr>
          <a:xfrm>
            <a:off x="311244" y="475700"/>
            <a:ext cx="3435300" cy="658500"/>
          </a:xfrm>
          <a:prstGeom prst="rect">
            <a:avLst/>
          </a:prstGeom>
          <a:noFill/>
          <a:ln>
            <a:noFill/>
          </a:ln>
        </p:spPr>
        <p:txBody>
          <a:bodyPr spcFirstLastPara="1" wrap="square" lIns="91400" tIns="45700" rIns="91400" bIns="45700" anchor="t" anchorCtr="0">
            <a:noAutofit/>
          </a:bodyPr>
          <a:lstStyle/>
          <a:p>
            <a:pPr marL="12700" marR="0" lvl="0" indent="0" algn="l" rtl="0">
              <a:lnSpc>
                <a:spcPct val="100000"/>
              </a:lnSpc>
              <a:spcBef>
                <a:spcPts val="0"/>
              </a:spcBef>
              <a:spcAft>
                <a:spcPts val="0"/>
              </a:spcAft>
              <a:buClr>
                <a:srgbClr val="000000"/>
              </a:buClr>
              <a:buSzPts val="3800"/>
              <a:buFont typeface="Arial"/>
              <a:buNone/>
            </a:pPr>
            <a:r>
              <a:rPr lang="es-MX" sz="3800" b="1" i="0" u="none" strike="noStrike" cap="none">
                <a:solidFill>
                  <a:srgbClr val="BF1717"/>
                </a:solidFill>
                <a:latin typeface="Montserrat"/>
                <a:ea typeface="Montserrat"/>
                <a:cs typeface="Montserrat"/>
                <a:sym typeface="Montserrat"/>
              </a:rPr>
              <a:t>Ruta IGNITE </a:t>
            </a:r>
            <a:endParaRPr sz="3800" b="1" i="0" u="none" strike="noStrike" cap="none">
              <a:solidFill>
                <a:srgbClr val="BF1717"/>
              </a:solidFill>
              <a:latin typeface="Montserrat"/>
              <a:ea typeface="Montserrat"/>
              <a:cs typeface="Montserrat"/>
              <a:sym typeface="Montserrat"/>
            </a:endParaRPr>
          </a:p>
        </p:txBody>
      </p:sp>
      <p:sp>
        <p:nvSpPr>
          <p:cNvPr id="139" name="Google Shape;139;g25fd45f6e1d_0_118"/>
          <p:cNvSpPr txBox="1"/>
          <p:nvPr/>
        </p:nvSpPr>
        <p:spPr>
          <a:xfrm>
            <a:off x="4452539" y="4728495"/>
            <a:ext cx="1897200" cy="498600"/>
          </a:xfrm>
          <a:prstGeom prst="rect">
            <a:avLst/>
          </a:prstGeom>
          <a:noFill/>
          <a:ln>
            <a:noFill/>
          </a:ln>
        </p:spPr>
        <p:txBody>
          <a:bodyPr spcFirstLastPara="1" wrap="square" lIns="91400" tIns="45700" rIns="91400" bIns="45700" anchor="t" anchorCtr="0">
            <a:spAutoFit/>
          </a:bodyPr>
          <a:lstStyle/>
          <a:p>
            <a:pPr marL="0" marR="0" lvl="0" indent="0" algn="ctr" rtl="0">
              <a:lnSpc>
                <a:spcPct val="120000"/>
              </a:lnSpc>
              <a:spcBef>
                <a:spcPts val="0"/>
              </a:spcBef>
              <a:spcAft>
                <a:spcPts val="0"/>
              </a:spcAft>
              <a:buClr>
                <a:srgbClr val="000000"/>
              </a:buClr>
              <a:buSzPts val="1200"/>
              <a:buFont typeface="Arial"/>
              <a:buNone/>
            </a:pPr>
            <a:r>
              <a:rPr lang="es-MX" sz="1200" b="1" i="0" u="none" strike="noStrike" cap="none">
                <a:solidFill>
                  <a:srgbClr val="F5BF29"/>
                </a:solidFill>
                <a:latin typeface="Montserrat"/>
                <a:ea typeface="Montserrat"/>
                <a:cs typeface="Montserrat"/>
                <a:sym typeface="Montserrat"/>
              </a:rPr>
              <a:t>Milestone 2:</a:t>
            </a:r>
            <a:br>
              <a:rPr lang="es-MX" sz="1200" b="1" i="0" u="none" strike="noStrike" cap="none">
                <a:solidFill>
                  <a:srgbClr val="F5BF29"/>
                </a:solidFill>
                <a:latin typeface="Montserrat"/>
                <a:ea typeface="Montserrat"/>
                <a:cs typeface="Montserrat"/>
                <a:sym typeface="Montserrat"/>
              </a:rPr>
            </a:br>
            <a:r>
              <a:rPr lang="es-MX" sz="1200" b="1" i="0" u="none" strike="noStrike" cap="none">
                <a:solidFill>
                  <a:srgbClr val="F5BF29"/>
                </a:solidFill>
                <a:latin typeface="Montserrat"/>
                <a:ea typeface="Montserrat"/>
                <a:cs typeface="Montserrat"/>
                <a:sym typeface="Montserrat"/>
              </a:rPr>
              <a:t>Ideación</a:t>
            </a:r>
            <a:endParaRPr sz="1400" b="0" i="0" u="none" strike="noStrike" cap="none">
              <a:solidFill>
                <a:srgbClr val="F5BF29"/>
              </a:solidFill>
              <a:latin typeface="Montserrat"/>
              <a:ea typeface="Montserrat"/>
              <a:cs typeface="Montserrat"/>
              <a:sym typeface="Montserrat"/>
            </a:endParaRPr>
          </a:p>
        </p:txBody>
      </p:sp>
      <p:sp>
        <p:nvSpPr>
          <p:cNvPr id="140" name="Google Shape;140;g25fd45f6e1d_0_118"/>
          <p:cNvSpPr txBox="1"/>
          <p:nvPr/>
        </p:nvSpPr>
        <p:spPr>
          <a:xfrm>
            <a:off x="6242779" y="4730270"/>
            <a:ext cx="1897200" cy="498600"/>
          </a:xfrm>
          <a:prstGeom prst="rect">
            <a:avLst/>
          </a:prstGeom>
          <a:noFill/>
          <a:ln>
            <a:noFill/>
          </a:ln>
        </p:spPr>
        <p:txBody>
          <a:bodyPr spcFirstLastPara="1" wrap="square" lIns="91400" tIns="45700" rIns="91400" bIns="45700" anchor="t" anchorCtr="0">
            <a:spAutoFit/>
          </a:bodyPr>
          <a:lstStyle/>
          <a:p>
            <a:pPr marL="0" marR="0" lvl="0" indent="0" algn="ctr" rtl="0">
              <a:lnSpc>
                <a:spcPct val="120000"/>
              </a:lnSpc>
              <a:spcBef>
                <a:spcPts val="0"/>
              </a:spcBef>
              <a:spcAft>
                <a:spcPts val="0"/>
              </a:spcAft>
              <a:buClr>
                <a:srgbClr val="000000"/>
              </a:buClr>
              <a:buSzPts val="1200"/>
              <a:buFont typeface="Arial"/>
              <a:buNone/>
            </a:pPr>
            <a:r>
              <a:rPr lang="es-MX" sz="1200" b="1" i="0" u="none" strike="noStrike" cap="none">
                <a:solidFill>
                  <a:srgbClr val="690D0D"/>
                </a:solidFill>
                <a:latin typeface="Montserrat"/>
                <a:ea typeface="Montserrat"/>
                <a:cs typeface="Montserrat"/>
                <a:sym typeface="Montserrat"/>
              </a:rPr>
              <a:t>Milestone 3:</a:t>
            </a:r>
            <a:br>
              <a:rPr lang="es-MX" sz="1200" b="1" i="0" u="none" strike="noStrike" cap="none">
                <a:solidFill>
                  <a:srgbClr val="690D0D"/>
                </a:solidFill>
                <a:latin typeface="Montserrat"/>
                <a:ea typeface="Montserrat"/>
                <a:cs typeface="Montserrat"/>
                <a:sym typeface="Montserrat"/>
              </a:rPr>
            </a:br>
            <a:r>
              <a:rPr lang="es-MX" sz="1200" b="1" i="0" u="none" strike="noStrike" cap="none">
                <a:solidFill>
                  <a:srgbClr val="690D0D"/>
                </a:solidFill>
                <a:latin typeface="Montserrat"/>
                <a:ea typeface="Montserrat"/>
                <a:cs typeface="Montserrat"/>
                <a:sym typeface="Montserrat"/>
              </a:rPr>
              <a:t>Modelo de Negocio</a:t>
            </a:r>
            <a:endParaRPr sz="1400" b="0" i="0" u="none" strike="noStrike" cap="none">
              <a:solidFill>
                <a:srgbClr val="690D0D"/>
              </a:solidFill>
              <a:latin typeface="Montserrat"/>
              <a:ea typeface="Montserrat"/>
              <a:cs typeface="Montserrat"/>
              <a:sym typeface="Montserrat"/>
            </a:endParaRPr>
          </a:p>
        </p:txBody>
      </p:sp>
      <p:sp>
        <p:nvSpPr>
          <p:cNvPr id="141" name="Google Shape;141;g25fd45f6e1d_0_118"/>
          <p:cNvSpPr txBox="1"/>
          <p:nvPr/>
        </p:nvSpPr>
        <p:spPr>
          <a:xfrm>
            <a:off x="8643162" y="4730270"/>
            <a:ext cx="1897200" cy="498600"/>
          </a:xfrm>
          <a:prstGeom prst="rect">
            <a:avLst/>
          </a:prstGeom>
          <a:noFill/>
          <a:ln>
            <a:noFill/>
          </a:ln>
        </p:spPr>
        <p:txBody>
          <a:bodyPr spcFirstLastPara="1" wrap="square" lIns="91400" tIns="45700" rIns="91400" bIns="45700" anchor="t" anchorCtr="0">
            <a:spAutoFit/>
          </a:bodyPr>
          <a:lstStyle/>
          <a:p>
            <a:pPr marL="0" marR="0" lvl="0" indent="0" algn="ctr" rtl="0">
              <a:lnSpc>
                <a:spcPct val="120000"/>
              </a:lnSpc>
              <a:spcBef>
                <a:spcPts val="0"/>
              </a:spcBef>
              <a:spcAft>
                <a:spcPts val="0"/>
              </a:spcAft>
              <a:buClr>
                <a:srgbClr val="000000"/>
              </a:buClr>
              <a:buSzPts val="1200"/>
              <a:buFont typeface="Arial"/>
              <a:buNone/>
            </a:pPr>
            <a:r>
              <a:rPr lang="es-MX" sz="1200" b="1" i="0" u="none" strike="noStrike" cap="none">
                <a:solidFill>
                  <a:srgbClr val="F08200"/>
                </a:solidFill>
                <a:latin typeface="Montserrat"/>
                <a:ea typeface="Montserrat"/>
                <a:cs typeface="Montserrat"/>
                <a:sym typeface="Montserrat"/>
              </a:rPr>
              <a:t>Milestone 4:</a:t>
            </a:r>
            <a:br>
              <a:rPr lang="es-MX" sz="1200" b="1" i="0" u="none" strike="noStrike" cap="none">
                <a:solidFill>
                  <a:srgbClr val="F08200"/>
                </a:solidFill>
                <a:latin typeface="Montserrat"/>
                <a:ea typeface="Montserrat"/>
                <a:cs typeface="Montserrat"/>
                <a:sym typeface="Montserrat"/>
              </a:rPr>
            </a:br>
            <a:r>
              <a:rPr lang="es-MX" sz="1200" b="1" i="0" u="none" strike="noStrike" cap="none">
                <a:solidFill>
                  <a:srgbClr val="F08200"/>
                </a:solidFill>
                <a:latin typeface="Montserrat"/>
                <a:ea typeface="Montserrat"/>
                <a:cs typeface="Montserrat"/>
                <a:sym typeface="Montserrat"/>
              </a:rPr>
              <a:t>Consolidación</a:t>
            </a:r>
            <a:endParaRPr sz="1400" b="0" i="0" u="none" strike="noStrike" cap="none">
              <a:solidFill>
                <a:srgbClr val="F08200"/>
              </a:solidFill>
              <a:latin typeface="Montserrat"/>
              <a:ea typeface="Montserrat"/>
              <a:cs typeface="Montserrat"/>
              <a:sym typeface="Montserrat"/>
            </a:endParaRPr>
          </a:p>
        </p:txBody>
      </p:sp>
      <p:sp>
        <p:nvSpPr>
          <p:cNvPr id="142" name="Google Shape;142;g25fd45f6e1d_0_118"/>
          <p:cNvSpPr txBox="1"/>
          <p:nvPr/>
        </p:nvSpPr>
        <p:spPr>
          <a:xfrm>
            <a:off x="10644977" y="3116896"/>
            <a:ext cx="1415100" cy="5541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MX" sz="1400" b="1" i="0" u="none" strike="noStrike" cap="none">
                <a:solidFill>
                  <a:srgbClr val="BF1717"/>
                </a:solidFill>
                <a:latin typeface="Montserrat"/>
                <a:ea typeface="Montserrat"/>
                <a:cs typeface="Montserrat"/>
                <a:sym typeface="Montserrat"/>
              </a:rPr>
              <a:t>Cierre de semestre</a:t>
            </a:r>
            <a:endParaRPr sz="1000" b="1" i="0" u="none" strike="noStrike" cap="none">
              <a:solidFill>
                <a:srgbClr val="BF1717"/>
              </a:solidFill>
              <a:latin typeface="Montserrat"/>
              <a:ea typeface="Montserrat"/>
              <a:cs typeface="Montserrat"/>
              <a:sym typeface="Montserrat"/>
            </a:endParaRPr>
          </a:p>
        </p:txBody>
      </p:sp>
      <p:sp>
        <p:nvSpPr>
          <p:cNvPr id="143" name="Google Shape;143;g25fd45f6e1d_0_118"/>
          <p:cNvSpPr txBox="1"/>
          <p:nvPr/>
        </p:nvSpPr>
        <p:spPr>
          <a:xfrm>
            <a:off x="907884" y="1878845"/>
            <a:ext cx="1415100" cy="7389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s-MX" sz="1000" b="1" i="0" u="none" strike="noStrike" cap="none">
                <a:solidFill>
                  <a:schemeClr val="dk1"/>
                </a:solidFill>
                <a:latin typeface="Montserrat"/>
                <a:ea typeface="Montserrat"/>
                <a:cs typeface="Montserrat"/>
                <a:sym typeface="Montserrat"/>
              </a:rPr>
              <a:t>Masterclass : </a:t>
            </a:r>
            <a:endParaRPr sz="14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000"/>
              <a:buFont typeface="Arial"/>
              <a:buNone/>
            </a:pPr>
            <a:r>
              <a:rPr lang="es-MX" sz="1000" b="0" i="0" u="none" strike="noStrike" cap="none">
                <a:solidFill>
                  <a:schemeClr val="dk1"/>
                </a:solidFill>
                <a:latin typeface="Montserrat"/>
                <a:ea typeface="Montserrat"/>
                <a:cs typeface="Montserrat"/>
                <a:sym typeface="Montserrat"/>
              </a:rPr>
              <a:t>Problema que vale la pena resolver</a:t>
            </a:r>
            <a:endParaRPr sz="1400" b="0" i="0" u="none" strike="noStrike" cap="none">
              <a:solidFill>
                <a:srgbClr val="000000"/>
              </a:solidFill>
              <a:latin typeface="Montserrat"/>
              <a:ea typeface="Montserrat"/>
              <a:cs typeface="Montserrat"/>
              <a:sym typeface="Montserrat"/>
            </a:endParaRPr>
          </a:p>
        </p:txBody>
      </p:sp>
      <p:sp>
        <p:nvSpPr>
          <p:cNvPr id="144" name="Google Shape;144;g25fd45f6e1d_0_118"/>
          <p:cNvSpPr txBox="1"/>
          <p:nvPr/>
        </p:nvSpPr>
        <p:spPr>
          <a:xfrm>
            <a:off x="2340329" y="1699095"/>
            <a:ext cx="1415100" cy="7389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s-MX" sz="1000" b="1" i="0" u="none" strike="noStrike" cap="none">
                <a:solidFill>
                  <a:schemeClr val="dk1"/>
                </a:solidFill>
                <a:latin typeface="Montserrat"/>
                <a:ea typeface="Montserrat"/>
                <a:cs typeface="Montserrat"/>
                <a:sym typeface="Montserrat"/>
              </a:rPr>
              <a:t>Workshop: </a:t>
            </a:r>
            <a:endParaRPr sz="14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000"/>
              <a:buFont typeface="Arial"/>
              <a:buNone/>
            </a:pPr>
            <a:r>
              <a:rPr lang="es-MX" sz="1000" b="0" i="0" u="none" strike="noStrike" cap="none">
                <a:solidFill>
                  <a:schemeClr val="dk1"/>
                </a:solidFill>
                <a:latin typeface="Montserrat"/>
                <a:ea typeface="Montserrat"/>
                <a:cs typeface="Montserrat"/>
                <a:sym typeface="Montserrat"/>
              </a:rPr>
              <a:t>Segmentación y Tamaño de mercado</a:t>
            </a:r>
            <a:endParaRPr sz="1400" b="0" i="0" u="none" strike="noStrike" cap="none">
              <a:solidFill>
                <a:srgbClr val="000000"/>
              </a:solidFill>
              <a:latin typeface="Montserrat"/>
              <a:ea typeface="Montserrat"/>
              <a:cs typeface="Montserrat"/>
              <a:sym typeface="Montserrat"/>
            </a:endParaRPr>
          </a:p>
        </p:txBody>
      </p:sp>
      <p:sp>
        <p:nvSpPr>
          <p:cNvPr id="145" name="Google Shape;145;g25fd45f6e1d_0_118"/>
          <p:cNvSpPr txBox="1"/>
          <p:nvPr/>
        </p:nvSpPr>
        <p:spPr>
          <a:xfrm>
            <a:off x="4029588" y="1493076"/>
            <a:ext cx="1415100" cy="5847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s-MX" sz="1000" b="1" i="0" u="none" strike="noStrike" cap="none">
                <a:solidFill>
                  <a:schemeClr val="dk1"/>
                </a:solidFill>
                <a:latin typeface="Montserrat"/>
                <a:ea typeface="Montserrat"/>
                <a:cs typeface="Montserrat"/>
                <a:sym typeface="Montserrat"/>
              </a:rPr>
              <a:t>Masterclass: </a:t>
            </a:r>
            <a:endParaRPr sz="14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000"/>
              <a:buFont typeface="Arial"/>
              <a:buNone/>
            </a:pPr>
            <a:r>
              <a:rPr lang="es-MX" sz="1000" b="0" i="0" u="none" strike="noStrike" cap="none">
                <a:solidFill>
                  <a:schemeClr val="dk1"/>
                </a:solidFill>
                <a:latin typeface="Montserrat"/>
                <a:ea typeface="Montserrat"/>
                <a:cs typeface="Montserrat"/>
                <a:sym typeface="Montserrat"/>
              </a:rPr>
              <a:t>MVP, tu producto y solución</a:t>
            </a:r>
            <a:endParaRPr sz="1400" b="0" i="0" u="none" strike="noStrike" cap="none">
              <a:solidFill>
                <a:srgbClr val="000000"/>
              </a:solidFill>
              <a:latin typeface="Montserrat"/>
              <a:ea typeface="Montserrat"/>
              <a:cs typeface="Montserrat"/>
              <a:sym typeface="Montserrat"/>
            </a:endParaRPr>
          </a:p>
        </p:txBody>
      </p:sp>
      <p:sp>
        <p:nvSpPr>
          <p:cNvPr id="133" name="Google Shape;133;g25fd45f6e1d_0_118"/>
          <p:cNvSpPr txBox="1"/>
          <p:nvPr/>
        </p:nvSpPr>
        <p:spPr>
          <a:xfrm>
            <a:off x="5720970" y="1268301"/>
            <a:ext cx="1415100" cy="5847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s-MX" sz="1000" b="1" i="0" u="none" strike="noStrike" cap="none">
                <a:solidFill>
                  <a:schemeClr val="dk1"/>
                </a:solidFill>
                <a:latin typeface="Montserrat"/>
                <a:ea typeface="Montserrat"/>
                <a:cs typeface="Montserrat"/>
                <a:sym typeface="Montserrat"/>
              </a:rPr>
              <a:t>Workshop: </a:t>
            </a:r>
            <a:endParaRPr sz="14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000"/>
              <a:buFont typeface="Arial"/>
              <a:buNone/>
            </a:pPr>
            <a:r>
              <a:rPr lang="es-MX" sz="1000" b="0" i="0" u="none" strike="noStrike" cap="none">
                <a:solidFill>
                  <a:schemeClr val="dk1"/>
                </a:solidFill>
                <a:latin typeface="Montserrat"/>
                <a:ea typeface="Montserrat"/>
                <a:cs typeface="Montserrat"/>
                <a:sym typeface="Montserrat"/>
              </a:rPr>
              <a:t>Modelo de Negocios</a:t>
            </a:r>
            <a:endParaRPr sz="1400" b="0" i="0" u="none" strike="noStrike" cap="none">
              <a:solidFill>
                <a:srgbClr val="000000"/>
              </a:solidFill>
              <a:latin typeface="Montserrat"/>
              <a:ea typeface="Montserrat"/>
              <a:cs typeface="Montserrat"/>
              <a:sym typeface="Montserrat"/>
            </a:endParaRPr>
          </a:p>
        </p:txBody>
      </p:sp>
      <p:pic>
        <p:nvPicPr>
          <p:cNvPr id="146" name="Google Shape;146;g25fd45f6e1d_0_118"/>
          <p:cNvPicPr preferRelativeResize="0"/>
          <p:nvPr/>
        </p:nvPicPr>
        <p:blipFill rotWithShape="1">
          <a:blip r:embed="rId3">
            <a:alphaModFix/>
          </a:blip>
          <a:srcRect/>
          <a:stretch/>
        </p:blipFill>
        <p:spPr>
          <a:xfrm>
            <a:off x="10881031" y="197147"/>
            <a:ext cx="1042016" cy="511283"/>
          </a:xfrm>
          <a:prstGeom prst="rect">
            <a:avLst/>
          </a:prstGeom>
          <a:noFill/>
          <a:ln>
            <a:noFill/>
          </a:ln>
        </p:spPr>
      </p:pic>
      <p:sp>
        <p:nvSpPr>
          <p:cNvPr id="147" name="Google Shape;147;g25fd45f6e1d_0_118"/>
          <p:cNvSpPr txBox="1"/>
          <p:nvPr/>
        </p:nvSpPr>
        <p:spPr>
          <a:xfrm>
            <a:off x="1111124" y="4730270"/>
            <a:ext cx="1897200" cy="498600"/>
          </a:xfrm>
          <a:prstGeom prst="rect">
            <a:avLst/>
          </a:prstGeom>
          <a:noFill/>
          <a:ln>
            <a:noFill/>
          </a:ln>
        </p:spPr>
        <p:txBody>
          <a:bodyPr spcFirstLastPara="1" wrap="square" lIns="91400" tIns="45700" rIns="91400" bIns="45700" anchor="t" anchorCtr="0">
            <a:spAutoFit/>
          </a:bodyPr>
          <a:lstStyle/>
          <a:p>
            <a:pPr marL="0" marR="0" lvl="0" indent="0" algn="ctr" rtl="0">
              <a:lnSpc>
                <a:spcPct val="120000"/>
              </a:lnSpc>
              <a:spcBef>
                <a:spcPts val="0"/>
              </a:spcBef>
              <a:spcAft>
                <a:spcPts val="0"/>
              </a:spcAft>
              <a:buClr>
                <a:srgbClr val="000000"/>
              </a:buClr>
              <a:buSzPts val="1200"/>
              <a:buFont typeface="Arial"/>
              <a:buNone/>
            </a:pPr>
            <a:r>
              <a:rPr lang="es-MX" sz="1200" b="1" i="0" u="none" strike="noStrike" cap="none">
                <a:solidFill>
                  <a:srgbClr val="F08200"/>
                </a:solidFill>
                <a:latin typeface="Montserrat"/>
                <a:ea typeface="Montserrat"/>
                <a:cs typeface="Montserrat"/>
                <a:sym typeface="Montserrat"/>
              </a:rPr>
              <a:t>Milestone 0: </a:t>
            </a:r>
            <a:endParaRPr sz="1200" b="1" i="0" u="none" strike="noStrike" cap="none">
              <a:solidFill>
                <a:srgbClr val="F08200"/>
              </a:solidFill>
              <a:latin typeface="Montserrat"/>
              <a:ea typeface="Montserrat"/>
              <a:cs typeface="Montserrat"/>
              <a:sym typeface="Montserrat"/>
            </a:endParaRPr>
          </a:p>
          <a:p>
            <a:pPr marL="0" marR="0" lvl="0" indent="0" algn="ctr" rtl="0">
              <a:lnSpc>
                <a:spcPct val="120000"/>
              </a:lnSpc>
              <a:spcBef>
                <a:spcPts val="0"/>
              </a:spcBef>
              <a:spcAft>
                <a:spcPts val="0"/>
              </a:spcAft>
              <a:buClr>
                <a:srgbClr val="000000"/>
              </a:buClr>
              <a:buSzPts val="1200"/>
              <a:buFont typeface="Arial"/>
              <a:buNone/>
            </a:pPr>
            <a:r>
              <a:rPr lang="es-MX" sz="1200" b="1" i="0" u="none" strike="noStrike" cap="none">
                <a:solidFill>
                  <a:srgbClr val="F08200"/>
                </a:solidFill>
                <a:latin typeface="Montserrat"/>
                <a:ea typeface="Montserrat"/>
                <a:cs typeface="Montserrat"/>
                <a:sym typeface="Montserrat"/>
              </a:rPr>
              <a:t>Bienvenida</a:t>
            </a:r>
            <a:endParaRPr sz="1400" b="0" i="0" u="none" strike="noStrike" cap="none">
              <a:solidFill>
                <a:srgbClr val="F08200"/>
              </a:solidFill>
              <a:latin typeface="Montserrat"/>
              <a:ea typeface="Montserrat"/>
              <a:cs typeface="Montserrat"/>
              <a:sym typeface="Montserrat"/>
            </a:endParaRPr>
          </a:p>
        </p:txBody>
      </p:sp>
      <p:sp>
        <p:nvSpPr>
          <p:cNvPr id="148" name="Google Shape;148;g25fd45f6e1d_0_118"/>
          <p:cNvSpPr txBox="1"/>
          <p:nvPr/>
        </p:nvSpPr>
        <p:spPr>
          <a:xfrm>
            <a:off x="7580995" y="1268301"/>
            <a:ext cx="1415100" cy="430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s-MX" sz="1000" b="1" i="0" u="none" strike="noStrike" cap="none">
                <a:solidFill>
                  <a:schemeClr val="dk1"/>
                </a:solidFill>
                <a:latin typeface="Montserrat"/>
                <a:ea typeface="Montserrat"/>
                <a:cs typeface="Montserrat"/>
                <a:sym typeface="Montserrat"/>
              </a:rPr>
              <a:t>Masterclass: </a:t>
            </a:r>
            <a:endParaRPr sz="14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000"/>
              <a:buFont typeface="Arial"/>
              <a:buNone/>
            </a:pPr>
            <a:r>
              <a:rPr lang="es-MX" sz="1000" b="0" i="0" u="none" strike="noStrike" cap="none">
                <a:solidFill>
                  <a:schemeClr val="dk1"/>
                </a:solidFill>
                <a:latin typeface="Montserrat"/>
                <a:ea typeface="Montserrat"/>
                <a:cs typeface="Montserrat"/>
                <a:sym typeface="Montserrat"/>
              </a:rPr>
              <a:t>Finanzas y fondeo</a:t>
            </a:r>
            <a:endParaRPr sz="1400" b="0" i="0" u="none" strike="noStrike" cap="none">
              <a:solidFill>
                <a:srgbClr val="000000"/>
              </a:solidFill>
              <a:latin typeface="Montserrat"/>
              <a:ea typeface="Montserrat"/>
              <a:cs typeface="Montserrat"/>
              <a:sym typeface="Montserrat"/>
            </a:endParaRPr>
          </a:p>
        </p:txBody>
      </p:sp>
      <p:sp>
        <p:nvSpPr>
          <p:cNvPr id="149" name="Google Shape;149;g25fd45f6e1d_0_118"/>
          <p:cNvSpPr txBox="1"/>
          <p:nvPr/>
        </p:nvSpPr>
        <p:spPr>
          <a:xfrm>
            <a:off x="372900" y="1105500"/>
            <a:ext cx="3435300" cy="369300"/>
          </a:xfrm>
          <a:prstGeom prst="rect">
            <a:avLst/>
          </a:prstGeom>
          <a:noFill/>
          <a:ln>
            <a:noFill/>
          </a:ln>
        </p:spPr>
        <p:txBody>
          <a:bodyPr spcFirstLastPara="1" wrap="square" lIns="91400" tIns="45700" rIns="914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rgbClr val="F08200"/>
                </a:solidFill>
                <a:latin typeface="Montserrat"/>
                <a:ea typeface="Montserrat"/>
                <a:cs typeface="Montserrat"/>
                <a:sym typeface="Montserrat"/>
              </a:rPr>
              <a:t>Wadhwani Entrepreneur</a:t>
            </a:r>
            <a:endParaRPr sz="1800" b="0" i="0" u="none" strike="noStrike" cap="none">
              <a:solidFill>
                <a:srgbClr val="F08200"/>
              </a:solidFill>
              <a:latin typeface="Montserrat"/>
              <a:ea typeface="Montserrat"/>
              <a:cs typeface="Montserrat"/>
              <a:sym typeface="Montserrat"/>
            </a:endParaRPr>
          </a:p>
        </p:txBody>
      </p:sp>
      <p:cxnSp>
        <p:nvCxnSpPr>
          <p:cNvPr id="150" name="Google Shape;150;g25fd45f6e1d_0_118"/>
          <p:cNvCxnSpPr/>
          <p:nvPr/>
        </p:nvCxnSpPr>
        <p:spPr>
          <a:xfrm>
            <a:off x="2894853" y="4722243"/>
            <a:ext cx="0" cy="1725900"/>
          </a:xfrm>
          <a:prstGeom prst="straightConnector1">
            <a:avLst/>
          </a:prstGeom>
          <a:noFill/>
          <a:ln w="12700" cap="flat" cmpd="sng">
            <a:solidFill>
              <a:srgbClr val="A3A3A3"/>
            </a:solidFill>
            <a:prstDash val="dash"/>
            <a:round/>
            <a:headEnd type="none" w="sm" len="sm"/>
            <a:tailEnd type="none" w="sm" len="sm"/>
          </a:ln>
        </p:spPr>
      </p:cxnSp>
      <p:cxnSp>
        <p:nvCxnSpPr>
          <p:cNvPr id="151" name="Google Shape;151;g25fd45f6e1d_0_118"/>
          <p:cNvCxnSpPr/>
          <p:nvPr/>
        </p:nvCxnSpPr>
        <p:spPr>
          <a:xfrm>
            <a:off x="4452553" y="4722243"/>
            <a:ext cx="0" cy="1725900"/>
          </a:xfrm>
          <a:prstGeom prst="straightConnector1">
            <a:avLst/>
          </a:prstGeom>
          <a:noFill/>
          <a:ln w="12700" cap="flat" cmpd="sng">
            <a:solidFill>
              <a:srgbClr val="A3A3A3"/>
            </a:solidFill>
            <a:prstDash val="dash"/>
            <a:round/>
            <a:headEnd type="none" w="sm" len="sm"/>
            <a:tailEnd type="none" w="sm" len="sm"/>
          </a:ln>
        </p:spPr>
      </p:cxnSp>
      <p:cxnSp>
        <p:nvCxnSpPr>
          <p:cNvPr id="152" name="Google Shape;152;g25fd45f6e1d_0_118"/>
          <p:cNvCxnSpPr/>
          <p:nvPr/>
        </p:nvCxnSpPr>
        <p:spPr>
          <a:xfrm>
            <a:off x="6096003" y="4704493"/>
            <a:ext cx="0" cy="1725900"/>
          </a:xfrm>
          <a:prstGeom prst="straightConnector1">
            <a:avLst/>
          </a:prstGeom>
          <a:noFill/>
          <a:ln w="12700" cap="flat" cmpd="sng">
            <a:solidFill>
              <a:srgbClr val="A3A3A3"/>
            </a:solidFill>
            <a:prstDash val="dash"/>
            <a:round/>
            <a:headEnd type="none" w="sm" len="sm"/>
            <a:tailEnd type="none" w="sm" len="sm"/>
          </a:ln>
        </p:spPr>
      </p:cxnSp>
      <p:cxnSp>
        <p:nvCxnSpPr>
          <p:cNvPr id="153" name="Google Shape;153;g25fd45f6e1d_0_118"/>
          <p:cNvCxnSpPr/>
          <p:nvPr/>
        </p:nvCxnSpPr>
        <p:spPr>
          <a:xfrm>
            <a:off x="8139978" y="4730268"/>
            <a:ext cx="0" cy="1725900"/>
          </a:xfrm>
          <a:prstGeom prst="straightConnector1">
            <a:avLst/>
          </a:prstGeom>
          <a:noFill/>
          <a:ln w="12700" cap="flat" cmpd="sng">
            <a:solidFill>
              <a:srgbClr val="A3A3A3"/>
            </a:solidFill>
            <a:prstDash val="dash"/>
            <a:round/>
            <a:headEnd type="none" w="sm" len="sm"/>
            <a:tailEnd type="none" w="sm" len="sm"/>
          </a:ln>
        </p:spPr>
      </p:cxnSp>
      <p:sp>
        <p:nvSpPr>
          <p:cNvPr id="154" name="Google Shape;154;g25fd45f6e1d_0_118"/>
          <p:cNvSpPr txBox="1"/>
          <p:nvPr/>
        </p:nvSpPr>
        <p:spPr>
          <a:xfrm>
            <a:off x="907874" y="5313100"/>
            <a:ext cx="1897200" cy="861900"/>
          </a:xfrm>
          <a:prstGeom prst="rect">
            <a:avLst/>
          </a:prstGeom>
          <a:noFill/>
          <a:ln>
            <a:noFill/>
          </a:ln>
        </p:spPr>
        <p:txBody>
          <a:bodyPr spcFirstLastPara="1" wrap="square" lIns="121875" tIns="60925" rIns="121875" bIns="60925" anchor="t" anchorCtr="0">
            <a:spAutoFit/>
          </a:bodyPr>
          <a:lstStyle/>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Lean Approach</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Design Thinking</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Formación de un equipo</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Perfil del emprendedor</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Habilidades blandas</a:t>
            </a:r>
            <a:endParaRPr sz="1200" b="0" i="0" u="none" strike="noStrike" cap="none">
              <a:solidFill>
                <a:schemeClr val="dk1"/>
              </a:solidFill>
              <a:latin typeface="Montserrat"/>
              <a:ea typeface="Montserrat"/>
              <a:cs typeface="Montserrat"/>
              <a:sym typeface="Montserrat"/>
            </a:endParaRPr>
          </a:p>
        </p:txBody>
      </p:sp>
      <p:sp>
        <p:nvSpPr>
          <p:cNvPr id="155" name="Google Shape;155;g25fd45f6e1d_0_118"/>
          <p:cNvSpPr txBox="1"/>
          <p:nvPr/>
        </p:nvSpPr>
        <p:spPr>
          <a:xfrm>
            <a:off x="2742300" y="5306975"/>
            <a:ext cx="1683600" cy="984900"/>
          </a:xfrm>
          <a:prstGeom prst="rect">
            <a:avLst/>
          </a:prstGeom>
          <a:noFill/>
          <a:ln>
            <a:noFill/>
          </a:ln>
        </p:spPr>
        <p:txBody>
          <a:bodyPr spcFirstLastPara="1" wrap="square" lIns="121875" tIns="60925" rIns="121875" bIns="60925" anchor="t" anchorCtr="0">
            <a:spAutoFit/>
          </a:bodyPr>
          <a:lstStyle/>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Problema valioso</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Jobs To Be Done</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CANVAS de problema</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Conversaciones efectivas</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Entrevista</a:t>
            </a:r>
            <a:endParaRPr sz="800" b="0" i="0" u="none" strike="noStrike" cap="none">
              <a:solidFill>
                <a:schemeClr val="dk1"/>
              </a:solidFill>
              <a:latin typeface="Montserrat"/>
              <a:ea typeface="Montserrat"/>
              <a:cs typeface="Montserrat"/>
              <a:sym typeface="Montserrat"/>
            </a:endParaRPr>
          </a:p>
        </p:txBody>
      </p:sp>
      <p:sp>
        <p:nvSpPr>
          <p:cNvPr id="156" name="Google Shape;156;g25fd45f6e1d_0_118"/>
          <p:cNvSpPr txBox="1"/>
          <p:nvPr/>
        </p:nvSpPr>
        <p:spPr>
          <a:xfrm>
            <a:off x="4325725" y="5239250"/>
            <a:ext cx="1683600" cy="1354500"/>
          </a:xfrm>
          <a:prstGeom prst="rect">
            <a:avLst/>
          </a:prstGeom>
          <a:noFill/>
          <a:ln>
            <a:noFill/>
          </a:ln>
        </p:spPr>
        <p:txBody>
          <a:bodyPr spcFirstLastPara="1" wrap="square" lIns="121875" tIns="60925" rIns="121875" bIns="60925" anchor="t" anchorCtr="0">
            <a:spAutoFit/>
          </a:bodyPr>
          <a:lstStyle/>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Propuesta de valor</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Soluciones actuales</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Brainstorming</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Grupos focales</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Segmento de mercado</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Early Adopter</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Arquetipo cliente</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TAM, SOM, SAM</a:t>
            </a:r>
            <a:endParaRPr sz="800" b="0" i="0" u="none" strike="noStrike" cap="none">
              <a:solidFill>
                <a:schemeClr val="dk1"/>
              </a:solidFill>
              <a:latin typeface="Montserrat"/>
              <a:ea typeface="Montserrat"/>
              <a:cs typeface="Montserrat"/>
              <a:sym typeface="Montserrat"/>
            </a:endParaRPr>
          </a:p>
        </p:txBody>
      </p:sp>
      <p:sp>
        <p:nvSpPr>
          <p:cNvPr id="157" name="Google Shape;157;g25fd45f6e1d_0_118"/>
          <p:cNvSpPr txBox="1"/>
          <p:nvPr/>
        </p:nvSpPr>
        <p:spPr>
          <a:xfrm>
            <a:off x="6182675" y="5298525"/>
            <a:ext cx="1848300" cy="1231200"/>
          </a:xfrm>
          <a:prstGeom prst="rect">
            <a:avLst/>
          </a:prstGeom>
          <a:noFill/>
          <a:ln>
            <a:noFill/>
          </a:ln>
        </p:spPr>
        <p:txBody>
          <a:bodyPr spcFirstLastPara="1" wrap="square" lIns="121875" tIns="60925" rIns="121875" bIns="60925" anchor="t" anchorCtr="0">
            <a:spAutoFit/>
          </a:bodyPr>
          <a:lstStyle/>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Construcción de prototipo</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Producto mínimo viable</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Validación de solución </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Análisis de la competencia</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Ventaja Competitiva</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Lean CANVAS</a:t>
            </a:r>
            <a:endParaRPr sz="800" b="0" i="0" u="none" strike="noStrike" cap="none">
              <a:solidFill>
                <a:schemeClr val="dk1"/>
              </a:solidFill>
              <a:latin typeface="Montserrat"/>
              <a:ea typeface="Montserrat"/>
              <a:cs typeface="Montserrat"/>
              <a:sym typeface="Montserrat"/>
            </a:endParaRPr>
          </a:p>
        </p:txBody>
      </p:sp>
      <p:sp>
        <p:nvSpPr>
          <p:cNvPr id="158" name="Google Shape;158;g25fd45f6e1d_0_118"/>
          <p:cNvSpPr txBox="1"/>
          <p:nvPr/>
        </p:nvSpPr>
        <p:spPr>
          <a:xfrm>
            <a:off x="8117650" y="5298525"/>
            <a:ext cx="2332500" cy="1108200"/>
          </a:xfrm>
          <a:prstGeom prst="rect">
            <a:avLst/>
          </a:prstGeom>
          <a:noFill/>
          <a:ln>
            <a:noFill/>
          </a:ln>
        </p:spPr>
        <p:txBody>
          <a:bodyPr spcFirstLastPara="1" wrap="square" lIns="121875" tIns="60925" rIns="121875" bIns="60925" anchor="t" anchorCtr="0">
            <a:spAutoFit/>
          </a:bodyPr>
          <a:lstStyle/>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Plan de ventas</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Estrategias de conversión</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Plan de marketing</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Marketing digital</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Plan financiero básico</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Proyección financiera</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Estrategia de inversión</a:t>
            </a:r>
            <a:endParaRPr sz="800" b="0" i="0" u="none" strike="noStrike" cap="none">
              <a:solidFill>
                <a:schemeClr val="dk1"/>
              </a:solidFill>
              <a:latin typeface="Montserrat"/>
              <a:ea typeface="Montserrat"/>
              <a:cs typeface="Montserrat"/>
              <a:sym typeface="Montserrat"/>
            </a:endParaRPr>
          </a:p>
          <a:p>
            <a:pPr marL="457200" marR="0" lvl="0" indent="-279400" algn="l" rtl="0">
              <a:lnSpc>
                <a:spcPct val="100000"/>
              </a:lnSpc>
              <a:spcBef>
                <a:spcPts val="0"/>
              </a:spcBef>
              <a:spcAft>
                <a:spcPts val="0"/>
              </a:spcAft>
              <a:buClr>
                <a:srgbClr val="BF1717"/>
              </a:buClr>
              <a:buSzPts val="800"/>
              <a:buFont typeface="Montserrat"/>
              <a:buChar char="●"/>
            </a:pPr>
            <a:r>
              <a:rPr lang="es-MX" sz="800" b="0" i="0" u="none" strike="noStrike" cap="none">
                <a:solidFill>
                  <a:schemeClr val="dk1"/>
                </a:solidFill>
                <a:latin typeface="Montserrat"/>
                <a:ea typeface="Montserrat"/>
                <a:cs typeface="Montserrat"/>
                <a:sym typeface="Montserrat"/>
              </a:rPr>
              <a:t>Pitching</a:t>
            </a:r>
            <a:endParaRPr sz="8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g27487669b12_0_107"/>
          <p:cNvPicPr preferRelativeResize="0"/>
          <p:nvPr/>
        </p:nvPicPr>
        <p:blipFill rotWithShape="1">
          <a:blip r:embed="rId3">
            <a:alphaModFix/>
          </a:blip>
          <a:srcRect/>
          <a:stretch/>
        </p:blipFill>
        <p:spPr>
          <a:xfrm>
            <a:off x="859770" y="1355621"/>
            <a:ext cx="2799284" cy="2799284"/>
          </a:xfrm>
          <a:prstGeom prst="rect">
            <a:avLst/>
          </a:prstGeom>
          <a:noFill/>
          <a:ln>
            <a:noFill/>
          </a:ln>
        </p:spPr>
      </p:pic>
      <p:pic>
        <p:nvPicPr>
          <p:cNvPr id="182" name="Google Shape;182;g27487669b12_0_107"/>
          <p:cNvPicPr preferRelativeResize="0"/>
          <p:nvPr/>
        </p:nvPicPr>
        <p:blipFill rotWithShape="1">
          <a:blip r:embed="rId4">
            <a:alphaModFix amt="28000"/>
          </a:blip>
          <a:srcRect/>
          <a:stretch/>
        </p:blipFill>
        <p:spPr>
          <a:xfrm>
            <a:off x="828662" y="1355622"/>
            <a:ext cx="2831925" cy="2799284"/>
          </a:xfrm>
          <a:prstGeom prst="rect">
            <a:avLst/>
          </a:prstGeom>
          <a:noFill/>
          <a:ln>
            <a:noFill/>
          </a:ln>
        </p:spPr>
      </p:pic>
      <p:sp>
        <p:nvSpPr>
          <p:cNvPr id="183" name="Google Shape;183;g27487669b12_0_107"/>
          <p:cNvSpPr txBox="1"/>
          <p:nvPr/>
        </p:nvSpPr>
        <p:spPr>
          <a:xfrm>
            <a:off x="7677397" y="2828856"/>
            <a:ext cx="37446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chemeClr val="lt1"/>
                </a:solidFill>
                <a:latin typeface="Montserrat"/>
                <a:ea typeface="Montserrat"/>
                <a:cs typeface="Montserrat"/>
                <a:sym typeface="Montserrat"/>
              </a:rPr>
              <a:t>Frase</a:t>
            </a:r>
            <a:endParaRPr sz="1800" b="1" i="0" u="none" strike="noStrike" cap="none">
              <a:solidFill>
                <a:schemeClr val="lt1"/>
              </a:solidFill>
              <a:latin typeface="Montserrat"/>
              <a:ea typeface="Montserrat"/>
              <a:cs typeface="Montserrat"/>
              <a:sym typeface="Montserrat"/>
            </a:endParaRPr>
          </a:p>
        </p:txBody>
      </p:sp>
      <p:cxnSp>
        <p:nvCxnSpPr>
          <p:cNvPr id="184" name="Google Shape;184;g27487669b12_0_107"/>
          <p:cNvCxnSpPr/>
          <p:nvPr/>
        </p:nvCxnSpPr>
        <p:spPr>
          <a:xfrm>
            <a:off x="553374" y="6381221"/>
            <a:ext cx="11262600" cy="0"/>
          </a:xfrm>
          <a:prstGeom prst="straightConnector1">
            <a:avLst/>
          </a:prstGeom>
          <a:noFill/>
          <a:ln w="9525" cap="flat" cmpd="sng">
            <a:solidFill>
              <a:srgbClr val="D8D8D8"/>
            </a:solidFill>
            <a:prstDash val="solid"/>
            <a:round/>
            <a:headEnd type="none" w="sm" len="sm"/>
            <a:tailEnd type="none" w="sm" len="sm"/>
          </a:ln>
        </p:spPr>
      </p:cxnSp>
      <p:sp>
        <p:nvSpPr>
          <p:cNvPr id="185" name="Google Shape;185;g27487669b12_0_107"/>
          <p:cNvSpPr txBox="1"/>
          <p:nvPr/>
        </p:nvSpPr>
        <p:spPr>
          <a:xfrm>
            <a:off x="301322" y="3449346"/>
            <a:ext cx="3729900" cy="2739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C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3600"/>
              <a:buFont typeface="Arial"/>
              <a:buNone/>
            </a:pPr>
            <a:r>
              <a:rPr lang="es-MX" sz="2500" b="1" i="0" u="none" strike="noStrike" cap="none">
                <a:solidFill>
                  <a:schemeClr val="dk1"/>
                </a:solidFill>
                <a:latin typeface="Montserrat"/>
                <a:ea typeface="Montserrat"/>
                <a:cs typeface="Montserrat"/>
                <a:sym typeface="Montserrat"/>
              </a:rPr>
              <a:t>René Jiménez</a:t>
            </a:r>
            <a:endParaRPr sz="1700" b="0" i="1" u="none" strike="noStrike" cap="none">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800"/>
              <a:buFont typeface="Arial"/>
              <a:buNone/>
            </a:pPr>
            <a:r>
              <a:rPr lang="es-MX" sz="1700" b="0" i="0" u="sng" strike="noStrike" cap="none">
                <a:solidFill>
                  <a:schemeClr val="hlink"/>
                </a:solidFill>
                <a:latin typeface="Montserrat"/>
                <a:ea typeface="Montserrat"/>
                <a:cs typeface="Montserrat"/>
                <a:sym typeface="Montserrat"/>
                <a:hlinkClick r:id="rId5"/>
              </a:rPr>
              <a:t>alberto.jimenez@wfglobal.org</a:t>
            </a:r>
            <a:endParaRPr sz="1700" b="0" i="0" u="none" strike="noStrike" cap="none">
              <a:solidFill>
                <a:schemeClr val="dk1"/>
              </a:solidFill>
              <a:latin typeface="Montserrat"/>
              <a:ea typeface="Montserrat"/>
              <a:cs typeface="Montserrat"/>
              <a:sym typeface="Montserrat"/>
            </a:endParaRPr>
          </a:p>
          <a:p>
            <a:pPr marL="0" marR="0" lvl="0" indent="0" algn="ctr" rtl="0">
              <a:lnSpc>
                <a:spcPct val="100000"/>
              </a:lnSpc>
              <a:spcBef>
                <a:spcPts val="600"/>
              </a:spcBef>
              <a:spcAft>
                <a:spcPts val="0"/>
              </a:spcAft>
              <a:buNone/>
            </a:pPr>
            <a:r>
              <a:rPr lang="es-MX" sz="1800" b="1" i="0" u="none" strike="noStrike" cap="none">
                <a:solidFill>
                  <a:srgbClr val="000000"/>
                </a:solidFill>
                <a:latin typeface="Montserrat"/>
                <a:ea typeface="Montserrat"/>
                <a:cs typeface="Montserrat"/>
                <a:sym typeface="Montserrat"/>
              </a:rPr>
              <a:t>Ingeniero y tecnólogo.</a:t>
            </a:r>
            <a:endParaRPr sz="1800" b="1">
              <a:latin typeface="Montserrat"/>
              <a:ea typeface="Montserrat"/>
              <a:cs typeface="Montserrat"/>
              <a:sym typeface="Montserrat"/>
            </a:endParaRPr>
          </a:p>
          <a:p>
            <a:pPr marL="0" marR="0" lvl="0" indent="0" algn="ctr" rtl="0">
              <a:lnSpc>
                <a:spcPct val="100000"/>
              </a:lnSpc>
              <a:spcBef>
                <a:spcPts val="600"/>
              </a:spcBef>
              <a:spcAft>
                <a:spcPts val="0"/>
              </a:spcAft>
              <a:buNone/>
            </a:pPr>
            <a:r>
              <a:rPr lang="es-MX" sz="1600" i="0" u="none" strike="noStrike" cap="none">
                <a:solidFill>
                  <a:srgbClr val="000000"/>
                </a:solidFill>
                <a:latin typeface="Montserrat"/>
                <a:ea typeface="Montserrat"/>
                <a:cs typeface="Montserrat"/>
                <a:sym typeface="Montserrat"/>
              </a:rPr>
              <a:t>Me gusta jugar al aire libre con mis hijos y leer libros de fantasía</a:t>
            </a:r>
            <a:r>
              <a:rPr lang="es-MX" sz="1600">
                <a:latin typeface="Montserrat"/>
                <a:ea typeface="Montserrat"/>
                <a:cs typeface="Montserrat"/>
                <a:sym typeface="Montserrat"/>
              </a:rPr>
              <a:t> 👨‍👧‍👦🐲</a:t>
            </a:r>
            <a:endParaRPr sz="1000">
              <a:latin typeface="Montserrat"/>
              <a:ea typeface="Montserrat"/>
              <a:cs typeface="Montserrat"/>
              <a:sym typeface="Montserrat"/>
            </a:endParaRPr>
          </a:p>
        </p:txBody>
      </p:sp>
      <p:sp>
        <p:nvSpPr>
          <p:cNvPr id="186" name="Google Shape;186;g27487669b12_0_107"/>
          <p:cNvSpPr txBox="1"/>
          <p:nvPr/>
        </p:nvSpPr>
        <p:spPr>
          <a:xfrm>
            <a:off x="301331" y="441225"/>
            <a:ext cx="5348100" cy="658500"/>
          </a:xfrm>
          <a:prstGeom prst="rect">
            <a:avLst/>
          </a:prstGeom>
          <a:noFill/>
          <a:ln>
            <a:noFill/>
          </a:ln>
        </p:spPr>
        <p:txBody>
          <a:bodyPr spcFirstLastPara="1" wrap="square" lIns="91400" tIns="45700" rIns="91400" bIns="45700" anchor="t" anchorCtr="0">
            <a:noAutofit/>
          </a:bodyPr>
          <a:lstStyle/>
          <a:p>
            <a:pPr marL="12700" marR="0" lvl="0" indent="0" algn="l" rtl="0">
              <a:lnSpc>
                <a:spcPct val="100000"/>
              </a:lnSpc>
              <a:spcBef>
                <a:spcPts val="0"/>
              </a:spcBef>
              <a:spcAft>
                <a:spcPts val="0"/>
              </a:spcAft>
              <a:buClr>
                <a:srgbClr val="000000"/>
              </a:buClr>
              <a:buSzPts val="3800"/>
              <a:buFont typeface="Arial"/>
              <a:buNone/>
            </a:pPr>
            <a:r>
              <a:rPr lang="es-MX" sz="3800" b="1" i="0" u="none" strike="noStrike" cap="none">
                <a:solidFill>
                  <a:srgbClr val="BF1717"/>
                </a:solidFill>
                <a:latin typeface="Montserrat"/>
                <a:ea typeface="Montserrat"/>
                <a:cs typeface="Montserrat"/>
                <a:sym typeface="Montserrat"/>
              </a:rPr>
              <a:t>Tu soporte “</a:t>
            </a:r>
            <a:r>
              <a:rPr lang="es-MX" sz="3800" b="1" i="1" u="none" strike="noStrike" cap="none">
                <a:solidFill>
                  <a:srgbClr val="BF1717"/>
                </a:solidFill>
                <a:latin typeface="Montserrat"/>
                <a:ea typeface="Montserrat"/>
                <a:cs typeface="Montserrat"/>
                <a:sym typeface="Montserrat"/>
              </a:rPr>
              <a:t>wani</a:t>
            </a:r>
            <a:r>
              <a:rPr lang="es-MX" sz="3800" b="1" i="0" u="none" strike="noStrike" cap="none">
                <a:solidFill>
                  <a:srgbClr val="BF1717"/>
                </a:solidFill>
                <a:latin typeface="Montserrat"/>
                <a:ea typeface="Montserrat"/>
                <a:cs typeface="Montserrat"/>
                <a:sym typeface="Montserrat"/>
              </a:rPr>
              <a:t>”</a:t>
            </a:r>
            <a:endParaRPr sz="3800" b="1" i="0" u="none" strike="noStrike" cap="none">
              <a:solidFill>
                <a:srgbClr val="BF1717"/>
              </a:solidFill>
              <a:latin typeface="Montserrat"/>
              <a:ea typeface="Montserrat"/>
              <a:cs typeface="Montserrat"/>
              <a:sym typeface="Montserrat"/>
            </a:endParaRPr>
          </a:p>
        </p:txBody>
      </p:sp>
      <p:pic>
        <p:nvPicPr>
          <p:cNvPr id="187" name="Google Shape;187;g27487669b12_0_107"/>
          <p:cNvPicPr preferRelativeResize="0"/>
          <p:nvPr/>
        </p:nvPicPr>
        <p:blipFill rotWithShape="1">
          <a:blip r:embed="rId6">
            <a:alphaModFix/>
          </a:blip>
          <a:srcRect l="11134"/>
          <a:stretch/>
        </p:blipFill>
        <p:spPr>
          <a:xfrm>
            <a:off x="7621125" y="0"/>
            <a:ext cx="4570875" cy="6857999"/>
          </a:xfrm>
          <a:prstGeom prst="rect">
            <a:avLst/>
          </a:prstGeom>
          <a:noFill/>
          <a:ln>
            <a:noFill/>
          </a:ln>
        </p:spPr>
      </p:pic>
      <p:pic>
        <p:nvPicPr>
          <p:cNvPr id="188" name="Google Shape;188;g27487669b12_0_107"/>
          <p:cNvPicPr preferRelativeResize="0"/>
          <p:nvPr/>
        </p:nvPicPr>
        <p:blipFill rotWithShape="1">
          <a:blip r:embed="rId7">
            <a:alphaModFix amt="61000"/>
          </a:blip>
          <a:srcRect/>
          <a:stretch/>
        </p:blipFill>
        <p:spPr>
          <a:xfrm>
            <a:off x="7621125" y="0"/>
            <a:ext cx="4570875" cy="6858000"/>
          </a:xfrm>
          <a:prstGeom prst="rect">
            <a:avLst/>
          </a:prstGeom>
          <a:noFill/>
          <a:ln>
            <a:noFill/>
          </a:ln>
        </p:spPr>
      </p:pic>
      <p:sp>
        <p:nvSpPr>
          <p:cNvPr id="189" name="Google Shape;189;g27487669b12_0_107"/>
          <p:cNvSpPr txBox="1"/>
          <p:nvPr/>
        </p:nvSpPr>
        <p:spPr>
          <a:xfrm>
            <a:off x="8035463" y="3045175"/>
            <a:ext cx="3894600" cy="1062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MX" sz="2000" b="1" i="0" u="none" strike="noStrike" cap="none">
                <a:solidFill>
                  <a:schemeClr val="lt1"/>
                </a:solidFill>
                <a:latin typeface="Montserrat"/>
                <a:ea typeface="Montserrat"/>
                <a:cs typeface="Montserrat"/>
                <a:sym typeface="Montserrat"/>
              </a:rPr>
              <a:t>Te ayudamos a ser el héroe  o heroína de tu historia</a:t>
            </a:r>
            <a:endParaRPr sz="20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700"/>
              <a:buFont typeface="Arial"/>
              <a:buNone/>
            </a:pPr>
            <a:r>
              <a:rPr lang="es-MX" sz="1700" b="0" i="0" u="none" strike="noStrike" cap="none">
                <a:solidFill>
                  <a:schemeClr val="lt1"/>
                </a:solidFill>
                <a:latin typeface="Montserrat"/>
                <a:ea typeface="Montserrat"/>
                <a:cs typeface="Montserrat"/>
                <a:sym typeface="Montserrat"/>
              </a:rPr>
              <a:t>CX Team</a:t>
            </a:r>
            <a:endParaRPr sz="1700" b="0" i="0" u="none" strike="noStrike" cap="none">
              <a:solidFill>
                <a:schemeClr val="lt1"/>
              </a:solidFill>
              <a:latin typeface="Montserrat"/>
              <a:ea typeface="Montserrat"/>
              <a:cs typeface="Montserrat"/>
              <a:sym typeface="Montserrat"/>
            </a:endParaRPr>
          </a:p>
        </p:txBody>
      </p:sp>
      <p:sp>
        <p:nvSpPr>
          <p:cNvPr id="190" name="Google Shape;190;g27487669b12_0_107"/>
          <p:cNvSpPr txBox="1"/>
          <p:nvPr/>
        </p:nvSpPr>
        <p:spPr>
          <a:xfrm>
            <a:off x="7471875" y="2867250"/>
            <a:ext cx="854400" cy="1062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700"/>
              <a:buFont typeface="Arial"/>
              <a:buNone/>
            </a:pPr>
            <a:r>
              <a:rPr lang="es-MX" sz="5700" b="1" i="0" u="none" strike="noStrike" cap="none">
                <a:solidFill>
                  <a:schemeClr val="lt1"/>
                </a:solidFill>
                <a:latin typeface="Montserrat"/>
                <a:ea typeface="Montserrat"/>
                <a:cs typeface="Montserrat"/>
                <a:sym typeface="Montserrat"/>
              </a:rPr>
              <a:t>“</a:t>
            </a:r>
            <a:endParaRPr sz="4600" b="0" i="0" u="none" strike="noStrike" cap="none">
              <a:solidFill>
                <a:schemeClr val="lt1"/>
              </a:solidFill>
              <a:latin typeface="Montserrat"/>
              <a:ea typeface="Montserrat"/>
              <a:cs typeface="Montserrat"/>
              <a:sym typeface="Montserrat"/>
            </a:endParaRPr>
          </a:p>
        </p:txBody>
      </p:sp>
      <p:sp>
        <p:nvSpPr>
          <p:cNvPr id="191" name="Google Shape;191;g27487669b12_0_107"/>
          <p:cNvSpPr txBox="1"/>
          <p:nvPr/>
        </p:nvSpPr>
        <p:spPr>
          <a:xfrm rot="10800000">
            <a:off x="10417400" y="2955888"/>
            <a:ext cx="3000000" cy="1062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700"/>
              <a:buFont typeface="Arial"/>
              <a:buNone/>
            </a:pPr>
            <a:r>
              <a:rPr lang="es-MX" sz="5700" b="1" i="0" u="none" strike="noStrike" cap="none">
                <a:solidFill>
                  <a:schemeClr val="lt1"/>
                </a:solidFill>
                <a:latin typeface="Montserrat"/>
                <a:ea typeface="Montserrat"/>
                <a:cs typeface="Montserrat"/>
                <a:sym typeface="Montserrat"/>
              </a:rPr>
              <a:t>“</a:t>
            </a:r>
            <a:endParaRPr sz="4600" b="0" i="0" u="none" strike="noStrike" cap="none">
              <a:solidFill>
                <a:schemeClr val="lt1"/>
              </a:solidFill>
              <a:latin typeface="Montserrat"/>
              <a:ea typeface="Montserrat"/>
              <a:cs typeface="Montserrat"/>
              <a:sym typeface="Montserrat"/>
            </a:endParaRPr>
          </a:p>
        </p:txBody>
      </p:sp>
      <p:sp>
        <p:nvSpPr>
          <p:cNvPr id="192" name="Google Shape;192;g27487669b12_0_107"/>
          <p:cNvSpPr txBox="1"/>
          <p:nvPr/>
        </p:nvSpPr>
        <p:spPr>
          <a:xfrm>
            <a:off x="4031114" y="3480374"/>
            <a:ext cx="3490800" cy="3001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C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3600"/>
              <a:buFont typeface="Arial"/>
              <a:buNone/>
            </a:pPr>
            <a:r>
              <a:rPr lang="es-MX" sz="2500" b="1" i="0" u="none" strike="noStrike" cap="none">
                <a:solidFill>
                  <a:schemeClr val="dk1"/>
                </a:solidFill>
                <a:latin typeface="Montserrat"/>
                <a:ea typeface="Montserrat"/>
                <a:cs typeface="Montserrat"/>
                <a:sym typeface="Montserrat"/>
              </a:rPr>
              <a:t>Victor Munguía</a:t>
            </a:r>
            <a:endParaRPr sz="1700" b="0" i="1" u="none" strike="noStrike" cap="none">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800"/>
              <a:buFont typeface="Arial"/>
              <a:buNone/>
            </a:pPr>
            <a:r>
              <a:rPr lang="es-MX" sz="1600" b="0" i="0" u="sng" strike="noStrike" cap="none">
                <a:solidFill>
                  <a:schemeClr val="hlink"/>
                </a:solidFill>
                <a:latin typeface="Montserrat"/>
                <a:ea typeface="Montserrat"/>
                <a:cs typeface="Montserrat"/>
                <a:sym typeface="Montserrat"/>
                <a:hlinkClick r:id="rId8"/>
              </a:rPr>
              <a:t>victor.munguia@wfglobal.org</a:t>
            </a:r>
            <a:endParaRPr sz="1600">
              <a:solidFill>
                <a:schemeClr val="dk1"/>
              </a:solidFill>
              <a:latin typeface="Montserrat"/>
              <a:ea typeface="Montserrat"/>
              <a:cs typeface="Montserrat"/>
              <a:sym typeface="Montserrat"/>
            </a:endParaRPr>
          </a:p>
          <a:p>
            <a:pPr marL="0" marR="0" lvl="0" indent="0" algn="ctr" rtl="0">
              <a:lnSpc>
                <a:spcPct val="100000"/>
              </a:lnSpc>
              <a:spcBef>
                <a:spcPts val="600"/>
              </a:spcBef>
              <a:spcAft>
                <a:spcPts val="0"/>
              </a:spcAft>
              <a:buNone/>
            </a:pPr>
            <a:r>
              <a:rPr lang="es-MX" sz="1800" b="1" i="0" u="none" strike="noStrike" cap="none">
                <a:solidFill>
                  <a:srgbClr val="000000"/>
                </a:solidFill>
                <a:latin typeface="Montserrat"/>
                <a:ea typeface="Montserrat"/>
                <a:cs typeface="Montserrat"/>
                <a:sym typeface="Montserrat"/>
              </a:rPr>
              <a:t>Planeación estratégica y emprendimiento.</a:t>
            </a:r>
            <a:endParaRPr sz="1200" b="1">
              <a:latin typeface="Montserrat"/>
              <a:ea typeface="Montserrat"/>
              <a:cs typeface="Montserrat"/>
              <a:sym typeface="Montserrat"/>
            </a:endParaRPr>
          </a:p>
          <a:p>
            <a:pPr marL="0" marR="0" lvl="0" indent="0" algn="ctr" rtl="0">
              <a:lnSpc>
                <a:spcPct val="100000"/>
              </a:lnSpc>
              <a:spcBef>
                <a:spcPts val="600"/>
              </a:spcBef>
              <a:spcAft>
                <a:spcPts val="0"/>
              </a:spcAft>
              <a:buNone/>
            </a:pPr>
            <a:r>
              <a:rPr lang="es-MX" sz="1600" i="0" u="none" strike="noStrike" cap="none">
                <a:solidFill>
                  <a:srgbClr val="000000"/>
                </a:solidFill>
                <a:latin typeface="Montserrat"/>
                <a:ea typeface="Montserrat"/>
                <a:cs typeface="Montserrat"/>
                <a:sym typeface="Montserrat"/>
              </a:rPr>
              <a:t>Me gusta viajar, la fotografía y el paddle board</a:t>
            </a:r>
            <a:r>
              <a:rPr lang="es-MX" sz="1600">
                <a:latin typeface="Montserrat"/>
                <a:ea typeface="Montserrat"/>
                <a:cs typeface="Montserrat"/>
                <a:sym typeface="Montserrat"/>
              </a:rPr>
              <a:t> 🧑‍✈️</a:t>
            </a:r>
            <a:endParaRPr sz="1000">
              <a:latin typeface="Montserrat"/>
              <a:ea typeface="Montserrat"/>
              <a:cs typeface="Montserrat"/>
              <a:sym typeface="Montserrat"/>
            </a:endParaRPr>
          </a:p>
        </p:txBody>
      </p:sp>
      <p:pic>
        <p:nvPicPr>
          <p:cNvPr id="193" name="Google Shape;193;g27487669b12_0_107" descr="A person with a beard and mustache wearing a blue shirt&#10;&#10;Description automatically generated"/>
          <p:cNvPicPr preferRelativeResize="0"/>
          <p:nvPr/>
        </p:nvPicPr>
        <p:blipFill rotWithShape="1">
          <a:blip r:embed="rId9">
            <a:alphaModFix/>
          </a:blip>
          <a:srcRect t="16922"/>
          <a:stretch/>
        </p:blipFill>
        <p:spPr>
          <a:xfrm>
            <a:off x="4453648" y="1276600"/>
            <a:ext cx="2822805" cy="2899624"/>
          </a:xfrm>
          <a:prstGeom prst="rect">
            <a:avLst/>
          </a:prstGeom>
          <a:noFill/>
          <a:ln>
            <a:noFill/>
          </a:ln>
        </p:spPr>
      </p:pic>
      <p:pic>
        <p:nvPicPr>
          <p:cNvPr id="194" name="Google Shape;194;g27487669b12_0_107"/>
          <p:cNvPicPr preferRelativeResize="0"/>
          <p:nvPr/>
        </p:nvPicPr>
        <p:blipFill rotWithShape="1">
          <a:blip r:embed="rId4">
            <a:alphaModFix amt="28000"/>
          </a:blip>
          <a:srcRect/>
          <a:stretch/>
        </p:blipFill>
        <p:spPr>
          <a:xfrm>
            <a:off x="4403174" y="1291135"/>
            <a:ext cx="2925164" cy="28778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3bee1d6992_0_0"/>
          <p:cNvSpPr txBox="1"/>
          <p:nvPr/>
        </p:nvSpPr>
        <p:spPr>
          <a:xfrm>
            <a:off x="287224" y="356425"/>
            <a:ext cx="7537200" cy="658500"/>
          </a:xfrm>
          <a:prstGeom prst="rect">
            <a:avLst/>
          </a:prstGeom>
          <a:noFill/>
          <a:ln>
            <a:noFill/>
          </a:ln>
        </p:spPr>
        <p:txBody>
          <a:bodyPr spcFirstLastPara="1" wrap="square" lIns="91400" tIns="45700" rIns="91400" bIns="45700" anchor="t" anchorCtr="0">
            <a:noAutofit/>
          </a:bodyPr>
          <a:lstStyle/>
          <a:p>
            <a:pPr marL="12700" marR="0" lvl="0" indent="0" algn="l" rtl="0">
              <a:lnSpc>
                <a:spcPct val="100000"/>
              </a:lnSpc>
              <a:spcBef>
                <a:spcPts val="0"/>
              </a:spcBef>
              <a:spcAft>
                <a:spcPts val="0"/>
              </a:spcAft>
              <a:buClr>
                <a:srgbClr val="000000"/>
              </a:buClr>
              <a:buSzPts val="3800"/>
              <a:buFont typeface="Arial"/>
              <a:buNone/>
            </a:pPr>
            <a:r>
              <a:rPr lang="es-MX" sz="3800" b="1">
                <a:solidFill>
                  <a:srgbClr val="BF1717"/>
                </a:solidFill>
                <a:latin typeface="Montserrat"/>
                <a:ea typeface="Montserrat"/>
                <a:cs typeface="Montserrat"/>
                <a:sym typeface="Montserrat"/>
              </a:rPr>
              <a:t>Plantillas y herramientas</a:t>
            </a:r>
            <a:endParaRPr sz="3800" b="1" i="0" u="none" strike="noStrike" cap="none">
              <a:solidFill>
                <a:srgbClr val="BF1717"/>
              </a:solidFill>
              <a:latin typeface="Montserrat"/>
              <a:ea typeface="Montserrat"/>
              <a:cs typeface="Montserrat"/>
              <a:sym typeface="Montserrat"/>
            </a:endParaRPr>
          </a:p>
        </p:txBody>
      </p:sp>
      <p:pic>
        <p:nvPicPr>
          <p:cNvPr id="229" name="Google Shape;229;g23bee1d6992_0_0"/>
          <p:cNvPicPr preferRelativeResize="0"/>
          <p:nvPr/>
        </p:nvPicPr>
        <p:blipFill rotWithShape="1">
          <a:blip r:embed="rId3">
            <a:alphaModFix/>
          </a:blip>
          <a:srcRect/>
          <a:stretch/>
        </p:blipFill>
        <p:spPr>
          <a:xfrm>
            <a:off x="10881031" y="197147"/>
            <a:ext cx="1042016" cy="511283"/>
          </a:xfrm>
          <a:prstGeom prst="rect">
            <a:avLst/>
          </a:prstGeom>
          <a:noFill/>
          <a:ln>
            <a:noFill/>
          </a:ln>
        </p:spPr>
      </p:pic>
      <p:grpSp>
        <p:nvGrpSpPr>
          <p:cNvPr id="230" name="Google Shape;230;g23bee1d6992_0_0"/>
          <p:cNvGrpSpPr/>
          <p:nvPr/>
        </p:nvGrpSpPr>
        <p:grpSpPr>
          <a:xfrm>
            <a:off x="13446" y="5683841"/>
            <a:ext cx="12165107" cy="1191092"/>
            <a:chOff x="13446" y="5683841"/>
            <a:chExt cx="12165107" cy="1191092"/>
          </a:xfrm>
        </p:grpSpPr>
        <p:pic>
          <p:nvPicPr>
            <p:cNvPr id="231" name="Google Shape;231;g23bee1d6992_0_0"/>
            <p:cNvPicPr preferRelativeResize="0"/>
            <p:nvPr/>
          </p:nvPicPr>
          <p:blipFill rotWithShape="1">
            <a:blip r:embed="rId4">
              <a:alphaModFix/>
            </a:blip>
            <a:srcRect t="49650"/>
            <a:stretch/>
          </p:blipFill>
          <p:spPr>
            <a:xfrm>
              <a:off x="13446" y="5683841"/>
              <a:ext cx="4187597" cy="1186033"/>
            </a:xfrm>
            <a:prstGeom prst="rect">
              <a:avLst/>
            </a:prstGeom>
            <a:noFill/>
            <a:ln>
              <a:noFill/>
            </a:ln>
          </p:spPr>
        </p:pic>
        <p:pic>
          <p:nvPicPr>
            <p:cNvPr id="232" name="Google Shape;232;g23bee1d6992_0_0"/>
            <p:cNvPicPr preferRelativeResize="0"/>
            <p:nvPr/>
          </p:nvPicPr>
          <p:blipFill rotWithShape="1">
            <a:blip r:embed="rId4">
              <a:alphaModFix/>
            </a:blip>
            <a:srcRect t="49650"/>
            <a:stretch/>
          </p:blipFill>
          <p:spPr>
            <a:xfrm flipH="1">
              <a:off x="4164276" y="5688900"/>
              <a:ext cx="4191444" cy="1186033"/>
            </a:xfrm>
            <a:prstGeom prst="rect">
              <a:avLst/>
            </a:prstGeom>
            <a:noFill/>
            <a:ln>
              <a:noFill/>
            </a:ln>
          </p:spPr>
        </p:pic>
        <p:pic>
          <p:nvPicPr>
            <p:cNvPr id="233" name="Google Shape;233;g23bee1d6992_0_0"/>
            <p:cNvPicPr preferRelativeResize="0"/>
            <p:nvPr/>
          </p:nvPicPr>
          <p:blipFill rotWithShape="1">
            <a:blip r:embed="rId4">
              <a:alphaModFix/>
            </a:blip>
            <a:srcRect t="49650" r="8441"/>
            <a:stretch/>
          </p:blipFill>
          <p:spPr>
            <a:xfrm>
              <a:off x="8344728" y="5683841"/>
              <a:ext cx="3833825" cy="1186033"/>
            </a:xfrm>
            <a:prstGeom prst="rect">
              <a:avLst/>
            </a:prstGeom>
            <a:noFill/>
            <a:ln>
              <a:noFill/>
            </a:ln>
          </p:spPr>
        </p:pic>
      </p:grpSp>
      <p:cxnSp>
        <p:nvCxnSpPr>
          <p:cNvPr id="234" name="Google Shape;234;g23bee1d6992_0_0"/>
          <p:cNvCxnSpPr/>
          <p:nvPr/>
        </p:nvCxnSpPr>
        <p:spPr>
          <a:xfrm flipH="1">
            <a:off x="8493488" y="2126225"/>
            <a:ext cx="12900" cy="2478000"/>
          </a:xfrm>
          <a:prstGeom prst="straightConnector1">
            <a:avLst/>
          </a:prstGeom>
          <a:noFill/>
          <a:ln w="76200" cap="flat" cmpd="sng">
            <a:solidFill>
              <a:schemeClr val="lt1"/>
            </a:solidFill>
            <a:prstDash val="solid"/>
            <a:round/>
            <a:headEnd type="none" w="med" len="med"/>
            <a:tailEnd type="none" w="med" len="med"/>
          </a:ln>
        </p:spPr>
      </p:cxnSp>
      <p:cxnSp>
        <p:nvCxnSpPr>
          <p:cNvPr id="235" name="Google Shape;235;g23bee1d6992_0_0"/>
          <p:cNvCxnSpPr/>
          <p:nvPr/>
        </p:nvCxnSpPr>
        <p:spPr>
          <a:xfrm flipH="1">
            <a:off x="5241363" y="2126225"/>
            <a:ext cx="12900" cy="2478000"/>
          </a:xfrm>
          <a:prstGeom prst="straightConnector1">
            <a:avLst/>
          </a:prstGeom>
          <a:noFill/>
          <a:ln w="76200" cap="flat" cmpd="sng">
            <a:solidFill>
              <a:schemeClr val="lt1"/>
            </a:solidFill>
            <a:prstDash val="solid"/>
            <a:round/>
            <a:headEnd type="none" w="med" len="med"/>
            <a:tailEnd type="none" w="med" len="med"/>
          </a:ln>
        </p:spPr>
      </p:cxnSp>
      <p:cxnSp>
        <p:nvCxnSpPr>
          <p:cNvPr id="236" name="Google Shape;236;g23bee1d6992_0_0"/>
          <p:cNvCxnSpPr/>
          <p:nvPr/>
        </p:nvCxnSpPr>
        <p:spPr>
          <a:xfrm flipH="1">
            <a:off x="3515938" y="4241225"/>
            <a:ext cx="12900" cy="2478000"/>
          </a:xfrm>
          <a:prstGeom prst="straightConnector1">
            <a:avLst/>
          </a:prstGeom>
          <a:noFill/>
          <a:ln w="76200" cap="flat" cmpd="sng">
            <a:solidFill>
              <a:schemeClr val="lt1"/>
            </a:solidFill>
            <a:prstDash val="solid"/>
            <a:round/>
            <a:headEnd type="none" w="med" len="med"/>
            <a:tailEnd type="none" w="med" len="med"/>
          </a:ln>
        </p:spPr>
      </p:cxnSp>
      <p:cxnSp>
        <p:nvCxnSpPr>
          <p:cNvPr id="237" name="Google Shape;237;g23bee1d6992_0_0"/>
          <p:cNvCxnSpPr/>
          <p:nvPr/>
        </p:nvCxnSpPr>
        <p:spPr>
          <a:xfrm flipH="1">
            <a:off x="6648813" y="4241225"/>
            <a:ext cx="12900" cy="2478000"/>
          </a:xfrm>
          <a:prstGeom prst="straightConnector1">
            <a:avLst/>
          </a:prstGeom>
          <a:noFill/>
          <a:ln w="76200" cap="flat" cmpd="sng">
            <a:solidFill>
              <a:schemeClr val="lt1"/>
            </a:solidFill>
            <a:prstDash val="solid"/>
            <a:round/>
            <a:headEnd type="none" w="med" len="med"/>
            <a:tailEnd type="none" w="med" len="med"/>
          </a:ln>
        </p:spPr>
      </p:cxnSp>
      <p:cxnSp>
        <p:nvCxnSpPr>
          <p:cNvPr id="238" name="Google Shape;238;g23bee1d6992_0_0"/>
          <p:cNvCxnSpPr/>
          <p:nvPr/>
        </p:nvCxnSpPr>
        <p:spPr>
          <a:xfrm flipH="1">
            <a:off x="9810350" y="3946475"/>
            <a:ext cx="12900" cy="2478000"/>
          </a:xfrm>
          <a:prstGeom prst="straightConnector1">
            <a:avLst/>
          </a:prstGeom>
          <a:noFill/>
          <a:ln w="76200" cap="flat" cmpd="sng">
            <a:solidFill>
              <a:schemeClr val="lt1"/>
            </a:solidFill>
            <a:prstDash val="solid"/>
            <a:round/>
            <a:headEnd type="none" w="med" len="med"/>
            <a:tailEnd type="none" w="med" len="med"/>
          </a:ln>
        </p:spPr>
      </p:cxnSp>
      <p:sp>
        <p:nvSpPr>
          <p:cNvPr id="239" name="Google Shape;239;g23bee1d6992_0_0"/>
          <p:cNvSpPr txBox="1"/>
          <p:nvPr/>
        </p:nvSpPr>
        <p:spPr>
          <a:xfrm>
            <a:off x="774263" y="1402238"/>
            <a:ext cx="11203500" cy="170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000" b="1">
                <a:latin typeface="Montserrat"/>
                <a:ea typeface="Montserrat"/>
                <a:cs typeface="Montserrat"/>
                <a:sym typeface="Montserrat"/>
              </a:rPr>
              <a:t>Registro en Genie (Plataforma WF) : </a:t>
            </a:r>
            <a:r>
              <a:rPr lang="es-MX" sz="2000">
                <a:latin typeface="Montserrat"/>
                <a:ea typeface="Montserrat"/>
                <a:cs typeface="Montserrat"/>
                <a:sym typeface="Montserrat"/>
              </a:rPr>
              <a:t>¿Tienes dudas sobre cómo ingresar, darte de alta o subir tu milestone?</a:t>
            </a:r>
            <a:endParaRPr sz="2000">
              <a:latin typeface="Montserrat"/>
              <a:ea typeface="Montserrat"/>
              <a:cs typeface="Montserrat"/>
              <a:sym typeface="Montserrat"/>
            </a:endParaRPr>
          </a:p>
          <a:p>
            <a:pPr marL="457200" lvl="0" indent="-349250" algn="l" rtl="0">
              <a:spcBef>
                <a:spcPts val="0"/>
              </a:spcBef>
              <a:spcAft>
                <a:spcPts val="0"/>
              </a:spcAft>
              <a:buSzPts val="1900"/>
              <a:buFont typeface="Montserrat"/>
              <a:buChar char="●"/>
            </a:pPr>
            <a:r>
              <a:rPr lang="es-MX" sz="1900" u="sng">
                <a:solidFill>
                  <a:schemeClr val="hlink"/>
                </a:solidFill>
                <a:latin typeface="Montserrat"/>
                <a:ea typeface="Montserrat"/>
                <a:cs typeface="Montserrat"/>
                <a:sym typeface="Montserrat"/>
                <a:hlinkClick r:id="rId5"/>
              </a:rPr>
              <a:t>Consulta el manual</a:t>
            </a:r>
            <a:endParaRPr sz="1900">
              <a:latin typeface="Montserrat"/>
              <a:ea typeface="Montserrat"/>
              <a:cs typeface="Montserrat"/>
              <a:sym typeface="Montserrat"/>
            </a:endParaRPr>
          </a:p>
          <a:p>
            <a:pPr marL="457200" lvl="0" indent="-349250" algn="l" rtl="0">
              <a:spcBef>
                <a:spcPts val="0"/>
              </a:spcBef>
              <a:spcAft>
                <a:spcPts val="0"/>
              </a:spcAft>
              <a:buSzPts val="1900"/>
              <a:buFont typeface="Montserrat"/>
              <a:buChar char="●"/>
            </a:pPr>
            <a:r>
              <a:rPr lang="es-MX" sz="1900" u="sng">
                <a:solidFill>
                  <a:schemeClr val="hlink"/>
                </a:solidFill>
                <a:latin typeface="Montserrat"/>
                <a:ea typeface="Montserrat"/>
                <a:cs typeface="Montserrat"/>
                <a:sym typeface="Montserrat"/>
                <a:hlinkClick r:id="rId6"/>
              </a:rPr>
              <a:t>Revisa los videos</a:t>
            </a:r>
            <a:endParaRPr sz="1900">
              <a:latin typeface="Montserrat"/>
              <a:ea typeface="Montserrat"/>
              <a:cs typeface="Montserrat"/>
              <a:sym typeface="Montserrat"/>
            </a:endParaRPr>
          </a:p>
          <a:p>
            <a:pPr marL="0" lvl="0" indent="0" algn="l" rtl="0">
              <a:spcBef>
                <a:spcPts val="0"/>
              </a:spcBef>
              <a:spcAft>
                <a:spcPts val="0"/>
              </a:spcAft>
              <a:buNone/>
            </a:pPr>
            <a:endParaRPr sz="2100" b="1">
              <a:latin typeface="Montserrat"/>
              <a:ea typeface="Montserrat"/>
              <a:cs typeface="Montserrat"/>
              <a:sym typeface="Montserrat"/>
            </a:endParaRPr>
          </a:p>
        </p:txBody>
      </p:sp>
      <p:sp>
        <p:nvSpPr>
          <p:cNvPr id="240" name="Google Shape;240;g23bee1d6992_0_0"/>
          <p:cNvSpPr/>
          <p:nvPr/>
        </p:nvSpPr>
        <p:spPr>
          <a:xfrm>
            <a:off x="242950" y="1465475"/>
            <a:ext cx="467100" cy="429900"/>
          </a:xfrm>
          <a:prstGeom prst="ellipse">
            <a:avLst/>
          </a:prstGeom>
          <a:solidFill>
            <a:srgbClr val="ED7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23bee1d6992_0_0"/>
          <p:cNvSpPr txBox="1"/>
          <p:nvPr/>
        </p:nvSpPr>
        <p:spPr>
          <a:xfrm>
            <a:off x="329950" y="1428275"/>
            <a:ext cx="467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1900" b="1">
                <a:solidFill>
                  <a:srgbClr val="FFFFFF"/>
                </a:solidFill>
                <a:latin typeface="Montserrat"/>
                <a:ea typeface="Montserrat"/>
                <a:cs typeface="Montserrat"/>
                <a:sym typeface="Montserrat"/>
              </a:rPr>
              <a:t>1</a:t>
            </a:r>
            <a:endParaRPr sz="1900" b="1">
              <a:solidFill>
                <a:srgbClr val="FFFFFF"/>
              </a:solidFill>
              <a:latin typeface="Montserrat"/>
              <a:ea typeface="Montserrat"/>
              <a:cs typeface="Montserrat"/>
              <a:sym typeface="Montserrat"/>
            </a:endParaRPr>
          </a:p>
        </p:txBody>
      </p:sp>
      <p:sp>
        <p:nvSpPr>
          <p:cNvPr id="242" name="Google Shape;242;g23bee1d6992_0_0"/>
          <p:cNvSpPr txBox="1"/>
          <p:nvPr/>
        </p:nvSpPr>
        <p:spPr>
          <a:xfrm>
            <a:off x="774301" y="2774425"/>
            <a:ext cx="111489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000" b="1" u="sng" dirty="0">
                <a:solidFill>
                  <a:schemeClr val="hlink"/>
                </a:solidFill>
                <a:latin typeface="Montserrat"/>
                <a:ea typeface="Montserrat"/>
                <a:cs typeface="Montserrat"/>
                <a:sym typeface="Montserrat"/>
                <a:hlinkClick r:id="rId7"/>
              </a:rPr>
              <a:t>¡Presume que eres parte de WF!</a:t>
            </a:r>
            <a:r>
              <a:rPr lang="es-MX" sz="2000" b="1" dirty="0">
                <a:latin typeface="Montserrat"/>
                <a:ea typeface="Montserrat"/>
                <a:cs typeface="Montserrat"/>
                <a:sym typeface="Montserrat"/>
              </a:rPr>
              <a:t> </a:t>
            </a:r>
            <a:r>
              <a:rPr lang="es-MX" sz="2000" dirty="0">
                <a:latin typeface="Montserrat"/>
                <a:ea typeface="Montserrat"/>
                <a:cs typeface="Montserrat"/>
                <a:sym typeface="Montserrat"/>
              </a:rPr>
              <a:t>¡Ya eres parte de este proyecto! 📸 Présumelo en tus redes y no olvide etiquetarnos </a:t>
            </a:r>
            <a:r>
              <a:rPr lang="es-MX" sz="2000" b="1" dirty="0">
                <a:latin typeface="Montserrat"/>
                <a:ea typeface="Montserrat"/>
                <a:cs typeface="Montserrat"/>
                <a:sym typeface="Montserrat"/>
              </a:rPr>
              <a:t>@wflatam</a:t>
            </a:r>
            <a:endParaRPr sz="2000" b="1" dirty="0">
              <a:latin typeface="Montserrat"/>
              <a:ea typeface="Montserrat"/>
              <a:cs typeface="Montserrat"/>
              <a:sym typeface="Montserrat"/>
            </a:endParaRPr>
          </a:p>
        </p:txBody>
      </p:sp>
      <p:sp>
        <p:nvSpPr>
          <p:cNvPr id="243" name="Google Shape;243;g23bee1d6992_0_0"/>
          <p:cNvSpPr/>
          <p:nvPr/>
        </p:nvSpPr>
        <p:spPr>
          <a:xfrm>
            <a:off x="214238" y="2813425"/>
            <a:ext cx="467100" cy="429900"/>
          </a:xfrm>
          <a:prstGeom prst="ellipse">
            <a:avLst/>
          </a:prstGeom>
          <a:solidFill>
            <a:srgbClr val="ED7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23bee1d6992_0_0"/>
          <p:cNvSpPr txBox="1"/>
          <p:nvPr/>
        </p:nvSpPr>
        <p:spPr>
          <a:xfrm>
            <a:off x="301238" y="2776225"/>
            <a:ext cx="467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1900" b="1">
                <a:solidFill>
                  <a:srgbClr val="FFFFFF"/>
                </a:solidFill>
                <a:latin typeface="Montserrat"/>
                <a:ea typeface="Montserrat"/>
                <a:cs typeface="Montserrat"/>
                <a:sym typeface="Montserrat"/>
              </a:rPr>
              <a:t>2</a:t>
            </a:r>
            <a:endParaRPr sz="1900" b="1">
              <a:solidFill>
                <a:srgbClr val="FFFFFF"/>
              </a:solidFill>
              <a:latin typeface="Montserrat"/>
              <a:ea typeface="Montserrat"/>
              <a:cs typeface="Montserrat"/>
              <a:sym typeface="Montserrat"/>
            </a:endParaRPr>
          </a:p>
        </p:txBody>
      </p:sp>
      <p:sp>
        <p:nvSpPr>
          <p:cNvPr id="245" name="Google Shape;245;g23bee1d6992_0_0"/>
          <p:cNvSpPr txBox="1"/>
          <p:nvPr/>
        </p:nvSpPr>
        <p:spPr>
          <a:xfrm>
            <a:off x="818575" y="3498050"/>
            <a:ext cx="11104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000" b="1" u="sng" dirty="0">
                <a:solidFill>
                  <a:schemeClr val="hlink"/>
                </a:solidFill>
                <a:latin typeface="Montserrat"/>
                <a:ea typeface="Montserrat"/>
                <a:cs typeface="Montserrat"/>
                <a:sym typeface="Montserrat"/>
                <a:hlinkClick r:id="rId8"/>
              </a:rPr>
              <a:t>Fondo Zoom</a:t>
            </a:r>
            <a:r>
              <a:rPr lang="es-MX" sz="2000" b="1" dirty="0">
                <a:latin typeface="Montserrat"/>
                <a:ea typeface="Montserrat"/>
                <a:cs typeface="Montserrat"/>
                <a:sym typeface="Montserrat"/>
              </a:rPr>
              <a:t> </a:t>
            </a:r>
            <a:r>
              <a:rPr lang="es-MX" sz="2000" dirty="0">
                <a:latin typeface="Montserrat"/>
                <a:ea typeface="Montserrat"/>
                <a:cs typeface="Montserrat"/>
                <a:sym typeface="Montserrat"/>
              </a:rPr>
              <a:t>Te dejamos un fondo para que los uses en tus clases virtuales y pitch virtual. ¡Úsalo sabiamente! 😉</a:t>
            </a:r>
            <a:endParaRPr sz="2000" dirty="0">
              <a:latin typeface="Montserrat"/>
              <a:ea typeface="Montserrat"/>
              <a:cs typeface="Montserrat"/>
              <a:sym typeface="Montserrat"/>
            </a:endParaRPr>
          </a:p>
        </p:txBody>
      </p:sp>
      <p:sp>
        <p:nvSpPr>
          <p:cNvPr id="246" name="Google Shape;246;g23bee1d6992_0_0"/>
          <p:cNvSpPr/>
          <p:nvPr/>
        </p:nvSpPr>
        <p:spPr>
          <a:xfrm>
            <a:off x="258513" y="3507938"/>
            <a:ext cx="467100" cy="429900"/>
          </a:xfrm>
          <a:prstGeom prst="ellipse">
            <a:avLst/>
          </a:prstGeom>
          <a:solidFill>
            <a:srgbClr val="ED7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23bee1d6992_0_0"/>
          <p:cNvSpPr txBox="1"/>
          <p:nvPr/>
        </p:nvSpPr>
        <p:spPr>
          <a:xfrm>
            <a:off x="345513" y="3512050"/>
            <a:ext cx="467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1900" b="1">
                <a:solidFill>
                  <a:srgbClr val="FFFFFF"/>
                </a:solidFill>
                <a:latin typeface="Montserrat"/>
                <a:ea typeface="Montserrat"/>
                <a:cs typeface="Montserrat"/>
                <a:sym typeface="Montserrat"/>
              </a:rPr>
              <a:t>3</a:t>
            </a:r>
            <a:endParaRPr sz="1900" b="1">
              <a:solidFill>
                <a:srgbClr val="FFFFFF"/>
              </a:solidFill>
              <a:latin typeface="Montserrat"/>
              <a:ea typeface="Montserrat"/>
              <a:cs typeface="Montserrat"/>
              <a:sym typeface="Montserrat"/>
            </a:endParaRPr>
          </a:p>
        </p:txBody>
      </p:sp>
      <p:sp>
        <p:nvSpPr>
          <p:cNvPr id="248" name="Google Shape;248;g23bee1d6992_0_0"/>
          <p:cNvSpPr txBox="1"/>
          <p:nvPr/>
        </p:nvSpPr>
        <p:spPr>
          <a:xfrm>
            <a:off x="818549" y="4135325"/>
            <a:ext cx="111045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100" b="1" u="sng">
                <a:solidFill>
                  <a:schemeClr val="hlink"/>
                </a:solidFill>
                <a:latin typeface="Montserrat"/>
                <a:ea typeface="Montserrat"/>
                <a:cs typeface="Montserrat"/>
                <a:sym typeface="Montserrat"/>
                <a:hlinkClick r:id="rId9"/>
              </a:rPr>
              <a:t>¿</a:t>
            </a:r>
            <a:r>
              <a:rPr lang="es-MX" sz="2100" b="1" u="sng">
                <a:solidFill>
                  <a:schemeClr val="hlink"/>
                </a:solidFill>
                <a:latin typeface="Montserrat"/>
                <a:ea typeface="Montserrat"/>
                <a:cs typeface="Montserrat"/>
                <a:sym typeface="Montserrat"/>
                <a:hlinkClick r:id="rId9"/>
              </a:rPr>
              <a:t>Quieres</a:t>
            </a:r>
            <a:r>
              <a:rPr lang="es-MX" sz="2100" b="1" u="sng">
                <a:solidFill>
                  <a:schemeClr val="hlink"/>
                </a:solidFill>
                <a:latin typeface="Montserrat"/>
                <a:ea typeface="Montserrat"/>
                <a:cs typeface="Montserrat"/>
                <a:sym typeface="Montserrat"/>
                <a:hlinkClick r:id="rId9"/>
              </a:rPr>
              <a:t> organizar tu día?</a:t>
            </a:r>
            <a:r>
              <a:rPr lang="es-MX" sz="2100" b="1">
                <a:latin typeface="Montserrat"/>
                <a:ea typeface="Montserrat"/>
                <a:cs typeface="Montserrat"/>
                <a:sym typeface="Montserrat"/>
              </a:rPr>
              <a:t> </a:t>
            </a:r>
            <a:r>
              <a:rPr lang="es-MX" sz="2000">
                <a:latin typeface="Montserrat"/>
                <a:ea typeface="Montserrat"/>
                <a:cs typeface="Montserrat"/>
                <a:sym typeface="Montserrat"/>
              </a:rPr>
              <a:t>Hemos preparado para ti una serie de plantillas que puedes imprimir para que organices tu día. semana o mes. Esperamos te funcionen</a:t>
            </a:r>
            <a:endParaRPr sz="2000">
              <a:latin typeface="Montserrat"/>
              <a:ea typeface="Montserrat"/>
              <a:cs typeface="Montserrat"/>
              <a:sym typeface="Montserrat"/>
            </a:endParaRPr>
          </a:p>
        </p:txBody>
      </p:sp>
      <p:sp>
        <p:nvSpPr>
          <p:cNvPr id="249" name="Google Shape;249;g23bee1d6992_0_0"/>
          <p:cNvSpPr/>
          <p:nvPr/>
        </p:nvSpPr>
        <p:spPr>
          <a:xfrm>
            <a:off x="258513" y="4174325"/>
            <a:ext cx="467100" cy="429900"/>
          </a:xfrm>
          <a:prstGeom prst="ellipse">
            <a:avLst/>
          </a:prstGeom>
          <a:solidFill>
            <a:srgbClr val="ED7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g23bee1d6992_0_0"/>
          <p:cNvSpPr txBox="1"/>
          <p:nvPr/>
        </p:nvSpPr>
        <p:spPr>
          <a:xfrm>
            <a:off x="345513" y="4137125"/>
            <a:ext cx="467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1900" b="1">
                <a:solidFill>
                  <a:srgbClr val="FFFFFF"/>
                </a:solidFill>
                <a:latin typeface="Montserrat"/>
                <a:ea typeface="Montserrat"/>
                <a:cs typeface="Montserrat"/>
                <a:sym typeface="Montserrat"/>
              </a:rPr>
              <a:t>4</a:t>
            </a:r>
            <a:endParaRPr sz="1900" b="1">
              <a:solidFill>
                <a:srgbClr val="FFFFFF"/>
              </a:solidFill>
              <a:latin typeface="Montserrat"/>
              <a:ea typeface="Montserrat"/>
              <a:cs typeface="Montserrat"/>
              <a:sym typeface="Montserrat"/>
            </a:endParaRPr>
          </a:p>
        </p:txBody>
      </p:sp>
      <p:sp>
        <p:nvSpPr>
          <p:cNvPr id="251" name="Google Shape;251;g23bee1d6992_0_0"/>
          <p:cNvSpPr txBox="1"/>
          <p:nvPr/>
        </p:nvSpPr>
        <p:spPr>
          <a:xfrm>
            <a:off x="861278" y="4811600"/>
            <a:ext cx="106734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100" b="1" u="sng">
                <a:solidFill>
                  <a:schemeClr val="hlink"/>
                </a:solidFill>
                <a:latin typeface="Montserrat"/>
                <a:ea typeface="Montserrat"/>
                <a:cs typeface="Montserrat"/>
                <a:sym typeface="Montserrat"/>
                <a:hlinkClick r:id="rId10"/>
              </a:rPr>
              <a:t>Principales errores en Milestones</a:t>
            </a:r>
            <a:r>
              <a:rPr lang="es-MX" sz="2100" b="1">
                <a:latin typeface="Montserrat"/>
                <a:ea typeface="Montserrat"/>
                <a:cs typeface="Montserrat"/>
                <a:sym typeface="Montserrat"/>
              </a:rPr>
              <a:t> ⚠️ </a:t>
            </a:r>
            <a:r>
              <a:rPr lang="es-MX" sz="2000">
                <a:latin typeface="Montserrat"/>
                <a:ea typeface="Montserrat"/>
                <a:cs typeface="Montserrat"/>
                <a:sym typeface="Montserrat"/>
              </a:rPr>
              <a:t>¡Que no se te haga bolas el engrudo! Checa estos videos para que no te pase</a:t>
            </a:r>
            <a:endParaRPr sz="2000">
              <a:latin typeface="Montserrat"/>
              <a:ea typeface="Montserrat"/>
              <a:cs typeface="Montserrat"/>
              <a:sym typeface="Montserrat"/>
            </a:endParaRPr>
          </a:p>
        </p:txBody>
      </p:sp>
      <p:sp>
        <p:nvSpPr>
          <p:cNvPr id="252" name="Google Shape;252;g23bee1d6992_0_0"/>
          <p:cNvSpPr/>
          <p:nvPr/>
        </p:nvSpPr>
        <p:spPr>
          <a:xfrm>
            <a:off x="301238" y="4850600"/>
            <a:ext cx="467100" cy="429900"/>
          </a:xfrm>
          <a:prstGeom prst="ellipse">
            <a:avLst/>
          </a:prstGeom>
          <a:solidFill>
            <a:srgbClr val="ED7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23bee1d6992_0_0"/>
          <p:cNvSpPr txBox="1"/>
          <p:nvPr/>
        </p:nvSpPr>
        <p:spPr>
          <a:xfrm>
            <a:off x="388238" y="4813400"/>
            <a:ext cx="467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1900" b="1">
                <a:solidFill>
                  <a:srgbClr val="FFFFFF"/>
                </a:solidFill>
                <a:latin typeface="Montserrat"/>
                <a:ea typeface="Montserrat"/>
                <a:cs typeface="Montserrat"/>
                <a:sym typeface="Montserrat"/>
              </a:rPr>
              <a:t>5</a:t>
            </a:r>
            <a:endParaRPr sz="1900" b="1">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5" name="Google Shape;85;p1"/>
          <p:cNvPicPr preferRelativeResize="0"/>
          <p:nvPr/>
        </p:nvPicPr>
        <p:blipFill rotWithShape="1">
          <a:blip r:embed="rId3">
            <a:alphaModFix amt="61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rcRect/>
          <a:stretch/>
        </p:blipFill>
        <p:spPr>
          <a:xfrm>
            <a:off x="0" y="0"/>
            <a:ext cx="12189824" cy="1674144"/>
          </a:xfrm>
          <a:prstGeom prst="rect">
            <a:avLst/>
          </a:prstGeom>
          <a:noFill/>
          <a:ln>
            <a:noFill/>
          </a:ln>
        </p:spPr>
      </p:pic>
      <p:sp>
        <p:nvSpPr>
          <p:cNvPr id="88" name="Google Shape;88;p1"/>
          <p:cNvSpPr/>
          <p:nvPr/>
        </p:nvSpPr>
        <p:spPr>
          <a:xfrm>
            <a:off x="223523" y="615039"/>
            <a:ext cx="11675534" cy="10788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s-MX" sz="5000" b="1">
                <a:solidFill>
                  <a:schemeClr val="bg1"/>
                </a:solidFill>
                <a:latin typeface="Montserrat"/>
                <a:ea typeface="Montserrat"/>
                <a:cs typeface="Montserrat"/>
                <a:sym typeface="Montserrat"/>
              </a:rPr>
              <a:t>Masterclasses | Workshops </a:t>
            </a:r>
            <a:endParaRPr sz="5000" b="1" i="0" u="none" strike="noStrike" cap="none">
              <a:solidFill>
                <a:schemeClr val="bg1"/>
              </a:solidFill>
              <a:latin typeface="Montserrat"/>
              <a:ea typeface="Montserrat"/>
              <a:cs typeface="Montserrat"/>
              <a:sym typeface="Montserrat"/>
            </a:endParaRPr>
          </a:p>
        </p:txBody>
      </p:sp>
      <p:sp>
        <p:nvSpPr>
          <p:cNvPr id="89" name="Google Shape;89;p1"/>
          <p:cNvSpPr/>
          <p:nvPr/>
        </p:nvSpPr>
        <p:spPr>
          <a:xfrm>
            <a:off x="3959370" y="270185"/>
            <a:ext cx="4271084" cy="5034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s-MX" sz="1500">
                <a:solidFill>
                  <a:srgbClr val="FFFFFF"/>
                </a:solidFill>
                <a:latin typeface="Montserrat"/>
                <a:ea typeface="Montserrat"/>
                <a:cs typeface="Montserrat"/>
                <a:sym typeface="Montserrat"/>
              </a:rPr>
              <a:t>Agosto – Diciembre 2023</a:t>
            </a:r>
            <a:endParaRPr sz="1500"/>
          </a:p>
        </p:txBody>
      </p:sp>
      <p:sp>
        <p:nvSpPr>
          <p:cNvPr id="90" name="Google Shape;90;p1"/>
          <p:cNvSpPr txBox="1"/>
          <p:nvPr/>
        </p:nvSpPr>
        <p:spPr>
          <a:xfrm>
            <a:off x="9777632" y="183346"/>
            <a:ext cx="2173286" cy="553968"/>
          </a:xfrm>
          <a:prstGeom prst="rect">
            <a:avLst/>
          </a:prstGeom>
          <a:noFill/>
          <a:ln>
            <a:noFill/>
          </a:ln>
        </p:spPr>
        <p:txBody>
          <a:bodyPr spcFirstLastPara="1" wrap="square" lIns="91425" tIns="91425" rIns="91425" bIns="91425" anchor="t" anchorCtr="0">
            <a:spAutoFit/>
          </a:bodyPr>
          <a:lstStyle/>
          <a:p>
            <a:pPr marL="12700" lvl="0" indent="0" algn="r" rtl="0">
              <a:spcBef>
                <a:spcPts val="0"/>
              </a:spcBef>
              <a:spcAft>
                <a:spcPts val="0"/>
              </a:spcAft>
              <a:buNone/>
            </a:pPr>
            <a:r>
              <a:rPr lang="es-MX" sz="1200">
                <a:solidFill>
                  <a:schemeClr val="lt1"/>
                </a:solidFill>
                <a:latin typeface="Montserrat"/>
                <a:ea typeface="Montserrat"/>
                <a:cs typeface="Montserrat"/>
                <a:sym typeface="Montserrat"/>
              </a:rPr>
              <a:t>Creando Empleos. Cambiando Vidas.</a:t>
            </a:r>
            <a:endParaRPr sz="1200"/>
          </a:p>
        </p:txBody>
      </p:sp>
      <p:pic>
        <p:nvPicPr>
          <p:cNvPr id="1026" name="Picture 2" descr="Who We Are | Wadhwani Foundation">
            <a:extLst>
              <a:ext uri="{FF2B5EF4-FFF2-40B4-BE49-F238E27FC236}">
                <a16:creationId xmlns:a16="http://schemas.microsoft.com/office/drawing/2014/main" id="{AB7059D9-192A-16B1-49B8-882791E4CB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082" y="251695"/>
            <a:ext cx="1088427" cy="5403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Factores claves al emprender un negocio">
            <a:extLst>
              <a:ext uri="{FF2B5EF4-FFF2-40B4-BE49-F238E27FC236}">
                <a16:creationId xmlns:a16="http://schemas.microsoft.com/office/drawing/2014/main" id="{9B2199ED-8EEE-2815-0FA1-3E507AC28F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082" y="2300428"/>
            <a:ext cx="1701566" cy="9987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6" name="Google Shape;131;g25fd45f6e1d_0_19">
            <a:extLst>
              <a:ext uri="{FF2B5EF4-FFF2-40B4-BE49-F238E27FC236}">
                <a16:creationId xmlns:a16="http://schemas.microsoft.com/office/drawing/2014/main" id="{F2783E47-BB7F-3D0E-E108-AF155BA90B9C}"/>
              </a:ext>
            </a:extLst>
          </p:cNvPr>
          <p:cNvSpPr txBox="1"/>
          <p:nvPr/>
        </p:nvSpPr>
        <p:spPr>
          <a:xfrm>
            <a:off x="2077128" y="2300428"/>
            <a:ext cx="3647016" cy="87459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1" i="0" u="none" strike="noStrike" cap="none" dirty="0">
                <a:solidFill>
                  <a:srgbClr val="BF1717"/>
                </a:solidFill>
                <a:latin typeface="Montserrat"/>
                <a:ea typeface="Montserrat"/>
                <a:cs typeface="Montserrat"/>
                <a:sym typeface="Montserrat"/>
              </a:rPr>
              <a:t>Problema que Vale la Pena </a:t>
            </a:r>
            <a:r>
              <a:rPr lang="es-MX" sz="1600" b="1" dirty="0">
                <a:solidFill>
                  <a:srgbClr val="BF1717"/>
                </a:solidFill>
                <a:latin typeface="Montserrat"/>
                <a:ea typeface="Montserrat"/>
                <a:cs typeface="Montserrat"/>
                <a:sym typeface="Montserrat"/>
              </a:rPr>
              <a:t>R</a:t>
            </a:r>
            <a:r>
              <a:rPr lang="es-MX" sz="1600" b="1" i="0" u="none" strike="noStrike" cap="none" dirty="0">
                <a:solidFill>
                  <a:srgbClr val="BF1717"/>
                </a:solidFill>
                <a:latin typeface="Montserrat"/>
                <a:ea typeface="Montserrat"/>
                <a:cs typeface="Montserrat"/>
                <a:sym typeface="Montserrat"/>
              </a:rPr>
              <a:t>esolver</a:t>
            </a:r>
          </a:p>
          <a:p>
            <a:pPr marL="0" marR="0" lvl="0" indent="0" algn="l" rtl="0">
              <a:lnSpc>
                <a:spcPct val="100000"/>
              </a:lnSpc>
              <a:spcBef>
                <a:spcPts val="0"/>
              </a:spcBef>
              <a:spcAft>
                <a:spcPts val="0"/>
              </a:spcAft>
              <a:buClr>
                <a:srgbClr val="000000"/>
              </a:buClr>
              <a:buSzPts val="1600"/>
              <a:buFont typeface="Arial"/>
              <a:buNone/>
            </a:pPr>
            <a:r>
              <a:rPr lang="es-MX" sz="1200" dirty="0">
                <a:solidFill>
                  <a:schemeClr val="dk1"/>
                </a:solidFill>
                <a:latin typeface="Montserrat"/>
                <a:ea typeface="Montserrat"/>
                <a:cs typeface="Montserrat"/>
                <a:sym typeface="Montserrat"/>
              </a:rPr>
              <a:t>Te invitamos a la </a:t>
            </a:r>
            <a:r>
              <a:rPr lang="es-MX" sz="1200" b="1" dirty="0">
                <a:solidFill>
                  <a:schemeClr val="dk1"/>
                </a:solidFill>
                <a:latin typeface="Montserrat"/>
                <a:ea typeface="Montserrat"/>
                <a:cs typeface="Montserrat"/>
                <a:sym typeface="Montserrat"/>
              </a:rPr>
              <a:t>Masterclass</a:t>
            </a:r>
            <a:r>
              <a:rPr lang="es-MX" sz="1200" dirty="0">
                <a:solidFill>
                  <a:schemeClr val="dk1"/>
                </a:solidFill>
                <a:latin typeface="Montserrat"/>
                <a:ea typeface="Montserrat"/>
                <a:cs typeface="Montserrat"/>
                <a:sym typeface="Montserrat"/>
              </a:rPr>
              <a:t>, donde profundizaremos el concepto.</a:t>
            </a:r>
            <a:endParaRPr sz="1200" b="0" i="0" u="none" strike="noStrike" cap="none" dirty="0">
              <a:solidFill>
                <a:schemeClr val="dk1"/>
              </a:solidFill>
              <a:latin typeface="Montserrat"/>
              <a:ea typeface="Montserrat"/>
              <a:cs typeface="Montserrat"/>
              <a:sym typeface="Montserrat"/>
            </a:endParaRPr>
          </a:p>
        </p:txBody>
      </p:sp>
      <p:pic>
        <p:nvPicPr>
          <p:cNvPr id="1036" name="Picture 12" descr="Icono Logo Zoom PNG transparente - StickPNG">
            <a:extLst>
              <a:ext uri="{FF2B5EF4-FFF2-40B4-BE49-F238E27FC236}">
                <a16:creationId xmlns:a16="http://schemas.microsoft.com/office/drawing/2014/main" id="{85B00602-7F66-2B32-FCFE-2F49C21BC3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7128" y="3252800"/>
            <a:ext cx="330612" cy="330612"/>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31;g25fd45f6e1d_0_19">
            <a:extLst>
              <a:ext uri="{FF2B5EF4-FFF2-40B4-BE49-F238E27FC236}">
                <a16:creationId xmlns:a16="http://schemas.microsoft.com/office/drawing/2014/main" id="{646C8DDE-A99C-8E06-1592-AC73CD2D5299}"/>
              </a:ext>
            </a:extLst>
          </p:cNvPr>
          <p:cNvSpPr txBox="1"/>
          <p:nvPr/>
        </p:nvSpPr>
        <p:spPr>
          <a:xfrm>
            <a:off x="241082" y="1994386"/>
            <a:ext cx="5483062"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400" b="1" dirty="0">
                <a:solidFill>
                  <a:srgbClr val="F08200"/>
                </a:solidFill>
                <a:latin typeface="Montserrat"/>
                <a:ea typeface="Montserrat"/>
                <a:cs typeface="Montserrat"/>
                <a:sym typeface="Montserrat"/>
              </a:rPr>
              <a:t>Jueves 17 de Agosto 2023 – 17:00 h CST</a:t>
            </a:r>
            <a:endParaRPr sz="1400" b="1" i="0" u="none" strike="noStrike" cap="none" dirty="0">
              <a:solidFill>
                <a:srgbClr val="F08200"/>
              </a:solidFill>
              <a:latin typeface="Montserrat"/>
              <a:ea typeface="Montserrat"/>
              <a:cs typeface="Montserrat"/>
              <a:sym typeface="Montserrat"/>
            </a:endParaRPr>
          </a:p>
        </p:txBody>
      </p:sp>
      <p:sp>
        <p:nvSpPr>
          <p:cNvPr id="8" name="Google Shape;131;g25fd45f6e1d_0_19">
            <a:extLst>
              <a:ext uri="{FF2B5EF4-FFF2-40B4-BE49-F238E27FC236}">
                <a16:creationId xmlns:a16="http://schemas.microsoft.com/office/drawing/2014/main" id="{6D759137-294B-13BD-386C-C9992B58B0AE}"/>
              </a:ext>
            </a:extLst>
          </p:cNvPr>
          <p:cNvSpPr txBox="1"/>
          <p:nvPr/>
        </p:nvSpPr>
        <p:spPr>
          <a:xfrm>
            <a:off x="2077126" y="4005743"/>
            <a:ext cx="3647016" cy="628377"/>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1" i="0" u="none" strike="noStrike" cap="none">
                <a:solidFill>
                  <a:srgbClr val="BF1717"/>
                </a:solidFill>
                <a:latin typeface="Montserrat"/>
                <a:ea typeface="Montserrat"/>
                <a:cs typeface="Montserrat"/>
                <a:sym typeface="Montserrat"/>
              </a:rPr>
              <a:t>Segmentación de mercado</a:t>
            </a:r>
          </a:p>
          <a:p>
            <a:pPr marL="0" marR="0" lvl="0" indent="0" algn="l" rtl="0">
              <a:lnSpc>
                <a:spcPct val="100000"/>
              </a:lnSpc>
              <a:spcBef>
                <a:spcPts val="0"/>
              </a:spcBef>
              <a:spcAft>
                <a:spcPts val="0"/>
              </a:spcAft>
              <a:buClr>
                <a:srgbClr val="000000"/>
              </a:buClr>
              <a:buSzPts val="1600"/>
              <a:buFont typeface="Arial"/>
              <a:buNone/>
            </a:pPr>
            <a:r>
              <a:rPr lang="es-MX" sz="1200">
                <a:solidFill>
                  <a:schemeClr val="dk1"/>
                </a:solidFill>
                <a:latin typeface="Montserrat"/>
                <a:ea typeface="Montserrat"/>
                <a:cs typeface="Montserrat"/>
                <a:sym typeface="Montserrat"/>
              </a:rPr>
              <a:t>Te invitamos al </a:t>
            </a:r>
            <a:r>
              <a:rPr lang="es-MX" sz="1200" b="1">
                <a:solidFill>
                  <a:schemeClr val="dk1"/>
                </a:solidFill>
                <a:latin typeface="Montserrat"/>
                <a:ea typeface="Montserrat"/>
                <a:cs typeface="Montserrat"/>
                <a:sym typeface="Montserrat"/>
              </a:rPr>
              <a:t>Workshop</a:t>
            </a:r>
            <a:r>
              <a:rPr lang="es-MX" sz="1200">
                <a:solidFill>
                  <a:schemeClr val="dk1"/>
                </a:solidFill>
                <a:latin typeface="Montserrat"/>
                <a:ea typeface="Montserrat"/>
                <a:cs typeface="Montserrat"/>
                <a:sym typeface="Montserrat"/>
              </a:rPr>
              <a:t>, donde pondremos en práctica lo que has visto en tu clases.</a:t>
            </a:r>
            <a:endParaRPr sz="1200" b="0" i="0" u="none" strike="noStrike" cap="none">
              <a:solidFill>
                <a:schemeClr val="dk1"/>
              </a:solidFill>
              <a:latin typeface="Montserrat"/>
              <a:ea typeface="Montserrat"/>
              <a:cs typeface="Montserrat"/>
              <a:sym typeface="Montserrat"/>
            </a:endParaRPr>
          </a:p>
        </p:txBody>
      </p:sp>
      <p:pic>
        <p:nvPicPr>
          <p:cNvPr id="9" name="Picture 12" descr="Icono Logo Zoom PNG transparente - StickPNG">
            <a:extLst>
              <a:ext uri="{FF2B5EF4-FFF2-40B4-BE49-F238E27FC236}">
                <a16:creationId xmlns:a16="http://schemas.microsoft.com/office/drawing/2014/main" id="{79A66AD1-BA01-5CA3-334F-6798E6F344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7126" y="4676052"/>
            <a:ext cx="330612" cy="330612"/>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31;g25fd45f6e1d_0_19">
            <a:extLst>
              <a:ext uri="{FF2B5EF4-FFF2-40B4-BE49-F238E27FC236}">
                <a16:creationId xmlns:a16="http://schemas.microsoft.com/office/drawing/2014/main" id="{C8F0E56E-674E-B31A-BE1A-8CE55C987D89}"/>
              </a:ext>
            </a:extLst>
          </p:cNvPr>
          <p:cNvSpPr txBox="1"/>
          <p:nvPr/>
        </p:nvSpPr>
        <p:spPr>
          <a:xfrm>
            <a:off x="241080" y="3699701"/>
            <a:ext cx="5483062"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400" b="1" dirty="0">
                <a:solidFill>
                  <a:srgbClr val="F08200"/>
                </a:solidFill>
                <a:latin typeface="Montserrat"/>
                <a:ea typeface="Montserrat"/>
                <a:cs typeface="Montserrat"/>
                <a:sym typeface="Montserrat"/>
              </a:rPr>
              <a:t>Jueves 14 de Septiembre 2023 – 17:00 h CST</a:t>
            </a:r>
            <a:endParaRPr sz="1400" b="1" i="0" u="none" strike="noStrike" cap="none" dirty="0">
              <a:solidFill>
                <a:srgbClr val="F08200"/>
              </a:solidFill>
              <a:latin typeface="Montserrat"/>
              <a:ea typeface="Montserrat"/>
              <a:cs typeface="Montserrat"/>
              <a:sym typeface="Montserrat"/>
            </a:endParaRPr>
          </a:p>
        </p:txBody>
      </p:sp>
      <p:pic>
        <p:nvPicPr>
          <p:cNvPr id="11" name="Picture 6" descr="Principales criterios de segmentación de mercado">
            <a:extLst>
              <a:ext uri="{FF2B5EF4-FFF2-40B4-BE49-F238E27FC236}">
                <a16:creationId xmlns:a16="http://schemas.microsoft.com/office/drawing/2014/main" id="{44A7CEC6-57CE-D66C-F93D-33E13C99BE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080" y="4005743"/>
            <a:ext cx="1701566" cy="10009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5" name="Google Shape;131;g25fd45f6e1d_0_19">
            <a:extLst>
              <a:ext uri="{FF2B5EF4-FFF2-40B4-BE49-F238E27FC236}">
                <a16:creationId xmlns:a16="http://schemas.microsoft.com/office/drawing/2014/main" id="{6633FC44-50BE-84C7-E299-85D13ECB28A6}"/>
              </a:ext>
            </a:extLst>
          </p:cNvPr>
          <p:cNvSpPr txBox="1"/>
          <p:nvPr/>
        </p:nvSpPr>
        <p:spPr>
          <a:xfrm>
            <a:off x="8303904" y="2300428"/>
            <a:ext cx="3647016" cy="628377"/>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1" i="0" u="none" strike="noStrike" cap="none">
                <a:solidFill>
                  <a:srgbClr val="BF1717"/>
                </a:solidFill>
                <a:latin typeface="Montserrat"/>
                <a:ea typeface="Montserrat"/>
                <a:cs typeface="Montserrat"/>
                <a:sym typeface="Montserrat"/>
              </a:rPr>
              <a:t>MVP: Tu Producto y Solución</a:t>
            </a:r>
          </a:p>
          <a:p>
            <a:pPr marL="0" marR="0" lvl="0" indent="0" algn="l" rtl="0">
              <a:lnSpc>
                <a:spcPct val="100000"/>
              </a:lnSpc>
              <a:spcBef>
                <a:spcPts val="0"/>
              </a:spcBef>
              <a:spcAft>
                <a:spcPts val="0"/>
              </a:spcAft>
              <a:buClr>
                <a:srgbClr val="000000"/>
              </a:buClr>
              <a:buSzPts val="1600"/>
              <a:buFont typeface="Arial"/>
              <a:buNone/>
            </a:pPr>
            <a:r>
              <a:rPr lang="es-MX" sz="1200">
                <a:solidFill>
                  <a:schemeClr val="dk1"/>
                </a:solidFill>
                <a:latin typeface="Montserrat"/>
                <a:ea typeface="Montserrat"/>
                <a:cs typeface="Montserrat"/>
                <a:sym typeface="Montserrat"/>
              </a:rPr>
              <a:t>Te invitamos a la </a:t>
            </a:r>
            <a:r>
              <a:rPr lang="es-MX" sz="1200" b="1">
                <a:solidFill>
                  <a:schemeClr val="dk1"/>
                </a:solidFill>
                <a:latin typeface="Montserrat"/>
                <a:ea typeface="Montserrat"/>
                <a:cs typeface="Montserrat"/>
                <a:sym typeface="Montserrat"/>
              </a:rPr>
              <a:t>Masterclass</a:t>
            </a:r>
            <a:r>
              <a:rPr lang="es-MX" sz="1200">
                <a:solidFill>
                  <a:schemeClr val="dk1"/>
                </a:solidFill>
                <a:latin typeface="Montserrat"/>
                <a:ea typeface="Montserrat"/>
                <a:cs typeface="Montserrat"/>
                <a:sym typeface="Montserrat"/>
              </a:rPr>
              <a:t>, donde profundizaremos el concepto.</a:t>
            </a:r>
            <a:endParaRPr sz="1200" b="0" i="0" u="none" strike="noStrike" cap="none">
              <a:solidFill>
                <a:schemeClr val="dk1"/>
              </a:solidFill>
              <a:latin typeface="Montserrat"/>
              <a:ea typeface="Montserrat"/>
              <a:cs typeface="Montserrat"/>
              <a:sym typeface="Montserrat"/>
            </a:endParaRPr>
          </a:p>
        </p:txBody>
      </p:sp>
      <p:pic>
        <p:nvPicPr>
          <p:cNvPr id="16" name="Picture 12" descr="Icono Logo Zoom PNG transparente - StickPNG">
            <a:extLst>
              <a:ext uri="{FF2B5EF4-FFF2-40B4-BE49-F238E27FC236}">
                <a16:creationId xmlns:a16="http://schemas.microsoft.com/office/drawing/2014/main" id="{38036173-6E47-F345-5B1B-9CF5B06E88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3904" y="2968579"/>
            <a:ext cx="330612" cy="330612"/>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131;g25fd45f6e1d_0_19">
            <a:extLst>
              <a:ext uri="{FF2B5EF4-FFF2-40B4-BE49-F238E27FC236}">
                <a16:creationId xmlns:a16="http://schemas.microsoft.com/office/drawing/2014/main" id="{F7D68F2C-E852-1B3C-AA7A-7D68ACC1FC3B}"/>
              </a:ext>
            </a:extLst>
          </p:cNvPr>
          <p:cNvSpPr txBox="1"/>
          <p:nvPr/>
        </p:nvSpPr>
        <p:spPr>
          <a:xfrm>
            <a:off x="6467858" y="1994386"/>
            <a:ext cx="5483062"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400" b="1" dirty="0">
                <a:solidFill>
                  <a:srgbClr val="F08200"/>
                </a:solidFill>
                <a:latin typeface="Montserrat"/>
                <a:ea typeface="Montserrat"/>
                <a:cs typeface="Montserrat"/>
                <a:sym typeface="Montserrat"/>
              </a:rPr>
              <a:t>Jueves 21 de Septiembre 2023 – 17:00 h CST</a:t>
            </a:r>
            <a:endParaRPr sz="1400" b="1" i="0" u="none" strike="noStrike" cap="none" dirty="0">
              <a:solidFill>
                <a:srgbClr val="F08200"/>
              </a:solidFill>
              <a:latin typeface="Montserrat"/>
              <a:ea typeface="Montserrat"/>
              <a:cs typeface="Montserrat"/>
              <a:sym typeface="Montserrat"/>
            </a:endParaRPr>
          </a:p>
        </p:txBody>
      </p:sp>
      <p:pic>
        <p:nvPicPr>
          <p:cNvPr id="18" name="Picture 6" descr="Producto mínimo viable (MVP) - MVPLAB">
            <a:extLst>
              <a:ext uri="{FF2B5EF4-FFF2-40B4-BE49-F238E27FC236}">
                <a16:creationId xmlns:a16="http://schemas.microsoft.com/office/drawing/2014/main" id="{272A5893-29B3-6A7D-9C73-75E946409A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67858" y="2300428"/>
            <a:ext cx="1701566" cy="9987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9" name="Google Shape;131;g25fd45f6e1d_0_19">
            <a:extLst>
              <a:ext uri="{FF2B5EF4-FFF2-40B4-BE49-F238E27FC236}">
                <a16:creationId xmlns:a16="http://schemas.microsoft.com/office/drawing/2014/main" id="{91D3BF4E-AEE6-565A-E30E-B20300C85EED}"/>
              </a:ext>
            </a:extLst>
          </p:cNvPr>
          <p:cNvSpPr txBox="1"/>
          <p:nvPr/>
        </p:nvSpPr>
        <p:spPr>
          <a:xfrm>
            <a:off x="8303905" y="4005743"/>
            <a:ext cx="3647016" cy="628377"/>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1" i="0" u="none" strike="noStrike" cap="none">
                <a:solidFill>
                  <a:srgbClr val="BF1717"/>
                </a:solidFill>
                <a:latin typeface="Montserrat"/>
                <a:ea typeface="Montserrat"/>
                <a:cs typeface="Montserrat"/>
                <a:sym typeface="Montserrat"/>
              </a:rPr>
              <a:t>Modelo de Negocios</a:t>
            </a:r>
          </a:p>
          <a:p>
            <a:pPr>
              <a:buClr>
                <a:srgbClr val="000000"/>
              </a:buClr>
              <a:buSzPts val="1600"/>
            </a:pPr>
            <a:r>
              <a:rPr lang="es-MX" sz="1200">
                <a:solidFill>
                  <a:schemeClr val="dk1"/>
                </a:solidFill>
                <a:latin typeface="Montserrat"/>
                <a:ea typeface="Montserrat"/>
                <a:cs typeface="Montserrat"/>
                <a:sym typeface="Montserrat"/>
              </a:rPr>
              <a:t>Te invitamos al </a:t>
            </a:r>
            <a:r>
              <a:rPr lang="es-MX" sz="1200" b="1">
                <a:solidFill>
                  <a:schemeClr val="dk1"/>
                </a:solidFill>
                <a:latin typeface="Montserrat"/>
                <a:ea typeface="Montserrat"/>
                <a:cs typeface="Montserrat"/>
                <a:sym typeface="Montserrat"/>
              </a:rPr>
              <a:t>Workshop</a:t>
            </a:r>
            <a:r>
              <a:rPr lang="es-MX" sz="1200">
                <a:solidFill>
                  <a:schemeClr val="dk1"/>
                </a:solidFill>
                <a:latin typeface="Montserrat"/>
                <a:ea typeface="Montserrat"/>
                <a:cs typeface="Montserrat"/>
                <a:sym typeface="Montserrat"/>
              </a:rPr>
              <a:t>, donde pondremos en práctica lo que has visto en tu clases.</a:t>
            </a:r>
            <a:endParaRPr lang="es-MX" sz="1200" b="0" i="0" u="none" strike="noStrike" cap="none">
              <a:solidFill>
                <a:schemeClr val="dk1"/>
              </a:solidFill>
              <a:latin typeface="Montserrat"/>
              <a:ea typeface="Montserrat"/>
              <a:cs typeface="Montserrat"/>
              <a:sym typeface="Montserrat"/>
            </a:endParaRPr>
          </a:p>
        </p:txBody>
      </p:sp>
      <p:pic>
        <p:nvPicPr>
          <p:cNvPr id="20" name="Picture 12" descr="Icono Logo Zoom PNG transparente - StickPNG">
            <a:extLst>
              <a:ext uri="{FF2B5EF4-FFF2-40B4-BE49-F238E27FC236}">
                <a16:creationId xmlns:a16="http://schemas.microsoft.com/office/drawing/2014/main" id="{8676E92F-4776-E508-4914-FE1C0B1EB4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3905" y="4671487"/>
            <a:ext cx="330612" cy="330612"/>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131;g25fd45f6e1d_0_19">
            <a:extLst>
              <a:ext uri="{FF2B5EF4-FFF2-40B4-BE49-F238E27FC236}">
                <a16:creationId xmlns:a16="http://schemas.microsoft.com/office/drawing/2014/main" id="{7E27D9A3-B7CE-EBC3-DEE4-B1ABD6D802F6}"/>
              </a:ext>
            </a:extLst>
          </p:cNvPr>
          <p:cNvSpPr txBox="1"/>
          <p:nvPr/>
        </p:nvSpPr>
        <p:spPr>
          <a:xfrm>
            <a:off x="6467859" y="3699701"/>
            <a:ext cx="5483062"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400" b="1" dirty="0">
                <a:solidFill>
                  <a:srgbClr val="F08200"/>
                </a:solidFill>
                <a:latin typeface="Montserrat"/>
                <a:ea typeface="Montserrat"/>
                <a:cs typeface="Montserrat"/>
                <a:sym typeface="Montserrat"/>
              </a:rPr>
              <a:t>Jueves 28 de Septiembre 2023 – 17:00 h CST</a:t>
            </a:r>
            <a:endParaRPr sz="1400" b="1" i="0" u="none" strike="noStrike" cap="none" dirty="0">
              <a:solidFill>
                <a:srgbClr val="F08200"/>
              </a:solidFill>
              <a:latin typeface="Montserrat"/>
              <a:ea typeface="Montserrat"/>
              <a:cs typeface="Montserrat"/>
              <a:sym typeface="Montserrat"/>
            </a:endParaRPr>
          </a:p>
        </p:txBody>
      </p:sp>
      <p:pic>
        <p:nvPicPr>
          <p:cNvPr id="22" name="Picture 10" descr="Lean Canvas Intro - Uber example 🚘 - YouTube">
            <a:extLst>
              <a:ext uri="{FF2B5EF4-FFF2-40B4-BE49-F238E27FC236}">
                <a16:creationId xmlns:a16="http://schemas.microsoft.com/office/drawing/2014/main" id="{F088FFD3-CD0B-1275-E3EF-DB5C6843F5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67858" y="4003336"/>
            <a:ext cx="1701567" cy="9987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3" name="Google Shape;131;g25fd45f6e1d_0_19">
            <a:extLst>
              <a:ext uri="{FF2B5EF4-FFF2-40B4-BE49-F238E27FC236}">
                <a16:creationId xmlns:a16="http://schemas.microsoft.com/office/drawing/2014/main" id="{ECD61E2A-DBEF-359F-1362-64FD2E29FA0E}"/>
              </a:ext>
            </a:extLst>
          </p:cNvPr>
          <p:cNvSpPr txBox="1"/>
          <p:nvPr/>
        </p:nvSpPr>
        <p:spPr>
          <a:xfrm>
            <a:off x="5795416" y="5589052"/>
            <a:ext cx="3647016" cy="628377"/>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1" i="0" u="none" strike="noStrike" cap="none">
                <a:solidFill>
                  <a:srgbClr val="BF1717"/>
                </a:solidFill>
                <a:latin typeface="Montserrat"/>
                <a:ea typeface="Montserrat"/>
                <a:cs typeface="Montserrat"/>
                <a:sym typeface="Montserrat"/>
              </a:rPr>
              <a:t>Finanzas y Fondeo</a:t>
            </a:r>
          </a:p>
          <a:p>
            <a:pPr marL="0" marR="0" lvl="0" indent="0" algn="l" rtl="0">
              <a:lnSpc>
                <a:spcPct val="100000"/>
              </a:lnSpc>
              <a:spcBef>
                <a:spcPts val="0"/>
              </a:spcBef>
              <a:spcAft>
                <a:spcPts val="0"/>
              </a:spcAft>
              <a:buClr>
                <a:srgbClr val="000000"/>
              </a:buClr>
              <a:buSzPts val="1600"/>
              <a:buFont typeface="Arial"/>
              <a:buNone/>
            </a:pPr>
            <a:r>
              <a:rPr lang="es-MX" sz="1200">
                <a:solidFill>
                  <a:schemeClr val="dk1"/>
                </a:solidFill>
                <a:latin typeface="Montserrat"/>
                <a:ea typeface="Montserrat"/>
                <a:cs typeface="Montserrat"/>
                <a:sym typeface="Montserrat"/>
              </a:rPr>
              <a:t>Te invitamos a la </a:t>
            </a:r>
            <a:r>
              <a:rPr lang="es-MX" sz="1200" b="1">
                <a:solidFill>
                  <a:schemeClr val="dk1"/>
                </a:solidFill>
                <a:latin typeface="Montserrat"/>
                <a:ea typeface="Montserrat"/>
                <a:cs typeface="Montserrat"/>
                <a:sym typeface="Montserrat"/>
              </a:rPr>
              <a:t>Masterclass</a:t>
            </a:r>
            <a:r>
              <a:rPr lang="es-MX" sz="1200">
                <a:solidFill>
                  <a:schemeClr val="dk1"/>
                </a:solidFill>
                <a:latin typeface="Montserrat"/>
                <a:ea typeface="Montserrat"/>
                <a:cs typeface="Montserrat"/>
                <a:sym typeface="Montserrat"/>
              </a:rPr>
              <a:t>, donde profundizaremos el concepto.</a:t>
            </a:r>
            <a:endParaRPr sz="1200" b="0" i="0" u="none" strike="noStrike" cap="none">
              <a:solidFill>
                <a:schemeClr val="dk1"/>
              </a:solidFill>
              <a:latin typeface="Montserrat"/>
              <a:ea typeface="Montserrat"/>
              <a:cs typeface="Montserrat"/>
              <a:sym typeface="Montserrat"/>
            </a:endParaRPr>
          </a:p>
        </p:txBody>
      </p:sp>
      <p:pic>
        <p:nvPicPr>
          <p:cNvPr id="24" name="Picture 12" descr="Icono Logo Zoom PNG transparente - StickPNG">
            <a:extLst>
              <a:ext uri="{FF2B5EF4-FFF2-40B4-BE49-F238E27FC236}">
                <a16:creationId xmlns:a16="http://schemas.microsoft.com/office/drawing/2014/main" id="{EA93CAA4-6CFD-6DB2-AEE1-B086C33267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416" y="6257203"/>
            <a:ext cx="330612" cy="330612"/>
          </a:xfrm>
          <a:prstGeom prst="rect">
            <a:avLst/>
          </a:prstGeom>
          <a:noFill/>
          <a:extLst>
            <a:ext uri="{909E8E84-426E-40DD-AFC4-6F175D3DCCD1}">
              <a14:hiddenFill xmlns:a14="http://schemas.microsoft.com/office/drawing/2010/main">
                <a:solidFill>
                  <a:srgbClr val="FFFFFF"/>
                </a:solidFill>
              </a14:hiddenFill>
            </a:ext>
          </a:extLst>
        </p:spPr>
      </p:pic>
      <p:sp>
        <p:nvSpPr>
          <p:cNvPr id="25" name="Google Shape;131;g25fd45f6e1d_0_19">
            <a:extLst>
              <a:ext uri="{FF2B5EF4-FFF2-40B4-BE49-F238E27FC236}">
                <a16:creationId xmlns:a16="http://schemas.microsoft.com/office/drawing/2014/main" id="{CD3E3173-2D69-A091-3B53-3D226FB8809E}"/>
              </a:ext>
            </a:extLst>
          </p:cNvPr>
          <p:cNvSpPr txBox="1"/>
          <p:nvPr/>
        </p:nvSpPr>
        <p:spPr>
          <a:xfrm>
            <a:off x="3959370" y="5283010"/>
            <a:ext cx="5483062"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400" b="1" dirty="0">
                <a:solidFill>
                  <a:srgbClr val="F08200"/>
                </a:solidFill>
                <a:latin typeface="Montserrat"/>
                <a:ea typeface="Montserrat"/>
                <a:cs typeface="Montserrat"/>
                <a:sym typeface="Montserrat"/>
              </a:rPr>
              <a:t>Jueves 12 de Octubre 2023 – 17:00hrs CST</a:t>
            </a:r>
            <a:endParaRPr sz="1400" b="1" i="0" u="none" strike="noStrike" cap="none" dirty="0">
              <a:solidFill>
                <a:srgbClr val="F08200"/>
              </a:solidFill>
              <a:latin typeface="Montserrat"/>
              <a:ea typeface="Montserrat"/>
              <a:cs typeface="Montserrat"/>
              <a:sym typeface="Montserrat"/>
            </a:endParaRPr>
          </a:p>
        </p:txBody>
      </p:sp>
      <p:pic>
        <p:nvPicPr>
          <p:cNvPr id="26" name="Picture 8" descr="Finanzas: el gran motivo de fracaso de los emprendedores | by NAUTA | El  blog de Nauta | Medium">
            <a:extLst>
              <a:ext uri="{FF2B5EF4-FFF2-40B4-BE49-F238E27FC236}">
                <a16:creationId xmlns:a16="http://schemas.microsoft.com/office/drawing/2014/main" id="{2E774A60-C162-3E93-B5C4-B3DA8098A2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9370" y="5589276"/>
            <a:ext cx="1701565" cy="9985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8" name="CuadroTexto 27">
            <a:extLst>
              <a:ext uri="{FF2B5EF4-FFF2-40B4-BE49-F238E27FC236}">
                <a16:creationId xmlns:a16="http://schemas.microsoft.com/office/drawing/2014/main" id="{5385B1EA-F9B8-6D88-FEFE-0510ADF4A556}"/>
              </a:ext>
            </a:extLst>
          </p:cNvPr>
          <p:cNvSpPr txBox="1"/>
          <p:nvPr/>
        </p:nvSpPr>
        <p:spPr>
          <a:xfrm>
            <a:off x="2344532" y="3245239"/>
            <a:ext cx="3438910" cy="3847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s-MX" sz="950" i="1" dirty="0">
                <a:solidFill>
                  <a:schemeClr val="dk1"/>
                </a:solidFill>
                <a:latin typeface="Montserrat"/>
                <a:ea typeface="Montserrat"/>
                <a:cs typeface="Montserrat"/>
                <a:sym typeface="Montserrat"/>
              </a:rPr>
              <a:t>Pronto te haremos llegar un link de zoom para unirte a la sesión.</a:t>
            </a:r>
            <a:endParaRPr lang="es-MX" sz="950" b="0" i="1" u="none" strike="noStrike" cap="none" dirty="0">
              <a:solidFill>
                <a:schemeClr val="dk1"/>
              </a:solidFill>
              <a:latin typeface="Montserrat"/>
              <a:ea typeface="Montserrat"/>
              <a:cs typeface="Montserrat"/>
              <a:sym typeface="Montserrat"/>
            </a:endParaRPr>
          </a:p>
        </p:txBody>
      </p:sp>
      <p:sp>
        <p:nvSpPr>
          <p:cNvPr id="29" name="CuadroTexto 28">
            <a:extLst>
              <a:ext uri="{FF2B5EF4-FFF2-40B4-BE49-F238E27FC236}">
                <a16:creationId xmlns:a16="http://schemas.microsoft.com/office/drawing/2014/main" id="{90F9C2DB-6017-50C0-42D0-C93CDADF0D25}"/>
              </a:ext>
            </a:extLst>
          </p:cNvPr>
          <p:cNvSpPr txBox="1"/>
          <p:nvPr/>
        </p:nvSpPr>
        <p:spPr>
          <a:xfrm>
            <a:off x="2344532" y="4680354"/>
            <a:ext cx="3438910" cy="3847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s-MX" sz="950" i="1" dirty="0">
                <a:solidFill>
                  <a:schemeClr val="dk1"/>
                </a:solidFill>
                <a:latin typeface="Montserrat"/>
                <a:ea typeface="Montserrat"/>
                <a:cs typeface="Montserrat"/>
                <a:sym typeface="Montserrat"/>
              </a:rPr>
              <a:t>Pronto te haremos llegar un link de zoom para unirte a la sesión.</a:t>
            </a:r>
            <a:endParaRPr lang="es-MX" sz="950" b="0" i="1" u="none" strike="noStrike" cap="none" dirty="0">
              <a:solidFill>
                <a:schemeClr val="dk1"/>
              </a:solidFill>
              <a:latin typeface="Montserrat"/>
              <a:ea typeface="Montserrat"/>
              <a:cs typeface="Montserrat"/>
              <a:sym typeface="Montserrat"/>
            </a:endParaRPr>
          </a:p>
        </p:txBody>
      </p:sp>
      <p:sp>
        <p:nvSpPr>
          <p:cNvPr id="30" name="CuadroTexto 29">
            <a:extLst>
              <a:ext uri="{FF2B5EF4-FFF2-40B4-BE49-F238E27FC236}">
                <a16:creationId xmlns:a16="http://schemas.microsoft.com/office/drawing/2014/main" id="{516ACAA6-E982-5142-1918-684956D4572B}"/>
              </a:ext>
            </a:extLst>
          </p:cNvPr>
          <p:cNvSpPr txBox="1"/>
          <p:nvPr/>
        </p:nvSpPr>
        <p:spPr>
          <a:xfrm>
            <a:off x="8634516" y="2958244"/>
            <a:ext cx="3438910" cy="3847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s-MX" sz="950" i="1">
                <a:solidFill>
                  <a:schemeClr val="dk1"/>
                </a:solidFill>
                <a:latin typeface="Montserrat"/>
                <a:ea typeface="Montserrat"/>
                <a:cs typeface="Montserrat"/>
                <a:sym typeface="Montserrat"/>
              </a:rPr>
              <a:t>Pronto te haremos llegar un link de zoom para unirte a la sesión.</a:t>
            </a:r>
            <a:endParaRPr lang="es-MX" sz="950" b="0" i="1" u="none" strike="noStrike" cap="none">
              <a:solidFill>
                <a:schemeClr val="dk1"/>
              </a:solidFill>
              <a:latin typeface="Montserrat"/>
              <a:ea typeface="Montserrat"/>
              <a:cs typeface="Montserrat"/>
              <a:sym typeface="Montserrat"/>
            </a:endParaRPr>
          </a:p>
        </p:txBody>
      </p:sp>
      <p:sp>
        <p:nvSpPr>
          <p:cNvPr id="31" name="CuadroTexto 30">
            <a:extLst>
              <a:ext uri="{FF2B5EF4-FFF2-40B4-BE49-F238E27FC236}">
                <a16:creationId xmlns:a16="http://schemas.microsoft.com/office/drawing/2014/main" id="{913E8F2C-8DEB-3AB0-1B46-43ADAFAF0D83}"/>
              </a:ext>
            </a:extLst>
          </p:cNvPr>
          <p:cNvSpPr txBox="1"/>
          <p:nvPr/>
        </p:nvSpPr>
        <p:spPr>
          <a:xfrm>
            <a:off x="8634516" y="4660698"/>
            <a:ext cx="3438910" cy="3847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s-MX" sz="950" i="1">
                <a:solidFill>
                  <a:schemeClr val="dk1"/>
                </a:solidFill>
                <a:latin typeface="Montserrat"/>
                <a:ea typeface="Montserrat"/>
                <a:cs typeface="Montserrat"/>
                <a:sym typeface="Montserrat"/>
              </a:rPr>
              <a:t>Pronto te haremos llegar un link de zoom para unirte a la sesión.</a:t>
            </a:r>
            <a:endParaRPr lang="es-MX" sz="950" b="0" i="1" u="none" strike="noStrike" cap="none">
              <a:solidFill>
                <a:schemeClr val="dk1"/>
              </a:solidFill>
              <a:latin typeface="Montserrat"/>
              <a:ea typeface="Montserrat"/>
              <a:cs typeface="Montserrat"/>
              <a:sym typeface="Montserrat"/>
            </a:endParaRPr>
          </a:p>
        </p:txBody>
      </p:sp>
      <p:sp>
        <p:nvSpPr>
          <p:cNvPr id="64" name="CuadroTexto 63">
            <a:extLst>
              <a:ext uri="{FF2B5EF4-FFF2-40B4-BE49-F238E27FC236}">
                <a16:creationId xmlns:a16="http://schemas.microsoft.com/office/drawing/2014/main" id="{6FF4E7CA-854E-CAAD-7409-3D1BBE52DFDE}"/>
              </a:ext>
            </a:extLst>
          </p:cNvPr>
          <p:cNvSpPr txBox="1"/>
          <p:nvPr/>
        </p:nvSpPr>
        <p:spPr>
          <a:xfrm>
            <a:off x="6114054" y="6240811"/>
            <a:ext cx="3438910" cy="3847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s-MX" sz="950" i="1">
                <a:solidFill>
                  <a:schemeClr val="dk1"/>
                </a:solidFill>
                <a:latin typeface="Montserrat"/>
                <a:ea typeface="Montserrat"/>
                <a:cs typeface="Montserrat"/>
                <a:sym typeface="Montserrat"/>
              </a:rPr>
              <a:t>Pronto te haremos llegar un link de zoom para unirte a la sesión.</a:t>
            </a:r>
            <a:endParaRPr lang="es-MX" sz="950" b="0" i="1" u="none" strike="noStrike" cap="none">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66300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83"/>
        <p:cNvGrpSpPr/>
        <p:nvPr/>
      </p:nvGrpSpPr>
      <p:grpSpPr>
        <a:xfrm>
          <a:off x="0" y="0"/>
          <a:ext cx="0" cy="0"/>
          <a:chOff x="0" y="0"/>
          <a:chExt cx="0" cy="0"/>
        </a:xfrm>
      </p:grpSpPr>
      <p:pic>
        <p:nvPicPr>
          <p:cNvPr id="85" name="Google Shape;85;p1"/>
          <p:cNvPicPr preferRelativeResize="0"/>
          <p:nvPr/>
        </p:nvPicPr>
        <p:blipFill rotWithShape="1">
          <a:blip r:embed="rId3">
            <a:alphaModFix amt="61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rcRect/>
          <a:stretch/>
        </p:blipFill>
        <p:spPr>
          <a:xfrm>
            <a:off x="0" y="0"/>
            <a:ext cx="12189824" cy="1674144"/>
          </a:xfrm>
          <a:prstGeom prst="rect">
            <a:avLst/>
          </a:prstGeom>
          <a:noFill/>
          <a:ln>
            <a:noFill/>
          </a:ln>
        </p:spPr>
      </p:pic>
      <p:sp>
        <p:nvSpPr>
          <p:cNvPr id="88" name="Google Shape;88;p1"/>
          <p:cNvSpPr/>
          <p:nvPr/>
        </p:nvSpPr>
        <p:spPr>
          <a:xfrm>
            <a:off x="223523" y="615039"/>
            <a:ext cx="11675534" cy="10788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s-MX" sz="5000" b="1">
                <a:solidFill>
                  <a:schemeClr val="bg1"/>
                </a:solidFill>
                <a:latin typeface="Montserrat"/>
                <a:ea typeface="Montserrat"/>
                <a:cs typeface="Montserrat"/>
                <a:sym typeface="Montserrat"/>
              </a:rPr>
              <a:t>Masterclasses | Workshops </a:t>
            </a:r>
            <a:endParaRPr sz="5000" b="1" i="0" u="none" strike="noStrike" cap="none">
              <a:solidFill>
                <a:schemeClr val="bg1"/>
              </a:solidFill>
              <a:latin typeface="Montserrat"/>
              <a:ea typeface="Montserrat"/>
              <a:cs typeface="Montserrat"/>
              <a:sym typeface="Montserrat"/>
            </a:endParaRPr>
          </a:p>
        </p:txBody>
      </p:sp>
      <p:sp>
        <p:nvSpPr>
          <p:cNvPr id="89" name="Google Shape;89;p1"/>
          <p:cNvSpPr/>
          <p:nvPr/>
        </p:nvSpPr>
        <p:spPr>
          <a:xfrm>
            <a:off x="3959370" y="270185"/>
            <a:ext cx="4271084" cy="5034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s-MX" sz="1500">
                <a:solidFill>
                  <a:srgbClr val="FFFFFF"/>
                </a:solidFill>
                <a:latin typeface="Montserrat"/>
                <a:ea typeface="Montserrat"/>
                <a:cs typeface="Montserrat"/>
                <a:sym typeface="Montserrat"/>
              </a:rPr>
              <a:t>Agosto – Diciembre 2023</a:t>
            </a:r>
            <a:endParaRPr sz="1500"/>
          </a:p>
        </p:txBody>
      </p:sp>
      <p:sp>
        <p:nvSpPr>
          <p:cNvPr id="90" name="Google Shape;90;p1"/>
          <p:cNvSpPr txBox="1"/>
          <p:nvPr/>
        </p:nvSpPr>
        <p:spPr>
          <a:xfrm>
            <a:off x="9777632" y="183346"/>
            <a:ext cx="2173286" cy="553968"/>
          </a:xfrm>
          <a:prstGeom prst="rect">
            <a:avLst/>
          </a:prstGeom>
          <a:noFill/>
          <a:ln>
            <a:noFill/>
          </a:ln>
        </p:spPr>
        <p:txBody>
          <a:bodyPr spcFirstLastPara="1" wrap="square" lIns="91425" tIns="91425" rIns="91425" bIns="91425" anchor="t" anchorCtr="0">
            <a:spAutoFit/>
          </a:bodyPr>
          <a:lstStyle/>
          <a:p>
            <a:pPr marL="12700" lvl="0" indent="0" algn="r" rtl="0">
              <a:spcBef>
                <a:spcPts val="0"/>
              </a:spcBef>
              <a:spcAft>
                <a:spcPts val="0"/>
              </a:spcAft>
              <a:buNone/>
            </a:pPr>
            <a:r>
              <a:rPr lang="es-MX" sz="1200">
                <a:solidFill>
                  <a:schemeClr val="lt1"/>
                </a:solidFill>
                <a:latin typeface="Montserrat"/>
                <a:ea typeface="Montserrat"/>
                <a:cs typeface="Montserrat"/>
                <a:sym typeface="Montserrat"/>
              </a:rPr>
              <a:t>Creando Empleos. Cambiando Vidas.</a:t>
            </a:r>
            <a:endParaRPr sz="1200"/>
          </a:p>
        </p:txBody>
      </p:sp>
      <p:pic>
        <p:nvPicPr>
          <p:cNvPr id="1026" name="Picture 2" descr="Who We Are | Wadhwani Foundation">
            <a:extLst>
              <a:ext uri="{FF2B5EF4-FFF2-40B4-BE49-F238E27FC236}">
                <a16:creationId xmlns:a16="http://schemas.microsoft.com/office/drawing/2014/main" id="{AB7059D9-192A-16B1-49B8-882791E4CB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082" y="251695"/>
            <a:ext cx="1088427" cy="5403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Factores claves al emprender un negocio">
            <a:extLst>
              <a:ext uri="{FF2B5EF4-FFF2-40B4-BE49-F238E27FC236}">
                <a16:creationId xmlns:a16="http://schemas.microsoft.com/office/drawing/2014/main" id="{9B2199ED-8EEE-2815-0FA1-3E507AC28F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082" y="2300428"/>
            <a:ext cx="1701566" cy="9987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6" name="Google Shape;131;g25fd45f6e1d_0_19">
            <a:extLst>
              <a:ext uri="{FF2B5EF4-FFF2-40B4-BE49-F238E27FC236}">
                <a16:creationId xmlns:a16="http://schemas.microsoft.com/office/drawing/2014/main" id="{F2783E47-BB7F-3D0E-E108-AF155BA90B9C}"/>
              </a:ext>
            </a:extLst>
          </p:cNvPr>
          <p:cNvSpPr txBox="1"/>
          <p:nvPr/>
        </p:nvSpPr>
        <p:spPr>
          <a:xfrm>
            <a:off x="2077128" y="2300428"/>
            <a:ext cx="3647016" cy="87459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1" i="0" u="none" strike="noStrike" cap="none">
                <a:solidFill>
                  <a:srgbClr val="BF1717"/>
                </a:solidFill>
                <a:latin typeface="Montserrat"/>
                <a:ea typeface="Montserrat"/>
                <a:cs typeface="Montserrat"/>
                <a:sym typeface="Montserrat"/>
              </a:rPr>
              <a:t>Problema que Vale la Pena </a:t>
            </a:r>
            <a:r>
              <a:rPr lang="es-MX" sz="1600" b="1">
                <a:solidFill>
                  <a:srgbClr val="BF1717"/>
                </a:solidFill>
                <a:latin typeface="Montserrat"/>
                <a:ea typeface="Montserrat"/>
                <a:cs typeface="Montserrat"/>
                <a:sym typeface="Montserrat"/>
              </a:rPr>
              <a:t>R</a:t>
            </a:r>
            <a:r>
              <a:rPr lang="es-MX" sz="1600" b="1" i="0" u="none" strike="noStrike" cap="none">
                <a:solidFill>
                  <a:srgbClr val="BF1717"/>
                </a:solidFill>
                <a:latin typeface="Montserrat"/>
                <a:ea typeface="Montserrat"/>
                <a:cs typeface="Montserrat"/>
                <a:sym typeface="Montserrat"/>
              </a:rPr>
              <a:t>esolver</a:t>
            </a:r>
          </a:p>
          <a:p>
            <a:pPr marL="0" marR="0" lvl="0" indent="0" algn="l" rtl="0">
              <a:lnSpc>
                <a:spcPct val="100000"/>
              </a:lnSpc>
              <a:spcBef>
                <a:spcPts val="0"/>
              </a:spcBef>
              <a:spcAft>
                <a:spcPts val="0"/>
              </a:spcAft>
              <a:buClr>
                <a:srgbClr val="000000"/>
              </a:buClr>
              <a:buSzPts val="1600"/>
              <a:buFont typeface="Arial"/>
              <a:buNone/>
            </a:pPr>
            <a:r>
              <a:rPr lang="es-MX" sz="1200">
                <a:solidFill>
                  <a:schemeClr val="dk1"/>
                </a:solidFill>
                <a:latin typeface="Montserrat"/>
                <a:ea typeface="Montserrat"/>
                <a:cs typeface="Montserrat"/>
                <a:sym typeface="Montserrat"/>
              </a:rPr>
              <a:t>Te invitamos a la </a:t>
            </a:r>
            <a:r>
              <a:rPr lang="es-MX" sz="1200" b="1">
                <a:solidFill>
                  <a:schemeClr val="dk1"/>
                </a:solidFill>
                <a:latin typeface="Montserrat"/>
                <a:ea typeface="Montserrat"/>
                <a:cs typeface="Montserrat"/>
                <a:sym typeface="Montserrat"/>
              </a:rPr>
              <a:t>Masterclass</a:t>
            </a:r>
            <a:r>
              <a:rPr lang="es-MX" sz="1200">
                <a:solidFill>
                  <a:schemeClr val="dk1"/>
                </a:solidFill>
                <a:latin typeface="Montserrat"/>
                <a:ea typeface="Montserrat"/>
                <a:cs typeface="Montserrat"/>
                <a:sym typeface="Montserrat"/>
              </a:rPr>
              <a:t>, donde profundizaremos el concepto.</a:t>
            </a:r>
            <a:endParaRPr sz="1200" b="0" i="0" u="none" strike="noStrike" cap="none">
              <a:solidFill>
                <a:schemeClr val="dk1"/>
              </a:solidFill>
              <a:latin typeface="Montserrat"/>
              <a:ea typeface="Montserrat"/>
              <a:cs typeface="Montserrat"/>
              <a:sym typeface="Montserrat"/>
            </a:endParaRPr>
          </a:p>
        </p:txBody>
      </p:sp>
      <p:pic>
        <p:nvPicPr>
          <p:cNvPr id="1036" name="Picture 12" descr="Icono Logo Zoom PNG transparente - StickPNG">
            <a:hlinkClick r:id="rId7"/>
            <a:extLst>
              <a:ext uri="{FF2B5EF4-FFF2-40B4-BE49-F238E27FC236}">
                <a16:creationId xmlns:a16="http://schemas.microsoft.com/office/drawing/2014/main" id="{85B00602-7F66-2B32-FCFE-2F49C21BC3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7128" y="3252800"/>
            <a:ext cx="330612" cy="330612"/>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31;g25fd45f6e1d_0_19">
            <a:extLst>
              <a:ext uri="{FF2B5EF4-FFF2-40B4-BE49-F238E27FC236}">
                <a16:creationId xmlns:a16="http://schemas.microsoft.com/office/drawing/2014/main" id="{646C8DDE-A99C-8E06-1592-AC73CD2D5299}"/>
              </a:ext>
            </a:extLst>
          </p:cNvPr>
          <p:cNvSpPr txBox="1"/>
          <p:nvPr/>
        </p:nvSpPr>
        <p:spPr>
          <a:xfrm>
            <a:off x="241082" y="1994386"/>
            <a:ext cx="5483062"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400" b="1" dirty="0">
                <a:solidFill>
                  <a:srgbClr val="F08200"/>
                </a:solidFill>
                <a:latin typeface="Montserrat"/>
                <a:ea typeface="Montserrat"/>
                <a:cs typeface="Montserrat"/>
                <a:sym typeface="Montserrat"/>
              </a:rPr>
              <a:t>Miércoles 16 de Agosto 2023 – 18:30 h CST</a:t>
            </a:r>
            <a:endParaRPr sz="1400" b="1" i="0" u="none" strike="noStrike" cap="none" dirty="0">
              <a:solidFill>
                <a:srgbClr val="F08200"/>
              </a:solidFill>
              <a:latin typeface="Montserrat"/>
              <a:ea typeface="Montserrat"/>
              <a:cs typeface="Montserrat"/>
              <a:sym typeface="Montserrat"/>
            </a:endParaRPr>
          </a:p>
        </p:txBody>
      </p:sp>
      <p:sp>
        <p:nvSpPr>
          <p:cNvPr id="8" name="Google Shape;131;g25fd45f6e1d_0_19">
            <a:extLst>
              <a:ext uri="{FF2B5EF4-FFF2-40B4-BE49-F238E27FC236}">
                <a16:creationId xmlns:a16="http://schemas.microsoft.com/office/drawing/2014/main" id="{6D759137-294B-13BD-386C-C9992B58B0AE}"/>
              </a:ext>
            </a:extLst>
          </p:cNvPr>
          <p:cNvSpPr txBox="1"/>
          <p:nvPr/>
        </p:nvSpPr>
        <p:spPr>
          <a:xfrm>
            <a:off x="2077126" y="4005743"/>
            <a:ext cx="3647016" cy="628377"/>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1" i="0" u="none" strike="noStrike" cap="none">
                <a:solidFill>
                  <a:srgbClr val="BF1717"/>
                </a:solidFill>
                <a:latin typeface="Montserrat"/>
                <a:ea typeface="Montserrat"/>
                <a:cs typeface="Montserrat"/>
                <a:sym typeface="Montserrat"/>
              </a:rPr>
              <a:t>Segmentación de mercado</a:t>
            </a:r>
          </a:p>
          <a:p>
            <a:pPr marL="0" marR="0" lvl="0" indent="0" algn="l" rtl="0">
              <a:lnSpc>
                <a:spcPct val="100000"/>
              </a:lnSpc>
              <a:spcBef>
                <a:spcPts val="0"/>
              </a:spcBef>
              <a:spcAft>
                <a:spcPts val="0"/>
              </a:spcAft>
              <a:buClr>
                <a:srgbClr val="000000"/>
              </a:buClr>
              <a:buSzPts val="1600"/>
              <a:buFont typeface="Arial"/>
              <a:buNone/>
            </a:pPr>
            <a:r>
              <a:rPr lang="es-MX" sz="1200">
                <a:solidFill>
                  <a:schemeClr val="dk1"/>
                </a:solidFill>
                <a:latin typeface="Montserrat"/>
                <a:ea typeface="Montserrat"/>
                <a:cs typeface="Montserrat"/>
                <a:sym typeface="Montserrat"/>
              </a:rPr>
              <a:t>Te invitamos al </a:t>
            </a:r>
            <a:r>
              <a:rPr lang="es-MX" sz="1200" b="1">
                <a:solidFill>
                  <a:schemeClr val="dk1"/>
                </a:solidFill>
                <a:latin typeface="Montserrat"/>
                <a:ea typeface="Montserrat"/>
                <a:cs typeface="Montserrat"/>
                <a:sym typeface="Montserrat"/>
              </a:rPr>
              <a:t>Workshop</a:t>
            </a:r>
            <a:r>
              <a:rPr lang="es-MX" sz="1200">
                <a:solidFill>
                  <a:schemeClr val="dk1"/>
                </a:solidFill>
                <a:latin typeface="Montserrat"/>
                <a:ea typeface="Montserrat"/>
                <a:cs typeface="Montserrat"/>
                <a:sym typeface="Montserrat"/>
              </a:rPr>
              <a:t>, donde pondremos en práctica lo que has visto en tu clases.</a:t>
            </a:r>
            <a:endParaRPr sz="1200" b="0" i="0" u="none" strike="noStrike" cap="none">
              <a:solidFill>
                <a:schemeClr val="dk1"/>
              </a:solidFill>
              <a:latin typeface="Montserrat"/>
              <a:ea typeface="Montserrat"/>
              <a:cs typeface="Montserrat"/>
              <a:sym typeface="Montserrat"/>
            </a:endParaRPr>
          </a:p>
        </p:txBody>
      </p:sp>
      <p:pic>
        <p:nvPicPr>
          <p:cNvPr id="9" name="Picture 12" descr="Icono Logo Zoom PNG transparente - StickPNG">
            <a:hlinkClick r:id="rId9"/>
            <a:extLst>
              <a:ext uri="{FF2B5EF4-FFF2-40B4-BE49-F238E27FC236}">
                <a16:creationId xmlns:a16="http://schemas.microsoft.com/office/drawing/2014/main" id="{79A66AD1-BA01-5CA3-334F-6798E6F34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7126" y="4676052"/>
            <a:ext cx="330612" cy="330612"/>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31;g25fd45f6e1d_0_19">
            <a:extLst>
              <a:ext uri="{FF2B5EF4-FFF2-40B4-BE49-F238E27FC236}">
                <a16:creationId xmlns:a16="http://schemas.microsoft.com/office/drawing/2014/main" id="{C8F0E56E-674E-B31A-BE1A-8CE55C987D89}"/>
              </a:ext>
            </a:extLst>
          </p:cNvPr>
          <p:cNvSpPr txBox="1"/>
          <p:nvPr/>
        </p:nvSpPr>
        <p:spPr>
          <a:xfrm>
            <a:off x="241080" y="3699701"/>
            <a:ext cx="5483062"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400" b="1" dirty="0">
                <a:solidFill>
                  <a:srgbClr val="F08200"/>
                </a:solidFill>
                <a:latin typeface="Montserrat"/>
                <a:ea typeface="Montserrat"/>
                <a:cs typeface="Montserrat"/>
                <a:sym typeface="Montserrat"/>
              </a:rPr>
              <a:t>Lunes 11 de Septiembre 2023 – 18:30 h CST</a:t>
            </a:r>
            <a:endParaRPr sz="1400" b="1" i="0" u="none" strike="noStrike" cap="none" dirty="0">
              <a:solidFill>
                <a:srgbClr val="F08200"/>
              </a:solidFill>
              <a:latin typeface="Montserrat"/>
              <a:ea typeface="Montserrat"/>
              <a:cs typeface="Montserrat"/>
              <a:sym typeface="Montserrat"/>
            </a:endParaRPr>
          </a:p>
        </p:txBody>
      </p:sp>
      <p:pic>
        <p:nvPicPr>
          <p:cNvPr id="11" name="Picture 6" descr="Principales criterios de segmentación de mercado">
            <a:extLst>
              <a:ext uri="{FF2B5EF4-FFF2-40B4-BE49-F238E27FC236}">
                <a16:creationId xmlns:a16="http://schemas.microsoft.com/office/drawing/2014/main" id="{44A7CEC6-57CE-D66C-F93D-33E13C99BE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080" y="4005743"/>
            <a:ext cx="1701566" cy="10009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5" name="Google Shape;131;g25fd45f6e1d_0_19">
            <a:extLst>
              <a:ext uri="{FF2B5EF4-FFF2-40B4-BE49-F238E27FC236}">
                <a16:creationId xmlns:a16="http://schemas.microsoft.com/office/drawing/2014/main" id="{6633FC44-50BE-84C7-E299-85D13ECB28A6}"/>
              </a:ext>
            </a:extLst>
          </p:cNvPr>
          <p:cNvSpPr txBox="1"/>
          <p:nvPr/>
        </p:nvSpPr>
        <p:spPr>
          <a:xfrm>
            <a:off x="8303904" y="2300428"/>
            <a:ext cx="3647016" cy="628377"/>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1" i="0" u="none" strike="noStrike" cap="none">
                <a:solidFill>
                  <a:srgbClr val="BF1717"/>
                </a:solidFill>
                <a:latin typeface="Montserrat"/>
                <a:ea typeface="Montserrat"/>
                <a:cs typeface="Montserrat"/>
                <a:sym typeface="Montserrat"/>
              </a:rPr>
              <a:t>MVP: Tu Producto y Solución</a:t>
            </a:r>
          </a:p>
          <a:p>
            <a:pPr marL="0" marR="0" lvl="0" indent="0" algn="l" rtl="0">
              <a:lnSpc>
                <a:spcPct val="100000"/>
              </a:lnSpc>
              <a:spcBef>
                <a:spcPts val="0"/>
              </a:spcBef>
              <a:spcAft>
                <a:spcPts val="0"/>
              </a:spcAft>
              <a:buClr>
                <a:srgbClr val="000000"/>
              </a:buClr>
              <a:buSzPts val="1600"/>
              <a:buFont typeface="Arial"/>
              <a:buNone/>
            </a:pPr>
            <a:r>
              <a:rPr lang="es-MX" sz="1200">
                <a:solidFill>
                  <a:schemeClr val="dk1"/>
                </a:solidFill>
                <a:latin typeface="Montserrat"/>
                <a:ea typeface="Montserrat"/>
                <a:cs typeface="Montserrat"/>
                <a:sym typeface="Montserrat"/>
              </a:rPr>
              <a:t>Te invitamos a la </a:t>
            </a:r>
            <a:r>
              <a:rPr lang="es-MX" sz="1200" b="1">
                <a:solidFill>
                  <a:schemeClr val="dk1"/>
                </a:solidFill>
                <a:latin typeface="Montserrat"/>
                <a:ea typeface="Montserrat"/>
                <a:cs typeface="Montserrat"/>
                <a:sym typeface="Montserrat"/>
              </a:rPr>
              <a:t>Masterclass</a:t>
            </a:r>
            <a:r>
              <a:rPr lang="es-MX" sz="1200">
                <a:solidFill>
                  <a:schemeClr val="dk1"/>
                </a:solidFill>
                <a:latin typeface="Montserrat"/>
                <a:ea typeface="Montserrat"/>
                <a:cs typeface="Montserrat"/>
                <a:sym typeface="Montserrat"/>
              </a:rPr>
              <a:t>, donde profundizaremos el concepto.</a:t>
            </a:r>
            <a:endParaRPr sz="1200" b="0" i="0" u="none" strike="noStrike" cap="none">
              <a:solidFill>
                <a:schemeClr val="dk1"/>
              </a:solidFill>
              <a:latin typeface="Montserrat"/>
              <a:ea typeface="Montserrat"/>
              <a:cs typeface="Montserrat"/>
              <a:sym typeface="Montserrat"/>
            </a:endParaRPr>
          </a:p>
        </p:txBody>
      </p:sp>
      <p:pic>
        <p:nvPicPr>
          <p:cNvPr id="16" name="Picture 12" descr="Icono Logo Zoom PNG transparente - StickPNG">
            <a:hlinkClick r:id="rId9"/>
            <a:extLst>
              <a:ext uri="{FF2B5EF4-FFF2-40B4-BE49-F238E27FC236}">
                <a16:creationId xmlns:a16="http://schemas.microsoft.com/office/drawing/2014/main" id="{38036173-6E47-F345-5B1B-9CF5B06E88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3904" y="2968579"/>
            <a:ext cx="330612" cy="330612"/>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131;g25fd45f6e1d_0_19">
            <a:extLst>
              <a:ext uri="{FF2B5EF4-FFF2-40B4-BE49-F238E27FC236}">
                <a16:creationId xmlns:a16="http://schemas.microsoft.com/office/drawing/2014/main" id="{F7D68F2C-E852-1B3C-AA7A-7D68ACC1FC3B}"/>
              </a:ext>
            </a:extLst>
          </p:cNvPr>
          <p:cNvSpPr txBox="1"/>
          <p:nvPr/>
        </p:nvSpPr>
        <p:spPr>
          <a:xfrm>
            <a:off x="6467858" y="1994386"/>
            <a:ext cx="5483062"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400" b="1" dirty="0">
                <a:solidFill>
                  <a:srgbClr val="F08200"/>
                </a:solidFill>
                <a:latin typeface="Montserrat"/>
                <a:ea typeface="Montserrat"/>
                <a:cs typeface="Montserrat"/>
                <a:sym typeface="Montserrat"/>
              </a:rPr>
              <a:t>Lunes 2 de Octubre 2023 – 18:30 h CST</a:t>
            </a:r>
            <a:endParaRPr sz="1400" b="1" i="0" u="none" strike="noStrike" cap="none" dirty="0">
              <a:solidFill>
                <a:srgbClr val="F08200"/>
              </a:solidFill>
              <a:latin typeface="Montserrat"/>
              <a:ea typeface="Montserrat"/>
              <a:cs typeface="Montserrat"/>
              <a:sym typeface="Montserrat"/>
            </a:endParaRPr>
          </a:p>
        </p:txBody>
      </p:sp>
      <p:pic>
        <p:nvPicPr>
          <p:cNvPr id="18" name="Picture 6" descr="Producto mínimo viable (MVP) - MVPLAB">
            <a:extLst>
              <a:ext uri="{FF2B5EF4-FFF2-40B4-BE49-F238E27FC236}">
                <a16:creationId xmlns:a16="http://schemas.microsoft.com/office/drawing/2014/main" id="{272A5893-29B3-6A7D-9C73-75E946409A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67858" y="2300428"/>
            <a:ext cx="1701566" cy="9987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9" name="Google Shape;131;g25fd45f6e1d_0_19">
            <a:extLst>
              <a:ext uri="{FF2B5EF4-FFF2-40B4-BE49-F238E27FC236}">
                <a16:creationId xmlns:a16="http://schemas.microsoft.com/office/drawing/2014/main" id="{91D3BF4E-AEE6-565A-E30E-B20300C85EED}"/>
              </a:ext>
            </a:extLst>
          </p:cNvPr>
          <p:cNvSpPr txBox="1"/>
          <p:nvPr/>
        </p:nvSpPr>
        <p:spPr>
          <a:xfrm>
            <a:off x="8303905" y="4005743"/>
            <a:ext cx="3647016" cy="628377"/>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1" i="0" u="none" strike="noStrike" cap="none">
                <a:solidFill>
                  <a:srgbClr val="BF1717"/>
                </a:solidFill>
                <a:latin typeface="Montserrat"/>
                <a:ea typeface="Montserrat"/>
                <a:cs typeface="Montserrat"/>
                <a:sym typeface="Montserrat"/>
              </a:rPr>
              <a:t>Modelo de Negocios</a:t>
            </a:r>
          </a:p>
          <a:p>
            <a:pPr>
              <a:buClr>
                <a:srgbClr val="000000"/>
              </a:buClr>
              <a:buSzPts val="1600"/>
            </a:pPr>
            <a:r>
              <a:rPr lang="es-MX" sz="1200">
                <a:solidFill>
                  <a:schemeClr val="dk1"/>
                </a:solidFill>
                <a:latin typeface="Montserrat"/>
                <a:ea typeface="Montserrat"/>
                <a:cs typeface="Montserrat"/>
                <a:sym typeface="Montserrat"/>
              </a:rPr>
              <a:t>Te invitamos al </a:t>
            </a:r>
            <a:r>
              <a:rPr lang="es-MX" sz="1200" b="1">
                <a:solidFill>
                  <a:schemeClr val="dk1"/>
                </a:solidFill>
                <a:latin typeface="Montserrat"/>
                <a:ea typeface="Montserrat"/>
                <a:cs typeface="Montserrat"/>
                <a:sym typeface="Montserrat"/>
              </a:rPr>
              <a:t>Workshop</a:t>
            </a:r>
            <a:r>
              <a:rPr lang="es-MX" sz="1200">
                <a:solidFill>
                  <a:schemeClr val="dk1"/>
                </a:solidFill>
                <a:latin typeface="Montserrat"/>
                <a:ea typeface="Montserrat"/>
                <a:cs typeface="Montserrat"/>
                <a:sym typeface="Montserrat"/>
              </a:rPr>
              <a:t>, donde pondremos en práctica lo que has visto en tu clases.</a:t>
            </a:r>
            <a:endParaRPr lang="es-MX" sz="1200" b="0" i="0" u="none" strike="noStrike" cap="none">
              <a:solidFill>
                <a:schemeClr val="dk1"/>
              </a:solidFill>
              <a:latin typeface="Montserrat"/>
              <a:ea typeface="Montserrat"/>
              <a:cs typeface="Montserrat"/>
              <a:sym typeface="Montserrat"/>
            </a:endParaRPr>
          </a:p>
        </p:txBody>
      </p:sp>
      <p:pic>
        <p:nvPicPr>
          <p:cNvPr id="20" name="Picture 12" descr="Icono Logo Zoom PNG transparente - StickPNG">
            <a:hlinkClick r:id="rId9"/>
            <a:extLst>
              <a:ext uri="{FF2B5EF4-FFF2-40B4-BE49-F238E27FC236}">
                <a16:creationId xmlns:a16="http://schemas.microsoft.com/office/drawing/2014/main" id="{8676E92F-4776-E508-4914-FE1C0B1EB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3905" y="4671487"/>
            <a:ext cx="330612" cy="330612"/>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131;g25fd45f6e1d_0_19">
            <a:extLst>
              <a:ext uri="{FF2B5EF4-FFF2-40B4-BE49-F238E27FC236}">
                <a16:creationId xmlns:a16="http://schemas.microsoft.com/office/drawing/2014/main" id="{7E27D9A3-B7CE-EBC3-DEE4-B1ABD6D802F6}"/>
              </a:ext>
            </a:extLst>
          </p:cNvPr>
          <p:cNvSpPr txBox="1"/>
          <p:nvPr/>
        </p:nvSpPr>
        <p:spPr>
          <a:xfrm>
            <a:off x="6467859" y="3699701"/>
            <a:ext cx="5483062"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400" b="1" dirty="0">
                <a:solidFill>
                  <a:srgbClr val="F08200"/>
                </a:solidFill>
                <a:latin typeface="Montserrat"/>
                <a:ea typeface="Montserrat"/>
                <a:cs typeface="Montserrat"/>
                <a:sym typeface="Montserrat"/>
              </a:rPr>
              <a:t>Lunes 16 de Octubre 2023 – 18:30 h CST</a:t>
            </a:r>
            <a:endParaRPr sz="1400" b="1" i="0" u="none" strike="noStrike" cap="none" dirty="0">
              <a:solidFill>
                <a:srgbClr val="F08200"/>
              </a:solidFill>
              <a:latin typeface="Montserrat"/>
              <a:ea typeface="Montserrat"/>
              <a:cs typeface="Montserrat"/>
              <a:sym typeface="Montserrat"/>
            </a:endParaRPr>
          </a:p>
        </p:txBody>
      </p:sp>
      <p:pic>
        <p:nvPicPr>
          <p:cNvPr id="22" name="Picture 10" descr="Lean Canvas Intro - Uber example 🚘 - YouTube">
            <a:extLst>
              <a:ext uri="{FF2B5EF4-FFF2-40B4-BE49-F238E27FC236}">
                <a16:creationId xmlns:a16="http://schemas.microsoft.com/office/drawing/2014/main" id="{F088FFD3-CD0B-1275-E3EF-DB5C6843F5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7858" y="4003336"/>
            <a:ext cx="1701567" cy="9987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3" name="Google Shape;131;g25fd45f6e1d_0_19">
            <a:extLst>
              <a:ext uri="{FF2B5EF4-FFF2-40B4-BE49-F238E27FC236}">
                <a16:creationId xmlns:a16="http://schemas.microsoft.com/office/drawing/2014/main" id="{ECD61E2A-DBEF-359F-1362-64FD2E29FA0E}"/>
              </a:ext>
            </a:extLst>
          </p:cNvPr>
          <p:cNvSpPr txBox="1"/>
          <p:nvPr/>
        </p:nvSpPr>
        <p:spPr>
          <a:xfrm>
            <a:off x="5795416" y="5589052"/>
            <a:ext cx="3647016" cy="628377"/>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600" b="1" i="0" u="none" strike="noStrike" cap="none">
                <a:solidFill>
                  <a:srgbClr val="BF1717"/>
                </a:solidFill>
                <a:latin typeface="Montserrat"/>
                <a:ea typeface="Montserrat"/>
                <a:cs typeface="Montserrat"/>
                <a:sym typeface="Montserrat"/>
              </a:rPr>
              <a:t>Finanzas y Fondeo</a:t>
            </a:r>
          </a:p>
          <a:p>
            <a:pPr marL="0" marR="0" lvl="0" indent="0" algn="l" rtl="0">
              <a:lnSpc>
                <a:spcPct val="100000"/>
              </a:lnSpc>
              <a:spcBef>
                <a:spcPts val="0"/>
              </a:spcBef>
              <a:spcAft>
                <a:spcPts val="0"/>
              </a:spcAft>
              <a:buClr>
                <a:srgbClr val="000000"/>
              </a:buClr>
              <a:buSzPts val="1600"/>
              <a:buFont typeface="Arial"/>
              <a:buNone/>
            </a:pPr>
            <a:r>
              <a:rPr lang="es-MX" sz="1200">
                <a:solidFill>
                  <a:schemeClr val="dk1"/>
                </a:solidFill>
                <a:latin typeface="Montserrat"/>
                <a:ea typeface="Montserrat"/>
                <a:cs typeface="Montserrat"/>
                <a:sym typeface="Montserrat"/>
              </a:rPr>
              <a:t>Te invitamos a la </a:t>
            </a:r>
            <a:r>
              <a:rPr lang="es-MX" sz="1200" b="1">
                <a:solidFill>
                  <a:schemeClr val="dk1"/>
                </a:solidFill>
                <a:latin typeface="Montserrat"/>
                <a:ea typeface="Montserrat"/>
                <a:cs typeface="Montserrat"/>
                <a:sym typeface="Montserrat"/>
              </a:rPr>
              <a:t>Masterclass</a:t>
            </a:r>
            <a:r>
              <a:rPr lang="es-MX" sz="1200">
                <a:solidFill>
                  <a:schemeClr val="dk1"/>
                </a:solidFill>
                <a:latin typeface="Montserrat"/>
                <a:ea typeface="Montserrat"/>
                <a:cs typeface="Montserrat"/>
                <a:sym typeface="Montserrat"/>
              </a:rPr>
              <a:t>, donde profundizaremos el concepto.</a:t>
            </a:r>
            <a:endParaRPr sz="1200" b="0" i="0" u="none" strike="noStrike" cap="none">
              <a:solidFill>
                <a:schemeClr val="dk1"/>
              </a:solidFill>
              <a:latin typeface="Montserrat"/>
              <a:ea typeface="Montserrat"/>
              <a:cs typeface="Montserrat"/>
              <a:sym typeface="Montserrat"/>
            </a:endParaRPr>
          </a:p>
        </p:txBody>
      </p:sp>
      <p:pic>
        <p:nvPicPr>
          <p:cNvPr id="24" name="Picture 12" descr="Icono Logo Zoom PNG transparente - StickPNG">
            <a:hlinkClick r:id="rId9"/>
            <a:extLst>
              <a:ext uri="{FF2B5EF4-FFF2-40B4-BE49-F238E27FC236}">
                <a16:creationId xmlns:a16="http://schemas.microsoft.com/office/drawing/2014/main" id="{EA93CAA4-6CFD-6DB2-AEE1-B086C33267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416" y="6257203"/>
            <a:ext cx="330612" cy="330612"/>
          </a:xfrm>
          <a:prstGeom prst="rect">
            <a:avLst/>
          </a:prstGeom>
          <a:noFill/>
          <a:extLst>
            <a:ext uri="{909E8E84-426E-40DD-AFC4-6F175D3DCCD1}">
              <a14:hiddenFill xmlns:a14="http://schemas.microsoft.com/office/drawing/2010/main">
                <a:solidFill>
                  <a:srgbClr val="FFFFFF"/>
                </a:solidFill>
              </a14:hiddenFill>
            </a:ext>
          </a:extLst>
        </p:spPr>
      </p:pic>
      <p:sp>
        <p:nvSpPr>
          <p:cNvPr id="25" name="Google Shape;131;g25fd45f6e1d_0_19">
            <a:extLst>
              <a:ext uri="{FF2B5EF4-FFF2-40B4-BE49-F238E27FC236}">
                <a16:creationId xmlns:a16="http://schemas.microsoft.com/office/drawing/2014/main" id="{CD3E3173-2D69-A091-3B53-3D226FB8809E}"/>
              </a:ext>
            </a:extLst>
          </p:cNvPr>
          <p:cNvSpPr txBox="1"/>
          <p:nvPr/>
        </p:nvSpPr>
        <p:spPr>
          <a:xfrm>
            <a:off x="3959370" y="5283010"/>
            <a:ext cx="5483062"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MX" sz="1400" b="1" dirty="0">
                <a:solidFill>
                  <a:srgbClr val="F08200"/>
                </a:solidFill>
                <a:latin typeface="Montserrat"/>
                <a:ea typeface="Montserrat"/>
                <a:cs typeface="Montserrat"/>
                <a:sym typeface="Montserrat"/>
              </a:rPr>
              <a:t>Lunes 30 de Octubre 2023 – 18:30hrs CST</a:t>
            </a:r>
            <a:endParaRPr sz="1400" b="1" i="0" u="none" strike="noStrike" cap="none" dirty="0">
              <a:solidFill>
                <a:srgbClr val="F08200"/>
              </a:solidFill>
              <a:latin typeface="Montserrat"/>
              <a:ea typeface="Montserrat"/>
              <a:cs typeface="Montserrat"/>
              <a:sym typeface="Montserrat"/>
            </a:endParaRPr>
          </a:p>
        </p:txBody>
      </p:sp>
      <p:pic>
        <p:nvPicPr>
          <p:cNvPr id="26" name="Picture 8" descr="Finanzas: el gran motivo de fracaso de los emprendedores | by NAUTA | El  blog de Nauta | Medium">
            <a:extLst>
              <a:ext uri="{FF2B5EF4-FFF2-40B4-BE49-F238E27FC236}">
                <a16:creationId xmlns:a16="http://schemas.microsoft.com/office/drawing/2014/main" id="{2E774A60-C162-3E93-B5C4-B3DA8098A2C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9370" y="5589276"/>
            <a:ext cx="1701565" cy="9985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3" name="CuadroTexto 27">
            <a:extLst>
              <a:ext uri="{FF2B5EF4-FFF2-40B4-BE49-F238E27FC236}">
                <a16:creationId xmlns:a16="http://schemas.microsoft.com/office/drawing/2014/main" id="{6A53254C-6587-756A-A478-1001ADBE0C67}"/>
              </a:ext>
            </a:extLst>
          </p:cNvPr>
          <p:cNvSpPr txBox="1"/>
          <p:nvPr/>
        </p:nvSpPr>
        <p:spPr>
          <a:xfrm>
            <a:off x="2344532" y="3245239"/>
            <a:ext cx="3438910" cy="3847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s-MX" sz="950" i="1" dirty="0">
                <a:solidFill>
                  <a:schemeClr val="dk1"/>
                </a:solidFill>
                <a:latin typeface="Montserrat"/>
                <a:ea typeface="Montserrat"/>
                <a:cs typeface="Montserrat"/>
                <a:sym typeface="Montserrat"/>
              </a:rPr>
              <a:t>Pronto te haremos llegar un link de zoom para unirte a la sesión.</a:t>
            </a:r>
            <a:endParaRPr lang="es-MX" sz="950" b="0" i="1" u="none" strike="noStrike" cap="none" dirty="0">
              <a:solidFill>
                <a:schemeClr val="dk1"/>
              </a:solidFill>
              <a:latin typeface="Montserrat"/>
              <a:ea typeface="Montserrat"/>
              <a:cs typeface="Montserrat"/>
              <a:sym typeface="Montserrat"/>
            </a:endParaRPr>
          </a:p>
        </p:txBody>
      </p:sp>
      <p:sp>
        <p:nvSpPr>
          <p:cNvPr id="14" name="CuadroTexto 28">
            <a:extLst>
              <a:ext uri="{FF2B5EF4-FFF2-40B4-BE49-F238E27FC236}">
                <a16:creationId xmlns:a16="http://schemas.microsoft.com/office/drawing/2014/main" id="{E1ED7CF8-A8AE-2335-B5D1-EE8D3BA99835}"/>
              </a:ext>
            </a:extLst>
          </p:cNvPr>
          <p:cNvSpPr txBox="1"/>
          <p:nvPr/>
        </p:nvSpPr>
        <p:spPr>
          <a:xfrm>
            <a:off x="2344532" y="4680354"/>
            <a:ext cx="3438910" cy="3847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s-MX" sz="950" i="1" dirty="0">
                <a:solidFill>
                  <a:schemeClr val="dk1"/>
                </a:solidFill>
                <a:latin typeface="Montserrat"/>
                <a:ea typeface="Montserrat"/>
                <a:cs typeface="Montserrat"/>
                <a:sym typeface="Montserrat"/>
              </a:rPr>
              <a:t>Pronto te haremos llegar un link de zoom para unirte a la sesión.</a:t>
            </a:r>
            <a:endParaRPr lang="es-MX" sz="950" b="0" i="1" u="none" strike="noStrike" cap="none" dirty="0">
              <a:solidFill>
                <a:schemeClr val="dk1"/>
              </a:solidFill>
              <a:latin typeface="Montserrat"/>
              <a:ea typeface="Montserrat"/>
              <a:cs typeface="Montserrat"/>
              <a:sym typeface="Montserrat"/>
            </a:endParaRPr>
          </a:p>
        </p:txBody>
      </p:sp>
      <p:sp>
        <p:nvSpPr>
          <p:cNvPr id="27" name="CuadroTexto 29">
            <a:extLst>
              <a:ext uri="{FF2B5EF4-FFF2-40B4-BE49-F238E27FC236}">
                <a16:creationId xmlns:a16="http://schemas.microsoft.com/office/drawing/2014/main" id="{40412B2C-DB87-A5E0-7AE6-CCEDA524981D}"/>
              </a:ext>
            </a:extLst>
          </p:cNvPr>
          <p:cNvSpPr txBox="1"/>
          <p:nvPr/>
        </p:nvSpPr>
        <p:spPr>
          <a:xfrm>
            <a:off x="8634516" y="2958244"/>
            <a:ext cx="3438910" cy="3847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s-MX" sz="950" i="1">
                <a:solidFill>
                  <a:schemeClr val="dk1"/>
                </a:solidFill>
                <a:latin typeface="Montserrat"/>
                <a:ea typeface="Montserrat"/>
                <a:cs typeface="Montserrat"/>
                <a:sym typeface="Montserrat"/>
              </a:rPr>
              <a:t>Pronto te haremos llegar un link de zoom para unirte a la sesión.</a:t>
            </a:r>
            <a:endParaRPr lang="es-MX" sz="950" b="0" i="1" u="none" strike="noStrike" cap="none">
              <a:solidFill>
                <a:schemeClr val="dk1"/>
              </a:solidFill>
              <a:latin typeface="Montserrat"/>
              <a:ea typeface="Montserrat"/>
              <a:cs typeface="Montserrat"/>
              <a:sym typeface="Montserrat"/>
            </a:endParaRPr>
          </a:p>
        </p:txBody>
      </p:sp>
      <p:sp>
        <p:nvSpPr>
          <p:cNvPr id="32" name="CuadroTexto 30">
            <a:extLst>
              <a:ext uri="{FF2B5EF4-FFF2-40B4-BE49-F238E27FC236}">
                <a16:creationId xmlns:a16="http://schemas.microsoft.com/office/drawing/2014/main" id="{7E05047D-A8E4-B2F5-5CD1-8DD86E2BE201}"/>
              </a:ext>
            </a:extLst>
          </p:cNvPr>
          <p:cNvSpPr txBox="1"/>
          <p:nvPr/>
        </p:nvSpPr>
        <p:spPr>
          <a:xfrm>
            <a:off x="8634516" y="4660698"/>
            <a:ext cx="3438910" cy="3847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s-MX" sz="950" i="1">
                <a:solidFill>
                  <a:schemeClr val="dk1"/>
                </a:solidFill>
                <a:latin typeface="Montserrat"/>
                <a:ea typeface="Montserrat"/>
                <a:cs typeface="Montserrat"/>
                <a:sym typeface="Montserrat"/>
              </a:rPr>
              <a:t>Pronto te haremos llegar un link de zoom para unirte a la sesión.</a:t>
            </a:r>
            <a:endParaRPr lang="es-MX" sz="950" b="0" i="1" u="none" strike="noStrike" cap="none">
              <a:solidFill>
                <a:schemeClr val="dk1"/>
              </a:solidFill>
              <a:latin typeface="Montserrat"/>
              <a:ea typeface="Montserrat"/>
              <a:cs typeface="Montserrat"/>
              <a:sym typeface="Montserrat"/>
            </a:endParaRPr>
          </a:p>
        </p:txBody>
      </p:sp>
      <p:sp>
        <p:nvSpPr>
          <p:cNvPr id="33" name="CuadroTexto 63">
            <a:extLst>
              <a:ext uri="{FF2B5EF4-FFF2-40B4-BE49-F238E27FC236}">
                <a16:creationId xmlns:a16="http://schemas.microsoft.com/office/drawing/2014/main" id="{E73A1671-D98E-38A0-1E98-E84D0A9B5C51}"/>
              </a:ext>
            </a:extLst>
          </p:cNvPr>
          <p:cNvSpPr txBox="1"/>
          <p:nvPr/>
        </p:nvSpPr>
        <p:spPr>
          <a:xfrm>
            <a:off x="6114054" y="6240811"/>
            <a:ext cx="3438910" cy="3847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s-MX" sz="950" i="1">
                <a:solidFill>
                  <a:schemeClr val="dk1"/>
                </a:solidFill>
                <a:latin typeface="Montserrat"/>
                <a:ea typeface="Montserrat"/>
                <a:cs typeface="Montserrat"/>
                <a:sym typeface="Montserrat"/>
              </a:rPr>
              <a:t>Pronto te haremos llegar un link de zoom para unirte a la sesión.</a:t>
            </a:r>
            <a:endParaRPr lang="es-MX" sz="950" b="0" i="1" u="none" strike="noStrike" cap="none">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85594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g25fd45f6e1d_0_382"/>
          <p:cNvPicPr preferRelativeResize="0"/>
          <p:nvPr/>
        </p:nvPicPr>
        <p:blipFill rotWithShape="1">
          <a:blip r:embed="rId3">
            <a:alphaModFix/>
          </a:blip>
          <a:srcRect t="36583" b="18844"/>
          <a:stretch/>
        </p:blipFill>
        <p:spPr>
          <a:xfrm>
            <a:off x="0" y="0"/>
            <a:ext cx="12192000" cy="7025802"/>
          </a:xfrm>
          <a:prstGeom prst="rect">
            <a:avLst/>
          </a:prstGeom>
          <a:noFill/>
          <a:ln>
            <a:noFill/>
          </a:ln>
        </p:spPr>
      </p:pic>
      <p:pic>
        <p:nvPicPr>
          <p:cNvPr id="278" name="Google Shape;278;g25fd45f6e1d_0_382"/>
          <p:cNvPicPr preferRelativeResize="0"/>
          <p:nvPr/>
        </p:nvPicPr>
        <p:blipFill rotWithShape="1">
          <a:blip r:embed="rId4">
            <a:alphaModFix amt="61000"/>
          </a:blip>
          <a:srcRect/>
          <a:stretch/>
        </p:blipFill>
        <p:spPr>
          <a:xfrm>
            <a:off x="-14975" y="0"/>
            <a:ext cx="12221950" cy="7025800"/>
          </a:xfrm>
          <a:prstGeom prst="rect">
            <a:avLst/>
          </a:prstGeom>
          <a:noFill/>
          <a:ln>
            <a:noFill/>
          </a:ln>
        </p:spPr>
      </p:pic>
      <p:sp>
        <p:nvSpPr>
          <p:cNvPr id="279" name="Google Shape;279;g25fd45f6e1d_0_382"/>
          <p:cNvSpPr/>
          <p:nvPr/>
        </p:nvSpPr>
        <p:spPr>
          <a:xfrm>
            <a:off x="-32126" y="3993438"/>
            <a:ext cx="12224100" cy="1913700"/>
          </a:xfrm>
          <a:prstGeom prst="rect">
            <a:avLst/>
          </a:prstGeom>
          <a:solidFill>
            <a:srgbClr val="FFFFFF">
              <a:alpha val="8588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280" name="Google Shape;280;g25fd45f6e1d_0_382"/>
          <p:cNvPicPr preferRelativeResize="0"/>
          <p:nvPr/>
        </p:nvPicPr>
        <p:blipFill rotWithShape="1">
          <a:blip r:embed="rId5">
            <a:alphaModFix/>
          </a:blip>
          <a:srcRect/>
          <a:stretch/>
        </p:blipFill>
        <p:spPr>
          <a:xfrm>
            <a:off x="5284860" y="4629977"/>
            <a:ext cx="1622275" cy="795975"/>
          </a:xfrm>
          <a:prstGeom prst="rect">
            <a:avLst/>
          </a:prstGeom>
          <a:noFill/>
          <a:ln>
            <a:noFill/>
          </a:ln>
        </p:spPr>
      </p:pic>
      <p:sp>
        <p:nvSpPr>
          <p:cNvPr id="281" name="Google Shape;281;g25fd45f6e1d_0_382"/>
          <p:cNvSpPr/>
          <p:nvPr/>
        </p:nvSpPr>
        <p:spPr>
          <a:xfrm>
            <a:off x="788850" y="2185275"/>
            <a:ext cx="10614300" cy="10788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Clr>
                <a:srgbClr val="000000"/>
              </a:buClr>
              <a:buSzPts val="6000"/>
              <a:buFont typeface="Arial"/>
              <a:buNone/>
            </a:pPr>
            <a:r>
              <a:rPr lang="es-MX" sz="6000" b="1" i="0" u="none" strike="noStrike" cap="none">
                <a:solidFill>
                  <a:srgbClr val="FFFFFF"/>
                </a:solidFill>
                <a:latin typeface="Montserrat"/>
                <a:ea typeface="Montserrat"/>
                <a:cs typeface="Montserrat"/>
                <a:sym typeface="Montserrat"/>
              </a:rPr>
              <a:t>¡El viaje comienza ahora!</a:t>
            </a:r>
            <a:endParaRPr sz="6000" b="1" i="0" u="none" strike="noStrike" cap="none">
              <a:solidFill>
                <a:srgbClr val="FFFFFF"/>
              </a:solidFill>
              <a:latin typeface="Montserrat"/>
              <a:ea typeface="Montserrat"/>
              <a:cs typeface="Montserrat"/>
              <a:sym typeface="Montserrat"/>
            </a:endParaRPr>
          </a:p>
        </p:txBody>
      </p:sp>
      <p:sp>
        <p:nvSpPr>
          <p:cNvPr id="282" name="Google Shape;282;g25fd45f6e1d_0_382"/>
          <p:cNvSpPr txBox="1"/>
          <p:nvPr/>
        </p:nvSpPr>
        <p:spPr>
          <a:xfrm>
            <a:off x="9573400" y="6078975"/>
            <a:ext cx="3000000" cy="677100"/>
          </a:xfrm>
          <a:prstGeom prst="rect">
            <a:avLst/>
          </a:prstGeom>
          <a:noFill/>
          <a:ln>
            <a:noFill/>
          </a:ln>
        </p:spPr>
        <p:txBody>
          <a:bodyPr spcFirstLastPara="1" wrap="square" lIns="91425" tIns="91425" rIns="91425" bIns="91425"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s-MX" sz="1600" b="0" i="0" u="none" strike="noStrike" cap="none">
                <a:solidFill>
                  <a:schemeClr val="lt1"/>
                </a:solidFill>
                <a:latin typeface="Montserrat"/>
                <a:ea typeface="Montserrat"/>
                <a:cs typeface="Montserrat"/>
                <a:sym typeface="Montserrat"/>
              </a:rPr>
              <a:t>Creando Empleos. Cambiando Vidas.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1197</Words>
  <Application>Microsoft Macintosh PowerPoint</Application>
  <PresentationFormat>Widescreen</PresentationFormat>
  <Paragraphs>153</Paragraphs>
  <Slides>9</Slides>
  <Notes>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Montserrat</vt:lpstr>
      <vt:lpstr>Calibri</vt:lpstr>
      <vt:lpstr>Tahoma</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Alberto Rene Jimenez Villa</cp:lastModifiedBy>
  <cp:revision>2</cp:revision>
  <dcterms:created xsi:type="dcterms:W3CDTF">2023-02-18T18:40:12Z</dcterms:created>
  <dcterms:modified xsi:type="dcterms:W3CDTF">2023-08-18T20:54:45Z</dcterms:modified>
</cp:coreProperties>
</file>