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34"/>
  </p:notesMasterIdLst>
  <p:sldIdLst>
    <p:sldId id="360" r:id="rId3"/>
    <p:sldId id="358" r:id="rId4"/>
    <p:sldId id="368" r:id="rId5"/>
    <p:sldId id="367" r:id="rId6"/>
    <p:sldId id="369" r:id="rId7"/>
    <p:sldId id="343" r:id="rId8"/>
    <p:sldId id="366" r:id="rId9"/>
    <p:sldId id="355" r:id="rId10"/>
    <p:sldId id="362" r:id="rId11"/>
    <p:sldId id="345" r:id="rId12"/>
    <p:sldId id="348" r:id="rId13"/>
    <p:sldId id="370" r:id="rId14"/>
    <p:sldId id="347" r:id="rId15"/>
    <p:sldId id="371" r:id="rId16"/>
    <p:sldId id="353" r:id="rId17"/>
    <p:sldId id="354" r:id="rId18"/>
    <p:sldId id="372" r:id="rId19"/>
    <p:sldId id="349" r:id="rId20"/>
    <p:sldId id="374" r:id="rId21"/>
    <p:sldId id="352" r:id="rId22"/>
    <p:sldId id="351" r:id="rId23"/>
    <p:sldId id="375" r:id="rId24"/>
    <p:sldId id="373" r:id="rId25"/>
    <p:sldId id="363" r:id="rId26"/>
    <p:sldId id="344" r:id="rId27"/>
    <p:sldId id="356" r:id="rId28"/>
    <p:sldId id="364" r:id="rId29"/>
    <p:sldId id="376" r:id="rId30"/>
    <p:sldId id="365" r:id="rId31"/>
    <p:sldId id="377" r:id="rId32"/>
    <p:sldId id="361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32" autoAdjust="0"/>
  </p:normalViewPr>
  <p:slideViewPr>
    <p:cSldViewPr>
      <p:cViewPr varScale="1">
        <p:scale>
          <a:sx n="88" d="100"/>
          <a:sy n="88" d="100"/>
        </p:scale>
        <p:origin x="130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0EDB-4794-4C5B-A908-5C8C0BCC0525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CCEC4-2328-4FC0-9592-B7EF74C7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0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xref.com/6.0.1_r10/s?refs=startSystemServer&amp;project=framework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1DC5B-8F3A-DA46-9DFC-3B2411CC1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6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Uevent</a:t>
            </a:r>
            <a:r>
              <a:rPr lang="en-US" altLang="zh-CN" dirty="0"/>
              <a:t> </a:t>
            </a:r>
            <a:r>
              <a:rPr lang="zh-CN" altLang="en-US" dirty="0"/>
              <a:t>设备模型通知机制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45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84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25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Zygote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采用的是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366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Zygote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采用的是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startVm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虚拟机创建</a:t>
            </a:r>
            <a:endParaRPr lang="zh-CN" altLang="en-US" dirty="0"/>
          </a:p>
          <a:p>
            <a:r>
              <a:rPr lang="en-US" altLang="zh-CN" dirty="0" err="1"/>
              <a:t>startReg</a:t>
            </a:r>
            <a:r>
              <a:rPr lang="en-US" altLang="zh-CN" dirty="0"/>
              <a:t>()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方法注册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27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preload()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预加载通用类、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drawable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以及共享库以及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WebView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，用于提高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启动效率；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69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startSystemServer</a:t>
            </a:r>
            <a:r>
              <a:rPr lang="en-US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 the arguments and fork for the system server process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4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Zygote fork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生成的，进程名为</a:t>
            </a:r>
            <a:r>
              <a:rPr lang="en-US" altLang="zh-CN" dirty="0" err="1"/>
              <a:t>system_server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 err="1"/>
              <a:t>system_server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进程承载着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81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Zygote fork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生成的，进程名为</a:t>
            </a:r>
            <a:r>
              <a:rPr lang="en-US" altLang="zh-CN" dirty="0" err="1"/>
              <a:t>system_server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 err="1"/>
              <a:t>system_server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进程承载着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4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分析这些进程启动有什么用？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755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橙色运行在是</a:t>
            </a:r>
            <a:r>
              <a:rPr lang="en-US" altLang="zh-CN" dirty="0"/>
              <a:t>Zygote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进程，蓝色在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system_server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创建新进程，采用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on write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方式，这是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创建进程的标准方法，会有两次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为子进程的返回，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为父进程的返回；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38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36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 err="1"/>
              <a:t>systemServer</a:t>
            </a:r>
            <a:r>
              <a:rPr lang="en-US" altLang="zh-CN" dirty="0"/>
              <a:t> </a:t>
            </a:r>
            <a:r>
              <a:rPr lang="zh-CN" altLang="en-US"/>
              <a:t>追踪各个服务的流程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03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41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57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7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intentFilter</a:t>
            </a:r>
            <a:r>
              <a:rPr lang="zh-CN" altLang="en-US" dirty="0"/>
              <a:t>匹配机制，自己读过官方文档，写过</a:t>
            </a:r>
            <a:r>
              <a:rPr lang="en-US" altLang="zh-CN" dirty="0"/>
              <a:t>demo</a:t>
            </a:r>
            <a:r>
              <a:rPr lang="zh-CN" altLang="en-US" dirty="0"/>
              <a:t>验证，还是不是特别清楚；</a:t>
            </a:r>
            <a:endParaRPr lang="en-US" altLang="zh-CN" dirty="0"/>
          </a:p>
          <a:p>
            <a:r>
              <a:rPr lang="zh-CN" altLang="en-US" dirty="0"/>
              <a:t>最后点进源码进行分析，发现其实代码并不多，比较好研究，只是文字表达不容易十分精确，说多了也啰嗦，所以只看文档会有疑问；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精确理解</a:t>
            </a:r>
            <a:r>
              <a:rPr lang="en-US" altLang="zh-CN" dirty="0" err="1"/>
              <a:t>IntentFilter</a:t>
            </a:r>
            <a:r>
              <a:rPr lang="zh-CN" altLang="en-US" dirty="0"/>
              <a:t>的匹配策略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Android</a:t>
            </a:r>
            <a:r>
              <a:rPr lang="zh-CN" altLang="en-US" dirty="0"/>
              <a:t>是怎么设计这样的匹配逻辑的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07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系统分层架构图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换一个视角，从进程启动的角度来看</a:t>
            </a:r>
            <a:r>
              <a:rPr lang="en-US" altLang="zh-CN" dirty="0"/>
              <a:t>Android</a:t>
            </a:r>
            <a:r>
              <a:rPr lang="zh-CN" altLang="en-US" dirty="0"/>
              <a:t>系统；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Zygote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进程开启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世界；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0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9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PPID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process 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进程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创建，先运行在内核空间，后运行在用户空间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PPID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的主要是由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kthreadd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创建的内核进程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5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Option</a:t>
            </a:r>
            <a:r>
              <a:rPr lang="zh-CN" altLang="en-US" dirty="0"/>
              <a:t>是</a:t>
            </a:r>
            <a:r>
              <a:rPr lang="en-US" altLang="zh-CN" dirty="0"/>
              <a:t>service</a:t>
            </a:r>
            <a:r>
              <a:rPr lang="zh-CN" altLang="en-US" dirty="0"/>
              <a:t>的约束项，如</a:t>
            </a:r>
            <a:r>
              <a:rPr lang="en-US" altLang="zh-CN" dirty="0"/>
              <a:t>critical, disabled, </a:t>
            </a:r>
            <a:r>
              <a:rPr lang="en-US" altLang="zh-CN" dirty="0" err="1"/>
              <a:t>onrestart</a:t>
            </a:r>
            <a:r>
              <a:rPr lang="en-US" altLang="zh-CN" dirty="0"/>
              <a:t>, socket…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83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service &lt;name&gt; &lt;path&gt; [&lt;argument]*</a:t>
            </a:r>
          </a:p>
          <a:p>
            <a:r>
              <a:rPr lang="en-US" altLang="zh-CN" baseline="0" dirty="0"/>
              <a:t>    &lt;option&gt;</a:t>
            </a:r>
          </a:p>
          <a:p>
            <a:r>
              <a:rPr lang="en-US" altLang="zh-CN" baseline="0" dirty="0"/>
              <a:t>    &lt;option&gt;</a:t>
            </a:r>
          </a:p>
          <a:p>
            <a:r>
              <a:rPr lang="en-US" altLang="zh-CN" baseline="0" dirty="0"/>
              <a:t>user username,   class </a:t>
            </a:r>
            <a:r>
              <a:rPr lang="zh-CN" altLang="en-US" baseline="0" dirty="0"/>
              <a:t>所属进程</a:t>
            </a:r>
            <a:r>
              <a:rPr lang="en-US" altLang="zh-CN" baseline="0" dirty="0"/>
              <a:t>class</a:t>
            </a:r>
            <a:r>
              <a:rPr lang="zh-CN" altLang="en-US" baseline="0" dirty="0"/>
              <a:t>，</a:t>
            </a:r>
            <a:endParaRPr lang="en-US" altLang="zh-CN" baseline="0" dirty="0"/>
          </a:p>
          <a:p>
            <a:r>
              <a:rPr lang="en-US" altLang="zh-CN" baseline="0" dirty="0" err="1"/>
              <a:t>onrestart</a:t>
            </a:r>
            <a:r>
              <a:rPr lang="en-US" altLang="zh-CN" baseline="0" dirty="0"/>
              <a:t> </a:t>
            </a:r>
            <a:r>
              <a:rPr lang="zh-CN" altLang="en-US" baseline="0" dirty="0"/>
              <a:t>此进程重启执行后面命令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CCEC4-2328-4FC0-9592-B7EF74C725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0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814733" y="1914056"/>
            <a:ext cx="3964158" cy="314535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0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14733" y="847725"/>
            <a:ext cx="3964158" cy="1066331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algn="l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4733" y="2651045"/>
            <a:ext cx="3354959" cy="222203"/>
          </a:xfrm>
          <a:prstGeom prst="rect">
            <a:avLst/>
          </a:prstGeom>
        </p:spPr>
        <p:txBody>
          <a:bodyPr vert="horz" lIns="68580" tIns="34290" rIns="68580" bIns="34290" anchor="ctr">
            <a:noAutofit/>
          </a:bodyPr>
          <a:lstStyle>
            <a:lvl1pPr marL="0" indent="0" algn="l">
              <a:buNone/>
              <a:defRPr sz="1100" b="0">
                <a:solidFill>
                  <a:schemeClr val="accent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4733" y="2902084"/>
            <a:ext cx="1669382" cy="222203"/>
          </a:xfrm>
          <a:prstGeom prst="roundRect">
            <a:avLst>
              <a:gd name="adj" fmla="val 50000"/>
            </a:avLst>
          </a:prstGeom>
          <a:noFill/>
        </p:spPr>
        <p:txBody>
          <a:bodyPr vert="horz" lIns="68580" tIns="34290" rIns="68580" bIns="34290" anchor="ctr">
            <a:noAutofit/>
          </a:bodyPr>
          <a:lstStyle>
            <a:lvl1pPr marL="0" indent="0" algn="l">
              <a:buNone/>
              <a:defRPr sz="1100" b="0">
                <a:solidFill>
                  <a:schemeClr val="accent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F79B708-0E2A-4BC0-937D-5B63E3FACDD5}"/>
              </a:ext>
            </a:extLst>
          </p:cNvPr>
          <p:cNvSpPr/>
          <p:nvPr userDrawn="1"/>
        </p:nvSpPr>
        <p:spPr>
          <a:xfrm>
            <a:off x="6102127" y="-151"/>
            <a:ext cx="3041873" cy="5143651"/>
          </a:xfrm>
          <a:custGeom>
            <a:avLst/>
            <a:gdLst>
              <a:gd name="connsiteX0" fmla="*/ 1494167 w 4055831"/>
              <a:gd name="connsiteY0" fmla="*/ 0 h 6858201"/>
              <a:gd name="connsiteX1" fmla="*/ 4055831 w 4055831"/>
              <a:gd name="connsiteY1" fmla="*/ 0 h 6858201"/>
              <a:gd name="connsiteX2" fmla="*/ 4055831 w 4055831"/>
              <a:gd name="connsiteY2" fmla="*/ 1884223 h 6858201"/>
              <a:gd name="connsiteX3" fmla="*/ 3999533 w 4055831"/>
              <a:gd name="connsiteY3" fmla="*/ 1892815 h 6858201"/>
              <a:gd name="connsiteX4" fmla="*/ 2899335 w 4055831"/>
              <a:gd name="connsiteY4" fmla="*/ 3242712 h 6858201"/>
              <a:gd name="connsiteX5" fmla="*/ 3999533 w 4055831"/>
              <a:gd name="connsiteY5" fmla="*/ 4592610 h 6858201"/>
              <a:gd name="connsiteX6" fmla="*/ 4055831 w 4055831"/>
              <a:gd name="connsiteY6" fmla="*/ 4601202 h 6858201"/>
              <a:gd name="connsiteX7" fmla="*/ 4055831 w 4055831"/>
              <a:gd name="connsiteY7" fmla="*/ 6858201 h 6858201"/>
              <a:gd name="connsiteX8" fmla="*/ 1991085 w 4055831"/>
              <a:gd name="connsiteY8" fmla="*/ 6858201 h 6858201"/>
              <a:gd name="connsiteX9" fmla="*/ 1677115 w 4055831"/>
              <a:gd name="connsiteY9" fmla="*/ 6639175 h 6858201"/>
              <a:gd name="connsiteX10" fmla="*/ 0 w 4055831"/>
              <a:gd name="connsiteY10" fmla="*/ 3242712 h 6858201"/>
              <a:gd name="connsiteX11" fmla="*/ 1382378 w 4055831"/>
              <a:gd name="connsiteY11" fmla="*/ 93948 h 68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55831" h="6858201">
                <a:moveTo>
                  <a:pt x="1494167" y="0"/>
                </a:moveTo>
                <a:lnTo>
                  <a:pt x="4055831" y="0"/>
                </a:lnTo>
                <a:lnTo>
                  <a:pt x="4055831" y="1884223"/>
                </a:lnTo>
                <a:lnTo>
                  <a:pt x="3999533" y="1892815"/>
                </a:lnTo>
                <a:cubicBezTo>
                  <a:pt x="3371651" y="2021298"/>
                  <a:pt x="2899335" y="2576847"/>
                  <a:pt x="2899335" y="3242712"/>
                </a:cubicBezTo>
                <a:cubicBezTo>
                  <a:pt x="2899335" y="3908577"/>
                  <a:pt x="3371651" y="4464127"/>
                  <a:pt x="3999533" y="4592610"/>
                </a:cubicBezTo>
                <a:lnTo>
                  <a:pt x="4055831" y="4601202"/>
                </a:lnTo>
                <a:lnTo>
                  <a:pt x="4055831" y="6858201"/>
                </a:lnTo>
                <a:lnTo>
                  <a:pt x="1991085" y="6858201"/>
                </a:lnTo>
                <a:lnTo>
                  <a:pt x="1677115" y="6639175"/>
                </a:lnTo>
                <a:cubicBezTo>
                  <a:pt x="657456" y="5857414"/>
                  <a:pt x="0" y="4626842"/>
                  <a:pt x="0" y="3242712"/>
                </a:cubicBezTo>
                <a:cubicBezTo>
                  <a:pt x="0" y="1996996"/>
                  <a:pt x="532539" y="875662"/>
                  <a:pt x="1382378" y="93948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 l="-100831" r="-1002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830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B4ECD32-FB25-495F-B97A-29A6606F3329}"/>
              </a:ext>
            </a:extLst>
          </p:cNvPr>
          <p:cNvSpPr/>
          <p:nvPr userDrawn="1"/>
        </p:nvSpPr>
        <p:spPr>
          <a:xfrm>
            <a:off x="0" y="4522"/>
            <a:ext cx="9144000" cy="2868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005773" y="1928198"/>
            <a:ext cx="3492999" cy="671513"/>
          </a:xfrm>
          <a:prstGeom prst="rect">
            <a:avLst/>
          </a:prstGeom>
        </p:spPr>
        <p:txBody>
          <a:bodyPr lIns="68580" tIns="34290" rIns="68580" bIns="34290" anchor="b">
            <a:normAutofit/>
          </a:bodyPr>
          <a:lstStyle>
            <a:lvl1pPr algn="l">
              <a:defRPr sz="18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006610" y="2621456"/>
            <a:ext cx="3491708" cy="671512"/>
          </a:xfrm>
          <a:prstGeom prst="rect">
            <a:avLst/>
          </a:prstGeom>
        </p:spPr>
        <p:txBody>
          <a:bodyPr lIns="68580" tIns="34290" rIns="68580" bIns="3429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00">
                <a:solidFill>
                  <a:schemeClr val="accent3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6C2A5D9-A814-46D1-9EE7-799048933074}"/>
              </a:ext>
            </a:extLst>
          </p:cNvPr>
          <p:cNvSpPr/>
          <p:nvPr userDrawn="1"/>
        </p:nvSpPr>
        <p:spPr>
          <a:xfrm flipH="1">
            <a:off x="-25021" y="-151"/>
            <a:ext cx="2756189" cy="5143651"/>
          </a:xfrm>
          <a:custGeom>
            <a:avLst/>
            <a:gdLst>
              <a:gd name="connsiteX0" fmla="*/ 1494167 w 4055831"/>
              <a:gd name="connsiteY0" fmla="*/ 0 h 6858201"/>
              <a:gd name="connsiteX1" fmla="*/ 4055831 w 4055831"/>
              <a:gd name="connsiteY1" fmla="*/ 0 h 6858201"/>
              <a:gd name="connsiteX2" fmla="*/ 4055831 w 4055831"/>
              <a:gd name="connsiteY2" fmla="*/ 1884223 h 6858201"/>
              <a:gd name="connsiteX3" fmla="*/ 3999533 w 4055831"/>
              <a:gd name="connsiteY3" fmla="*/ 1892815 h 6858201"/>
              <a:gd name="connsiteX4" fmla="*/ 2899335 w 4055831"/>
              <a:gd name="connsiteY4" fmla="*/ 3242712 h 6858201"/>
              <a:gd name="connsiteX5" fmla="*/ 3999533 w 4055831"/>
              <a:gd name="connsiteY5" fmla="*/ 4592610 h 6858201"/>
              <a:gd name="connsiteX6" fmla="*/ 4055831 w 4055831"/>
              <a:gd name="connsiteY6" fmla="*/ 4601202 h 6858201"/>
              <a:gd name="connsiteX7" fmla="*/ 4055831 w 4055831"/>
              <a:gd name="connsiteY7" fmla="*/ 6858201 h 6858201"/>
              <a:gd name="connsiteX8" fmla="*/ 1991085 w 4055831"/>
              <a:gd name="connsiteY8" fmla="*/ 6858201 h 6858201"/>
              <a:gd name="connsiteX9" fmla="*/ 1677115 w 4055831"/>
              <a:gd name="connsiteY9" fmla="*/ 6639175 h 6858201"/>
              <a:gd name="connsiteX10" fmla="*/ 0 w 4055831"/>
              <a:gd name="connsiteY10" fmla="*/ 3242712 h 6858201"/>
              <a:gd name="connsiteX11" fmla="*/ 1382378 w 4055831"/>
              <a:gd name="connsiteY11" fmla="*/ 93948 h 68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55831" h="6858201">
                <a:moveTo>
                  <a:pt x="1494167" y="0"/>
                </a:moveTo>
                <a:lnTo>
                  <a:pt x="4055831" y="0"/>
                </a:lnTo>
                <a:lnTo>
                  <a:pt x="4055831" y="1884223"/>
                </a:lnTo>
                <a:lnTo>
                  <a:pt x="3999533" y="1892815"/>
                </a:lnTo>
                <a:cubicBezTo>
                  <a:pt x="3371651" y="2021298"/>
                  <a:pt x="2899335" y="2576847"/>
                  <a:pt x="2899335" y="3242712"/>
                </a:cubicBezTo>
                <a:cubicBezTo>
                  <a:pt x="2899335" y="3908577"/>
                  <a:pt x="3371651" y="4464127"/>
                  <a:pt x="3999533" y="4592610"/>
                </a:cubicBezTo>
                <a:lnTo>
                  <a:pt x="4055831" y="4601202"/>
                </a:lnTo>
                <a:lnTo>
                  <a:pt x="4055831" y="6858201"/>
                </a:lnTo>
                <a:lnTo>
                  <a:pt x="1991085" y="6858201"/>
                </a:lnTo>
                <a:lnTo>
                  <a:pt x="1677115" y="6639175"/>
                </a:lnTo>
                <a:cubicBezTo>
                  <a:pt x="657456" y="5857414"/>
                  <a:pt x="0" y="4626842"/>
                  <a:pt x="0" y="3242712"/>
                </a:cubicBezTo>
                <a:cubicBezTo>
                  <a:pt x="0" y="1996996"/>
                  <a:pt x="532539" y="875662"/>
                  <a:pt x="1382378" y="93948"/>
                </a:cubicBezTo>
                <a:close/>
              </a:path>
            </a:pathLst>
          </a:custGeom>
          <a:blipFill>
            <a:blip r:embed="rId2"/>
            <a:stretch>
              <a:fillRect l="-116518" r="-11571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62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943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51299" y="4680348"/>
            <a:ext cx="1041402" cy="154786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fld id="{6489D9C7-5DC6-4263-87FF-7C99F6FB63C3}" type="datetime1">
              <a:rPr lang="zh-CN" altLang="en-US" sz="1400" smtClean="0">
                <a:solidFill>
                  <a:srgbClr val="000000"/>
                </a:solidFill>
              </a:rPr>
              <a:pPr defTabSz="685800"/>
              <a:t>2018/12/2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4680348"/>
            <a:ext cx="3105151" cy="154786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r>
              <a:rPr lang="en-US" altLang="zh-CN" sz="1400">
                <a:solidFill>
                  <a:srgbClr val="000000"/>
                </a:solidFill>
              </a:rPr>
              <a:t>www.islide.cc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4680348"/>
            <a:ext cx="2182416" cy="154786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fld id="{5DD3DB80-B894-403A-B48E-6FDC1A72010E}" type="slidenum">
              <a:rPr lang="zh-CN" altLang="en-US" sz="1400" smtClean="0">
                <a:solidFill>
                  <a:srgbClr val="000000"/>
                </a:solidFill>
              </a:rPr>
              <a:pPr defTabSz="685800"/>
              <a:t>‹#›</a:t>
            </a:fld>
            <a:endParaRPr lang="zh-CN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6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3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泪滴形 20">
            <a:extLst>
              <a:ext uri="{FF2B5EF4-FFF2-40B4-BE49-F238E27FC236}">
                <a16:creationId xmlns:a16="http://schemas.microsoft.com/office/drawing/2014/main" id="{96F9DDC0-1013-40FE-9978-90CCBD4F3E63}"/>
              </a:ext>
            </a:extLst>
          </p:cNvPr>
          <p:cNvSpPr/>
          <p:nvPr userDrawn="1"/>
        </p:nvSpPr>
        <p:spPr>
          <a:xfrm>
            <a:off x="2743040" y="771525"/>
            <a:ext cx="3657922" cy="3752702"/>
          </a:xfrm>
          <a:prstGeom prst="teardrop">
            <a:avLst/>
          </a:prstGeom>
          <a:blipFill dpi="0" rotWithShape="1">
            <a:blip r:embed="rId2"/>
            <a:srcRect/>
            <a:stretch>
              <a:fillRect l="-44999" r="-4476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788852" y="1277755"/>
            <a:ext cx="3033215" cy="1445342"/>
          </a:xfrm>
          <a:prstGeom prst="rect">
            <a:avLst/>
          </a:prstGeom>
        </p:spPr>
        <p:txBody>
          <a:bodyPr lIns="68580" tIns="34290" rIns="68580" bIns="3429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788852" y="3258547"/>
            <a:ext cx="3033215" cy="23315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>
              <a:buNone/>
              <a:defRPr lang="zh-CN" altLang="en-US" sz="1100" smtClean="0">
                <a:solidFill>
                  <a:schemeClr val="bg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40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8852" y="3036344"/>
            <a:ext cx="3033215" cy="222203"/>
          </a:xfrm>
          <a:prstGeom prst="rect">
            <a:avLst/>
          </a:prstGeom>
        </p:spPr>
        <p:txBody>
          <a:bodyPr vert="horz" lIns="68580" tIns="34290" rIns="68580" bIns="34290" anchor="ctr">
            <a:noAutofit/>
          </a:bodyPr>
          <a:lstStyle>
            <a:lvl1pPr marL="0" indent="0" algn="l">
              <a:buNone/>
              <a:defRPr sz="1100" b="0">
                <a:solidFill>
                  <a:schemeClr val="bg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9F303FD-00E2-425C-BC3B-52EFDBEEDC9F}"/>
              </a:ext>
            </a:extLst>
          </p:cNvPr>
          <p:cNvCxnSpPr>
            <a:cxnSpLocks/>
          </p:cNvCxnSpPr>
          <p:nvPr userDrawn="1"/>
        </p:nvCxnSpPr>
        <p:spPr>
          <a:xfrm>
            <a:off x="3788852" y="2874551"/>
            <a:ext cx="2862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92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BD47AD-DEC6-4A7A-82B9-37D011C9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51299" y="4680348"/>
            <a:ext cx="1041402" cy="154786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fld id="{6489D9C7-5DC6-4263-87FF-7C99F6FB63C3}" type="datetime1">
              <a:rPr lang="zh-CN" altLang="en-US" sz="1400" smtClean="0">
                <a:solidFill>
                  <a:srgbClr val="000000"/>
                </a:solidFill>
              </a:rPr>
              <a:pPr defTabSz="685800"/>
              <a:t>2018/12/2</a:t>
            </a:fld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3DD003-C8E5-4A0F-A6D7-10644106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4680348"/>
            <a:ext cx="3105151" cy="154786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r>
              <a:rPr lang="en-US" altLang="zh-CN" sz="1400">
                <a:solidFill>
                  <a:srgbClr val="000000"/>
                </a:solidFill>
              </a:rPr>
              <a:t>www.islide.cc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F82D90-D7C2-4ACD-BE37-61038AAE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4680348"/>
            <a:ext cx="2182416" cy="154786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685800"/>
            <a:fld id="{5DD3DB80-B894-403A-B48E-6FDC1A72010E}" type="slidenum">
              <a:rPr lang="zh-CN" altLang="en-US" sz="1400" smtClean="0">
                <a:solidFill>
                  <a:srgbClr val="000000"/>
                </a:solidFill>
              </a:rPr>
              <a:pPr defTabSz="685800"/>
              <a:t>‹#›</a:t>
            </a:fld>
            <a:endParaRPr lang="zh-CN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78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分隔页和关键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421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0179" tIns="45090" rIns="90179" bIns="45090"/>
          <a:lstStyle>
            <a:lvl1pPr>
              <a:defRPr sz="589"/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8" y="1426"/>
            <a:ext cx="886046" cy="6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45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82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xref.com/6.0.0_r5/xref/system/core/" TargetMode="External"/><Relationship Id="rId2" Type="http://schemas.openxmlformats.org/officeDocument/2006/relationships/hyperlink" Target="http://androidxref.com/6.0.0_r5/xref/system/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androidxref.com/6.0.0_r5/xref/system/core/ini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xref.com/6.0.1_r10/xref/system/core/rootdir/init.r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xref.com/6.0.0_r5/xref/frameworks/native/cmds/servicemanager/service_manager.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androidxref.com/6.0.0_r5/xref/frameworks/native/cmds/servicemanager/service_manager.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5iyaya_group2_M03_09_0D_wKgAB1E-y2DN9NeUAABxxXrMLf493_mod.psd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225" r="5225"/>
          <a:stretch>
            <a:fillRect/>
          </a:stretch>
        </p:blipFill>
        <p:spPr>
          <a:xfrm flipH="1">
            <a:off x="611560" y="0"/>
            <a:ext cx="6858000" cy="51435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948610" cy="9486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506072" y="3281376"/>
            <a:ext cx="97628" cy="197156"/>
          </a:xfrm>
          <a:prstGeom prst="rect">
            <a:avLst/>
          </a:prstGeom>
          <a:noFill/>
        </p:spPr>
        <p:txBody>
          <a:bodyPr wrap="none" lIns="48310" tIns="24155" rIns="48310" bIns="24155" rtlCol="0">
            <a:spAutoFit/>
          </a:bodyPr>
          <a:lstStyle/>
          <a:p>
            <a:endParaRPr lang="en-US" sz="964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635896" y="3281376"/>
            <a:ext cx="3782786" cy="1556118"/>
            <a:chOff x="8463" y="4183"/>
            <a:chExt cx="11120" cy="3760"/>
          </a:xfrm>
        </p:grpSpPr>
        <p:sp>
          <p:nvSpPr>
            <p:cNvPr id="13" name="矩形 12"/>
            <p:cNvSpPr/>
            <p:nvPr/>
          </p:nvSpPr>
          <p:spPr>
            <a:xfrm>
              <a:off x="8463" y="4183"/>
              <a:ext cx="11119" cy="3760"/>
            </a:xfrm>
            <a:prstGeom prst="rect">
              <a:avLst/>
            </a:prstGeom>
            <a:solidFill>
              <a:srgbClr val="0076B7">
                <a:alpha val="54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8310" tIns="24155" rIns="48310" bIns="24155" rtlCol="0" anchor="ctr"/>
            <a:lstStyle/>
            <a:p>
              <a:pPr algn="ctr"/>
              <a:endParaRPr lang="zh-CN" altLang="en-US" sz="964"/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8463" y="5114"/>
              <a:ext cx="11120" cy="2699"/>
            </a:xfrm>
            <a:prstGeom prst="rect">
              <a:avLst/>
            </a:prstGeom>
            <a:noFill/>
          </p:spPr>
          <p:txBody>
            <a:bodyPr wrap="square" lIns="133139" tIns="123628" rIns="38040" bIns="24726" rtlCol="0">
              <a:spAutoFit/>
            </a:bodyPr>
            <a:lstStyle/>
            <a:p>
              <a:pPr>
                <a:spcBef>
                  <a:spcPts val="635"/>
                </a:spcBef>
              </a:pPr>
              <a:r>
                <a:rPr lang="en-US" altLang="zh-CN" sz="2143" b="1" spc="79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FZLanTingHei-EL-GBK"/>
                </a:rPr>
                <a:t>Android</a:t>
              </a:r>
              <a:r>
                <a:rPr lang="zh-CN" altLang="en-US" sz="2143" b="1" spc="79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FZLanTingHei-EL-GBK"/>
                </a:rPr>
                <a:t>系统关键进程启动简析</a:t>
              </a:r>
              <a:endParaRPr lang="en-US" altLang="zh-CN" sz="2304" b="1" spc="79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  <a:cs typeface="FZLanTingHei-EL-GBK"/>
              </a:endParaRPr>
            </a:p>
            <a:p>
              <a:pPr>
                <a:spcBef>
                  <a:spcPts val="635"/>
                </a:spcBef>
              </a:pPr>
              <a:r>
                <a:rPr lang="en-US" altLang="zh-CN" sz="1500" b="1" spc="79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FZLanTingHei-EL-GBK"/>
                </a:rPr>
                <a:t>         </a:t>
              </a:r>
              <a:r>
                <a:rPr lang="zh-CN" altLang="en-US" sz="1286" b="1" spc="79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FZLanTingHei-EL-GBK"/>
                </a:rPr>
                <a:t>互联网软件一部应用三组</a:t>
              </a:r>
              <a:r>
                <a:rPr lang="en-US" altLang="zh-CN" sz="1286" b="1" spc="79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FZLanTingHei-EL-GBK"/>
                </a:rPr>
                <a:t> </a:t>
              </a:r>
              <a:r>
                <a:rPr lang="zh-CN" altLang="en-US" sz="1286" b="1" spc="79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  <a:cs typeface="FZLanTingHei-EL-GBK"/>
                </a:rPr>
                <a:t>王文涛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95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A10DC29-BC71-4796-ACDA-DAA092987F41}"/>
              </a:ext>
            </a:extLst>
          </p:cNvPr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3477346-C81A-4597-B292-5B961EE2CA8A}"/>
                </a:ext>
              </a:extLst>
            </p:cNvPr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4AB4D4F-B60D-4E4E-8084-6FCE01316F8B}"/>
                </a:ext>
              </a:extLst>
            </p:cNvPr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ED8CB0A6-D0EF-464C-88DB-718D6E0DDC38}"/>
              </a:ext>
            </a:extLst>
          </p:cNvPr>
          <p:cNvSpPr/>
          <p:nvPr/>
        </p:nvSpPr>
        <p:spPr>
          <a:xfrm>
            <a:off x="961444" y="114112"/>
            <a:ext cx="38047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手机启动后的进程概览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C3C4F2-DF83-45D3-B5C4-6345CA421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531"/>
            <a:ext cx="9144000" cy="45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1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91477" y="1131590"/>
            <a:ext cx="5544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Init.rc</a:t>
            </a:r>
            <a:r>
              <a:rPr lang="en-US" altLang="zh-CN" dirty="0"/>
              <a:t> </a:t>
            </a:r>
            <a:r>
              <a:rPr lang="zh-CN" altLang="en-US" dirty="0"/>
              <a:t>文件使用</a:t>
            </a:r>
            <a:r>
              <a:rPr lang="en-US" altLang="zh-CN" dirty="0"/>
              <a:t>Android </a:t>
            </a:r>
            <a:r>
              <a:rPr lang="en-US" altLang="zh-CN" dirty="0" err="1"/>
              <a:t>init</a:t>
            </a:r>
            <a:r>
              <a:rPr lang="en-US" altLang="zh-CN" dirty="0"/>
              <a:t> language</a:t>
            </a:r>
            <a:r>
              <a:rPr lang="zh-CN" altLang="en-US" dirty="0"/>
              <a:t>描述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Android Init Language consists of four broad classes of statements: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Options</a:t>
            </a:r>
          </a:p>
          <a:p>
            <a:endParaRPr lang="en-US" altLang="zh-CN" dirty="0"/>
          </a:p>
          <a:p>
            <a:r>
              <a:rPr lang="en-US" altLang="zh-CN" dirty="0"/>
              <a:t>On &lt;something-happened&gt;</a:t>
            </a:r>
          </a:p>
          <a:p>
            <a:r>
              <a:rPr lang="en-US" altLang="zh-CN" dirty="0"/>
              <a:t>&lt;what-to-do&gt;</a:t>
            </a:r>
          </a:p>
          <a:p>
            <a:endParaRPr lang="en-US" altLang="zh-CN" dirty="0"/>
          </a:p>
          <a:p>
            <a:r>
              <a:rPr lang="en-US" altLang="zh-CN" dirty="0"/>
              <a:t>Android </a:t>
            </a:r>
            <a:r>
              <a:rPr lang="en-US" altLang="zh-CN" dirty="0" err="1"/>
              <a:t>init</a:t>
            </a:r>
            <a:r>
              <a:rPr lang="en-US" altLang="zh-CN" dirty="0"/>
              <a:t> language </a:t>
            </a:r>
            <a:r>
              <a:rPr lang="zh-CN" altLang="en-US" dirty="0"/>
              <a:t>描述见</a:t>
            </a:r>
            <a:r>
              <a:rPr lang="en-US" altLang="zh-CN" dirty="0"/>
              <a:t> /</a:t>
            </a:r>
            <a:r>
              <a:rPr lang="en-US" altLang="zh-CN" dirty="0">
                <a:hlinkClick r:id="rId2"/>
              </a:rPr>
              <a:t>system</a:t>
            </a:r>
            <a:r>
              <a:rPr lang="en-US" altLang="zh-CN" dirty="0"/>
              <a:t>/</a:t>
            </a:r>
            <a:r>
              <a:rPr lang="en-US" altLang="zh-CN" dirty="0">
                <a:hlinkClick r:id="rId3"/>
              </a:rPr>
              <a:t>core</a:t>
            </a:r>
            <a:r>
              <a:rPr lang="en-US" altLang="zh-CN" dirty="0"/>
              <a:t>/</a:t>
            </a:r>
            <a:r>
              <a:rPr lang="en-US" altLang="zh-CN" dirty="0" err="1">
                <a:hlinkClick r:id="rId4"/>
              </a:rPr>
              <a:t>init</a:t>
            </a:r>
            <a:r>
              <a:rPr lang="en-US" altLang="zh-CN" dirty="0"/>
              <a:t>/readme.txt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054BDE-5C42-4907-AC33-3DBBCC699E3D}"/>
              </a:ext>
            </a:extLst>
          </p:cNvPr>
          <p:cNvSpPr/>
          <p:nvPr/>
        </p:nvSpPr>
        <p:spPr>
          <a:xfrm>
            <a:off x="961444" y="114112"/>
            <a:ext cx="3804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Android 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 language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614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440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Android 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 language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1444" y="681369"/>
            <a:ext cx="5544616" cy="3777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http://androidxref.com/6.0.1_r10/xref/system/core/rootdir/init.rc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on &lt;trigger&gt;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&lt;command1&gt;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&lt;command2&gt;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service &lt;name&gt;&lt;pathname&gt; [&lt;argument&gt;]*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&lt;option&gt;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&lt;option&gt;</a:t>
            </a:r>
          </a:p>
        </p:txBody>
      </p:sp>
    </p:spTree>
    <p:extLst>
      <p:ext uri="{BB962C8B-B14F-4D97-AF65-F5344CB8AC3E}">
        <p14:creationId xmlns:p14="http://schemas.microsoft.com/office/powerpoint/2010/main" val="387608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70669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2. Binder</a:t>
            </a:r>
            <a:r>
              <a:rPr lang="zh-CN" altLang="en-US" sz="2400" dirty="0"/>
              <a:t>服务的</a:t>
            </a:r>
            <a:r>
              <a:rPr lang="en-US" altLang="zh-CN" sz="2400" dirty="0" err="1"/>
              <a:t>dns</a:t>
            </a:r>
            <a:r>
              <a:rPr lang="zh-CN" altLang="en-US" sz="2400" dirty="0"/>
              <a:t>服务器</a:t>
            </a:r>
            <a:r>
              <a:rPr lang="en-US" altLang="zh-CN" sz="2400" dirty="0"/>
              <a:t>-</a:t>
            </a:r>
            <a:r>
              <a:rPr lang="en-US" altLang="zh-CN" sz="2400" dirty="0" err="1"/>
              <a:t>ServiceManager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951572" y="771550"/>
            <a:ext cx="5544616" cy="87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ServiceManager</a:t>
            </a:r>
            <a:r>
              <a:rPr lang="zh-CN" altLang="en-US" dirty="0"/>
              <a:t>在</a:t>
            </a:r>
            <a:r>
              <a:rPr lang="en-US" altLang="zh-CN" dirty="0" err="1"/>
              <a:t>init.rc</a:t>
            </a:r>
            <a:r>
              <a:rPr lang="en-US" altLang="zh-CN" dirty="0"/>
              <a:t> </a:t>
            </a:r>
            <a:r>
              <a:rPr lang="zh-CN" altLang="en-US" dirty="0"/>
              <a:t>中启动，</a:t>
            </a:r>
            <a:r>
              <a:rPr lang="en-US" altLang="zh-CN" dirty="0"/>
              <a:t>critical</a:t>
            </a:r>
            <a:r>
              <a:rPr lang="zh-CN" altLang="en-US" dirty="0"/>
              <a:t>表示是关键进程，此进程异常退出可能导致系统重启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74080A-D233-4605-AC21-8158D006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72" y="1846385"/>
            <a:ext cx="5076825" cy="2867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4083918"/>
            <a:ext cx="27527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8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70669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2. Binder</a:t>
            </a:r>
            <a:r>
              <a:rPr lang="zh-CN" altLang="en-US" sz="2400" dirty="0"/>
              <a:t>服务的</a:t>
            </a:r>
            <a:r>
              <a:rPr lang="en-US" altLang="zh-CN" sz="2400" dirty="0" err="1"/>
              <a:t>dns</a:t>
            </a:r>
            <a:r>
              <a:rPr lang="zh-CN" altLang="en-US" sz="2400" dirty="0"/>
              <a:t>服务器</a:t>
            </a:r>
            <a:r>
              <a:rPr lang="en-US" altLang="zh-CN" sz="2400" dirty="0"/>
              <a:t>-</a:t>
            </a:r>
            <a:r>
              <a:rPr lang="en-US" altLang="zh-CN" sz="2400" dirty="0" err="1"/>
              <a:t>ServiceManager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951572" y="738585"/>
            <a:ext cx="5544616" cy="3777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ServiceManager</a:t>
            </a:r>
            <a:r>
              <a:rPr lang="zh-CN" altLang="en-US" dirty="0"/>
              <a:t>所属</a:t>
            </a:r>
            <a:r>
              <a:rPr lang="en-US" altLang="zh-CN" dirty="0"/>
              <a:t>class</a:t>
            </a:r>
            <a:r>
              <a:rPr lang="zh-CN" altLang="en-US" dirty="0"/>
              <a:t>是</a:t>
            </a:r>
            <a:r>
              <a:rPr lang="en-US" altLang="zh-CN" dirty="0"/>
              <a:t>core</a:t>
            </a:r>
            <a:r>
              <a:rPr lang="zh-CN" altLang="en-US" dirty="0"/>
              <a:t>，同</a:t>
            </a:r>
            <a:r>
              <a:rPr lang="en-US" altLang="zh-CN" dirty="0"/>
              <a:t>class</a:t>
            </a:r>
            <a:r>
              <a:rPr lang="zh-CN" altLang="en-US" dirty="0"/>
              <a:t>的系统进程还有</a:t>
            </a:r>
            <a:r>
              <a:rPr lang="en-US" altLang="zh-CN" dirty="0" err="1"/>
              <a:t>ueventd</a:t>
            </a:r>
            <a:r>
              <a:rPr lang="en-US" altLang="zh-CN" dirty="0"/>
              <a:t>, console, </a:t>
            </a:r>
            <a:r>
              <a:rPr lang="en-US" altLang="zh-CN" dirty="0" err="1"/>
              <a:t>adbd</a:t>
            </a:r>
            <a:r>
              <a:rPr lang="zh-CN" altLang="en-US" dirty="0"/>
              <a:t>等；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Critical </a:t>
            </a:r>
            <a:r>
              <a:rPr lang="zh-CN" altLang="en-US" dirty="0"/>
              <a:t>关键字说明它是系统关键进程，如果</a:t>
            </a:r>
            <a:r>
              <a:rPr lang="en-US" altLang="zh-CN" dirty="0"/>
              <a:t>4</a:t>
            </a:r>
            <a:r>
              <a:rPr lang="zh-CN" altLang="en-US" dirty="0"/>
              <a:t>分钟异常退出超过</a:t>
            </a:r>
            <a:r>
              <a:rPr lang="en-US" altLang="zh-CN" dirty="0"/>
              <a:t>4</a:t>
            </a:r>
            <a:r>
              <a:rPr lang="zh-CN" altLang="en-US" dirty="0"/>
              <a:t>次，则设备将重启并进入还原模式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Restart </a:t>
            </a:r>
            <a:r>
              <a:rPr lang="zh-CN" altLang="en-US" dirty="0"/>
              <a:t>表示每次</a:t>
            </a:r>
            <a:r>
              <a:rPr lang="en-US" altLang="zh-CN" dirty="0" err="1"/>
              <a:t>serviceManager</a:t>
            </a:r>
            <a:r>
              <a:rPr lang="zh-CN" altLang="en-US" dirty="0"/>
              <a:t>重启时，重启</a:t>
            </a:r>
            <a:r>
              <a:rPr lang="en-US" altLang="zh-CN" dirty="0"/>
              <a:t>zygote, media, </a:t>
            </a:r>
            <a:r>
              <a:rPr lang="en-US" altLang="zh-CN" dirty="0" err="1"/>
              <a:t>surfaceflinger</a:t>
            </a:r>
            <a:r>
              <a:rPr lang="zh-CN" altLang="en-US" dirty="0"/>
              <a:t>等进程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08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9DB72B-28E6-4409-809C-AD63837C541C}"/>
              </a:ext>
            </a:extLst>
          </p:cNvPr>
          <p:cNvSpPr txBox="1"/>
          <p:nvPr/>
        </p:nvSpPr>
        <p:spPr>
          <a:xfrm>
            <a:off x="6948264" y="113159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service_manager.c</a:t>
            </a:r>
            <a:endParaRPr lang="en-US" altLang="zh-CN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main </a:t>
            </a:r>
          </a:p>
          <a:p>
            <a:endParaRPr lang="en-US" altLang="zh-CN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</a:rPr>
              <a:t>binder.c</a:t>
            </a:r>
            <a:endParaRPr lang="en-US" altLang="zh-CN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4" y="579779"/>
            <a:ext cx="5981700" cy="436245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6" name="椭圆 5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961444" y="114112"/>
            <a:ext cx="440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ServiceManager</a:t>
            </a:r>
            <a:r>
              <a:rPr lang="zh-CN" altLang="en-US" sz="2400" dirty="0"/>
              <a:t>的</a:t>
            </a:r>
            <a:r>
              <a:rPr lang="en-US" altLang="zh-CN" sz="2400" dirty="0"/>
              <a:t>main</a:t>
            </a:r>
            <a:r>
              <a:rPr lang="zh-CN" altLang="en-US" sz="2400" dirty="0"/>
              <a:t>方法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8383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F26A0DF-7010-476E-A8F5-4F604C475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57903"/>
            <a:ext cx="4910155" cy="46646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69DB72B-28E6-4409-809C-AD63837C541C}"/>
              </a:ext>
            </a:extLst>
          </p:cNvPr>
          <p:cNvSpPr txBox="1"/>
          <p:nvPr/>
        </p:nvSpPr>
        <p:spPr>
          <a:xfrm>
            <a:off x="6372200" y="1131590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service_manager.c</a:t>
            </a:r>
            <a:endParaRPr lang="en-US" altLang="zh-CN" u="sng" dirty="0">
              <a:solidFill>
                <a:srgbClr val="00B0F0"/>
              </a:solidFill>
            </a:endParaRPr>
          </a:p>
          <a:p>
            <a:endParaRPr lang="en-US" altLang="zh-CN" u="sng" dirty="0">
              <a:solidFill>
                <a:srgbClr val="00B0F0"/>
              </a:solidFill>
            </a:endParaRPr>
          </a:p>
          <a:p>
            <a:r>
              <a:rPr lang="en-US" altLang="zh-CN" u="sng" dirty="0" err="1">
                <a:solidFill>
                  <a:srgbClr val="00B0F0"/>
                </a:solidFill>
              </a:rPr>
              <a:t>do_add_service</a:t>
            </a:r>
            <a:endParaRPr lang="en-US" altLang="zh-CN" u="sng" dirty="0">
              <a:solidFill>
                <a:srgbClr val="00B0F0"/>
              </a:solidFill>
            </a:endParaRPr>
          </a:p>
          <a:p>
            <a:endParaRPr lang="en-US" altLang="zh-CN" u="sng" dirty="0">
              <a:solidFill>
                <a:srgbClr val="00B0F0"/>
              </a:solidFill>
            </a:endParaRPr>
          </a:p>
          <a:p>
            <a:r>
              <a:rPr lang="en-US" altLang="zh-CN" u="sng" dirty="0">
                <a:solidFill>
                  <a:srgbClr val="00B0F0"/>
                </a:solidFill>
              </a:rPr>
              <a:t> </a:t>
            </a:r>
            <a:r>
              <a:rPr lang="en-US" altLang="zh-CN" u="sng" dirty="0" err="1">
                <a:solidFill>
                  <a:srgbClr val="00B0F0"/>
                </a:solidFill>
              </a:rPr>
              <a:t>do_find_service</a:t>
            </a:r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E00783-F49C-4CDD-8391-66F62B44EE8F}"/>
              </a:ext>
            </a:extLst>
          </p:cNvPr>
          <p:cNvSpPr txBox="1"/>
          <p:nvPr/>
        </p:nvSpPr>
        <p:spPr>
          <a:xfrm>
            <a:off x="6012160" y="3291830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其他系统服务启动时，通过</a:t>
            </a:r>
            <a:r>
              <a:rPr lang="en-US" altLang="zh-CN" dirty="0" err="1"/>
              <a:t>addservice</a:t>
            </a:r>
            <a:r>
              <a:rPr lang="zh-CN" altLang="en-US" dirty="0"/>
              <a:t>方法，将自己的</a:t>
            </a:r>
            <a:r>
              <a:rPr lang="en-US" altLang="zh-CN" dirty="0"/>
              <a:t>Binder</a:t>
            </a:r>
            <a:r>
              <a:rPr lang="zh-CN" altLang="en-US" dirty="0"/>
              <a:t>对象传递给</a:t>
            </a:r>
            <a:r>
              <a:rPr lang="en-US" altLang="zh-CN" dirty="0" err="1"/>
              <a:t>ServiceManager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67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69DB72B-28E6-4409-809C-AD63837C541C}"/>
              </a:ext>
            </a:extLst>
          </p:cNvPr>
          <p:cNvSpPr txBox="1"/>
          <p:nvPr/>
        </p:nvSpPr>
        <p:spPr>
          <a:xfrm>
            <a:off x="637414" y="555526"/>
            <a:ext cx="8390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Activity.getSystemService</a:t>
            </a:r>
            <a:r>
              <a:rPr lang="en-US" altLang="zh-CN" dirty="0">
                <a:solidFill>
                  <a:srgbClr val="000000"/>
                </a:solidFill>
              </a:rPr>
              <a:t>(ACTIVITY_SERVICE) </a:t>
            </a:r>
            <a:r>
              <a:rPr lang="zh-CN" altLang="en-US" dirty="0">
                <a:solidFill>
                  <a:srgbClr val="000000"/>
                </a:solidFill>
              </a:rPr>
              <a:t>的调用过程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err="1">
                <a:solidFill>
                  <a:srgbClr val="000000"/>
                </a:solidFill>
              </a:rPr>
              <a:t>ContextImpl.getSystemService</a:t>
            </a:r>
            <a:r>
              <a:rPr lang="en-US" altLang="zh-CN" dirty="0">
                <a:solidFill>
                  <a:srgbClr val="00000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-- </a:t>
            </a:r>
            <a:r>
              <a:rPr lang="en-US" altLang="zh-CN" dirty="0" err="1">
                <a:solidFill>
                  <a:srgbClr val="000000"/>
                </a:solidFill>
              </a:rPr>
              <a:t>SystemServiceRegistry.getSystemService</a:t>
            </a:r>
            <a:r>
              <a:rPr lang="en-US" altLang="zh-CN" dirty="0">
                <a:solidFill>
                  <a:srgbClr val="000000"/>
                </a:solidFill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---- </a:t>
            </a:r>
            <a:r>
              <a:rPr lang="en-US" altLang="zh-CN" dirty="0" err="1">
                <a:solidFill>
                  <a:srgbClr val="000000"/>
                </a:solidFill>
              </a:rPr>
              <a:t>ServiceFetcher.getService</a:t>
            </a:r>
            <a:r>
              <a:rPr lang="en-US" altLang="zh-CN" dirty="0">
                <a:solidFill>
                  <a:srgbClr val="000000"/>
                </a:solidFill>
              </a:rPr>
              <a:t>()  -- </a:t>
            </a:r>
            <a:r>
              <a:rPr lang="zh-CN" altLang="en-US" dirty="0">
                <a:solidFill>
                  <a:srgbClr val="000000"/>
                </a:solidFill>
              </a:rPr>
              <a:t>首先从本地缓存中取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------ </a:t>
            </a:r>
            <a:r>
              <a:rPr lang="en-US" altLang="zh-CN" dirty="0" err="1">
                <a:solidFill>
                  <a:srgbClr val="000000"/>
                </a:solidFill>
              </a:rPr>
              <a:t>CachedServiceFetcher.createService</a:t>
            </a:r>
            <a:r>
              <a:rPr lang="en-US" altLang="zh-CN" dirty="0">
                <a:solidFill>
                  <a:srgbClr val="000000"/>
                </a:solidFill>
              </a:rPr>
              <a:t>()  -- </a:t>
            </a:r>
            <a:r>
              <a:rPr lang="zh-CN" altLang="en-US" dirty="0">
                <a:solidFill>
                  <a:srgbClr val="000000"/>
                </a:solidFill>
              </a:rPr>
              <a:t>缓存没有则调用</a:t>
            </a:r>
            <a:r>
              <a:rPr lang="en-US" altLang="zh-CN" dirty="0">
                <a:solidFill>
                  <a:srgbClr val="000000"/>
                </a:solidFill>
              </a:rPr>
              <a:t>create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-------- new </a:t>
            </a:r>
            <a:r>
              <a:rPr lang="en-US" altLang="zh-CN" dirty="0" err="1">
                <a:solidFill>
                  <a:srgbClr val="000000"/>
                </a:solidFill>
              </a:rPr>
              <a:t>ActivityManager</a:t>
            </a:r>
            <a:r>
              <a:rPr lang="en-US" altLang="zh-CN" dirty="0">
                <a:solidFill>
                  <a:srgbClr val="000000"/>
                </a:solidFill>
              </a:rPr>
              <a:t>() 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5277BB-C41D-422F-A3C4-585489EC149C}"/>
              </a:ext>
            </a:extLst>
          </p:cNvPr>
          <p:cNvSpPr/>
          <p:nvPr/>
        </p:nvSpPr>
        <p:spPr>
          <a:xfrm>
            <a:off x="961444" y="114112"/>
            <a:ext cx="440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ServiceManager</a:t>
            </a:r>
            <a:r>
              <a:rPr lang="en-US" altLang="zh-CN" sz="2400" dirty="0"/>
              <a:t> </a:t>
            </a:r>
            <a:r>
              <a:rPr lang="zh-CN" altLang="en-US" sz="2400" dirty="0"/>
              <a:t>调用栈分析</a:t>
            </a:r>
            <a:r>
              <a:rPr lang="en-US" altLang="zh-CN" sz="2400" dirty="0"/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C9DDBE-1BE0-4083-8FCD-33313AE9F4A3}"/>
              </a:ext>
            </a:extLst>
          </p:cNvPr>
          <p:cNvSpPr/>
          <p:nvPr/>
        </p:nvSpPr>
        <p:spPr>
          <a:xfrm>
            <a:off x="6363154" y="1131590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Serviece</a:t>
            </a:r>
            <a:r>
              <a:rPr lang="en-US" altLang="zh-CN" dirty="0"/>
              <a:t> </a:t>
            </a:r>
            <a:r>
              <a:rPr lang="zh-CN" altLang="en-US" dirty="0"/>
              <a:t>的缓存机制设计，</a:t>
            </a:r>
            <a:endParaRPr lang="en-US" altLang="zh-CN" dirty="0"/>
          </a:p>
          <a:p>
            <a:r>
              <a:rPr lang="en-US" altLang="zh-CN" dirty="0" err="1"/>
              <a:t>ContextImpl</a:t>
            </a:r>
            <a:r>
              <a:rPr lang="en-US" altLang="zh-CN" dirty="0"/>
              <a:t>.</a:t>
            </a:r>
            <a:r>
              <a:rPr lang="en-US" altLang="zh-CN" b="1" dirty="0"/>
              <a:t> </a:t>
            </a:r>
            <a:r>
              <a:rPr lang="en-US" altLang="zh-CN" dirty="0" err="1"/>
              <a:t>mServiceCache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D08D1B-D555-4ACD-A44F-4EA4215EB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19822"/>
            <a:ext cx="7296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4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440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孕育新进程 </a:t>
            </a:r>
            <a:r>
              <a:rPr lang="en-US" altLang="zh-CN" sz="2400" dirty="0"/>
              <a:t>zygote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8082D0-9B59-47F7-8237-638E2C74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563638"/>
            <a:ext cx="4312344" cy="32320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3966" y="621454"/>
            <a:ext cx="7276068" cy="211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Android</a:t>
            </a:r>
            <a:r>
              <a:rPr lang="zh-CN" altLang="en-US" dirty="0"/>
              <a:t>中大部分应用进程和系统进程都是通过</a:t>
            </a:r>
            <a:r>
              <a:rPr lang="en-US" altLang="zh-CN" dirty="0"/>
              <a:t>zygote</a:t>
            </a:r>
            <a:r>
              <a:rPr lang="zh-CN" altLang="en-US" dirty="0"/>
              <a:t>生成，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zygote</a:t>
            </a:r>
            <a:r>
              <a:rPr lang="zh-CN" altLang="en-US" dirty="0"/>
              <a:t>进程会预装载共享资源，孵化出的进程只需加载</a:t>
            </a:r>
            <a:r>
              <a:rPr lang="en-US" altLang="zh-CN" dirty="0" err="1"/>
              <a:t>apk</a:t>
            </a:r>
            <a:r>
              <a:rPr lang="zh-CN" altLang="en-US" dirty="0"/>
              <a:t>资源；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根据不同系统属性，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不同的</a:t>
            </a:r>
            <a:r>
              <a:rPr lang="en-US" altLang="zh-CN" dirty="0" err="1"/>
              <a:t>zygote.rc</a:t>
            </a:r>
            <a:r>
              <a:rPr lang="zh-CN" altLang="en-US" dirty="0"/>
              <a:t>会被解析</a:t>
            </a:r>
          </a:p>
        </p:txBody>
      </p:sp>
    </p:spTree>
    <p:extLst>
      <p:ext uri="{BB962C8B-B14F-4D97-AF65-F5344CB8AC3E}">
        <p14:creationId xmlns:p14="http://schemas.microsoft.com/office/powerpoint/2010/main" val="242715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440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Zygote.rc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D65C0A-BFB7-46A3-8821-46AC40F5E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" y="909204"/>
            <a:ext cx="9144000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8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5626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前言</a:t>
            </a:r>
            <a:endParaRPr lang="en-US" altLang="zh-CN" sz="2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1477" y="1131590"/>
            <a:ext cx="5544616" cy="336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本次分享主要介绍</a:t>
            </a:r>
            <a:r>
              <a:rPr lang="en-US" altLang="zh-CN" dirty="0"/>
              <a:t>Android</a:t>
            </a:r>
            <a:r>
              <a:rPr lang="zh-CN" altLang="en-US" dirty="0"/>
              <a:t>启动后几个重要进程的启动过程，进而可以对</a:t>
            </a:r>
            <a:r>
              <a:rPr lang="en-US" altLang="zh-CN" dirty="0"/>
              <a:t>Android</a:t>
            </a:r>
            <a:r>
              <a:rPr lang="zh-CN" altLang="en-US" dirty="0"/>
              <a:t>系统的内部逻辑有所了解，同时可以窥探到一个优秀的系统是怎样慢慢构建起来的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主要分析的进程包括：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Init</a:t>
            </a:r>
            <a:r>
              <a:rPr lang="zh-CN" altLang="en-US" dirty="0"/>
              <a:t>， </a:t>
            </a:r>
            <a:r>
              <a:rPr lang="en-US" altLang="zh-CN" dirty="0" err="1"/>
              <a:t>ServiceManager</a:t>
            </a:r>
            <a:r>
              <a:rPr lang="zh-CN" altLang="en-US" dirty="0"/>
              <a:t>， </a:t>
            </a:r>
            <a:r>
              <a:rPr lang="en-US" altLang="zh-CN" dirty="0"/>
              <a:t>Zygote</a:t>
            </a:r>
            <a:r>
              <a:rPr lang="zh-CN" altLang="en-US" dirty="0"/>
              <a:t>， </a:t>
            </a:r>
            <a:r>
              <a:rPr lang="en-US" altLang="zh-CN" dirty="0" err="1"/>
              <a:t>SystemServer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717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440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Zygote</a:t>
            </a:r>
            <a:r>
              <a:rPr lang="zh-CN" altLang="en-US" sz="2400" dirty="0"/>
              <a:t>的启动流程</a:t>
            </a:r>
            <a:endParaRPr lang="en-US" altLang="zh-CN" sz="2400" dirty="0"/>
          </a:p>
        </p:txBody>
      </p:sp>
      <p:pic>
        <p:nvPicPr>
          <p:cNvPr id="9220" name="Picture 4" descr="https://images2015.cnblogs.com/blog/587932/201511/587932-20151126134839234-1583777606.jpg">
            <a:extLst>
              <a:ext uri="{FF2B5EF4-FFF2-40B4-BE49-F238E27FC236}">
                <a16:creationId xmlns:a16="http://schemas.microsoft.com/office/drawing/2014/main" id="{78FAA2E4-3BAC-4F5C-9355-BD1F23EF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71550"/>
            <a:ext cx="67722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798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440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Zygote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3608" y="915566"/>
            <a:ext cx="6984776" cy="211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加载虚拟机，注册</a:t>
            </a:r>
            <a:r>
              <a:rPr lang="en-US" altLang="zh-CN" dirty="0"/>
              <a:t>JNI</a:t>
            </a:r>
            <a:r>
              <a:rPr lang="zh-CN" altLang="en-US" dirty="0"/>
              <a:t>方法；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加载</a:t>
            </a:r>
            <a:r>
              <a:rPr lang="en-US" altLang="zh-CN" dirty="0" err="1"/>
              <a:t>ZygoteInit</a:t>
            </a:r>
            <a:r>
              <a:rPr lang="zh-CN" altLang="en-US" dirty="0"/>
              <a:t>类，注册</a:t>
            </a:r>
            <a:r>
              <a:rPr lang="en-US" altLang="zh-CN" dirty="0"/>
              <a:t>Zygote Socket</a:t>
            </a:r>
            <a:r>
              <a:rPr lang="zh-CN" altLang="en-US" dirty="0"/>
              <a:t>服务端套接字；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preloadClasses</a:t>
            </a:r>
            <a:r>
              <a:rPr lang="zh-CN" altLang="en-US" dirty="0"/>
              <a:t>；</a:t>
            </a:r>
            <a:r>
              <a:rPr lang="en-US" altLang="zh-CN" dirty="0" err="1"/>
              <a:t>preloadResouces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StartSystemServer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14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440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ZygoteInit.java -&gt; main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3ED4F7-7760-455D-B040-C1A281F8D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1591"/>
            <a:ext cx="9144000" cy="34403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F47695-6B7E-49DE-A2A3-4F673CB5272F}"/>
              </a:ext>
            </a:extLst>
          </p:cNvPr>
          <p:cNvSpPr txBox="1"/>
          <p:nvPr/>
        </p:nvSpPr>
        <p:spPr>
          <a:xfrm>
            <a:off x="6156176" y="300379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抛出异常来控制跳转流程</a:t>
            </a:r>
          </a:p>
        </p:txBody>
      </p:sp>
    </p:spTree>
    <p:extLst>
      <p:ext uri="{BB962C8B-B14F-4D97-AF65-F5344CB8AC3E}">
        <p14:creationId xmlns:p14="http://schemas.microsoft.com/office/powerpoint/2010/main" val="396221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440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系统服务“中枢” </a:t>
            </a:r>
            <a:r>
              <a:rPr lang="en-US" altLang="zh-CN" sz="2400" dirty="0"/>
              <a:t>SystemServer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3608" y="915566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SystemServer</a:t>
            </a:r>
            <a:r>
              <a:rPr lang="zh-CN" altLang="en-US" dirty="0"/>
              <a:t>进程是</a:t>
            </a:r>
            <a:r>
              <a:rPr lang="en-US" altLang="zh-CN" dirty="0"/>
              <a:t>zygote</a:t>
            </a:r>
            <a:r>
              <a:rPr lang="zh-CN" altLang="en-US" dirty="0"/>
              <a:t>孵化的第一个进程，也是</a:t>
            </a:r>
            <a:r>
              <a:rPr lang="en-US" altLang="zh-CN" dirty="0"/>
              <a:t>Android</a:t>
            </a:r>
            <a:r>
              <a:rPr lang="zh-CN" altLang="en-US" dirty="0"/>
              <a:t>进入</a:t>
            </a:r>
            <a:r>
              <a:rPr lang="en-US" altLang="zh-CN" dirty="0"/>
              <a:t>Launcher</a:t>
            </a:r>
            <a:r>
              <a:rPr lang="zh-CN" altLang="en-US" dirty="0"/>
              <a:t>前的最后准备。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int.rc</a:t>
            </a:r>
            <a:r>
              <a:rPr lang="en-US" altLang="zh-CN" dirty="0"/>
              <a:t> </a:t>
            </a:r>
            <a:r>
              <a:rPr lang="zh-CN" altLang="en-US" dirty="0"/>
              <a:t>中为</a:t>
            </a:r>
            <a:r>
              <a:rPr lang="en-US" altLang="zh-CN" dirty="0"/>
              <a:t>zygote </a:t>
            </a:r>
            <a:r>
              <a:rPr lang="zh-CN" altLang="en-US" dirty="0"/>
              <a:t>指定了启动参数</a:t>
            </a:r>
            <a:r>
              <a:rPr lang="en-US" altLang="zh-CN" dirty="0"/>
              <a:t>—start-system-server</a:t>
            </a:r>
            <a:r>
              <a:rPr lang="zh-CN" altLang="en-US" dirty="0"/>
              <a:t>，那么</a:t>
            </a:r>
            <a:r>
              <a:rPr lang="en-US" altLang="zh-CN" dirty="0">
                <a:solidFill>
                  <a:srgbClr val="00B0F0"/>
                </a:solidFill>
              </a:rPr>
              <a:t>ZygoteInit.java </a:t>
            </a:r>
            <a:r>
              <a:rPr lang="zh-CN" altLang="en-US" dirty="0"/>
              <a:t>就会调用</a:t>
            </a:r>
            <a:r>
              <a:rPr lang="en-US" altLang="zh-CN" dirty="0" err="1">
                <a:solidFill>
                  <a:srgbClr val="00B0F0"/>
                </a:solidFill>
              </a:rPr>
              <a:t>startSystemServer</a:t>
            </a:r>
            <a:r>
              <a:rPr lang="zh-CN" altLang="en-US" dirty="0"/>
              <a:t>方法启动</a:t>
            </a:r>
            <a:r>
              <a:rPr lang="en-US" altLang="zh-CN" dirty="0" err="1"/>
              <a:t>SystemServer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9486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440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系统服务“中枢” </a:t>
            </a:r>
            <a:r>
              <a:rPr lang="en-US" altLang="zh-CN" sz="2400" dirty="0"/>
              <a:t>SystemServer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3608" y="915566"/>
            <a:ext cx="69847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system_server</a:t>
            </a:r>
            <a:r>
              <a:rPr lang="zh-CN" altLang="en-US" dirty="0"/>
              <a:t>进程的主要作用：承载了</a:t>
            </a:r>
            <a:r>
              <a:rPr lang="en-US" altLang="zh-CN" dirty="0"/>
              <a:t>framework</a:t>
            </a:r>
            <a:r>
              <a:rPr lang="zh-CN" altLang="en-US" dirty="0"/>
              <a:t>的核心服务，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其中包括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ActivityManagerService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WindowManagerService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PackageManagerService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774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440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SystemServer</a:t>
            </a:r>
            <a:r>
              <a:rPr lang="en-US" altLang="zh-CN" sz="2400" dirty="0"/>
              <a:t> </a:t>
            </a:r>
            <a:r>
              <a:rPr lang="zh-CN" altLang="en-US" sz="2400" dirty="0"/>
              <a:t>启动过程</a:t>
            </a:r>
            <a:endParaRPr lang="en-US" altLang="zh-CN" sz="2400" dirty="0"/>
          </a:p>
        </p:txBody>
      </p:sp>
      <p:pic>
        <p:nvPicPr>
          <p:cNvPr id="12290" name="Picture 2" descr="https://images2015.cnblogs.com/blog/587932/201511/587932-20151126145147624-1217194938.jpg">
            <a:extLst>
              <a:ext uri="{FF2B5EF4-FFF2-40B4-BE49-F238E27FC236}">
                <a16:creationId xmlns:a16="http://schemas.microsoft.com/office/drawing/2014/main" id="{F24E517B-8F6B-4BA9-8204-353B5191B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681038"/>
            <a:ext cx="67151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EEF27D-54A6-44B7-9A67-9CE50B292E60}"/>
              </a:ext>
            </a:extLst>
          </p:cNvPr>
          <p:cNvSpPr/>
          <p:nvPr/>
        </p:nvSpPr>
        <p:spPr>
          <a:xfrm>
            <a:off x="-41535" y="1707654"/>
            <a:ext cx="15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7254E"/>
                </a:solidFill>
                <a:latin typeface="Menlo"/>
              </a:rPr>
              <a:t>Zygote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914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440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SystemServer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53" y="575777"/>
            <a:ext cx="4010025" cy="771525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74247E8-2C00-4508-861E-D9FC81C96D0F}"/>
              </a:ext>
            </a:extLst>
          </p:cNvPr>
          <p:cNvCxnSpPr>
            <a:cxnSpLocks/>
          </p:cNvCxnSpPr>
          <p:nvPr/>
        </p:nvCxnSpPr>
        <p:spPr>
          <a:xfrm>
            <a:off x="961444" y="1563638"/>
            <a:ext cx="7787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18A249F2-3B7F-4A19-A4BB-96ACE7F24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9" y="1771906"/>
            <a:ext cx="8316416" cy="26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22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440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SystemServer</a:t>
            </a:r>
            <a:r>
              <a:rPr lang="zh-CN" altLang="en-US" sz="2400" dirty="0"/>
              <a:t>启动的服务类别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961444" y="699542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system_server</a:t>
            </a:r>
            <a:r>
              <a:rPr lang="zh-CN" altLang="en-US" dirty="0"/>
              <a:t>进程，从源码角度划分为引导服务、核心服务、其他服务</a:t>
            </a:r>
            <a:r>
              <a:rPr lang="en-US" altLang="zh-CN" dirty="0"/>
              <a:t>3</a:t>
            </a:r>
            <a:r>
              <a:rPr lang="zh-CN" altLang="en-US" dirty="0"/>
              <a:t>类。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引导服务</a:t>
            </a:r>
            <a:r>
              <a:rPr lang="en-US" altLang="zh-CN" dirty="0"/>
              <a:t>(7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 err="1"/>
              <a:t>ActivityManagerService</a:t>
            </a:r>
            <a:r>
              <a:rPr lang="zh-CN" altLang="en-US" dirty="0"/>
              <a:t>、</a:t>
            </a:r>
            <a:r>
              <a:rPr lang="en-US" altLang="zh-CN" dirty="0" err="1"/>
              <a:t>PowerManagerService</a:t>
            </a:r>
            <a:r>
              <a:rPr lang="zh-CN" altLang="en-US" dirty="0"/>
              <a:t>、</a:t>
            </a:r>
            <a:r>
              <a:rPr lang="en-US" altLang="zh-CN" dirty="0" err="1"/>
              <a:t>LightsService</a:t>
            </a:r>
            <a:r>
              <a:rPr lang="zh-CN" altLang="en-US" dirty="0"/>
              <a:t>、</a:t>
            </a:r>
            <a:r>
              <a:rPr lang="en-US" altLang="zh-CN" dirty="0" err="1"/>
              <a:t>DisplayManagerService</a:t>
            </a:r>
            <a:r>
              <a:rPr lang="zh-CN" altLang="en-US" dirty="0"/>
              <a:t>、</a:t>
            </a:r>
            <a:r>
              <a:rPr lang="en-US" altLang="zh-CN" dirty="0" err="1"/>
              <a:t>PackageManagerService</a:t>
            </a:r>
            <a:r>
              <a:rPr lang="zh-CN" altLang="en-US" dirty="0"/>
              <a:t>、</a:t>
            </a:r>
            <a:r>
              <a:rPr lang="en-US" altLang="zh-CN" dirty="0" err="1"/>
              <a:t>UserManagerService</a:t>
            </a:r>
            <a:r>
              <a:rPr lang="zh-CN" altLang="en-US" dirty="0"/>
              <a:t>、</a:t>
            </a:r>
            <a:r>
              <a:rPr lang="en-US" altLang="zh-CN" dirty="0" err="1"/>
              <a:t>SensorService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核心服务</a:t>
            </a:r>
            <a:r>
              <a:rPr lang="en-US" altLang="zh-CN" dirty="0"/>
              <a:t>(3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 err="1"/>
              <a:t>BatteryService</a:t>
            </a:r>
            <a:r>
              <a:rPr lang="zh-CN" altLang="en-US" dirty="0"/>
              <a:t>、</a:t>
            </a:r>
            <a:r>
              <a:rPr lang="en-US" altLang="zh-CN" dirty="0" err="1"/>
              <a:t>UsageStatsService</a:t>
            </a:r>
            <a:r>
              <a:rPr lang="zh-CN" altLang="en-US" dirty="0"/>
              <a:t>、</a:t>
            </a:r>
            <a:r>
              <a:rPr lang="en-US" altLang="zh-CN" dirty="0" err="1"/>
              <a:t>WebViewUpdateService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其他服务</a:t>
            </a:r>
            <a:r>
              <a:rPr lang="en-US" altLang="zh-CN" dirty="0"/>
              <a:t>(70</a:t>
            </a:r>
            <a:r>
              <a:rPr lang="zh-CN" altLang="en-US" dirty="0"/>
              <a:t>个</a:t>
            </a:r>
            <a:r>
              <a:rPr lang="en-US" altLang="zh-CN" dirty="0"/>
              <a:t>+)</a:t>
            </a:r>
            <a:r>
              <a:rPr lang="zh-CN" altLang="en-US" dirty="0"/>
              <a:t>：</a:t>
            </a:r>
            <a:r>
              <a:rPr lang="en-US" altLang="zh-CN" dirty="0" err="1"/>
              <a:t>AlarmManagerService</a:t>
            </a:r>
            <a:r>
              <a:rPr lang="zh-CN" altLang="en-US" dirty="0"/>
              <a:t>、</a:t>
            </a:r>
            <a:r>
              <a:rPr lang="en-US" altLang="zh-CN" dirty="0" err="1"/>
              <a:t>VibratorService</a:t>
            </a:r>
            <a:r>
              <a:rPr lang="zh-CN" altLang="en-US" dirty="0"/>
              <a:t>等。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620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DEFA9C6-F223-4DAD-A375-A5D0E9E4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643" y="62969"/>
            <a:ext cx="6990890" cy="5076626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961444" y="114112"/>
            <a:ext cx="440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启动阶段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A8FC0C-A5A5-40F4-8616-8E7EBE1F234E}"/>
              </a:ext>
            </a:extLst>
          </p:cNvPr>
          <p:cNvSpPr txBox="1"/>
          <p:nvPr/>
        </p:nvSpPr>
        <p:spPr>
          <a:xfrm>
            <a:off x="18728" y="2135092"/>
            <a:ext cx="1450316" cy="86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systemServiceManager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278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6418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SystemServerManager</a:t>
            </a:r>
            <a:r>
              <a:rPr lang="zh-CN" altLang="en-US" sz="2400" dirty="0"/>
              <a:t>通过</a:t>
            </a:r>
            <a:r>
              <a:rPr lang="en-US" altLang="zh-CN" sz="2400" dirty="0"/>
              <a:t>phase</a:t>
            </a:r>
            <a:r>
              <a:rPr lang="zh-CN" altLang="en-US" sz="2400" dirty="0"/>
              <a:t>控制启动顺序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A25132-AD3E-4CA4-AAE6-96E34D29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4" y="643185"/>
            <a:ext cx="8606633" cy="46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0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5626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背景和目的</a:t>
            </a:r>
            <a:endParaRPr lang="en-US" altLang="zh-CN" sz="2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7C5A12-89E7-4A99-A36E-3396C8C64691}"/>
              </a:ext>
            </a:extLst>
          </p:cNvPr>
          <p:cNvSpPr txBox="1"/>
          <p:nvPr/>
        </p:nvSpPr>
        <p:spPr>
          <a:xfrm>
            <a:off x="1403648" y="1347614"/>
            <a:ext cx="720080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zh-CN" dirty="0">
                <a:latin typeface="Arial" panose="020B0604020202020204" pitchFamily="34" charset="0"/>
              </a:rPr>
              <a:t>知其所以然，才能更好的使用Android api；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zh-CN" dirty="0">
                <a:latin typeface="Arial" panose="020B0604020202020204" pitchFamily="34" charset="0"/>
              </a:rPr>
              <a:t> 开拓思维，学习源码中优秀的结构设计，良好的代码风格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交流讨论阅读源码的方式；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31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440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SystemServer</a:t>
            </a:r>
            <a:r>
              <a:rPr lang="zh-CN" altLang="en-US" sz="2400" dirty="0"/>
              <a:t>启动第一个</a:t>
            </a:r>
            <a:r>
              <a:rPr lang="en-US" altLang="zh-CN" sz="2400" dirty="0"/>
              <a:t>Activity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1444" y="699542"/>
            <a:ext cx="69847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当服务线程都启动后，其中</a:t>
            </a:r>
            <a:r>
              <a:rPr lang="en-US" altLang="zh-CN" dirty="0" err="1"/>
              <a:t>AmS</a:t>
            </a:r>
            <a:r>
              <a:rPr lang="zh-CN" altLang="en-US" dirty="0"/>
              <a:t>服务以</a:t>
            </a:r>
            <a:r>
              <a:rPr lang="en-US" altLang="zh-CN" dirty="0" err="1"/>
              <a:t>systemReady</a:t>
            </a:r>
            <a:r>
              <a:rPr lang="en-US" altLang="zh-CN" dirty="0"/>
              <a:t>()</a:t>
            </a:r>
            <a:r>
              <a:rPr lang="zh-CN" altLang="en-US" dirty="0"/>
              <a:t>调用完成最后启动。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而在</a:t>
            </a:r>
            <a:r>
              <a:rPr lang="en-US" altLang="zh-CN" dirty="0" err="1"/>
              <a:t>systemReady</a:t>
            </a:r>
            <a:r>
              <a:rPr lang="en-US" altLang="zh-CN" dirty="0"/>
              <a:t>()</a:t>
            </a:r>
            <a:r>
              <a:rPr lang="zh-CN" altLang="en-US" dirty="0"/>
              <a:t>函数最后一段代码则发出启动任务队列最上面一个</a:t>
            </a:r>
            <a:r>
              <a:rPr lang="en-US" altLang="zh-CN" dirty="0"/>
              <a:t>Activity</a:t>
            </a:r>
            <a:r>
              <a:rPr lang="zh-CN" altLang="en-US" dirty="0"/>
              <a:t>的消息；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此时任务堆栈</a:t>
            </a:r>
            <a:r>
              <a:rPr lang="en-US" altLang="zh-CN" dirty="0" err="1"/>
              <a:t>mMainStack</a:t>
            </a:r>
            <a:r>
              <a:rPr lang="zh-CN" altLang="en-US" dirty="0"/>
              <a:t>为空，会调用</a:t>
            </a:r>
            <a:r>
              <a:rPr lang="en-US" altLang="zh-CN" dirty="0" err="1"/>
              <a:t>startHomeActivityLocked</a:t>
            </a:r>
            <a:r>
              <a:rPr lang="en-US" altLang="zh-CN" dirty="0"/>
              <a:t>()</a:t>
            </a:r>
            <a:r>
              <a:rPr lang="zh-CN" altLang="en-US" dirty="0"/>
              <a:t>来启动</a:t>
            </a:r>
            <a:r>
              <a:rPr lang="en-US" altLang="zh-CN" dirty="0"/>
              <a:t>Launcher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由于任意声明可以响应</a:t>
            </a:r>
            <a:r>
              <a:rPr lang="en-US" altLang="zh-CN" dirty="0" err="1"/>
              <a:t>Intent.CATEGORY_HOME</a:t>
            </a:r>
            <a:r>
              <a:rPr lang="zh-CN" altLang="en-US" dirty="0"/>
              <a:t>的应用都被认为是</a:t>
            </a:r>
            <a:r>
              <a:rPr lang="en-US" altLang="zh-CN" dirty="0"/>
              <a:t>Home</a:t>
            </a:r>
            <a:r>
              <a:rPr lang="zh-CN" altLang="en-US" dirty="0"/>
              <a:t>程序，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所以</a:t>
            </a:r>
            <a:r>
              <a:rPr lang="en-US" altLang="zh-CN" dirty="0"/>
              <a:t>Android</a:t>
            </a:r>
            <a:r>
              <a:rPr lang="zh-CN" altLang="en-US" dirty="0"/>
              <a:t>可以有定制化的</a:t>
            </a:r>
            <a:r>
              <a:rPr lang="en-US" altLang="zh-CN" dirty="0" err="1"/>
              <a:t>Lancher</a:t>
            </a:r>
            <a:r>
              <a:rPr lang="zh-CN" altLang="en-US" dirty="0"/>
              <a:t>应用。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1372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1382" y="904433"/>
            <a:ext cx="6444957" cy="4006418"/>
          </a:xfrm>
          <a:prstGeom prst="rect">
            <a:avLst/>
          </a:prstGeom>
          <a:solidFill>
            <a:srgbClr val="0076B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48310" tIns="24155" rIns="48310" bIns="24155" rtlCol="0" anchor="ctr"/>
          <a:lstStyle/>
          <a:p>
            <a:pPr algn="ctr"/>
            <a:endParaRPr lang="en-US" sz="964"/>
          </a:p>
        </p:txBody>
      </p:sp>
      <p:sp>
        <p:nvSpPr>
          <p:cNvPr id="4" name="TextBox 3"/>
          <p:cNvSpPr txBox="1"/>
          <p:nvPr/>
        </p:nvSpPr>
        <p:spPr>
          <a:xfrm>
            <a:off x="1784881" y="2570538"/>
            <a:ext cx="5532008" cy="345658"/>
          </a:xfrm>
          <a:prstGeom prst="rect">
            <a:avLst/>
          </a:prstGeom>
          <a:noFill/>
        </p:spPr>
        <p:txBody>
          <a:bodyPr wrap="square" lIns="48310" tIns="24155" rIns="48310" bIns="24155" rtlCol="0">
            <a:spAutoFit/>
          </a:bodyPr>
          <a:lstStyle/>
          <a:p>
            <a:pPr algn="ctr"/>
            <a:r>
              <a:rPr lang="zh-CN" altLang="en-US" sz="1929" kern="20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黑体" panose="02010609060101010101" charset="-122"/>
              </a:rPr>
              <a:t>谢谢大家！</a:t>
            </a:r>
            <a:endParaRPr lang="en-US" sz="1929" kern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22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9761F0-5B4B-42DB-BC3D-7BDAB884E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572"/>
            <a:ext cx="9144000" cy="49603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3ECBD5B-D56E-40CA-9A4C-C8F9142E47B5}"/>
              </a:ext>
            </a:extLst>
          </p:cNvPr>
          <p:cNvSpPr txBox="1"/>
          <p:nvPr/>
        </p:nvSpPr>
        <p:spPr>
          <a:xfrm>
            <a:off x="6732240" y="25754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intentFilter</a:t>
            </a:r>
            <a:r>
              <a:rPr lang="zh-CN" altLang="en-US" dirty="0">
                <a:solidFill>
                  <a:schemeClr val="bg1"/>
                </a:solidFill>
              </a:rPr>
              <a:t>匹配机制</a:t>
            </a:r>
          </a:p>
        </p:txBody>
      </p:sp>
    </p:spTree>
    <p:extLst>
      <p:ext uri="{BB962C8B-B14F-4D97-AF65-F5344CB8AC3E}">
        <p14:creationId xmlns:p14="http://schemas.microsoft.com/office/powerpoint/2010/main" val="231395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5626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主要内容</a:t>
            </a:r>
            <a:endParaRPr lang="en-US" altLang="zh-CN" sz="2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1477" y="1131590"/>
            <a:ext cx="55446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第一个系统进程</a:t>
            </a:r>
            <a:r>
              <a:rPr lang="en-US" altLang="zh-CN" dirty="0" err="1"/>
              <a:t>init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Binder</a:t>
            </a:r>
            <a:r>
              <a:rPr lang="zh-CN" altLang="en-US" dirty="0"/>
              <a:t>服务的</a:t>
            </a:r>
            <a:r>
              <a:rPr lang="en-US" altLang="zh-CN" dirty="0" err="1"/>
              <a:t>dns</a:t>
            </a:r>
            <a:r>
              <a:rPr lang="zh-CN" altLang="en-US" dirty="0"/>
              <a:t>服务器</a:t>
            </a:r>
            <a:r>
              <a:rPr lang="en-US" altLang="zh-CN" dirty="0"/>
              <a:t>-</a:t>
            </a:r>
            <a:r>
              <a:rPr lang="en-US" altLang="zh-CN" dirty="0" err="1"/>
              <a:t>ServiceManager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孕育新进程 </a:t>
            </a:r>
            <a:r>
              <a:rPr lang="en-US" altLang="zh-CN" dirty="0"/>
              <a:t>Zygote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系统服务 </a:t>
            </a:r>
            <a:r>
              <a:rPr lang="en-US" altLang="zh-CN" dirty="0"/>
              <a:t>SystemServer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88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ages2015.cnblogs.com/blog/587932/201511/587932-20151124090343077-839023291.jpg">
            <a:extLst>
              <a:ext uri="{FF2B5EF4-FFF2-40B4-BE49-F238E27FC236}">
                <a16:creationId xmlns:a16="http://schemas.microsoft.com/office/drawing/2014/main" id="{AE30EBAB-4417-4E7C-A2BD-0F499E35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603543"/>
            <a:ext cx="6397004" cy="441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A10DC29-BC71-4796-ACDA-DAA092987F41}"/>
              </a:ext>
            </a:extLst>
          </p:cNvPr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3477346-C81A-4597-B292-5B961EE2CA8A}"/>
                </a:ext>
              </a:extLst>
            </p:cNvPr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4AB4D4F-B60D-4E4E-8084-6FCE01316F8B}"/>
                </a:ext>
              </a:extLst>
            </p:cNvPr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D8CB0A6-D0EF-464C-88DB-718D6E0DDC38}"/>
              </a:ext>
            </a:extLst>
          </p:cNvPr>
          <p:cNvSpPr/>
          <p:nvPr/>
        </p:nvSpPr>
        <p:spPr>
          <a:xfrm>
            <a:off x="961444" y="114112"/>
            <a:ext cx="3804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Android</a:t>
            </a:r>
            <a:r>
              <a:rPr lang="zh-CN" altLang="en-US" sz="2400" dirty="0"/>
              <a:t>启动流程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4430" y="314781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设备启动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Boot Loader-&gt;Linux Kernel-&gt;Android</a:t>
            </a:r>
            <a:r>
              <a:rPr lang="zh-CN" altLang="en-US" dirty="0"/>
              <a:t>服务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900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91477" y="1131590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24628F7B-2C26-4366-B151-D3A167B4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2206"/>
            <a:ext cx="6096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F95F7E2-5846-44F1-924E-E1DE5226592D}"/>
              </a:ext>
            </a:extLst>
          </p:cNvPr>
          <p:cNvSpPr/>
          <p:nvPr/>
        </p:nvSpPr>
        <p:spPr>
          <a:xfrm>
            <a:off x="961444" y="114112"/>
            <a:ext cx="5626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Android </a:t>
            </a:r>
            <a:r>
              <a:rPr lang="zh-CN" altLang="en-US" sz="2400" dirty="0"/>
              <a:t>系统架构</a:t>
            </a:r>
            <a:endParaRPr lang="en-US" altLang="zh-CN" sz="2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238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0"/>
            <a:ext cx="5579748" cy="51435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A10DC29-BC71-4796-ACDA-DAA092987F41}"/>
              </a:ext>
            </a:extLst>
          </p:cNvPr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3477346-C81A-4597-B292-5B961EE2CA8A}"/>
                </a:ext>
              </a:extLst>
            </p:cNvPr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4AB4D4F-B60D-4E4E-8084-6FCE01316F8B}"/>
                </a:ext>
              </a:extLst>
            </p:cNvPr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D8CB0A6-D0EF-464C-88DB-718D6E0DDC38}"/>
              </a:ext>
            </a:extLst>
          </p:cNvPr>
          <p:cNvSpPr/>
          <p:nvPr/>
        </p:nvSpPr>
        <p:spPr>
          <a:xfrm>
            <a:off x="961444" y="114112"/>
            <a:ext cx="38047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进程角度看启动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7524" y="1779662"/>
            <a:ext cx="262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Boot Loader </a:t>
            </a:r>
            <a:r>
              <a:rPr lang="zh-CN" altLang="en-US" dirty="0"/>
              <a:t>到应用层，</a:t>
            </a:r>
            <a:endParaRPr lang="en-US" altLang="zh-CN" dirty="0"/>
          </a:p>
          <a:p>
            <a:r>
              <a:rPr lang="zh-CN" altLang="en-US" dirty="0"/>
              <a:t>各个进程之间</a:t>
            </a:r>
            <a:r>
              <a:rPr lang="zh-CN" altLang="en-US"/>
              <a:t>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516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02444" y="157903"/>
            <a:ext cx="351000" cy="351000"/>
            <a:chOff x="669925" y="48611"/>
            <a:chExt cx="468000" cy="468000"/>
          </a:xfrm>
        </p:grpSpPr>
        <p:sp>
          <p:nvSpPr>
            <p:cNvPr id="28" name="椭圆 27"/>
            <p:cNvSpPr/>
            <p:nvPr/>
          </p:nvSpPr>
          <p:spPr>
            <a:xfrm>
              <a:off x="669925" y="48611"/>
              <a:ext cx="468000" cy="468000"/>
            </a:xfrm>
            <a:prstGeom prst="ellipse">
              <a:avLst/>
            </a:prstGeom>
            <a:solidFill>
              <a:srgbClr val="00A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13925" y="1839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A1E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961444" y="114112"/>
            <a:ext cx="4402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第一个系统进程</a:t>
            </a:r>
            <a:r>
              <a:rPr lang="en-US" altLang="zh-CN" sz="2400" dirty="0" err="1"/>
              <a:t>init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961444" y="681369"/>
            <a:ext cx="5544616" cy="1699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Init</a:t>
            </a:r>
            <a:r>
              <a:rPr lang="zh-CN" altLang="en-US" dirty="0"/>
              <a:t>是</a:t>
            </a:r>
            <a:r>
              <a:rPr lang="en-US" altLang="zh-CN" dirty="0"/>
              <a:t>Android</a:t>
            </a:r>
            <a:r>
              <a:rPr lang="zh-CN" altLang="en-US" dirty="0"/>
              <a:t>系统用户空间的第一个进程。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代码路径：</a:t>
            </a:r>
            <a:r>
              <a:rPr lang="en-US" altLang="zh-CN" dirty="0"/>
              <a:t>system/core/</a:t>
            </a:r>
            <a:r>
              <a:rPr lang="en-US" altLang="zh-CN" dirty="0" err="1"/>
              <a:t>init</a:t>
            </a:r>
            <a:r>
              <a:rPr lang="en-US" altLang="zh-CN" dirty="0"/>
              <a:t>/init.cpp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它通过解析</a:t>
            </a:r>
            <a:r>
              <a:rPr lang="en-US" altLang="zh-CN" dirty="0" err="1"/>
              <a:t>init.rc</a:t>
            </a:r>
            <a:r>
              <a:rPr lang="zh-CN" altLang="en-US" dirty="0"/>
              <a:t>脚本构建系统的初始运行形态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DB48D5-34E9-4D8B-9AEA-BD6A382B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571750"/>
            <a:ext cx="59055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8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8CD7"/>
      </a:accent1>
      <a:accent2>
        <a:srgbClr val="69747E"/>
      </a:accent2>
      <a:accent3>
        <a:srgbClr val="1A1B23"/>
      </a:accent3>
      <a:accent4>
        <a:srgbClr val="414B56"/>
      </a:accent4>
      <a:accent5>
        <a:srgbClr val="414646"/>
      </a:accent5>
      <a:accent6>
        <a:srgbClr val="313530"/>
      </a:accent6>
      <a:hlink>
        <a:srgbClr val="4472C4"/>
      </a:hlink>
      <a:folHlink>
        <a:srgbClr val="BFBFBF"/>
      </a:folHlink>
    </a:clrScheme>
    <a:fontScheme name="uabj0jep">
      <a:majorFont>
        <a:latin typeface="Agency FB"/>
        <a:ea typeface="FZZhengHeiS-R-GB"/>
        <a:cs typeface=""/>
      </a:majorFont>
      <a:minorFont>
        <a:latin typeface="Agency FB"/>
        <a:ea typeface="FZZhengHeiS-R-GB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5212</TotalTime>
  <Words>1293</Words>
  <Application>Microsoft Office PowerPoint</Application>
  <PresentationFormat>全屏显示(16:9)</PresentationFormat>
  <Paragraphs>187</Paragraphs>
  <Slides>31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Menlo</vt:lpstr>
      <vt:lpstr>方正兰亭粗黑_GBK</vt:lpstr>
      <vt:lpstr>方正兰亭纤黑_GBK</vt:lpstr>
      <vt:lpstr>微软雅黑</vt:lpstr>
      <vt:lpstr>Agency FB</vt:lpstr>
      <vt:lpstr>Arial</vt:lpstr>
      <vt:lpstr>Calibri</vt:lpstr>
      <vt:lpstr>Office 主题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潘维</dc:creator>
  <cp:lastModifiedBy>wend</cp:lastModifiedBy>
  <cp:revision>345</cp:revision>
  <dcterms:created xsi:type="dcterms:W3CDTF">2018-09-20T10:18:04Z</dcterms:created>
  <dcterms:modified xsi:type="dcterms:W3CDTF">2018-12-02T15:43:07Z</dcterms:modified>
</cp:coreProperties>
</file>