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9" r:id="rId2"/>
    <p:sldId id="305" r:id="rId3"/>
    <p:sldId id="300" r:id="rId4"/>
    <p:sldId id="288" r:id="rId5"/>
    <p:sldId id="290" r:id="rId6"/>
    <p:sldId id="287" r:id="rId7"/>
    <p:sldId id="291" r:id="rId8"/>
    <p:sldId id="293" r:id="rId9"/>
    <p:sldId id="307" r:id="rId10"/>
    <p:sldId id="296" r:id="rId11"/>
    <p:sldId id="308" r:id="rId12"/>
    <p:sldId id="298" r:id="rId13"/>
    <p:sldId id="297" r:id="rId14"/>
    <p:sldId id="299" r:id="rId15"/>
    <p:sldId id="294" r:id="rId16"/>
    <p:sldId id="302" r:id="rId17"/>
    <p:sldId id="301" r:id="rId18"/>
    <p:sldId id="303" r:id="rId19"/>
    <p:sldId id="304" r:id="rId20"/>
    <p:sldId id="306" r:id="rId21"/>
    <p:sldId id="295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853"/>
    <a:srgbClr val="55AF7B"/>
    <a:srgbClr val="DF4B37"/>
    <a:srgbClr val="4285F4"/>
    <a:srgbClr val="FAC230"/>
    <a:srgbClr val="F8F8F8"/>
    <a:srgbClr val="33A853"/>
    <a:srgbClr val="3369E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535" autoAdjust="0"/>
  </p:normalViewPr>
  <p:slideViewPr>
    <p:cSldViewPr>
      <p:cViewPr>
        <p:scale>
          <a:sx n="100" d="100"/>
          <a:sy n="100" d="100"/>
        </p:scale>
        <p:origin x="-1860" y="-7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8E618-5B53-4932-8E64-379600117A47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D3C5E-0E70-4DD7-AAEF-766A21A0F6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D3C5E-0E70-4DD7-AAEF-766A21A0F6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D3C5E-0E70-4DD7-AAEF-766A21A0F6E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D3C5E-0E70-4DD7-AAEF-766A21A0F6E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D3C5E-0E70-4DD7-AAEF-766A21A0F6E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D3C5E-0E70-4DD7-AAEF-766A21A0F6E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v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3324" y="4786328"/>
            <a:ext cx="723900" cy="209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logo.png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133324" y="4786328"/>
            <a:ext cx="723900" cy="2095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16200000">
            <a:off x="4429108" y="428608"/>
            <a:ext cx="3429024" cy="6000760"/>
          </a:xfrm>
          <a:prstGeom prst="rtTriangle">
            <a:avLst/>
          </a:prstGeom>
          <a:solidFill>
            <a:srgbClr val="FAC23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3143240" y="0"/>
            <a:ext cx="6000760" cy="3286130"/>
          </a:xfrm>
          <a:prstGeom prst="rtTriangle">
            <a:avLst/>
          </a:prstGeom>
          <a:solidFill>
            <a:srgbClr val="55AF7B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85918" y="1714494"/>
            <a:ext cx="1260000" cy="12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n w="18415" cmpd="sng">
                  <a:noFill/>
                  <a:prstDash val="solid"/>
                </a:ln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PWA</a:t>
            </a:r>
            <a:endParaRPr lang="zh-CN" altLang="en-US" sz="2000" b="1" dirty="0">
              <a:ln w="18415" cmpd="sng">
                <a:noFill/>
                <a:prstDash val="solid"/>
              </a:ln>
              <a:solidFill>
                <a:srgbClr val="4285F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3432" y="3188808"/>
            <a:ext cx="255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Progressive Web App</a:t>
            </a:r>
          </a:p>
        </p:txBody>
      </p:sp>
      <p:sp>
        <p:nvSpPr>
          <p:cNvPr id="7" name="矩形 6"/>
          <p:cNvSpPr/>
          <p:nvPr/>
        </p:nvSpPr>
        <p:spPr>
          <a:xfrm>
            <a:off x="1746704" y="3688874"/>
            <a:ext cx="13965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浏览器内核  赖勇高</a:t>
            </a:r>
            <a:endParaRPr lang="en-US" altLang="zh-CN" sz="1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istrator\Downloads\资料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059542"/>
            <a:ext cx="720000" cy="720000"/>
          </a:xfrm>
          <a:prstGeom prst="rect">
            <a:avLst/>
          </a:prstGeom>
          <a:noFill/>
        </p:spPr>
      </p:pic>
      <p:pic>
        <p:nvPicPr>
          <p:cNvPr id="17412" name="Picture 4" descr="C:\Users\Administrator\Downloads\储存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8016" y="3268368"/>
            <a:ext cx="720000" cy="720000"/>
          </a:xfrm>
          <a:prstGeom prst="rect">
            <a:avLst/>
          </a:prstGeom>
          <a:noFill/>
        </p:spPr>
      </p:pic>
      <p:pic>
        <p:nvPicPr>
          <p:cNvPr id="17413" name="Picture 5" descr="C:\Users\Administrator\Downloads\网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36" y="916534"/>
            <a:ext cx="720000" cy="720000"/>
          </a:xfrm>
          <a:prstGeom prst="rect">
            <a:avLst/>
          </a:prstGeom>
          <a:noFill/>
        </p:spPr>
      </p:pic>
      <p:cxnSp>
        <p:nvCxnSpPr>
          <p:cNvPr id="9" name="直接箭头连接符 8"/>
          <p:cNvCxnSpPr/>
          <p:nvPr/>
        </p:nvCxnSpPr>
        <p:spPr>
          <a:xfrm>
            <a:off x="2428860" y="2416732"/>
            <a:ext cx="857256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5008" y="405980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OffLine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Cache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5074" y="170235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5" name="Picture 7" descr="C:\Users\Administrator\Downloads\signal_wifi_off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0430" y="3416864"/>
            <a:ext cx="540000" cy="540000"/>
          </a:xfrm>
          <a:prstGeom prst="rect">
            <a:avLst/>
          </a:prstGeom>
          <a:noFill/>
        </p:spPr>
      </p:pic>
      <p:pic>
        <p:nvPicPr>
          <p:cNvPr id="17416" name="Picture 8" descr="C:\Users\Administrator\Downloads\设置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8992" y="2059542"/>
            <a:ext cx="720000" cy="720000"/>
          </a:xfrm>
          <a:prstGeom prst="rect">
            <a:avLst/>
          </a:prstGeom>
          <a:noFill/>
        </p:spPr>
      </p:pic>
      <p:pic>
        <p:nvPicPr>
          <p:cNvPr id="17417" name="Picture 9" descr="C:\Users\Administrator\Downloads\network_wif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0430" y="987972"/>
            <a:ext cx="540000" cy="54000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643042" y="291679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Page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14810" y="2261714"/>
            <a:ext cx="185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Service Worker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4678" y="405980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 WIFI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8992" y="55934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WIFI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rot="5400000">
            <a:off x="3570677" y="3130715"/>
            <a:ext cx="429422" cy="1589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3571868" y="1773790"/>
            <a:ext cx="428628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143372" y="1273724"/>
            <a:ext cx="1857388" cy="1588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0800000">
            <a:off x="4214810" y="3631178"/>
            <a:ext cx="1785950" cy="1588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6143636" y="2559608"/>
            <a:ext cx="714380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1603242"/>
            <a:ext cx="1785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自定义名称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自定义图标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设置启动网址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设置作用域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剪去单角的矩形 2"/>
          <p:cNvSpPr/>
          <p:nvPr/>
        </p:nvSpPr>
        <p:spPr>
          <a:xfrm>
            <a:off x="1857356" y="1785932"/>
            <a:ext cx="1071570" cy="1357322"/>
          </a:xfrm>
          <a:prstGeom prst="snip1Rect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 descr="C:\Users\Administrator\Downloads\js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74" y="2428874"/>
            <a:ext cx="540000" cy="5400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500166" y="2000246"/>
            <a:ext cx="71438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42858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Mainfest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00100" y="1071552"/>
            <a:ext cx="1500198" cy="2928958"/>
            <a:chOff x="1000100" y="1071552"/>
            <a:chExt cx="1500198" cy="2928958"/>
          </a:xfrm>
        </p:grpSpPr>
        <p:sp>
          <p:nvSpPr>
            <p:cNvPr id="2" name="圆角矩形 1"/>
            <p:cNvSpPr/>
            <p:nvPr/>
          </p:nvSpPr>
          <p:spPr>
            <a:xfrm>
              <a:off x="1000100" y="1071552"/>
              <a:ext cx="1500198" cy="2928958"/>
            </a:xfrm>
            <a:prstGeom prst="roundRect">
              <a:avLst>
                <a:gd name="adj" fmla="val 9683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71538" y="1357304"/>
              <a:ext cx="1357322" cy="2357454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500166" y="1214428"/>
              <a:ext cx="500066" cy="7143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57620" y="1071552"/>
            <a:ext cx="1500198" cy="2928958"/>
            <a:chOff x="1000100" y="1071552"/>
            <a:chExt cx="1500198" cy="2928958"/>
          </a:xfrm>
        </p:grpSpPr>
        <p:sp>
          <p:nvSpPr>
            <p:cNvPr id="8" name="圆角矩形 7"/>
            <p:cNvSpPr/>
            <p:nvPr/>
          </p:nvSpPr>
          <p:spPr>
            <a:xfrm>
              <a:off x="1000100" y="1071552"/>
              <a:ext cx="1500198" cy="2928958"/>
            </a:xfrm>
            <a:prstGeom prst="roundRect">
              <a:avLst>
                <a:gd name="adj" fmla="val 9683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71538" y="1357304"/>
              <a:ext cx="1357322" cy="2357454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00166" y="1214428"/>
              <a:ext cx="500066" cy="7143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15140" y="1071552"/>
            <a:ext cx="1500198" cy="2928958"/>
            <a:chOff x="1000100" y="1071552"/>
            <a:chExt cx="1500198" cy="2928958"/>
          </a:xfrm>
        </p:grpSpPr>
        <p:sp>
          <p:nvSpPr>
            <p:cNvPr id="12" name="圆角矩形 11"/>
            <p:cNvSpPr/>
            <p:nvPr/>
          </p:nvSpPr>
          <p:spPr>
            <a:xfrm>
              <a:off x="1000100" y="1071552"/>
              <a:ext cx="1500198" cy="2928958"/>
            </a:xfrm>
            <a:prstGeom prst="roundRect">
              <a:avLst>
                <a:gd name="adj" fmla="val 9683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1538" y="1357304"/>
              <a:ext cx="1357322" cy="2357454"/>
            </a:xfrm>
            <a:prstGeom prst="rect">
              <a:avLst/>
            </a:prstGeom>
            <a:solidFill>
              <a:srgbClr val="FAC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500166" y="1214428"/>
              <a:ext cx="500066" cy="7143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142976" y="1428742"/>
            <a:ext cx="1214446" cy="2143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00496" y="1643056"/>
            <a:ext cx="35719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429124" y="1643056"/>
            <a:ext cx="35719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000496" y="2285998"/>
            <a:ext cx="35719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857752" y="1643056"/>
            <a:ext cx="35719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429124" y="2285998"/>
            <a:ext cx="357190" cy="357190"/>
          </a:xfrm>
          <a:prstGeom prst="ellipse">
            <a:avLst/>
          </a:prstGeom>
          <a:solidFill>
            <a:srgbClr val="DF4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857752" y="2285998"/>
            <a:ext cx="35719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000496" y="2928940"/>
            <a:ext cx="35719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29124" y="2928940"/>
            <a:ext cx="35719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857752" y="2928940"/>
            <a:ext cx="357190" cy="35719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071934" y="2025965"/>
            <a:ext cx="288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071934" y="2097403"/>
            <a:ext cx="180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500562" y="2025965"/>
            <a:ext cx="288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500562" y="2097403"/>
            <a:ext cx="180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926942" y="2025965"/>
            <a:ext cx="288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4926942" y="2097403"/>
            <a:ext cx="180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071934" y="2714626"/>
            <a:ext cx="288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4071934" y="2786064"/>
            <a:ext cx="180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500562" y="2714626"/>
            <a:ext cx="288000" cy="45719"/>
          </a:xfrm>
          <a:prstGeom prst="roundRect">
            <a:avLst/>
          </a:prstGeom>
          <a:solidFill>
            <a:srgbClr val="DF4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500562" y="2786064"/>
            <a:ext cx="180000" cy="45719"/>
          </a:xfrm>
          <a:prstGeom prst="roundRect">
            <a:avLst/>
          </a:prstGeom>
          <a:solidFill>
            <a:srgbClr val="DF4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929190" y="2714626"/>
            <a:ext cx="288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929190" y="2786064"/>
            <a:ext cx="180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071934" y="3357568"/>
            <a:ext cx="288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071934" y="3429006"/>
            <a:ext cx="180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500562" y="3357568"/>
            <a:ext cx="288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500562" y="3429006"/>
            <a:ext cx="180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929190" y="3357568"/>
            <a:ext cx="288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929190" y="3429006"/>
            <a:ext cx="180000" cy="45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215206" y="2357436"/>
            <a:ext cx="428628" cy="357190"/>
          </a:xfrm>
          <a:prstGeom prst="rect">
            <a:avLst/>
          </a:prstGeom>
          <a:solidFill>
            <a:srgbClr val="DF4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过程 45"/>
          <p:cNvSpPr/>
          <p:nvPr/>
        </p:nvSpPr>
        <p:spPr>
          <a:xfrm>
            <a:off x="1214414" y="1785932"/>
            <a:ext cx="428628" cy="357190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过程 46"/>
          <p:cNvSpPr/>
          <p:nvPr/>
        </p:nvSpPr>
        <p:spPr>
          <a:xfrm>
            <a:off x="1785918" y="1785932"/>
            <a:ext cx="490542" cy="14287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过程 47"/>
          <p:cNvSpPr/>
          <p:nvPr/>
        </p:nvSpPr>
        <p:spPr>
          <a:xfrm>
            <a:off x="1785918" y="2000246"/>
            <a:ext cx="490542" cy="14287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过程 48"/>
          <p:cNvSpPr/>
          <p:nvPr/>
        </p:nvSpPr>
        <p:spPr>
          <a:xfrm>
            <a:off x="1214414" y="2285998"/>
            <a:ext cx="1071570" cy="14287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过程 49"/>
          <p:cNvSpPr/>
          <p:nvPr/>
        </p:nvSpPr>
        <p:spPr>
          <a:xfrm>
            <a:off x="1214414" y="2571750"/>
            <a:ext cx="1071570" cy="14287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过程 50"/>
          <p:cNvSpPr/>
          <p:nvPr/>
        </p:nvSpPr>
        <p:spPr>
          <a:xfrm>
            <a:off x="1214414" y="2857502"/>
            <a:ext cx="785818" cy="14287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142976" y="3071816"/>
            <a:ext cx="1214446" cy="5715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214414" y="3143254"/>
            <a:ext cx="357190" cy="357190"/>
          </a:xfrm>
          <a:prstGeom prst="ellipse">
            <a:avLst/>
          </a:prstGeom>
          <a:solidFill>
            <a:srgbClr val="DF4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643042" y="3214692"/>
            <a:ext cx="642942" cy="71438"/>
          </a:xfrm>
          <a:prstGeom prst="roundRect">
            <a:avLst/>
          </a:prstGeom>
          <a:solidFill>
            <a:srgbClr val="DF4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2000232" y="3429006"/>
            <a:ext cx="285752" cy="142876"/>
          </a:xfrm>
          <a:prstGeom prst="round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143108" y="300037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DF4B37"/>
                </a:solidFill>
              </a:rPr>
              <a:t>X</a:t>
            </a:r>
            <a:endParaRPr lang="zh-CN" altLang="en-US" sz="1200" dirty="0">
              <a:solidFill>
                <a:srgbClr val="DF4B37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4348" y="4214824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 To Home Screen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00496" y="4214824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 Icon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72330" y="4214824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Launch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86248" y="785800"/>
            <a:ext cx="4572000" cy="4000528"/>
          </a:xfrm>
          <a:prstGeom prst="roundRect">
            <a:avLst>
              <a:gd name="adj" fmla="val 2573"/>
            </a:avLst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{  </a:t>
            </a:r>
          </a:p>
          <a:p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  "</a:t>
            </a:r>
            <a:r>
              <a:rPr lang="en-US" altLang="zh-CN" dirty="0" err="1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short_name</a:t>
            </a:r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": "Vivo",  </a:t>
            </a:r>
          </a:p>
          <a:p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  "name": "Vivo PWA",  </a:t>
            </a:r>
          </a:p>
          <a:p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  "icons": [  </a:t>
            </a:r>
          </a:p>
          <a:p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    {  </a:t>
            </a:r>
          </a:p>
          <a:p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      "</a:t>
            </a:r>
            <a:r>
              <a:rPr lang="en-US" altLang="zh-CN" dirty="0" err="1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": "launcher-icon-1x.png",  </a:t>
            </a:r>
          </a:p>
          <a:p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      "type": "image/</a:t>
            </a:r>
            <a:r>
              <a:rPr lang="en-US" altLang="zh-CN" dirty="0" err="1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",  </a:t>
            </a:r>
          </a:p>
          <a:p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      "sizes": "48x48"  </a:t>
            </a:r>
          </a:p>
          <a:p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    }</a:t>
            </a:r>
          </a:p>
          <a:p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  ], </a:t>
            </a:r>
          </a:p>
          <a:p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  "</a:t>
            </a:r>
            <a:r>
              <a:rPr lang="en-US" altLang="zh-CN" dirty="0" err="1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background_color</a:t>
            </a:r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": "#2196F3", </a:t>
            </a:r>
          </a:p>
          <a:p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  "</a:t>
            </a:r>
            <a:r>
              <a:rPr lang="en-US" altLang="zh-CN" dirty="0" err="1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start_url</a:t>
            </a:r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": "</a:t>
            </a:r>
            <a:r>
              <a:rPr lang="en-US" altLang="zh-CN" dirty="0" err="1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index.html?launcher</a:t>
            </a:r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=true"</a:t>
            </a:r>
          </a:p>
          <a:p>
            <a:r>
              <a:rPr lang="en-US" altLang="zh-CN" dirty="0" smtClean="0">
                <a:solidFill>
                  <a:srgbClr val="34A853"/>
                </a:solidFill>
                <a:latin typeface="微软雅黑" pitchFamily="34" charset="-122"/>
                <a:ea typeface="微软雅黑" pitchFamily="34" charset="-122"/>
              </a:rPr>
              <a:t>} </a:t>
            </a:r>
            <a:endParaRPr lang="en-US" altLang="zh-CN" dirty="0">
              <a:solidFill>
                <a:srgbClr val="34A8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20878" y="285734"/>
            <a:ext cx="295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App 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Mainfest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2143122"/>
            <a:ext cx="2857488" cy="715089"/>
          </a:xfrm>
          <a:prstGeom prst="roundRect">
            <a:avLst>
              <a:gd name="adj" fmla="val 12671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3B78E7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&lt;link</a:t>
            </a:r>
            <a:r>
              <a:rPr lang="zh-CN" altLang="zh-CN" dirty="0" smtClean="0">
                <a:solidFill>
                  <a:srgbClr val="37474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zh-CN" altLang="zh-CN" dirty="0" smtClean="0">
                <a:solidFill>
                  <a:srgbClr val="9C27B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rel</a:t>
            </a:r>
            <a:r>
              <a:rPr lang="zh-CN" altLang="zh-CN" dirty="0" smtClean="0">
                <a:solidFill>
                  <a:srgbClr val="37474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=</a:t>
            </a:r>
            <a:r>
              <a:rPr lang="zh-CN" altLang="zh-CN" dirty="0" smtClean="0">
                <a:solidFill>
                  <a:srgbClr val="0D904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"manifest"</a:t>
            </a:r>
            <a:r>
              <a:rPr lang="zh-CN" altLang="zh-CN" dirty="0" smtClean="0">
                <a:solidFill>
                  <a:srgbClr val="37474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zh-CN" altLang="zh-CN" dirty="0" smtClean="0">
                <a:solidFill>
                  <a:srgbClr val="9C27B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href</a:t>
            </a:r>
            <a:r>
              <a:rPr lang="zh-CN" altLang="zh-CN" dirty="0" smtClean="0">
                <a:solidFill>
                  <a:srgbClr val="37474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=</a:t>
            </a:r>
            <a:r>
              <a:rPr lang="zh-CN" altLang="zh-CN" dirty="0" smtClean="0">
                <a:solidFill>
                  <a:srgbClr val="0D904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"/manifest.json"</a:t>
            </a:r>
            <a:r>
              <a:rPr lang="zh-CN" altLang="zh-CN" dirty="0" smtClean="0">
                <a:solidFill>
                  <a:srgbClr val="3B78E7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&gt;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571472" y="1559476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571868" y="2500312"/>
            <a:ext cx="500066" cy="1588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firebase.google.com/_static/886de6be47/images/firebase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2871795"/>
            <a:ext cx="914400" cy="914401"/>
          </a:xfrm>
          <a:prstGeom prst="rect">
            <a:avLst/>
          </a:prstGeom>
          <a:noFill/>
        </p:spPr>
      </p:pic>
      <p:pic>
        <p:nvPicPr>
          <p:cNvPr id="3" name="Picture 7" descr="C:\Users\Administrator\Downloads\设置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3143254"/>
            <a:ext cx="720000" cy="720000"/>
          </a:xfrm>
          <a:prstGeom prst="rect">
            <a:avLst/>
          </a:prstGeom>
          <a:noFill/>
        </p:spPr>
      </p:pic>
      <p:sp>
        <p:nvSpPr>
          <p:cNvPr id="4" name="椭圆 3"/>
          <p:cNvSpPr/>
          <p:nvPr/>
        </p:nvSpPr>
        <p:spPr>
          <a:xfrm>
            <a:off x="2500298" y="3365998"/>
            <a:ext cx="259200" cy="259200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C:\Users\Administrator\Downloads\资料3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08926" y="928676"/>
            <a:ext cx="720000" cy="720000"/>
          </a:xfrm>
          <a:prstGeom prst="rect">
            <a:avLst/>
          </a:prstGeom>
          <a:noFill/>
        </p:spPr>
      </p:pic>
      <p:pic>
        <p:nvPicPr>
          <p:cNvPr id="22531" name="Picture 3" descr="C:\Users\Administrator\Downloads\服务器 (1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2264" y="857238"/>
            <a:ext cx="720000" cy="720000"/>
          </a:xfrm>
          <a:prstGeom prst="rect">
            <a:avLst/>
          </a:prstGeom>
          <a:noFill/>
        </p:spPr>
      </p:pic>
      <p:cxnSp>
        <p:nvCxnSpPr>
          <p:cNvPr id="8" name="直接箭头连接符 7"/>
          <p:cNvCxnSpPr/>
          <p:nvPr/>
        </p:nvCxnSpPr>
        <p:spPr>
          <a:xfrm>
            <a:off x="3071802" y="1285866"/>
            <a:ext cx="3429024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000364" y="1571618"/>
            <a:ext cx="3571900" cy="150019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>
            <a:off x="3071802" y="3500444"/>
            <a:ext cx="3429024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1285852" y="2714626"/>
            <a:ext cx="928694" cy="642942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15074" y="387627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Push Services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8082" y="1071552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 Server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2976" y="1142990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App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85918" y="3929072"/>
            <a:ext cx="185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Service Worker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5400000">
            <a:off x="6464313" y="2178841"/>
            <a:ext cx="928694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2" name="Picture 4" descr="C:\Users\Administrator\Downloads\浏览器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472" y="2071684"/>
            <a:ext cx="720000" cy="720000"/>
          </a:xfrm>
          <a:prstGeom prst="rect">
            <a:avLst/>
          </a:prstGeom>
          <a:noFill/>
        </p:spPr>
      </p:pic>
      <p:sp>
        <p:nvSpPr>
          <p:cNvPr id="39" name="矩形 38"/>
          <p:cNvSpPr/>
          <p:nvPr/>
        </p:nvSpPr>
        <p:spPr>
          <a:xfrm>
            <a:off x="428596" y="3071816"/>
            <a:ext cx="107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2000232" y="2357436"/>
            <a:ext cx="1285884" cy="158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2844" y="14285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Push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 rot="2064616">
            <a:off x="1076428" y="2800878"/>
            <a:ext cx="165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 Display message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1934" y="314325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5. Push message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29454" y="2071684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 Push message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71868" y="92867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Push  resources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URI and id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 rot="1247154">
            <a:off x="4228573" y="1969860"/>
            <a:ext cx="108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Subscribe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3174" y="2428874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Add Push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Listenion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istrator\Desktop\firef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857370"/>
            <a:ext cx="900000" cy="900000"/>
          </a:xfrm>
          <a:prstGeom prst="rect">
            <a:avLst/>
          </a:prstGeom>
          <a:noFill/>
        </p:spPr>
      </p:pic>
      <p:pic>
        <p:nvPicPr>
          <p:cNvPr id="16387" name="Picture 3" descr="C:\Users\Administrator\Desktop\safa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857370"/>
            <a:ext cx="900000" cy="900000"/>
          </a:xfrm>
          <a:prstGeom prst="rect">
            <a:avLst/>
          </a:prstGeom>
          <a:noFill/>
        </p:spPr>
      </p:pic>
      <p:pic>
        <p:nvPicPr>
          <p:cNvPr id="16388" name="Picture 4" descr="C:\Users\Administrator\Desktop\oper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4" y="1857370"/>
            <a:ext cx="900000" cy="900000"/>
          </a:xfrm>
          <a:prstGeom prst="rect">
            <a:avLst/>
          </a:prstGeom>
          <a:noFill/>
        </p:spPr>
      </p:pic>
      <p:pic>
        <p:nvPicPr>
          <p:cNvPr id="16389" name="Picture 5" descr="C:\Users\Administrator\Desktop\chro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1857370"/>
            <a:ext cx="900000" cy="9000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285720" y="2928940"/>
            <a:ext cx="106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3042" y="2928940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Safari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488" y="2916798"/>
            <a:ext cx="92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3083" y="2916798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Opera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844" y="142858"/>
            <a:ext cx="1500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浏览器支持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Administrator\Desktop\u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29256" y="1928808"/>
            <a:ext cx="720000" cy="720000"/>
          </a:xfrm>
          <a:prstGeom prst="rect">
            <a:avLst/>
          </a:prstGeom>
          <a:noFill/>
        </p:spPr>
      </p:pic>
      <p:pic>
        <p:nvPicPr>
          <p:cNvPr id="12" name="Picture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72264" y="1928808"/>
            <a:ext cx="819309" cy="720000"/>
          </a:xfrm>
          <a:prstGeom prst="roundRect">
            <a:avLst/>
          </a:prstGeom>
        </p:spPr>
      </p:pic>
      <p:pic>
        <p:nvPicPr>
          <p:cNvPr id="2051" name="Picture 3" descr="C:\Users\Administrator\Desktop\625065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58148" y="1928808"/>
            <a:ext cx="792000" cy="792000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5500694" y="2916798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UC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5140" y="2916798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15272" y="2916798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Samsung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270" y="864608"/>
            <a:ext cx="469344" cy="460231"/>
          </a:xfrm>
          <a:prstGeom prst="rect">
            <a:avLst/>
          </a:prstGeom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270" y="1793302"/>
            <a:ext cx="372773" cy="375641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5410" y="864608"/>
            <a:ext cx="389632" cy="412173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0119" y="857238"/>
            <a:ext cx="830839" cy="345783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2270" y="2650558"/>
            <a:ext cx="504619" cy="513850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2270" y="3722128"/>
            <a:ext cx="483101" cy="444645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57488" y="3714758"/>
            <a:ext cx="421258" cy="421258"/>
          </a:xfrm>
          <a:prstGeom prst="rect">
            <a:avLst/>
          </a:prstGeom>
        </p:spPr>
      </p:pic>
      <p:pic>
        <p:nvPicPr>
          <p:cNvPr id="10" name="Picture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35410" y="2650558"/>
            <a:ext cx="504413" cy="460231"/>
          </a:xfrm>
          <a:prstGeom prst="rect">
            <a:avLst/>
          </a:prstGeom>
        </p:spPr>
      </p:pic>
      <p:pic>
        <p:nvPicPr>
          <p:cNvPr id="11" name="Picture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14942" y="793170"/>
            <a:ext cx="470622" cy="462822"/>
          </a:xfrm>
          <a:prstGeom prst="rect">
            <a:avLst/>
          </a:prstGeom>
        </p:spPr>
      </p:pic>
      <p:pic>
        <p:nvPicPr>
          <p:cNvPr id="12" name="Picture 1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45677" y="1721864"/>
            <a:ext cx="397893" cy="395731"/>
          </a:xfrm>
          <a:prstGeom prst="rect">
            <a:avLst/>
          </a:prstGeom>
        </p:spPr>
      </p:pic>
      <p:pic>
        <p:nvPicPr>
          <p:cNvPr id="13" name="Picture 1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57079" y="2707701"/>
            <a:ext cx="386491" cy="364115"/>
          </a:xfrm>
          <a:prstGeom prst="rect">
            <a:avLst/>
          </a:prstGeom>
        </p:spPr>
      </p:pic>
      <p:pic>
        <p:nvPicPr>
          <p:cNvPr id="14" name="Picture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79023" y="3722128"/>
            <a:ext cx="364547" cy="357182"/>
          </a:xfrm>
          <a:prstGeom prst="rect">
            <a:avLst/>
          </a:prstGeom>
        </p:spPr>
      </p:pic>
      <p:pic>
        <p:nvPicPr>
          <p:cNvPr id="15" name="Picture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57488" y="1785932"/>
            <a:ext cx="379268" cy="35614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214414" y="928676"/>
            <a:ext cx="1356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tinder.com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42976" y="1785932"/>
            <a:ext cx="150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flipkart.com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57554" y="928676"/>
            <a:ext cx="1420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twitter.com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72396" y="857238"/>
            <a:ext cx="149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trivago.com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4414" y="271462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ola.com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4414" y="3714758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Jiocinema.com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57554" y="2714626"/>
            <a:ext cx="2193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bookmyshow.com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72345" y="3786196"/>
            <a:ext cx="16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pinterest.com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57554" y="1773790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housing.com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86446" y="857238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olx.in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15008" y="1714494"/>
            <a:ext cx="2038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makemytrip.com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15008" y="2714626"/>
            <a:ext cx="933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uber.in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19491" y="3714758"/>
            <a:ext cx="122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voot.com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4282" y="14285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站点支持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00496" y="857238"/>
            <a:ext cx="47149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移动流量增加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68%</a:t>
            </a:r>
            <a:endParaRPr 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负载和安装速度提高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设备存储使用减少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平均转换率增加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％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平均会话增加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78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％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参与度增加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137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％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与移动网站相比，跳出率降低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42.86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％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页面浏览量增加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133.67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％</a:t>
            </a:r>
            <a:endParaRPr 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7" name="Picture 5" descr="C:\Users\Administrator\Downloads\数据上升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40" y="1571618"/>
            <a:ext cx="1905000" cy="190500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142844" y="-18"/>
            <a:ext cx="7143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收益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483" y="928676"/>
            <a:ext cx="2543005" cy="360000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5384" y="928676"/>
            <a:ext cx="2562500" cy="3600000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4530" y="928676"/>
            <a:ext cx="2543750" cy="36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4282" y="999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成功案例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PWA计划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58"/>
            <a:ext cx="8343900" cy="4543425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214281" y="142858"/>
            <a:ext cx="697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3042" y="149929"/>
            <a:ext cx="17145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  <a:endParaRPr lang="en-US" altLang="zh-CN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4744" y="364243"/>
            <a:ext cx="6429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矩形 3"/>
          <p:cNvSpPr/>
          <p:nvPr/>
        </p:nvSpPr>
        <p:spPr>
          <a:xfrm>
            <a:off x="4643438" y="2070990"/>
            <a:ext cx="7143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组件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438" y="2856808"/>
            <a:ext cx="7143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>
            <p:custDataLst>
              <p:tags r:id="rId1"/>
            </p:custDataLst>
          </p:nvPr>
        </p:nvSpPr>
        <p:spPr>
          <a:xfrm>
            <a:off x="4000496" y="507119"/>
            <a:ext cx="1857388" cy="500066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" fmla="*/ 238125 w 2219325"/>
              <a:gd name="connsiteY0" fmla="*/ 300037 h 1514475"/>
              <a:gd name="connsiteX1" fmla="*/ 0 w 2219325"/>
              <a:gd name="connsiteY1" fmla="*/ 300037 h 1514475"/>
              <a:gd name="connsiteX2" fmla="*/ 0 w 2219325"/>
              <a:gd name="connsiteY2" fmla="*/ 0 h 1514475"/>
              <a:gd name="connsiteX3" fmla="*/ 2219325 w 2219325"/>
              <a:gd name="connsiteY3" fmla="*/ 0 h 1514475"/>
              <a:gd name="connsiteX4" fmla="*/ 2219325 w 2219325"/>
              <a:gd name="connsiteY4" fmla="*/ 1514475 h 1514475"/>
              <a:gd name="connsiteX5" fmla="*/ 0 w 2219325"/>
              <a:gd name="connsiteY5" fmla="*/ 1514475 h 1514475"/>
              <a:gd name="connsiteX6" fmla="*/ 0 w 2219325"/>
              <a:gd name="connsiteY6" fmla="*/ 1214437 h 1514475"/>
              <a:gd name="connsiteX7" fmla="*/ 238125 w 2219325"/>
              <a:gd name="connsiteY7" fmla="*/ 1214437 h 1514475"/>
              <a:gd name="connsiteX8" fmla="*/ 329565 w 2219325"/>
              <a:gd name="connsiteY8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7" fmla="*/ 329565 w 2219325"/>
              <a:gd name="connsiteY7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43438" y="578557"/>
            <a:ext cx="714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3438" y="1364375"/>
            <a:ext cx="785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>
            <p:custDataLst>
              <p:tags r:id="rId2"/>
            </p:custDataLst>
          </p:nvPr>
        </p:nvSpPr>
        <p:spPr>
          <a:xfrm>
            <a:off x="4000496" y="1292937"/>
            <a:ext cx="1857388" cy="500066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" fmla="*/ 238125 w 2219325"/>
              <a:gd name="connsiteY0" fmla="*/ 300037 h 1514475"/>
              <a:gd name="connsiteX1" fmla="*/ 0 w 2219325"/>
              <a:gd name="connsiteY1" fmla="*/ 300037 h 1514475"/>
              <a:gd name="connsiteX2" fmla="*/ 0 w 2219325"/>
              <a:gd name="connsiteY2" fmla="*/ 0 h 1514475"/>
              <a:gd name="connsiteX3" fmla="*/ 2219325 w 2219325"/>
              <a:gd name="connsiteY3" fmla="*/ 0 h 1514475"/>
              <a:gd name="connsiteX4" fmla="*/ 2219325 w 2219325"/>
              <a:gd name="connsiteY4" fmla="*/ 1514475 h 1514475"/>
              <a:gd name="connsiteX5" fmla="*/ 0 w 2219325"/>
              <a:gd name="connsiteY5" fmla="*/ 1514475 h 1514475"/>
              <a:gd name="connsiteX6" fmla="*/ 0 w 2219325"/>
              <a:gd name="connsiteY6" fmla="*/ 1214437 h 1514475"/>
              <a:gd name="connsiteX7" fmla="*/ 238125 w 2219325"/>
              <a:gd name="connsiteY7" fmla="*/ 1214437 h 1514475"/>
              <a:gd name="connsiteX8" fmla="*/ 329565 w 2219325"/>
              <a:gd name="connsiteY8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7" fmla="*/ 329565 w 2219325"/>
              <a:gd name="connsiteY7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14744" y="1150061"/>
            <a:ext cx="6429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1" name="矩形 10"/>
          <p:cNvSpPr/>
          <p:nvPr/>
        </p:nvSpPr>
        <p:spPr>
          <a:xfrm>
            <a:off x="3714744" y="1935879"/>
            <a:ext cx="6429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>
            <a:off x="4000496" y="2078755"/>
            <a:ext cx="1857388" cy="500066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" fmla="*/ 238125 w 2219325"/>
              <a:gd name="connsiteY0" fmla="*/ 300037 h 1514475"/>
              <a:gd name="connsiteX1" fmla="*/ 0 w 2219325"/>
              <a:gd name="connsiteY1" fmla="*/ 300037 h 1514475"/>
              <a:gd name="connsiteX2" fmla="*/ 0 w 2219325"/>
              <a:gd name="connsiteY2" fmla="*/ 0 h 1514475"/>
              <a:gd name="connsiteX3" fmla="*/ 2219325 w 2219325"/>
              <a:gd name="connsiteY3" fmla="*/ 0 h 1514475"/>
              <a:gd name="connsiteX4" fmla="*/ 2219325 w 2219325"/>
              <a:gd name="connsiteY4" fmla="*/ 1514475 h 1514475"/>
              <a:gd name="connsiteX5" fmla="*/ 0 w 2219325"/>
              <a:gd name="connsiteY5" fmla="*/ 1514475 h 1514475"/>
              <a:gd name="connsiteX6" fmla="*/ 0 w 2219325"/>
              <a:gd name="connsiteY6" fmla="*/ 1214437 h 1514475"/>
              <a:gd name="connsiteX7" fmla="*/ 238125 w 2219325"/>
              <a:gd name="connsiteY7" fmla="*/ 1214437 h 1514475"/>
              <a:gd name="connsiteX8" fmla="*/ 329565 w 2219325"/>
              <a:gd name="connsiteY8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7" fmla="*/ 329565 w 2219325"/>
              <a:gd name="connsiteY7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>
            <p:custDataLst>
              <p:tags r:id="rId4"/>
            </p:custDataLst>
          </p:nvPr>
        </p:nvSpPr>
        <p:spPr>
          <a:xfrm>
            <a:off x="4000496" y="2864573"/>
            <a:ext cx="1857388" cy="500066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" fmla="*/ 238125 w 2219325"/>
              <a:gd name="connsiteY0" fmla="*/ 300037 h 1514475"/>
              <a:gd name="connsiteX1" fmla="*/ 0 w 2219325"/>
              <a:gd name="connsiteY1" fmla="*/ 300037 h 1514475"/>
              <a:gd name="connsiteX2" fmla="*/ 0 w 2219325"/>
              <a:gd name="connsiteY2" fmla="*/ 0 h 1514475"/>
              <a:gd name="connsiteX3" fmla="*/ 2219325 w 2219325"/>
              <a:gd name="connsiteY3" fmla="*/ 0 h 1514475"/>
              <a:gd name="connsiteX4" fmla="*/ 2219325 w 2219325"/>
              <a:gd name="connsiteY4" fmla="*/ 1514475 h 1514475"/>
              <a:gd name="connsiteX5" fmla="*/ 0 w 2219325"/>
              <a:gd name="connsiteY5" fmla="*/ 1514475 h 1514475"/>
              <a:gd name="connsiteX6" fmla="*/ 0 w 2219325"/>
              <a:gd name="connsiteY6" fmla="*/ 1214437 h 1514475"/>
              <a:gd name="connsiteX7" fmla="*/ 238125 w 2219325"/>
              <a:gd name="connsiteY7" fmla="*/ 1214437 h 1514475"/>
              <a:gd name="connsiteX8" fmla="*/ 329565 w 2219325"/>
              <a:gd name="connsiteY8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7" fmla="*/ 329565 w 2219325"/>
              <a:gd name="connsiteY7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4744" y="2721697"/>
            <a:ext cx="64294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5" name="矩形 14"/>
          <p:cNvSpPr/>
          <p:nvPr/>
        </p:nvSpPr>
        <p:spPr>
          <a:xfrm>
            <a:off x="4643438" y="3615961"/>
            <a:ext cx="7858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收益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任意多边形 15"/>
          <p:cNvSpPr/>
          <p:nvPr>
            <p:custDataLst>
              <p:tags r:id="rId5"/>
            </p:custDataLst>
          </p:nvPr>
        </p:nvSpPr>
        <p:spPr>
          <a:xfrm>
            <a:off x="4000496" y="3623726"/>
            <a:ext cx="1857388" cy="500066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" fmla="*/ 238125 w 2219325"/>
              <a:gd name="connsiteY0" fmla="*/ 300037 h 1514475"/>
              <a:gd name="connsiteX1" fmla="*/ 0 w 2219325"/>
              <a:gd name="connsiteY1" fmla="*/ 300037 h 1514475"/>
              <a:gd name="connsiteX2" fmla="*/ 0 w 2219325"/>
              <a:gd name="connsiteY2" fmla="*/ 0 h 1514475"/>
              <a:gd name="connsiteX3" fmla="*/ 2219325 w 2219325"/>
              <a:gd name="connsiteY3" fmla="*/ 0 h 1514475"/>
              <a:gd name="connsiteX4" fmla="*/ 2219325 w 2219325"/>
              <a:gd name="connsiteY4" fmla="*/ 1514475 h 1514475"/>
              <a:gd name="connsiteX5" fmla="*/ 0 w 2219325"/>
              <a:gd name="connsiteY5" fmla="*/ 1514475 h 1514475"/>
              <a:gd name="connsiteX6" fmla="*/ 0 w 2219325"/>
              <a:gd name="connsiteY6" fmla="*/ 1214437 h 1514475"/>
              <a:gd name="connsiteX7" fmla="*/ 238125 w 2219325"/>
              <a:gd name="connsiteY7" fmla="*/ 1214437 h 1514475"/>
              <a:gd name="connsiteX8" fmla="*/ 329565 w 2219325"/>
              <a:gd name="connsiteY8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7" fmla="*/ 329565 w 2219325"/>
              <a:gd name="connsiteY7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4744" y="3480850"/>
            <a:ext cx="64294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8" name="矩形 17"/>
          <p:cNvSpPr/>
          <p:nvPr/>
        </p:nvSpPr>
        <p:spPr>
          <a:xfrm>
            <a:off x="4643438" y="4330323"/>
            <a:ext cx="78581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规划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6"/>
            </p:custDataLst>
          </p:nvPr>
        </p:nvSpPr>
        <p:spPr>
          <a:xfrm>
            <a:off x="4000496" y="4338088"/>
            <a:ext cx="1857388" cy="500066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" fmla="*/ 238125 w 2219325"/>
              <a:gd name="connsiteY0" fmla="*/ 300037 h 1514475"/>
              <a:gd name="connsiteX1" fmla="*/ 0 w 2219325"/>
              <a:gd name="connsiteY1" fmla="*/ 300037 h 1514475"/>
              <a:gd name="connsiteX2" fmla="*/ 0 w 2219325"/>
              <a:gd name="connsiteY2" fmla="*/ 0 h 1514475"/>
              <a:gd name="connsiteX3" fmla="*/ 2219325 w 2219325"/>
              <a:gd name="connsiteY3" fmla="*/ 0 h 1514475"/>
              <a:gd name="connsiteX4" fmla="*/ 2219325 w 2219325"/>
              <a:gd name="connsiteY4" fmla="*/ 1514475 h 1514475"/>
              <a:gd name="connsiteX5" fmla="*/ 0 w 2219325"/>
              <a:gd name="connsiteY5" fmla="*/ 1514475 h 1514475"/>
              <a:gd name="connsiteX6" fmla="*/ 0 w 2219325"/>
              <a:gd name="connsiteY6" fmla="*/ 1214437 h 1514475"/>
              <a:gd name="connsiteX7" fmla="*/ 238125 w 2219325"/>
              <a:gd name="connsiteY7" fmla="*/ 1214437 h 1514475"/>
              <a:gd name="connsiteX8" fmla="*/ 329565 w 2219325"/>
              <a:gd name="connsiteY8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7" fmla="*/ 329565 w 2219325"/>
              <a:gd name="connsiteY7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14744" y="4195212"/>
            <a:ext cx="64294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4282" y="142858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 descr="C:\Users\Administrator\Downloads\a78de5b7f9eee302b138a7acf0abe6c5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561975"/>
            <a:ext cx="1905000" cy="401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7620" y="228599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6314" y="1857370"/>
            <a:ext cx="314327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Progressive Web App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简称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PWA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，是提升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App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的一种新方法，能给用户带来接近原生应用的体验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Administrator\Desktop\Progressive-Web-Application-PWA-Development-BlueNinja-i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071552"/>
            <a:ext cx="3257550" cy="3057525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142844" y="17137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4285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714480" y="1773790"/>
            <a:ext cx="1080000" cy="1080000"/>
          </a:xfrm>
          <a:prstGeom prst="ellipse">
            <a:avLst/>
          </a:prstGeom>
          <a:solidFill>
            <a:srgbClr val="DF4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071934" y="1773790"/>
            <a:ext cx="1080000" cy="1080000"/>
          </a:xfrm>
          <a:prstGeom prst="ellipse">
            <a:avLst/>
          </a:prstGeom>
          <a:solidFill>
            <a:srgbClr val="55A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86512" y="1773790"/>
            <a:ext cx="1080000" cy="1080000"/>
          </a:xfrm>
          <a:prstGeom prst="ellipse">
            <a:avLst/>
          </a:prstGeom>
          <a:solidFill>
            <a:srgbClr val="FAC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 descr="C:\Users\Administrator\Downloads\run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873922"/>
            <a:ext cx="900000" cy="900000"/>
          </a:xfrm>
          <a:prstGeom prst="rect">
            <a:avLst/>
          </a:prstGeom>
          <a:noFill/>
        </p:spPr>
      </p:pic>
      <p:pic>
        <p:nvPicPr>
          <p:cNvPr id="8" name="Picture 6" descr="C:\Users\Administrator\Downloads\勾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2628" y="1983046"/>
            <a:ext cx="648000" cy="648000"/>
          </a:xfrm>
          <a:prstGeom prst="rect">
            <a:avLst/>
          </a:prstGeom>
          <a:noFill/>
        </p:spPr>
      </p:pic>
      <p:pic>
        <p:nvPicPr>
          <p:cNvPr id="9" name="Picture 7" descr="C:\Users\Administrator\Downloads\手指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1916666"/>
            <a:ext cx="720000" cy="72000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1837449" y="305967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43372" y="305967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可靠的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09481" y="305967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粘性的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futuremind.com/m/blog/images/2017/11/09/pwa_1.png"/>
          <p:cNvPicPr>
            <a:picLocks noChangeAspect="1" noChangeArrowheads="1"/>
          </p:cNvPicPr>
          <p:nvPr/>
        </p:nvPicPr>
        <p:blipFill>
          <a:blip r:embed="rId2" cstate="print"/>
          <a:srcRect l="39423" t="9555" r="39423" b="4458"/>
          <a:stretch>
            <a:fillRect/>
          </a:stretch>
        </p:blipFill>
        <p:spPr bwMode="auto">
          <a:xfrm>
            <a:off x="1643042" y="1285866"/>
            <a:ext cx="1571636" cy="257176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0" y="1419989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快速的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2148486"/>
            <a:ext cx="2143140" cy="106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快速响应，并且有平滑的动画响应用户的操作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futuremind.com/m/blog/images/2017/11/09/pwa_1.png"/>
          <p:cNvPicPr>
            <a:picLocks noChangeAspect="1" noChangeArrowheads="1"/>
          </p:cNvPicPr>
          <p:nvPr/>
        </p:nvPicPr>
        <p:blipFill>
          <a:blip r:embed="rId3" cstate="print"/>
          <a:srcRect l="8654" t="4778" r="68269" b="9235"/>
          <a:stretch>
            <a:fillRect/>
          </a:stretch>
        </p:blipFill>
        <p:spPr bwMode="auto">
          <a:xfrm>
            <a:off x="1571604" y="1285866"/>
            <a:ext cx="1714512" cy="257176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0" y="135730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可靠的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2143122"/>
            <a:ext cx="2357454" cy="106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即使在不稳定的网络环境下，也能瞬间加载并展现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futuremind.com/m/blog/images/2017/11/09/pwa_1.png"/>
          <p:cNvPicPr>
            <a:picLocks noChangeAspect="1" noChangeArrowheads="1"/>
          </p:cNvPicPr>
          <p:nvPr/>
        </p:nvPicPr>
        <p:blipFill>
          <a:blip r:embed="rId2" cstate="print"/>
          <a:srcRect l="68270" t="2389" r="10576" b="9235"/>
          <a:stretch>
            <a:fillRect/>
          </a:stretch>
        </p:blipFill>
        <p:spPr bwMode="auto">
          <a:xfrm>
            <a:off x="1643042" y="1214428"/>
            <a:ext cx="1571636" cy="264320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0" y="135730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粘性的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2106665"/>
            <a:ext cx="2357454" cy="139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像设备上的原生应用，具有沉浸式的用户体验，用户可以添加到桌面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标注 14"/>
          <p:cNvSpPr/>
          <p:nvPr/>
        </p:nvSpPr>
        <p:spPr>
          <a:xfrm>
            <a:off x="5857884" y="1702352"/>
            <a:ext cx="1000132" cy="857256"/>
          </a:xfrm>
          <a:prstGeom prst="wedgeRectCallout">
            <a:avLst>
              <a:gd name="adj1" fmla="val -34366"/>
              <a:gd name="adj2" fmla="val 66944"/>
            </a:avLst>
          </a:prstGeom>
          <a:solidFill>
            <a:srgbClr val="DF4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3786182" y="1488038"/>
            <a:ext cx="1071570" cy="1357322"/>
          </a:xfrm>
          <a:prstGeom prst="snip1Rect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363" name="Picture 3" descr="C:\Users\Administrator\Downloads\js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000" y="2130980"/>
            <a:ext cx="540000" cy="5400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428992" y="1702352"/>
            <a:ext cx="71438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8016" y="1702352"/>
            <a:ext cx="1643074" cy="85725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366" name="Picture 6" descr="C:\Users\Administrator\Downloads\通知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1876732"/>
            <a:ext cx="540000" cy="540000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7072330" y="1845228"/>
            <a:ext cx="1214446" cy="142876"/>
          </a:xfrm>
          <a:prstGeom prst="rect">
            <a:avLst/>
          </a:prstGeom>
          <a:solidFill>
            <a:srgbClr val="FAC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072330" y="2059542"/>
            <a:ext cx="785818" cy="142876"/>
          </a:xfrm>
          <a:prstGeom prst="rect">
            <a:avLst/>
          </a:prstGeom>
          <a:solidFill>
            <a:srgbClr val="FAC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072330" y="2273856"/>
            <a:ext cx="500066" cy="142876"/>
          </a:xfrm>
          <a:prstGeom prst="rect">
            <a:avLst/>
          </a:prstGeom>
          <a:solidFill>
            <a:srgbClr val="FAC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367" name="Picture 7" descr="C:\Users\Administrator\Downloads\设置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4480" y="1488038"/>
            <a:ext cx="1080000" cy="1080000"/>
          </a:xfrm>
          <a:prstGeom prst="rect">
            <a:avLst/>
          </a:prstGeom>
          <a:noFill/>
        </p:spPr>
      </p:pic>
      <p:pic>
        <p:nvPicPr>
          <p:cNvPr id="20" name="Picture 7" descr="C:\Users\Administrator\Downloads\设置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1802" y="2273856"/>
            <a:ext cx="540000" cy="540000"/>
          </a:xfrm>
          <a:prstGeom prst="rect">
            <a:avLst/>
          </a:prstGeom>
          <a:noFill/>
        </p:spPr>
      </p:pic>
      <p:sp>
        <p:nvSpPr>
          <p:cNvPr id="21" name="椭圆 20"/>
          <p:cNvSpPr/>
          <p:nvPr/>
        </p:nvSpPr>
        <p:spPr>
          <a:xfrm>
            <a:off x="1351670" y="1842418"/>
            <a:ext cx="360000" cy="360000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988992" y="2447446"/>
            <a:ext cx="183600" cy="183600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7" descr="C:\Users\Administrator\Downloads\设置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736" y="1671638"/>
            <a:ext cx="540000" cy="540000"/>
          </a:xfrm>
          <a:prstGeom prst="rect">
            <a:avLst/>
          </a:prstGeom>
          <a:noFill/>
        </p:spPr>
      </p:pic>
      <p:sp>
        <p:nvSpPr>
          <p:cNvPr id="24" name="椭圆 23"/>
          <p:cNvSpPr/>
          <p:nvPr/>
        </p:nvSpPr>
        <p:spPr>
          <a:xfrm>
            <a:off x="2208926" y="1845228"/>
            <a:ext cx="183600" cy="183600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72264" y="305967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Push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4744" y="305967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Mainfest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662" y="3059674"/>
            <a:ext cx="185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Service Worker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2844" y="14285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86182" y="1000114"/>
            <a:ext cx="49292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独立的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worker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线程，独立于当前网页进程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install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就永远存在，除非被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uninstall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可编程拦截代理请求和返回，缓存文件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离线内容开发者可控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监听服务器向客户端推送消息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不能直接操作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HTTPS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环境下才能工作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异步实现，内部大都是通过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Promise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7" descr="C:\Users\Administrator\Downloads\设置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857370"/>
            <a:ext cx="1080000" cy="1080000"/>
          </a:xfrm>
          <a:prstGeom prst="rect">
            <a:avLst/>
          </a:prstGeom>
          <a:noFill/>
        </p:spPr>
      </p:pic>
      <p:pic>
        <p:nvPicPr>
          <p:cNvPr id="4" name="Picture 7" descr="C:\Users\Administrator\Downloads\设置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0298" y="2643188"/>
            <a:ext cx="540000" cy="540000"/>
          </a:xfrm>
          <a:prstGeom prst="rect">
            <a:avLst/>
          </a:prstGeom>
          <a:noFill/>
        </p:spPr>
      </p:pic>
      <p:sp>
        <p:nvSpPr>
          <p:cNvPr id="5" name="椭圆 4"/>
          <p:cNvSpPr/>
          <p:nvPr/>
        </p:nvSpPr>
        <p:spPr>
          <a:xfrm>
            <a:off x="1500166" y="2211750"/>
            <a:ext cx="360000" cy="360000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137488" y="2816778"/>
            <a:ext cx="183600" cy="183600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7" descr="C:\Users\Administrator\Downloads\设置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0232" y="2040970"/>
            <a:ext cx="540000" cy="540000"/>
          </a:xfrm>
          <a:prstGeom prst="rect">
            <a:avLst/>
          </a:prstGeom>
          <a:noFill/>
        </p:spPr>
      </p:pic>
      <p:sp>
        <p:nvSpPr>
          <p:cNvPr id="8" name="椭圆 7"/>
          <p:cNvSpPr/>
          <p:nvPr/>
        </p:nvSpPr>
        <p:spPr>
          <a:xfrm>
            <a:off x="2357422" y="2214560"/>
            <a:ext cx="183600" cy="183600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2844" y="142858"/>
            <a:ext cx="2141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Service Worker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Freeform 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Freeform 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Freeform 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Freeform 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Freeform 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503"/>
  <p:tag name="MH_LIBRARY" val="GRAPHIC"/>
  <p:tag name="MH_ORDER" val="Freeform 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356</Words>
  <Application>Microsoft Office PowerPoint</Application>
  <PresentationFormat>全屏显示(16:9)</PresentationFormat>
  <Paragraphs>126</Paragraphs>
  <Slides>21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vivo</cp:lastModifiedBy>
  <cp:revision>287</cp:revision>
  <dcterms:created xsi:type="dcterms:W3CDTF">2018-05-21T08:21:25Z</dcterms:created>
  <dcterms:modified xsi:type="dcterms:W3CDTF">2018-12-19T09:36:24Z</dcterms:modified>
</cp:coreProperties>
</file>