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Lst>
  <p:sldSz cy="5143500" cx="9144000"/>
  <p:notesSz cx="6858000" cy="9144000"/>
  <p:embeddedFontLst>
    <p:embeddedFont>
      <p:font typeface="Roboto"/>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font" Target="fonts/Roboto-regular.fntdata"/><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font" Target="fonts/Roboto-italic.fntdata"/><Relationship Id="rId12" Type="http://schemas.openxmlformats.org/officeDocument/2006/relationships/slide" Target="slides/slide8.xml"/><Relationship Id="rId34" Type="http://schemas.openxmlformats.org/officeDocument/2006/relationships/font" Target="fonts/Roboto-bold.fntdata"/><Relationship Id="rId15" Type="http://schemas.openxmlformats.org/officeDocument/2006/relationships/slide" Target="slides/slide11.xml"/><Relationship Id="rId14" Type="http://schemas.openxmlformats.org/officeDocument/2006/relationships/slide" Target="slides/slide10.xml"/><Relationship Id="rId36" Type="http://schemas.openxmlformats.org/officeDocument/2006/relationships/font" Target="fonts/Roboto-boldItalic.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google.com/presentation/d/1nPEC4YRz-V1m_TsGB0pK3mZMRMVvHD1JXsHGr8I3Hvc/edit#slide=id.gb5d9bbc1_020" TargetMode="External"/><Relationship Id="rId3" Type="http://schemas.openxmlformats.org/officeDocument/2006/relationships/hyperlink" Target="https://docs.google.com/presentation/d/1_pgxfPHp4hKAn-BmhWdiqh_hfwbmQ3nWpiJ_Sj1EUk0/edit#slide=id.g1e91c55b_0_652" TargetMode="External"/><Relationship Id="rId4" Type="http://schemas.openxmlformats.org/officeDocument/2006/relationships/hyperlink" Target="https://docs.google.com/presentation/d/1OS4jLvB3ntLqfqwWOdM9HOlJ1LxgB-l8_BS3T3F5T10/edit" TargetMode="Externa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google.com/document/d/185WI0XVS5Swvrd3n3Fhukvi_6gxNdIZqVwqO-1DIK_A/edit" TargetMode="External"/><Relationship Id="rId3" Type="http://schemas.openxmlformats.org/officeDocument/2006/relationships/hyperlink" Target="https://docs.google.com/document/d/1g-rUtp8X-ECkMpMqy8oSDWkk_VU8bKCmVxYCt0HPOrM/edit#" TargetMode="External"/><Relationship Id="rId4" Type="http://schemas.openxmlformats.org/officeDocument/2006/relationships/hyperlink" Target="https://docs.google.com/document/d/1iQn-VmwlZ4Up98FpL1ODThX1Ogs8T2iFJ0t6r1m2wzA/edit" TargetMode="Externa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google.com/document/d/1aRms3eSMHNYU1VQXKun6iiwifSTw0gLmHyDLNlTU85U/edit#" TargetMode="Externa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codereview.chromium.org/271733003" TargetMode="External"/><Relationship Id="rId3" Type="http://schemas.openxmlformats.org/officeDocument/2006/relationships/hyperlink" Target="https://codereview.chromium.org/910733004/diff/20001/cc/resources/picture_layer_tiling.cc" TargetMode="External"/><Relationship Id="rId4" Type="http://schemas.openxmlformats.org/officeDocument/2006/relationships/hyperlink" Target="https://trac.webkit.org/browser/branches/chromium/597/WebCore/platform/graphics/chromium/LayerRendererChromium.cpp"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PS I didn’t fix the transparency on the column clip art to represent the existential despair of opacity differences in pixel tests.  (</a:t>
            </a:r>
            <a:r>
              <a:rPr lang="en"/>
              <a:t>Isn’t it ionic, don’t you think?)</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1dc4059d47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dc4059d47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retrospect, this sort of makes sense.  You have a one set of layer classes as the public implementation of the compositor, and then a separate set of “implementation” classes that do the meat of the work.  At least in a theroretical abstract sense, this made some sense.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But then people added LayerTreeHostImpl as the “implementation” of LayerTreeHost.  And then people started calling it the “impl” thread, because that’s where all the “impl” classes got used.  And then people called compositor thread rasterization “impl-side painting”, and it was pretty much all over by that point.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Now everybody thinks that folks on the graphics team can’t actually name anything and don’t understand what Impl classes are supposed to be.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--raw notes--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Infamous "impl" suffix: https://bugs.webkit.org/show_bug.cgi?id=55013#c5</a:t>
            </a:r>
            <a:endParaRPr/>
          </a:p>
          <a:p>
            <a:pPr indent="0" lvl="0" marL="0" rtl="0" algn="l">
              <a:spcBef>
                <a:spcPts val="0"/>
              </a:spcBef>
              <a:spcAft>
                <a:spcPts val="0"/>
              </a:spcAft>
              <a:buNone/>
            </a:pPr>
            <a:r>
              <a:rPr lang="en"/>
              <a:t>        &gt; Is there any reason you call the new class CCLayerImpl instead of</a:t>
            </a:r>
            <a:endParaRPr/>
          </a:p>
          <a:p>
            <a:pPr indent="0" lvl="0" marL="0" rtl="0" algn="l">
              <a:spcBef>
                <a:spcPts val="0"/>
              </a:spcBef>
              <a:spcAft>
                <a:spcPts val="0"/>
              </a:spcAft>
              <a:buNone/>
            </a:pPr>
            <a:r>
              <a:rPr lang="en"/>
              <a:t>        &gt; plain CCLayer ?</a:t>
            </a:r>
            <a:endParaRPr/>
          </a:p>
          <a:p>
            <a:pPr indent="0" lvl="0" marL="0" rtl="0" algn="l">
              <a:spcBef>
                <a:spcPts val="0"/>
              </a:spcBef>
              <a:spcAft>
                <a:spcPts val="0"/>
              </a:spcAft>
              <a:buNone/>
            </a:pPr>
            <a:r>
              <a:rPr lang="en"/>
              <a:t>        Nat pointed out that it makes more sense to name the interface we</a:t>
            </a:r>
            <a:endParaRPr/>
          </a:p>
          <a:p>
            <a:pPr indent="0" lvl="0" marL="0" rtl="0" algn="l">
              <a:spcBef>
                <a:spcPts val="0"/>
              </a:spcBef>
              <a:spcAft>
                <a:spcPts val="0"/>
              </a:spcAft>
              <a:buNone/>
            </a:pPr>
            <a:r>
              <a:rPr lang="en"/>
              <a:t>        exposed to the rest of WebKit CCLayer and have CCLayerImpl be the</a:t>
            </a:r>
            <a:endParaRPr/>
          </a:p>
          <a:p>
            <a:pPr indent="0" lvl="0" marL="0" rtl="0" algn="l">
              <a:spcBef>
                <a:spcPts val="0"/>
              </a:spcBef>
              <a:spcAft>
                <a:spcPts val="0"/>
              </a:spcAft>
              <a:buNone/>
            </a:pPr>
            <a:r>
              <a:rPr lang="en"/>
              <a:t>        compositor's internal implementation.  IOW GraphicsLayerChromium</a:t>
            </a:r>
            <a:endParaRPr/>
          </a:p>
          <a:p>
            <a:pPr indent="0" lvl="0" marL="0" rtl="0" algn="l">
              <a:spcBef>
                <a:spcPts val="0"/>
              </a:spcBef>
              <a:spcAft>
                <a:spcPts val="0"/>
              </a:spcAft>
              <a:buNone/>
            </a:pPr>
            <a:r>
              <a:rPr lang="en"/>
              <a:t>        will have a set of CCLayers and set properties on them, etc, and</a:t>
            </a:r>
            <a:endParaRPr/>
          </a:p>
          <a:p>
            <a:pPr indent="0" lvl="0" marL="0" rtl="0" algn="l">
              <a:spcBef>
                <a:spcPts val="0"/>
              </a:spcBef>
              <a:spcAft>
                <a:spcPts val="0"/>
              </a:spcAft>
              <a:buNone/>
            </a:pPr>
            <a:r>
              <a:rPr lang="en"/>
              <a:t>        only the compositor internals will ever have knowledge of</a:t>
            </a:r>
            <a:endParaRPr/>
          </a:p>
          <a:p>
            <a:pPr indent="0" lvl="0" marL="0" rtl="0" algn="l">
              <a:spcBef>
                <a:spcPts val="0"/>
              </a:spcBef>
              <a:spcAft>
                <a:spcPts val="0"/>
              </a:spcAft>
              <a:buNone/>
            </a:pPr>
            <a:r>
              <a:rPr lang="en"/>
              <a:t>        CCLayerImpl.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cclayerimpl added in https://bugs.webkit.org/show_bug.cgi?id=55013</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1dc4059d47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dc4059d47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GPU context is on the compositor thread.  Main thread has the bitmaps to raster into.  So, the only bit of code that had both the context and the bitmaps was the upload.  Needless to say this was kind of slow, and sent David Reveman off to figure out better texture upload paths, which led to zero copy and one copy.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Image decode, scaling, filtering, caching all happens on the main thread here.  Blink maintains this cache.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diagram: </a:t>
            </a:r>
            <a:r>
              <a:rPr lang="en" u="sng">
                <a:solidFill>
                  <a:schemeClr val="hlink"/>
                </a:solidFill>
                <a:hlinkClick r:id="rId2"/>
              </a:rPr>
              <a:t>https://docs.google.com/presentation/d/1nPEC4YRz-V1m_TsGB0pK3mZMRMVvHD1JXsHGr8I3Hvc/edit#slide=id.gb5d9bbc1_020</a:t>
            </a:r>
            <a:endParaRPr/>
          </a:p>
          <a:p>
            <a:pPr indent="0" lvl="0" marL="0" rtl="0" algn="l">
              <a:spcBef>
                <a:spcPts val="0"/>
              </a:spcBef>
              <a:spcAft>
                <a:spcPts val="0"/>
              </a:spcAft>
              <a:buNone/>
            </a:pPr>
            <a:r>
              <a:rPr lang="en"/>
              <a:t>Other commit diagrams: </a:t>
            </a:r>
            <a:r>
              <a:rPr lang="en" u="sng">
                <a:solidFill>
                  <a:schemeClr val="accent5"/>
                </a:solidFill>
                <a:hlinkClick r:id="rId3"/>
              </a:rPr>
              <a:t>https://docs.google.com/presentation/d/1_pgxfPHp4hKAn-BmhWdiqh_hfwbmQ3nWpiJ_Sj1EUk0/edit#slide=id.g1e91c55b_0_652</a:t>
            </a:r>
            <a:endParaRPr/>
          </a:p>
          <a:p>
            <a:pPr indent="0" lvl="0" marL="0" rtl="0" algn="l">
              <a:spcBef>
                <a:spcPts val="0"/>
              </a:spcBef>
              <a:spcAft>
                <a:spcPts val="0"/>
              </a:spcAft>
              <a:buNone/>
            </a:pPr>
            <a:r>
              <a:rPr lang="en"/>
              <a:t>Texture upload talk: </a:t>
            </a:r>
            <a:r>
              <a:rPr lang="en" u="sng">
                <a:solidFill>
                  <a:schemeClr val="hlink"/>
                </a:solidFill>
                <a:hlinkClick r:id="rId4"/>
              </a:rPr>
              <a:t>https://docs.google.com/presentation/d/1OS4jLvB3ntLqfqwWOdM9HOlJ1LxgB-l8_BS3T3F5T10/edit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--raw notes--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Rasterization</a:t>
            </a:r>
            <a:endParaRPr/>
          </a:p>
          <a:p>
            <a:pPr indent="0" lvl="0" marL="0" rtl="0" algn="l">
              <a:spcBef>
                <a:spcPts val="0"/>
              </a:spcBef>
              <a:spcAft>
                <a:spcPts val="0"/>
              </a:spcAft>
              <a:buNone/>
            </a:pPr>
            <a:r>
              <a:rPr lang="en"/>
              <a:t>        Still paint into one unioned bitmap, uploads copied out of that.</a:t>
            </a:r>
            <a:endParaRPr/>
          </a:p>
          <a:p>
            <a:pPr indent="0" lvl="0" marL="0" rtl="0" algn="l">
              <a:spcBef>
                <a:spcPts val="0"/>
              </a:spcBef>
              <a:spcAft>
                <a:spcPts val="0"/>
              </a:spcAft>
              <a:buNone/>
            </a:pPr>
            <a:r>
              <a:rPr lang="en"/>
              <a:t>        Bitmaps now uploaded during the commit (bad if uploads slow).</a:t>
            </a:r>
            <a:endParaRPr/>
          </a:p>
          <a:p>
            <a:pPr indent="0" lvl="0" marL="0" rtl="0" algn="l">
              <a:spcBef>
                <a:spcPts val="0"/>
              </a:spcBef>
              <a:spcAft>
                <a:spcPts val="0"/>
              </a:spcAft>
              <a:buNone/>
            </a:pPr>
            <a:r>
              <a:rPr lang="en"/>
              <a:t>            Tons of random uploader classes depending on flags and modes.</a:t>
            </a:r>
            <a:endParaRPr/>
          </a:p>
          <a:p>
            <a:pPr indent="0" lvl="0" marL="0" rtl="0" algn="l">
              <a:spcBef>
                <a:spcPts val="0"/>
              </a:spcBef>
              <a:spcAft>
                <a:spcPts val="0"/>
              </a:spcAft>
              <a:buNone/>
            </a:pPr>
            <a:r>
              <a:rPr lang="en"/>
              <a:t>        Draw bitmaps on compositor thread.</a:t>
            </a:r>
            <a:endParaRPr/>
          </a:p>
          <a:p>
            <a:pPr indent="0" lvl="0" marL="0" rtl="0" algn="l">
              <a:spcBef>
                <a:spcPts val="0"/>
              </a:spcBef>
              <a:spcAft>
                <a:spcPts val="0"/>
              </a:spcAft>
              <a:buNone/>
            </a:pPr>
            <a:r>
              <a:rPr lang="en"/>
              <a:t>        Easy to scroll past the end of content, but those checkers were SUPER SMOOTH.</a:t>
            </a:r>
            <a:endParaRPr/>
          </a:p>
          <a:p>
            <a:pPr indent="0" lvl="0" marL="0" rtl="0" algn="l">
              <a:spcBef>
                <a:spcPts val="0"/>
              </a:spcBef>
              <a:spcAft>
                <a:spcPts val="0"/>
              </a:spcAft>
              <a:buNone/>
            </a:pPr>
            <a:r>
              <a:rPr lang="en"/>
              <a:t>        Images (and filter results) all cached in Blink.</a:t>
            </a:r>
            <a:endParaRPr/>
          </a:p>
          <a:p>
            <a:pPr indent="0" lvl="0" marL="0" rtl="0" algn="l">
              <a:spcBef>
                <a:spcPts val="0"/>
              </a:spcBef>
              <a:spcAft>
                <a:spcPts val="0"/>
              </a:spcAft>
              <a:buNone/>
            </a:pPr>
            <a:r>
              <a:rPr lang="en"/>
              <a:t>        Painting an image would cause it to be cached, so no prepainting.</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1dc5cc108c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dc5cc108c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It’s so easy, it’s *almost* like you could explain the entire scheduler in one slide.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--raw notes--</a:t>
            </a:r>
            <a:endParaRPr/>
          </a:p>
          <a:p>
            <a:pPr indent="0" lvl="0" marL="0" rtl="0" algn="l">
              <a:spcBef>
                <a:spcPts val="0"/>
              </a:spcBef>
              <a:spcAft>
                <a:spcPts val="0"/>
              </a:spcAft>
              <a:buNone/>
            </a:pPr>
            <a:r>
              <a:rPr lang="en"/>
              <a:t>    Scheduler</a:t>
            </a:r>
            <a:endParaRPr/>
          </a:p>
          <a:p>
            <a:pPr indent="0" lvl="0" marL="0" rtl="0" algn="l">
              <a:spcBef>
                <a:spcPts val="0"/>
              </a:spcBef>
              <a:spcAft>
                <a:spcPts val="0"/>
              </a:spcAft>
              <a:buNone/>
            </a:pPr>
            <a:r>
              <a:rPr lang="en"/>
              <a:t>        scheduling code added in oct 2011 (jamesr)</a:t>
            </a:r>
            <a:endParaRPr/>
          </a:p>
          <a:p>
            <a:pPr indent="0" lvl="0" marL="0" rtl="0" algn="l">
              <a:spcBef>
                <a:spcPts val="0"/>
              </a:spcBef>
              <a:spcAft>
                <a:spcPts val="0"/>
              </a:spcAft>
              <a:buNone/>
            </a:pPr>
            <a:r>
              <a:rPr lang="en"/>
              <a:t>            https://bugs.webkit.org/show_bug.cgi?id=69049</a:t>
            </a:r>
            <a:endParaRPr/>
          </a:p>
          <a:p>
            <a:pPr indent="0" lvl="0" marL="0" rtl="0" algn="l">
              <a:spcBef>
                <a:spcPts val="0"/>
              </a:spcBef>
              <a:spcAft>
                <a:spcPts val="0"/>
              </a:spcAft>
              <a:buNone/>
            </a:pPr>
            <a:r>
              <a:rPr lang="en"/>
              <a:t>        scheduler state machine added shortly after in oct 2011 (nduca)</a:t>
            </a:r>
            <a:endParaRPr/>
          </a:p>
          <a:p>
            <a:pPr indent="0" lvl="0" marL="0" rtl="0" algn="l">
              <a:spcBef>
                <a:spcPts val="0"/>
              </a:spcBef>
              <a:spcAft>
                <a:spcPts val="0"/>
              </a:spcAft>
              <a:buNone/>
            </a:pPr>
            <a:r>
              <a:rPr lang="en"/>
              <a:t>            https://bugs.webkit.org/show_bug.cgi?id=70714</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1dc4059d47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dc4059d47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Timelines are not the most interesting thing, but am pulling this out because I think that this is pretty demonstrative of most of the graphics features that get shipped.</a:t>
            </a:r>
            <a:endParaRPr/>
          </a:p>
          <a:p>
            <a:pPr indent="0" lvl="0" marL="0" rtl="0" algn="l">
              <a:spcBef>
                <a:spcPts val="0"/>
              </a:spcBef>
              <a:spcAft>
                <a:spcPts val="0"/>
              </a:spcAft>
              <a:buNone/>
            </a:pPr>
            <a:br>
              <a:rPr lang="en"/>
            </a:br>
            <a:r>
              <a:rPr lang="en"/>
              <a:t>Initial implementation is pretty easy (one quarter, maybe two).  There’s some follow on work, but then shipping on different platforms takes about an entire year to ship.  Lots of surprises.  Then finally to clean up the last bits take another year or so.</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see this with compositor thread.  This was true for forced compositing mode shipping.  This was true for shipping impl-side painting.  This was true for ganesh rasterization too.</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 guess the conclusion here is that the complexity of Chrome and differences between platforms (both performance and correctness) make things hard to roll out globally.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raw notes --</a:t>
            </a:r>
            <a:endParaRPr/>
          </a:p>
          <a:p>
            <a:pPr indent="0" lvl="0" marL="0" rtl="0" algn="l">
              <a:spcBef>
                <a:spcPts val="0"/>
              </a:spcBef>
              <a:spcAft>
                <a:spcPts val="0"/>
              </a:spcAft>
              <a:buNone/>
            </a:pPr>
            <a:r>
              <a:rPr lang="en"/>
              <a:t>    Mid-late 2011 started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mid 2012, scrollbars scrolling on compositor thread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oct 2013 vollick adds accelerated scrolling</a:t>
            </a:r>
            <a:endParaRPr/>
          </a:p>
          <a:p>
            <a:pPr indent="0" lvl="0" marL="0" rtl="0" algn="l">
              <a:spcBef>
                <a:spcPts val="0"/>
              </a:spcBef>
              <a:spcAft>
                <a:spcPts val="0"/>
              </a:spcAft>
              <a:buNone/>
            </a:pPr>
            <a:r>
              <a:rPr lang="en"/>
              <a:t>        other layers can scroll, although stuff is complicated</a:t>
            </a:r>
            <a:endParaRPr/>
          </a:p>
          <a:p>
            <a:pPr indent="0" lvl="0" marL="0" rtl="0" algn="l">
              <a:spcBef>
                <a:spcPts val="0"/>
              </a:spcBef>
              <a:spcAft>
                <a:spcPts val="0"/>
              </a:spcAft>
              <a:buNone/>
            </a:pPr>
            <a:r>
              <a:rPr lang="en"/>
              <a:t>        https://codereview.chromium.org/26809004</a:t>
            </a:r>
            <a:endParaRPr/>
          </a:p>
          <a:p>
            <a:pPr indent="0" lvl="0" marL="0" rtl="0" algn="l">
              <a:spcBef>
                <a:spcPts val="0"/>
              </a:spcBef>
              <a:spcAft>
                <a:spcPts val="0"/>
              </a:spcAft>
              <a:buNone/>
            </a:pPr>
            <a:r>
              <a:rPr lang="en"/>
              <a:t>        show demo of fixed position hell case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Rollout</a:t>
            </a:r>
            <a:endParaRPr/>
          </a:p>
          <a:p>
            <a:pPr indent="0" lvl="0" marL="0" rtl="0" algn="l">
              <a:spcBef>
                <a:spcPts val="0"/>
              </a:spcBef>
              <a:spcAft>
                <a:spcPts val="0"/>
              </a:spcAft>
              <a:buNone/>
            </a:pPr>
            <a:r>
              <a:rPr lang="en"/>
              <a:t>        took a long time to turn on, slow rollout</a:t>
            </a:r>
            <a:endParaRPr/>
          </a:p>
          <a:p>
            <a:pPr indent="0" lvl="0" marL="0" rtl="0" algn="l">
              <a:spcBef>
                <a:spcPts val="0"/>
              </a:spcBef>
              <a:spcAft>
                <a:spcPts val="0"/>
              </a:spcAft>
              <a:buNone/>
            </a:pPr>
            <a:r>
              <a:rPr lang="en"/>
              <a:t>        issues with mac and special mac input (jan 2013 ccameron)</a:t>
            </a:r>
            <a:endParaRPr/>
          </a:p>
          <a:p>
            <a:pPr indent="0" lvl="0" marL="0" rtl="0" algn="l">
              <a:spcBef>
                <a:spcPts val="0"/>
              </a:spcBef>
              <a:spcAft>
                <a:spcPts val="0"/>
              </a:spcAft>
              <a:buNone/>
            </a:pPr>
            <a:r>
              <a:rPr lang="en"/>
              <a:t>        may 2013 finally turned on for mac</a:t>
            </a:r>
            <a:endParaRPr/>
          </a:p>
          <a:p>
            <a:pPr indent="0" lvl="0" marL="0" rtl="0" algn="l">
              <a:spcBef>
                <a:spcPts val="0"/>
              </a:spcBef>
              <a:spcAft>
                <a:spcPts val="0"/>
              </a:spcAft>
              <a:buNone/>
            </a:pPr>
            <a:r>
              <a:rPr lang="en"/>
              <a:t>        almost always on for windows (aug 2013? tied to fcm?)</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Browser compositor</a:t>
            </a:r>
            <a:endParaRPr/>
          </a:p>
          <a:p>
            <a:pPr indent="0" lvl="0" marL="0" rtl="0" algn="l">
              <a:spcBef>
                <a:spcPts val="0"/>
              </a:spcBef>
              <a:spcAft>
                <a:spcPts val="0"/>
              </a:spcAft>
              <a:buNone/>
            </a:pPr>
            <a:r>
              <a:rPr lang="en"/>
              <a:t>        early 2013 backer adds threaded compositing to the browser compositor</a:t>
            </a:r>
            <a:endParaRPr/>
          </a:p>
          <a:p>
            <a:pPr indent="0" lvl="0" marL="0" rtl="0" algn="l">
              <a:spcBef>
                <a:spcPts val="0"/>
              </a:spcBef>
              <a:spcAft>
                <a:spcPts val="0"/>
              </a:spcAft>
              <a:buNone/>
            </a:pPr>
            <a:r>
              <a:rPr lang="en"/>
              <a:t>        december 2013 danakj says only on ChromeOS</a:t>
            </a:r>
            <a:endParaRPr/>
          </a:p>
          <a:p>
            <a:pPr indent="0" lvl="0" marL="0" rtl="0" algn="l">
              <a:spcBef>
                <a:spcPts val="0"/>
              </a:spcBef>
              <a:spcAft>
                <a:spcPts val="0"/>
              </a:spcAft>
              <a:buNone/>
            </a:pPr>
            <a:r>
              <a:rPr lang="en"/>
              <a:t>        feb 2015 weiliangc turns it off https://codereview.chromium.org/781163003</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1dc4059d47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1dc4059d47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Surprisingly, cc::DrawQuads were not there to support ubercompositor.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Each layer class knew how to draw itself using OpenGL.  This was pretty intrusive and spread out shader code and gl knowledge everywhere.  To sort of refactor this out, quads were introduced.  SharedQuadState is just a way to save on shared data for quads all coming from the same layer.  It’s probably premature optimization.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Once draw quads were introduced, then a software renderer was added shortly afterwards.  This just sort of lucked out to be a convenient way for ubercompositor to send compositor frame data later 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raw notes --</a:t>
            </a:r>
            <a:endParaRPr/>
          </a:p>
          <a:p>
            <a:pPr indent="0" lvl="0" marL="0" rtl="0" algn="l">
              <a:spcBef>
                <a:spcPts val="0"/>
              </a:spcBef>
              <a:spcAft>
                <a:spcPts val="0"/>
              </a:spcAft>
              <a:buNone/>
            </a:pPr>
            <a:r>
              <a:rPr lang="en"/>
              <a:t>    december 2011 - feb 2012 (post threaded, pre ubercompositor)</a:t>
            </a:r>
            <a:endParaRPr/>
          </a:p>
          <a:p>
            <a:pPr indent="0" lvl="0" marL="0" rtl="0" algn="l">
              <a:spcBef>
                <a:spcPts val="0"/>
              </a:spcBef>
              <a:spcAft>
                <a:spcPts val="0"/>
              </a:spcAft>
              <a:buNone/>
            </a:pPr>
            <a:r>
              <a:rPr lang="en"/>
              <a:t>    Didn't want gl logic littered through lots of layer classes.</a:t>
            </a:r>
            <a:endParaRPr/>
          </a:p>
          <a:p>
            <a:pPr indent="0" lvl="0" marL="0" rtl="0" algn="l">
              <a:spcBef>
                <a:spcPts val="0"/>
              </a:spcBef>
              <a:spcAft>
                <a:spcPts val="0"/>
              </a:spcAft>
              <a:buNone/>
            </a:pPr>
            <a:r>
              <a:rPr lang="en"/>
              <a:t>    Moved to LayerRendererChromium (future GLRenderer)</a:t>
            </a:r>
            <a:endParaRPr/>
          </a:p>
          <a:p>
            <a:pPr indent="0" lvl="0" marL="0" rtl="0" algn="l">
              <a:spcBef>
                <a:spcPts val="0"/>
              </a:spcBef>
              <a:spcAft>
                <a:spcPts val="0"/>
              </a:spcAft>
              <a:buNone/>
            </a:pPr>
            <a:r>
              <a:rPr lang="en"/>
              <a:t>        https://bugs.webkit.org/show_bug.cgi?id=73059</a:t>
            </a:r>
            <a:endParaRPr/>
          </a:p>
          <a:p>
            <a:pPr indent="0" lvl="0" marL="0" rtl="0" algn="l">
              <a:spcBef>
                <a:spcPts val="0"/>
              </a:spcBef>
              <a:spcAft>
                <a:spcPts val="0"/>
              </a:spcAft>
              <a:buNone/>
            </a:pPr>
            <a:r>
              <a:rPr lang="en"/>
              <a:t>    Mostly refactoring to make an abstraction, not a fundamental transport unit</a:t>
            </a:r>
            <a:endParaRPr/>
          </a:p>
          <a:p>
            <a:pPr indent="0" lvl="0" marL="0" rtl="0" algn="l">
              <a:spcBef>
                <a:spcPts val="0"/>
              </a:spcBef>
              <a:spcAft>
                <a:spcPts val="0"/>
              </a:spcAft>
              <a:buNone/>
            </a:pPr>
            <a:r>
              <a:rPr lang="en"/>
              <a:t>    This helps enable software compositor by making a second renderer</a:t>
            </a:r>
            <a:endParaRPr/>
          </a:p>
          <a:p>
            <a:pPr indent="0" lvl="0" marL="0" rtl="0" algn="l">
              <a:spcBef>
                <a:spcPts val="0"/>
              </a:spcBef>
              <a:spcAft>
                <a:spcPts val="0"/>
              </a:spcAft>
              <a:buNone/>
            </a:pPr>
            <a:r>
              <a:rPr lang="en"/>
              <a:t>        (instead of injecting software logic in every layer class)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june 2012: software compositor</a:t>
            </a:r>
            <a:endParaRPr/>
          </a:p>
          <a:p>
            <a:pPr indent="0" lvl="0" marL="0" rtl="0" algn="l">
              <a:spcBef>
                <a:spcPts val="0"/>
              </a:spcBef>
              <a:spcAft>
                <a:spcPts val="0"/>
              </a:spcAft>
              <a:buNone/>
            </a:pPr>
            <a:r>
              <a:rPr lang="en"/>
              <a:t>        aelias https://bugs.webkit.org/show_bug.cgi?id=87920</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1dc4059d47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dc4059d47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few fun side features to briefly mention here.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Edge antialiasing added to add soft edges.  Quad vertices are extended in screen space by one pixel (and then clamped to a 1 pixel bounding box to fix corners).  This extra geometry allows fragment shader samples in the extended geometry to create a feathered edge.  This method is a way to not require MSAA or super sampling or anything more complicated while still making edges appear soft.  It also doesn’t look good when two layers abutt each other.  It’s not “correct” but it’s fast and looks good.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Occlusion tracker for drawing was added.  There was a point where there was occlusion tracking of content from Blink.  However, we never did a good job figuring out which layers were opaque, and when there were a lot of layers in the renderer, it was a lot of work for nothing.  nduca@ once claimed that one of the hardest problems in computer science was figuring out if a particular subrectangle of a page was opaque or not.  That code eventually was ripped out of Blink and now the only occlusion code is at draw time in the browser (and eventually in the future, the display) compositor.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also got accelerated filters.  A lot of work was done to pull out FilterOperations into a serializable safe struct.  These filter operations then work on composited content (like a blur on a video or something) at draw time.  Since Skia already was able to handle all of these filter types, the GLRenderer leans on Ganesh to do this work (although there’s the typical GL overhead to let somebody else use your context briefly and then have to restore state afterwards).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raw notes--</a:t>
            </a:r>
            <a:endParaRPr/>
          </a:p>
          <a:p>
            <a:pPr indent="0" lvl="0" marL="0" rtl="0" algn="l">
              <a:spcBef>
                <a:spcPts val="0"/>
              </a:spcBef>
              <a:spcAft>
                <a:spcPts val="0"/>
              </a:spcAft>
              <a:buNone/>
            </a:pPr>
            <a:r>
              <a:rPr lang="en"/>
              <a:t>    * edge antialiasing (may 2011)</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Proposal: </a:t>
            </a:r>
            <a:r>
              <a:rPr lang="en" u="sng">
                <a:solidFill>
                  <a:schemeClr val="hlink"/>
                </a:solidFill>
                <a:hlinkClick r:id="rId2"/>
              </a:rPr>
              <a:t>https://docs.google.com/document/d/185WI0XVS5Swvrd3n3Fhukvi_6gxNdIZqVwqO-1DIK_A/edit</a:t>
            </a:r>
            <a:endParaRPr/>
          </a:p>
          <a:p>
            <a:pPr indent="0" lvl="0" marL="0" rtl="0" algn="l">
              <a:spcBef>
                <a:spcPts val="0"/>
              </a:spcBef>
              <a:spcAft>
                <a:spcPts val="0"/>
              </a:spcAft>
              <a:buNone/>
            </a:pPr>
            <a:r>
              <a:rPr lang="en"/>
              <a:t>Corner cases: </a:t>
            </a:r>
            <a:r>
              <a:rPr lang="en" u="sng">
                <a:solidFill>
                  <a:schemeClr val="hlink"/>
                </a:solidFill>
                <a:hlinkClick r:id="rId3"/>
              </a:rPr>
              <a:t>https://docs.google.com/document/d/1g-rUtp8X-ECkMpMqy8oSDWkk_VU8bKCmVxYCt0HPOrM/edit#</a:t>
            </a:r>
            <a:endParaRPr/>
          </a:p>
          <a:p>
            <a:pPr indent="0" lvl="0" marL="0" rtl="0" algn="l">
              <a:spcBef>
                <a:spcPts val="0"/>
              </a:spcBef>
              <a:spcAft>
                <a:spcPts val="0"/>
              </a:spcAft>
              <a:buNone/>
            </a:pPr>
            <a:r>
              <a:rPr lang="en"/>
              <a:t>Alternate thoughts: </a:t>
            </a:r>
            <a:r>
              <a:rPr lang="en" u="sng">
                <a:solidFill>
                  <a:schemeClr val="hlink"/>
                </a:solidFill>
                <a:hlinkClick r:id="rId4"/>
              </a:rPr>
              <a:t>https://docs.google.com/document/d/1iQn-VmwlZ4Up98FpL1ODThX1Ogs8T2iFJ0t6r1m2wzA/edit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 occlusion tracker for drawing (march 2012)</a:t>
            </a:r>
            <a:endParaRPr/>
          </a:p>
          <a:p>
            <a:pPr indent="0" lvl="0" marL="0" rtl="0" algn="l">
              <a:spcBef>
                <a:spcPts val="0"/>
              </a:spcBef>
              <a:spcAft>
                <a:spcPts val="0"/>
              </a:spcAft>
              <a:buNone/>
            </a:pPr>
            <a:r>
              <a:rPr lang="en"/>
              <a:t>    * accelerated filters (oct 2012)</a:t>
            </a:r>
            <a:endParaRPr/>
          </a:p>
          <a:p>
            <a:pPr indent="0" lvl="0" marL="0" rtl="0" algn="l">
              <a:spcBef>
                <a:spcPts val="0"/>
              </a:spcBef>
              <a:spcAft>
                <a:spcPts val="0"/>
              </a:spcAft>
              <a:buNone/>
            </a:pPr>
            <a:r>
              <a:rPr lang="en"/>
              <a:t>        More ganesh in chrome, by using an offscreen, and later onscreen context.</a:t>
            </a:r>
            <a:endParaRPr/>
          </a:p>
          <a:p>
            <a:pPr indent="0" lvl="0" marL="0" rtl="0" algn="l">
              <a:spcBef>
                <a:spcPts val="0"/>
              </a:spcBef>
              <a:spcAft>
                <a:spcPts val="0"/>
              </a:spcAft>
              <a:buNone/>
            </a:pPr>
            <a:r>
              <a:rPr lang="en"/>
              <a:t>        GLRenderer calls into Ganesh to do this; work to make filters safe.</a:t>
            </a:r>
            <a:endParaRPr/>
          </a:p>
          <a:p>
            <a:pPr indent="0" lvl="0" marL="0" rtl="0" algn="l">
              <a:spcBef>
                <a:spcPts val="0"/>
              </a:spcBef>
              <a:spcAft>
                <a:spcPts val="0"/>
              </a:spcAft>
              <a:buNone/>
            </a:pPr>
            <a:r>
              <a:rPr lang="en"/>
              <a:t>        senorblanco/ajuma: https://chromiumcodereview.appspot.com/11175009</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g1dc4059d47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dc4059d47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output of the renderer in some cases is just going into a gl texture.  Then the browser compositor would draw that to screen and copy it again, essentially doubling the blending bandwidth for all renderer content.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solution here was to let the browser compositor do the final composite.  Instead of taking a compositor frame full of draw quads and shared quad states and then turning those into GL commands, instead it would transport that compositor frame from the renderer to the browser.  Resources were handled via texture mailboxes, which allowed for the same gpu resource to be shared between multiple processes with synchronization.  This let the renderer create these resources and then the browser compositor use them to draw.</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Important concepts here are the DelegatedRendererLayer, which is a layer that embeds the contents of a renderer.  It accepts a CompositorFrame and when the layer is asked to generate a frame itself, it inserts those quads and shared quad states into the parent frame.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There was also a concept of DelegatingRenderer which instead of drawing to screen like GLRenderer or SoftwareRenderer, would forward along the CompositorFrame to the browser through the (at the time) OutputSurface.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At the moment, all compositor instances (browser and renderer) use “DelegatingRenderer” which has been folded into LayerTreeHostImpl.  All the “direct” renderers are called from the final display compositor.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raw notes --</a:t>
            </a:r>
            <a:endParaRPr/>
          </a:p>
          <a:p>
            <a:pPr indent="0" lvl="0" marL="0" rtl="0" algn="l">
              <a:spcBef>
                <a:spcPts val="0"/>
              </a:spcBef>
              <a:spcAft>
                <a:spcPts val="0"/>
              </a:spcAft>
              <a:buNone/>
            </a:pPr>
            <a:r>
              <a:rPr lang="en"/>
              <a:t>https://docs.google.com/document/d/1ziMZtS5Hf8azogi2VjSE6XPaMwivZSyXAIIp0GgInNA/edit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September 2012(?)-October 2013</a:t>
            </a:r>
            <a:endParaRPr/>
          </a:p>
          <a:p>
            <a:pPr indent="0" lvl="0" marL="0" rtl="0" algn="l">
              <a:spcBef>
                <a:spcPts val="0"/>
              </a:spcBef>
              <a:spcAft>
                <a:spcPts val="0"/>
              </a:spcAft>
              <a:buNone/>
            </a:pPr>
            <a:r>
              <a:rPr lang="en"/>
              <a:t>    Why: remove copy, back ui/views with layers and a compositor (aura)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Aura (aura_wm / views_compositor)</a:t>
            </a:r>
            <a:endParaRPr/>
          </a:p>
          <a:p>
            <a:pPr indent="0" lvl="0" marL="0" rtl="0" algn="l">
              <a:spcBef>
                <a:spcPts val="0"/>
              </a:spcBef>
              <a:spcAft>
                <a:spcPts val="0"/>
              </a:spcAft>
              <a:buNone/>
            </a:pPr>
            <a:r>
              <a:rPr lang="en"/>
              <a:t>        aug 2011 (ben@), sky, oshima, sadrul</a:t>
            </a:r>
            <a:endParaRPr/>
          </a:p>
          <a:p>
            <a:pPr indent="0" lvl="0" marL="0" rtl="0" algn="l">
              <a:spcBef>
                <a:spcPts val="0"/>
              </a:spcBef>
              <a:spcAft>
                <a:spcPts val="0"/>
              </a:spcAft>
              <a:buNone/>
            </a:pPr>
            <a:r>
              <a:rPr lang="en"/>
              <a:t>        linux first</a:t>
            </a:r>
            <a:endParaRPr/>
          </a:p>
          <a:p>
            <a:pPr indent="0" lvl="0" marL="0" rtl="0" algn="l">
              <a:spcBef>
                <a:spcPts val="0"/>
              </a:spcBef>
              <a:spcAft>
                <a:spcPts val="0"/>
              </a:spcAft>
              <a:buNone/>
            </a:pPr>
            <a:r>
              <a:rPr lang="en"/>
              <a:t>        Backed views with ui::Layers which had-a cc::Layer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ui::Layers originally had a single ui::Texture on them</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Used WebLayer: http://codereview.chromium.org/8222028</a:t>
            </a:r>
            <a:endParaRPr/>
          </a:p>
          <a:p>
            <a:pPr indent="0" lvl="0" marL="0" rtl="0" algn="l">
              <a:spcBef>
                <a:spcPts val="0"/>
              </a:spcBef>
              <a:spcAft>
                <a:spcPts val="0"/>
              </a:spcAft>
              <a:buNone/>
            </a:pPr>
            <a:r>
              <a:rPr lang="en"/>
              <a:t>        Used cc directly: https://chromiumcodereview.appspot.com/11415089</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Mailboxes</a:t>
            </a:r>
            <a:endParaRPr/>
          </a:p>
          <a:p>
            <a:pPr indent="0" lvl="0" marL="0" rtl="0" algn="l">
              <a:spcBef>
                <a:spcPts val="0"/>
              </a:spcBef>
              <a:spcAft>
                <a:spcPts val="0"/>
              </a:spcAft>
              <a:buNone/>
            </a:pPr>
            <a:r>
              <a:rPr lang="en"/>
              <a:t>        TODO(enne): add some explanation here about mailboxes</a:t>
            </a:r>
            <a:endParaRPr/>
          </a:p>
          <a:p>
            <a:pPr indent="0" lvl="0" marL="0" rtl="0" algn="l">
              <a:spcBef>
                <a:spcPts val="0"/>
              </a:spcBef>
              <a:spcAft>
                <a:spcPts val="0"/>
              </a:spcAft>
              <a:buNone/>
            </a:pPr>
            <a:r>
              <a:rPr lang="en"/>
              <a:t>        mailboxes shipped first, replaced some ImageTransportSurface stuff</a:t>
            </a:r>
            <a:endParaRPr/>
          </a:p>
          <a:p>
            <a:pPr indent="0" lvl="0" marL="0" rtl="0" algn="l">
              <a:spcBef>
                <a:spcPts val="0"/>
              </a:spcBef>
              <a:spcAft>
                <a:spcPts val="0"/>
              </a:spcAft>
              <a:buNone/>
            </a:pPr>
            <a:r>
              <a:rPr lang="en"/>
              <a:t>        only shipped on Android (maybe Windows)</a:t>
            </a:r>
            <a:endParaRPr/>
          </a:p>
          <a:p>
            <a:pPr indent="0" lvl="0" marL="0" rtl="0" algn="l">
              <a:spcBef>
                <a:spcPts val="0"/>
              </a:spcBef>
              <a:spcAft>
                <a:spcPts val="0"/>
              </a:spcAft>
              <a:buNone/>
            </a:pPr>
            <a:r>
              <a:rPr lang="en"/>
              <a:t>        Ubercompositor replaced the need f</a:t>
            </a:r>
            <a:endParaRPr/>
          </a:p>
          <a:p>
            <a:pPr indent="0" lvl="0" marL="0" rtl="0" algn="l">
              <a:spcBef>
                <a:spcPts val="0"/>
              </a:spcBef>
              <a:spcAft>
                <a:spcPts val="0"/>
              </a:spcAft>
              <a:buNone/>
            </a:pPr>
            <a:r>
              <a:rPr lang="en"/>
              <a:t>        but ubercompositor replaced the need for this path</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aside: jun 2013 copy output requests (previously everything read back to cpu into skbitmap) https://chromiumcodereview.appspot.com/17018002</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DelegatedRendererLayer added in sep 2012</a:t>
            </a:r>
            <a:endParaRPr/>
          </a:p>
          <a:p>
            <a:pPr indent="0" lvl="0" marL="0" rtl="0" algn="l">
              <a:spcBef>
                <a:spcPts val="0"/>
              </a:spcBef>
              <a:spcAft>
                <a:spcPts val="0"/>
              </a:spcAft>
              <a:buNone/>
            </a:pPr>
            <a:r>
              <a:rPr lang="en"/>
              <a:t>        https://chromiumcodereview.appspot.com/10916307</a:t>
            </a:r>
            <a:endParaRPr/>
          </a:p>
          <a:p>
            <a:pPr indent="0" lvl="0" marL="0" rtl="0" algn="l">
              <a:spcBef>
                <a:spcPts val="0"/>
              </a:spcBef>
              <a:spcAft>
                <a:spcPts val="0"/>
              </a:spcAft>
              <a:buNone/>
            </a:pPr>
            <a:r>
              <a:rPr lang="en"/>
              <a:t>        http://crbug.com/123444</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browser compositor receives frames</a:t>
            </a:r>
            <a:endParaRPr/>
          </a:p>
          <a:p>
            <a:pPr indent="0" lvl="0" marL="0" rtl="0" algn="l">
              <a:spcBef>
                <a:spcPts val="0"/>
              </a:spcBef>
              <a:spcAft>
                <a:spcPts val="0"/>
              </a:spcAft>
              <a:buNone/>
            </a:pPr>
            <a:r>
              <a:rPr lang="en"/>
              <a:t>        delegated renderer layer inserts those as a part of append quads</a:t>
            </a:r>
            <a:endParaRPr/>
          </a:p>
          <a:p>
            <a:pPr indent="0" lvl="0" marL="0" rtl="0" algn="l">
              <a:spcBef>
                <a:spcPts val="0"/>
              </a:spcBef>
              <a:spcAft>
                <a:spcPts val="0"/>
              </a:spcAft>
              <a:buNone/>
            </a:pPr>
            <a:r>
              <a:rPr lang="en"/>
              <a:t>        resources shipped with mailboxes / returned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child renderer has a delegating renderer, which sends compositor frames</a:t>
            </a:r>
            <a:endParaRPr/>
          </a:p>
          <a:p>
            <a:pPr indent="0" lvl="0" marL="0" rtl="0" algn="l">
              <a:spcBef>
                <a:spcPts val="0"/>
              </a:spcBef>
              <a:spcAft>
                <a:spcPts val="0"/>
              </a:spcAft>
              <a:buNone/>
            </a:pPr>
            <a:r>
              <a:rPr lang="en"/>
              <a:t>        parent renderer inserts them into the frame, has a direct renderer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Lots of discussion about what to send.</a:t>
            </a:r>
            <a:endParaRPr/>
          </a:p>
          <a:p>
            <a:pPr indent="0" lvl="0" marL="0" rtl="0" algn="l">
              <a:spcBef>
                <a:spcPts val="0"/>
              </a:spcBef>
              <a:spcAft>
                <a:spcPts val="0"/>
              </a:spcAft>
              <a:buNone/>
            </a:pPr>
            <a:r>
              <a:rPr lang="en"/>
              <a:t>        Originally talked about sending layers.</a:t>
            </a:r>
            <a:endParaRPr/>
          </a:p>
          <a:p>
            <a:pPr indent="0" lvl="0" marL="0" rtl="0" algn="l">
              <a:spcBef>
                <a:spcPts val="0"/>
              </a:spcBef>
              <a:spcAft>
                <a:spcPts val="0"/>
              </a:spcAft>
              <a:buNone/>
            </a:pPr>
            <a:r>
              <a:rPr lang="en"/>
              <a:t>        Layers and SkPictures deemed too complicated to send ehehehe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gpu process changes</a:t>
            </a:r>
            <a:endParaRPr/>
          </a:p>
          <a:p>
            <a:pPr indent="0" lvl="0" marL="0" rtl="0" algn="l">
              <a:spcBef>
                <a:spcPts val="0"/>
              </a:spcBef>
              <a:spcAft>
                <a:spcPts val="0"/>
              </a:spcAft>
              <a:buNone/>
            </a:pPr>
            <a:r>
              <a:rPr lang="en"/>
              <a:t>        in the past, browser would give a native child window to gpu process</a:t>
            </a:r>
            <a:endParaRPr/>
          </a:p>
          <a:p>
            <a:pPr indent="0" lvl="0" marL="0" rtl="0" algn="l">
              <a:spcBef>
                <a:spcPts val="0"/>
              </a:spcBef>
              <a:spcAft>
                <a:spcPts val="0"/>
              </a:spcAft>
              <a:buNone/>
            </a:pPr>
            <a:r>
              <a:rPr lang="en"/>
              <a:t>            jbauman: this was maybe a child of the of the sofwtare window?</a:t>
            </a:r>
            <a:endParaRPr/>
          </a:p>
          <a:p>
            <a:pPr indent="0" lvl="0" marL="0" rtl="0" algn="l">
              <a:spcBef>
                <a:spcPts val="0"/>
              </a:spcBef>
              <a:spcAft>
                <a:spcPts val="0"/>
              </a:spcAft>
              <a:buNone/>
            </a:pPr>
            <a:r>
              <a:rPr lang="en"/>
              <a:t>        views painted into a native window, maybe omnibox too</a:t>
            </a:r>
            <a:endParaRPr/>
          </a:p>
          <a:p>
            <a:pPr indent="0" lvl="0" marL="0" rtl="0" algn="l">
              <a:spcBef>
                <a:spcPts val="0"/>
              </a:spcBef>
              <a:spcAft>
                <a:spcPts val="0"/>
              </a:spcAft>
              <a:buNone/>
            </a:pPr>
            <a:r>
              <a:rPr lang="en"/>
              <a:t>        ubercomp hoisted everything up a level</a:t>
            </a:r>
            <a:endParaRPr/>
          </a:p>
          <a:p>
            <a:pPr indent="0" lvl="0" marL="0" rtl="0" algn="l">
              <a:spcBef>
                <a:spcPts val="0"/>
              </a:spcBef>
              <a:spcAft>
                <a:spcPts val="0"/>
              </a:spcAft>
              <a:buNone/>
            </a:pPr>
            <a:r>
              <a:rPr lang="en"/>
              <a:t>        browser still has a window but composites everything into that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ubercompositor shipped everywhere in oct 2013</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g1dc5cc108c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1dc5cc108c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One important thing to mention on the side here from the ui graphics perspective is Aura.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ui::views system existed since the beginning of time.  Used a lot of Windows-isms and used native Windows things to update widgets and ui on screen.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There was some desire to have a fancier system to support ChromeOS windows and compositing.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idea was to back views with ui::Layers which then used cc::Layers underneath them so that the same compositing code could be used by both Blink and ui without having to be rewritten.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initial thought I think was that we’d just move the compositor thread over to some other compositing process, but nobody was super happy at the time with the idea of shipping layer trees or recordings around, and it seemed a lot easier to validate compositor frames and quad data.</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Diagram from: https://www.chromium.org/developers/design-documents/aura-desktop-window-manager</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g1dc4059d47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1dc4059d47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That leads directly into project GTFO.</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If Aura wants to use the compositor, and the compositor lives in WebKit, then we need to...link WebKit into the browser process? Sad trombone noise.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other social problem here is that becoming a WebKit reviewer involved landing at least 80 patches at the bare minimum, and then having the support of three or four other reviewers, at least one of which was not from your company.  Needless to say, there were very few reviewers and folks at different companies aren’t super excited to review your Chromium only patches.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 the solution to all these problems was to move the compositor out of WebKit and into cc.  Added an abstraction layer WebLayer to wrap cc::Layer, which obviously has been removed by now.  :C</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made cc become the first directory to enable git cl formatting by default, c++ linting on by default, and also converted from WebKit style to Chromium style mostly by hand (urgh).  No egrets.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raw notes --</a:t>
            </a:r>
            <a:endParaRPr/>
          </a:p>
          <a:p>
            <a:pPr indent="0" lvl="0" marL="0" rtl="0" algn="l">
              <a:spcBef>
                <a:spcPts val="0"/>
              </a:spcBef>
              <a:spcAft>
                <a:spcPts val="0"/>
              </a:spcAft>
              <a:buNone/>
            </a:pPr>
            <a:r>
              <a:rPr lang="en"/>
              <a:t>    Oct 2011-August 2012 (maybe March 2013)</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Oct 2011 first weblayer commit</a:t>
            </a:r>
            <a:endParaRPr/>
          </a:p>
          <a:p>
            <a:pPr indent="0" lvl="0" marL="0" rtl="0" algn="l">
              <a:spcBef>
                <a:spcPts val="0"/>
              </a:spcBef>
              <a:spcAft>
                <a:spcPts val="0"/>
              </a:spcAft>
              <a:buNone/>
            </a:pPr>
            <a:r>
              <a:rPr lang="en"/>
              <a:t>        https://bugs.webkit.org/show_bug.cgi?id=69107</a:t>
            </a:r>
            <a:endParaRPr/>
          </a:p>
          <a:p>
            <a:pPr indent="0" lvl="0" marL="0" rtl="0" algn="l">
              <a:spcBef>
                <a:spcPts val="0"/>
              </a:spcBef>
              <a:spcAft>
                <a:spcPts val="0"/>
              </a:spcAft>
              <a:buNone/>
            </a:pPr>
            <a:r>
              <a:rPr lang="en"/>
              <a:t>        grew WebLayer and friends that we still haven't removed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WebLayer exists so that the browser could back views with cc::Layers.</a:t>
            </a:r>
            <a:endParaRPr/>
          </a:p>
          <a:p>
            <a:pPr indent="0" lvl="0" marL="0" rtl="0" algn="l">
              <a:spcBef>
                <a:spcPts val="0"/>
              </a:spcBef>
              <a:spcAft>
                <a:spcPts val="0"/>
              </a:spcAft>
              <a:buNone/>
            </a:pPr>
            <a:r>
              <a:rPr lang="en"/>
              <a:t>    Once WebLayer existed, then the browser just linked to Blink.</a:t>
            </a:r>
            <a:endParaRPr/>
          </a:p>
          <a:p>
            <a:pPr indent="0" lvl="0" marL="0" rtl="0" algn="l">
              <a:spcBef>
                <a:spcPts val="0"/>
              </a:spcBef>
              <a:spcAft>
                <a:spcPts val="0"/>
              </a:spcAft>
              <a:buNone/>
            </a:pPr>
            <a:r>
              <a:rPr lang="en"/>
              <a:t>    This is suboptimal, so cc moved out of blink repo.</a:t>
            </a:r>
            <a:endParaRPr/>
          </a:p>
          <a:p>
            <a:pPr indent="0" lvl="0" marL="0" rtl="0" algn="l">
              <a:spcBef>
                <a:spcPts val="0"/>
              </a:spcBef>
              <a:spcAft>
                <a:spcPts val="0"/>
              </a:spcAft>
              <a:buNone/>
            </a:pPr>
            <a:r>
              <a:rPr lang="en"/>
              <a:t>    Also, WebKit reviewer requirements super rough.</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August 2012 initial cc commits</a:t>
            </a:r>
            <a:endParaRPr/>
          </a:p>
          <a:p>
            <a:pPr indent="0" lvl="0" marL="0" rtl="0" algn="l">
              <a:spcBef>
                <a:spcPts val="0"/>
              </a:spcBef>
              <a:spcAft>
                <a:spcPts val="0"/>
              </a:spcAft>
              <a:buNone/>
            </a:pPr>
            <a:r>
              <a:rPr lang="en"/>
              <a:t>        /third_party/WebKit/Source/WebCore/platform/graphics/chromium -&gt; /cc</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Late 2012 filenames changed</a:t>
            </a:r>
            <a:endParaRPr/>
          </a:p>
          <a:p>
            <a:pPr indent="0" lvl="0" marL="0" rtl="0" algn="l">
              <a:spcBef>
                <a:spcPts val="0"/>
              </a:spcBef>
              <a:spcAft>
                <a:spcPts val="0"/>
              </a:spcAft>
              <a:buNone/>
            </a:pPr>
            <a:r>
              <a:rPr lang="en"/>
              <a:t>    March 2013 style all changed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first git cl format presubmit (also one of the only c++ linters)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g1dc4059d47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1dc4059d47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With all of that going on, legacy software path STILL exists.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Lots of complication in Blink and content/ about switching modes.  Other GPU features blocked on it (threaded compositing, impl-side painting).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Turning this on also flushed out remaining gpu issues.  Previously only certain pages triggered the gpu, but now every single page does.  So, lots of bugs too.</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Even worse, depending on the GPU process in startup regressed startup times.  What magic fixed that regression? Apologies, mostly.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raw notes --</a:t>
            </a:r>
            <a:endParaRPr/>
          </a:p>
          <a:p>
            <a:pPr indent="0" lvl="0" marL="0" rtl="0" algn="l">
              <a:spcBef>
                <a:spcPts val="0"/>
              </a:spcBef>
              <a:spcAft>
                <a:spcPts val="0"/>
              </a:spcAft>
              <a:buNone/>
            </a:pPr>
            <a:r>
              <a:rPr lang="en"/>
              <a:t>    june 2012-july 2014</a:t>
            </a:r>
            <a:endParaRPr/>
          </a:p>
          <a:p>
            <a:pPr indent="0" lvl="0" marL="0" rtl="0" algn="l">
              <a:spcBef>
                <a:spcPts val="0"/>
              </a:spcBef>
              <a:spcAft>
                <a:spcPts val="0"/>
              </a:spcAft>
              <a:buNone/>
            </a:pPr>
            <a:r>
              <a:rPr lang="en"/>
              <a:t>    Compositor had three modes: legacy software, software compositing, hardware compositing</a:t>
            </a:r>
            <a:endParaRPr/>
          </a:p>
          <a:p>
            <a:pPr indent="0" lvl="0" marL="0" rtl="0" algn="l">
              <a:spcBef>
                <a:spcPts val="0"/>
              </a:spcBef>
              <a:spcAft>
                <a:spcPts val="0"/>
              </a:spcAft>
              <a:buNone/>
            </a:pPr>
            <a:r>
              <a:rPr lang="en"/>
              <a:t>    Needed to convert legacy path to software compositing as an ubercomp prereq</a:t>
            </a:r>
            <a:endParaRPr/>
          </a:p>
          <a:p>
            <a:pPr indent="0" lvl="0" marL="0" rtl="0" algn="l">
              <a:spcBef>
                <a:spcPts val="0"/>
              </a:spcBef>
              <a:spcAft>
                <a:spcPts val="0"/>
              </a:spcAft>
              <a:buNone/>
            </a:pPr>
            <a:r>
              <a:rPr lang="en"/>
              <a:t>    Force compositing just meant always accelerate compositing without triggers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Android always used it (although also had software modes)</a:t>
            </a:r>
            <a:endParaRPr/>
          </a:p>
          <a:p>
            <a:pPr indent="0" lvl="0" marL="0" rtl="0" algn="l">
              <a:spcBef>
                <a:spcPts val="0"/>
              </a:spcBef>
              <a:spcAft>
                <a:spcPts val="0"/>
              </a:spcAft>
              <a:buNone/>
            </a:pPr>
            <a:r>
              <a:rPr lang="en"/>
              <a:t>    field trial jun 2012</a:t>
            </a:r>
            <a:endParaRPr/>
          </a:p>
          <a:p>
            <a:pPr indent="0" lvl="0" marL="0" rtl="0" algn="l">
              <a:spcBef>
                <a:spcPts val="0"/>
              </a:spcBef>
              <a:spcAft>
                <a:spcPts val="0"/>
              </a:spcAft>
              <a:buNone/>
            </a:pPr>
            <a:r>
              <a:rPr lang="en"/>
              <a:t>    ccameron may 2013 mac on</a:t>
            </a:r>
            <a:endParaRPr/>
          </a:p>
          <a:p>
            <a:pPr indent="0" lvl="0" marL="0" rtl="0" algn="l">
              <a:spcBef>
                <a:spcPts val="0"/>
              </a:spcBef>
              <a:spcAft>
                <a:spcPts val="0"/>
              </a:spcAft>
              <a:buNone/>
            </a:pPr>
            <a:r>
              <a:rPr lang="en"/>
              <a:t>    gab aug 2013 windows on</a:t>
            </a:r>
            <a:endParaRPr/>
          </a:p>
          <a:p>
            <a:pPr indent="0" lvl="0" marL="0" rtl="0" algn="l">
              <a:spcBef>
                <a:spcPts val="0"/>
              </a:spcBef>
              <a:spcAft>
                <a:spcPts val="0"/>
              </a:spcAft>
              <a:buNone/>
            </a:pPr>
            <a:r>
              <a:rPr lang="en"/>
              <a:t>    gab sep 19 tied to threaded compositing everywhere</a:t>
            </a:r>
            <a:endParaRPr/>
          </a:p>
          <a:p>
            <a:pPr indent="0" lvl="0" marL="0" rtl="0" algn="l">
              <a:spcBef>
                <a:spcPts val="0"/>
              </a:spcBef>
              <a:spcAft>
                <a:spcPts val="0"/>
              </a:spcAft>
              <a:buNone/>
            </a:pPr>
            <a:r>
              <a:rPr lang="en"/>
              <a:t>    danakj april 2014 https://codereview.chromium.org/240183005 all but layout tests</a:t>
            </a:r>
            <a:endParaRPr/>
          </a:p>
          <a:p>
            <a:pPr indent="0" lvl="0" marL="0" rtl="0" algn="l">
              <a:spcBef>
                <a:spcPts val="0"/>
              </a:spcBef>
              <a:spcAft>
                <a:spcPts val="0"/>
              </a:spcAft>
              <a:buNone/>
            </a:pPr>
            <a:r>
              <a:rPr lang="en"/>
              <a:t>    enne june/july 2014 layout tests finally converted</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1dc4059d47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dc4059d47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Survey of features.  This is breadth, not depth.  Most of these features are either entirely out of date or explained better in other talks.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Everything gets removed over time, so important to understand why everything was added in the first place.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Also super biased towards things enne@ knows about, so sorry! Don’t mean to leave anybody out.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Lots to talk about, so GOTTA GO FAST</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Google Shape;245;g1dc5cc108c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1dc5cc108c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Prepainting was really hard in the threaded compositing world, because preraster work had to be done on the main thread, which only increased the critical path to get things on screen.  (And how do you know what to prepaint at all?)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Android’s second release was coming up (m25 refresh from m18?), and this was especially bad there because commits were really long.  So, motivated by Android, we embarked on the “impl-side painting” project.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Yes yes, impl-side painting is about rasterization and not about painting.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first issue this had to solve that doesn’t get talked about a lot is image decodes.  Previously images were all decoded at paint time and cached in Blink.  However, now the main thread paints a very large prepaint region (all the content that could be rastered on the compositor thread) and doesn’t want to decode every single image that it paints.  So now, recorded images are backed by “lazy decoding” pixel refs that will get decoded later at raster time.</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Google Shape;251;g1dc4059d47_0_3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1dc4059d47_0_3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rasterization only happens on the compositor thread, and we don’t want (slow) raster work to block scrolling.  Therefore, impl-side painting introduced the idea of pending trees (to stage the raster work from a compositor frame) and an active tree (the tree that’s currently being scrolled and display).  Once the pending tree finished its raster work and uploaded all the resources, then it activates and the pending tree becomes the active tree.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could probably make pending trees, active trees, commit and activation all a lot cheaper, but it’s really the unit of “atomic update” in the compositor.  Single threaded compositors (in the browser) that don’t have scrolling commit directly to the active tree for performance reasons.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Pending layers these days only contain the tiles that are different from the active tree.  I could imagine some world in the future where we similarly only have layers in the pending tree that have updates, and then updates should be much more efficient and proportional to the amount of update work.</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shipped for Android first, and then took a lot of work to ship for other platforms, largely because of images.  Android uses low quality (aka bilinear) scaling, none of which get cached.  So therefore the only caching needed was a decode cache.  Desktop platforms expect high quality scaling, which takes a lot of memory.  So Blink caching of scaled images needed to be removed.  Now that we’re decoding at raster time, now Skia needs to cache these.  Wait, that’s too much memory, so now there’s a discardable memory system to decode into.  Eventually image decoding moved out of Skia and into compositor control so images could be decoded and scaled before rastering.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raw notes --</a:t>
            </a:r>
            <a:endParaRPr/>
          </a:p>
          <a:p>
            <a:pPr indent="0" lvl="0" marL="0" rtl="0" algn="l">
              <a:spcBef>
                <a:spcPts val="0"/>
              </a:spcBef>
              <a:spcAft>
                <a:spcPts val="0"/>
              </a:spcAft>
              <a:buNone/>
            </a:pPr>
            <a:r>
              <a:rPr lang="en"/>
              <a:t>Diagram from: https://docs.google.com/presentation/d/1nPEC4YRz-V1m_TsGB0pK3mZMRMVvHD1JXsHGr8I3Hvc/edit#slide=id.gb9272b82_22</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November 2012-Nov 2013 (alternatively June 2015)</a:t>
            </a:r>
            <a:endParaRPr/>
          </a:p>
          <a:p>
            <a:pPr indent="0" lvl="0" marL="0" rtl="0" algn="l">
              <a:spcBef>
                <a:spcPts val="0"/>
              </a:spcBef>
              <a:spcAft>
                <a:spcPts val="0"/>
              </a:spcAft>
              <a:buNone/>
            </a:pPr>
            <a:r>
              <a:rPr lang="en"/>
              <a:t>    Why: scrolling on compositor thread checkerboard too much</a:t>
            </a:r>
            <a:endParaRPr/>
          </a:p>
          <a:p>
            <a:pPr indent="0" lvl="0" marL="0" rtl="0" algn="l">
              <a:spcBef>
                <a:spcPts val="0"/>
              </a:spcBef>
              <a:spcAft>
                <a:spcPts val="0"/>
              </a:spcAft>
              <a:buNone/>
            </a:pPr>
            <a:r>
              <a:rPr lang="en"/>
              <a:t>        also mostly for (first?) major Android upgrade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Move raster from main thread to compositor thread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ImageDecoding</a:t>
            </a:r>
            <a:endParaRPr/>
          </a:p>
          <a:p>
            <a:pPr indent="0" lvl="0" marL="0" rtl="0" algn="l">
              <a:spcBef>
                <a:spcPts val="0"/>
              </a:spcBef>
              <a:spcAft>
                <a:spcPts val="0"/>
              </a:spcAft>
              <a:buNone/>
            </a:pPr>
            <a:r>
              <a:rPr lang="en"/>
              <a:t>        hclam deferred image decoding oct 2012</a:t>
            </a:r>
            <a:endParaRPr/>
          </a:p>
          <a:p>
            <a:pPr indent="0" lvl="0" marL="0" rtl="0" algn="l">
              <a:spcBef>
                <a:spcPts val="0"/>
              </a:spcBef>
              <a:spcAft>
                <a:spcPts val="0"/>
              </a:spcAft>
              <a:buNone/>
            </a:pPr>
            <a:r>
              <a:rPr lang="en"/>
              <a:t>        images now decoded at raster instead of at record</a:t>
            </a:r>
            <a:endParaRPr/>
          </a:p>
          <a:p>
            <a:pPr indent="0" lvl="0" marL="0" rtl="0" algn="l">
              <a:spcBef>
                <a:spcPts val="0"/>
              </a:spcBef>
              <a:spcAft>
                <a:spcPts val="0"/>
              </a:spcAft>
              <a:buNone/>
            </a:pPr>
            <a:r>
              <a:rPr lang="en"/>
              <a:t>        https://bugs.webkit.org/show_bug.cgi?id=94240</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ships on Android first (images easy, high quality still in Blink)</a:t>
            </a:r>
            <a:endParaRPr/>
          </a:p>
          <a:p>
            <a:pPr indent="0" lvl="0" marL="0" rtl="0" algn="l">
              <a:spcBef>
                <a:spcPts val="0"/>
              </a:spcBef>
              <a:spcAft>
                <a:spcPts val="0"/>
              </a:spcAft>
              <a:buNone/>
            </a:pPr>
            <a:r>
              <a:rPr lang="en"/>
              <a:t>    image caching left in skia, as no easy way to figure out where images were</a:t>
            </a:r>
            <a:endParaRPr/>
          </a:p>
          <a:p>
            <a:pPr indent="0" lvl="0" marL="0" rtl="0" algn="l">
              <a:spcBef>
                <a:spcPts val="0"/>
              </a:spcBef>
              <a:spcAft>
                <a:spcPts val="0"/>
              </a:spcAft>
              <a:buNone/>
            </a:pPr>
            <a:r>
              <a:rPr lang="en"/>
              <a:t>    but couldn't give skia a cache size the same as blink</a:t>
            </a:r>
            <a:endParaRPr/>
          </a:p>
          <a:p>
            <a:pPr indent="0" lvl="0" marL="0" rtl="0" algn="l">
              <a:spcBef>
                <a:spcPts val="0"/>
              </a:spcBef>
              <a:spcAft>
                <a:spcPts val="0"/>
              </a:spcAft>
              <a:buNone/>
            </a:pPr>
            <a:r>
              <a:rPr lang="en"/>
              <a:t>    so piped in discardable there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turned on for android aug jan 2013</a:t>
            </a:r>
            <a:endParaRPr/>
          </a:p>
          <a:p>
            <a:pPr indent="0" lvl="0" marL="0" rtl="0" algn="l">
              <a:spcBef>
                <a:spcPts val="0"/>
              </a:spcBef>
              <a:spcAft>
                <a:spcPts val="0"/>
              </a:spcAft>
              <a:buNone/>
            </a:pPr>
            <a:r>
              <a:rPr lang="en"/>
              <a:t>    always on for android nov 2013</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april 2014</a:t>
            </a:r>
            <a:endParaRPr/>
          </a:p>
          <a:p>
            <a:pPr indent="0" lvl="0" marL="0" rtl="0" algn="l">
              <a:spcBef>
                <a:spcPts val="0"/>
              </a:spcBef>
              <a:spcAft>
                <a:spcPts val="0"/>
              </a:spcAft>
              <a:buNone/>
            </a:pPr>
            <a:r>
              <a:rPr lang="en"/>
              <a:t>    impl-side painting on by default on all platforms where threaded is on</a:t>
            </a:r>
            <a:endParaRPr/>
          </a:p>
          <a:p>
            <a:pPr indent="0" lvl="0" marL="0" rtl="0" algn="l">
              <a:spcBef>
                <a:spcPts val="0"/>
              </a:spcBef>
              <a:spcAft>
                <a:spcPts val="0"/>
              </a:spcAft>
              <a:buNone/>
            </a:pPr>
            <a:r>
              <a:rPr lang="en"/>
              <a:t>    https://codereview.chromium.org/242803007</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then disabled on mac and windows by june 2014 :P</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windows july 2014, just kidding august 2014</a:t>
            </a:r>
            <a:endParaRPr/>
          </a:p>
          <a:p>
            <a:pPr indent="0" lvl="0" marL="0" rtl="0" algn="l">
              <a:spcBef>
                <a:spcPts val="0"/>
              </a:spcBef>
              <a:spcAft>
                <a:spcPts val="0"/>
              </a:spcAft>
              <a:buNone/>
            </a:pPr>
            <a:r>
              <a:rPr lang="en"/>
              <a:t>    mac august 2014 (scrollbar issues)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ui compositor is mid 2014</a:t>
            </a:r>
            <a:endParaRPr/>
          </a:p>
          <a:p>
            <a:pPr indent="0" lvl="0" marL="0" rtl="0" algn="l">
              <a:spcBef>
                <a:spcPts val="0"/>
              </a:spcBef>
              <a:spcAft>
                <a:spcPts val="0"/>
              </a:spcAft>
              <a:buNone/>
            </a:pPr>
            <a:r>
              <a:rPr lang="en"/>
              <a:t>    unit tests oct 2014</a:t>
            </a:r>
            <a:endParaRPr/>
          </a:p>
          <a:p>
            <a:pPr indent="0" lvl="0" marL="0" rtl="0" algn="l">
              <a:spcBef>
                <a:spcPts val="0"/>
              </a:spcBef>
              <a:spcAft>
                <a:spcPts val="0"/>
              </a:spcAft>
              <a:buNone/>
            </a:pPr>
            <a:r>
              <a:rPr lang="en"/>
              <a:t>    single threaded oct 2014</a:t>
            </a:r>
            <a:endParaRPr/>
          </a:p>
          <a:p>
            <a:pPr indent="0" lvl="0" marL="0" rtl="0" algn="l">
              <a:spcBef>
                <a:spcPts val="0"/>
              </a:spcBef>
              <a:spcAft>
                <a:spcPts val="0"/>
              </a:spcAft>
              <a:buNone/>
            </a:pPr>
            <a:r>
              <a:rPr lang="en"/>
              <a:t>    layout tests late 2014</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about:flags removed on january 2015</a:t>
            </a:r>
            <a:endParaRPr/>
          </a:p>
          <a:p>
            <a:pPr indent="0" lvl="0" marL="0" rtl="0" algn="l">
              <a:spcBef>
                <a:spcPts val="0"/>
              </a:spcBef>
              <a:spcAft>
                <a:spcPts val="0"/>
              </a:spcAft>
              <a:buNone/>
            </a:pPr>
            <a:r>
              <a:rPr lang="en"/>
              <a:t>    finally old code removed in june 2015</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http://crbug.com/155209</a:t>
            </a:r>
            <a:endParaRPr/>
          </a:p>
          <a:p>
            <a:pPr indent="0" lvl="0" marL="0" rtl="0" algn="l">
              <a:spcBef>
                <a:spcPts val="0"/>
              </a:spcBef>
              <a:spcAft>
                <a:spcPts val="0"/>
              </a:spcAft>
              <a:buNone/>
            </a:pPr>
            <a:r>
              <a:rPr lang="en"/>
              <a:t>        stub classes in november 2012</a:t>
            </a:r>
            <a:endParaRPr/>
          </a:p>
          <a:p>
            <a:pPr indent="0" lvl="0" marL="0" rtl="0" algn="l">
              <a:spcBef>
                <a:spcPts val="0"/>
              </a:spcBef>
              <a:spcAft>
                <a:spcPts val="0"/>
              </a:spcAft>
              <a:buNone/>
            </a:pPr>
            <a:r>
              <a:rPr lang="en"/>
              <a:t>        https://chromiumcodereview.appspot.com/11265046</a:t>
            </a:r>
            <a:endParaRPr/>
          </a:p>
          <a:p>
            <a:pPr indent="0" lvl="0" marL="0" rtl="0" algn="l">
              <a:spcBef>
                <a:spcPts val="0"/>
              </a:spcBef>
              <a:spcAft>
                <a:spcPts val="0"/>
              </a:spcAft>
              <a:buNone/>
            </a:pPr>
            <a:r>
              <a:rPr lang="en"/>
              <a:t>    picturelayertilingset nov 2012 https://chromiumcodereview.appspot.com/11417111</a:t>
            </a:r>
            <a:endParaRPr/>
          </a:p>
          <a:p>
            <a:pPr indent="0" lvl="0" marL="0" rtl="0" algn="l">
              <a:spcBef>
                <a:spcPts val="0"/>
              </a:spcBef>
              <a:spcAft>
                <a:spcPts val="0"/>
              </a:spcAft>
              <a:buNone/>
            </a:pPr>
            <a:r>
              <a:rPr lang="en"/>
              <a:t>    picture pile jan 2013</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Google Shape;257;g1dc4059d47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1dc4059d47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2D diagram on the left on the page</a:t>
            </a:r>
            <a:endParaRPr/>
          </a:p>
          <a:p>
            <a:pPr indent="0" lvl="0" marL="0" rtl="0" algn="l">
              <a:spcBef>
                <a:spcPts val="0"/>
              </a:spcBef>
              <a:spcAft>
                <a:spcPts val="0"/>
              </a:spcAft>
              <a:buNone/>
            </a:pPr>
            <a:r>
              <a:rPr lang="en"/>
              <a:t>The root layer and the animated layer have direct reasons for compositing.</a:t>
            </a:r>
            <a:endParaRPr/>
          </a:p>
          <a:p>
            <a:pPr indent="0" lvl="0" marL="0" rtl="0" algn="l">
              <a:spcBef>
                <a:spcPts val="0"/>
              </a:spcBef>
              <a:spcAft>
                <a:spcPts val="0"/>
              </a:spcAft>
              <a:buNone/>
            </a:pPr>
            <a:r>
              <a:rPr lang="en"/>
              <a:t>Blue squares here indicate requiring a composited layer backing (aka GraphicsLayer / WebLayer / cc::Layer)</a:t>
            </a:r>
            <a:endParaRPr/>
          </a:p>
          <a:p>
            <a:pPr indent="0" lvl="0" marL="0" rtl="0" algn="l">
              <a:spcBef>
                <a:spcPts val="0"/>
              </a:spcBef>
              <a:spcAft>
                <a:spcPts val="0"/>
              </a:spcAft>
              <a:buNone/>
            </a:pPr>
            <a:r>
              <a:rPr lang="en"/>
              <a:t>In the absence of the animated layer, 1+2+3 would all just be part of the root layer’s composited layer</a:t>
            </a:r>
            <a:endParaRPr/>
          </a:p>
          <a:p>
            <a:pPr indent="0" lvl="0" marL="0" rtl="0" algn="l">
              <a:spcBef>
                <a:spcPts val="0"/>
              </a:spcBef>
              <a:spcAft>
                <a:spcPts val="0"/>
              </a:spcAft>
              <a:buNone/>
            </a:pPr>
            <a:r>
              <a:rPr lang="en"/>
              <a:t>The animated layer means that 1+2+3 can’t share the same backing as the root layer and previously would create a “layer explosion” where each PaintLayer gots its own composited layer backing.</a:t>
            </a:r>
            <a:endParaRPr/>
          </a:p>
          <a:p>
            <a:pPr indent="0" lvl="0" marL="0" rtl="0" algn="l">
              <a:spcBef>
                <a:spcPts val="0"/>
              </a:spcBef>
              <a:spcAft>
                <a:spcPts val="0"/>
              </a:spcAft>
              <a:buNone/>
            </a:pPr>
            <a:r>
              <a:rPr lang="en"/>
              <a:t>Squashing lets 1+2+3 all share the same composited layer and “squash” together.</a:t>
            </a:r>
            <a:endParaRPr/>
          </a:p>
          <a:p>
            <a:pPr indent="0" lvl="0" marL="0" rtl="0" algn="l">
              <a:spcBef>
                <a:spcPts val="0"/>
              </a:spcBef>
              <a:spcAft>
                <a:spcPts val="0"/>
              </a:spcAft>
              <a:buNone/>
            </a:pPr>
            <a:r>
              <a:rPr lang="en"/>
              <a:t>Difficulty of implementation here (top Blink engineers for several quarters) because layerization had to happen pre-painting (and take web painting algorithm into account while doing so) is one of the reasons for the slimming paint v2, which will do painting first and then layerize afterwards.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--raw notes--</a:t>
            </a:r>
            <a:endParaRPr/>
          </a:p>
          <a:p>
            <a:pPr indent="0" lvl="0" marL="0" rtl="0" algn="l">
              <a:spcBef>
                <a:spcPts val="0"/>
              </a:spcBef>
              <a:spcAft>
                <a:spcPts val="0"/>
              </a:spcAft>
              <a:buNone/>
            </a:pPr>
            <a:r>
              <a:rPr lang="en"/>
              <a:t>    shawnsingh late 2013</a:t>
            </a:r>
            <a:endParaRPr/>
          </a:p>
          <a:p>
            <a:pPr indent="0" lvl="0" marL="0" rtl="0" algn="l">
              <a:spcBef>
                <a:spcPts val="0"/>
              </a:spcBef>
              <a:spcAft>
                <a:spcPts val="0"/>
              </a:spcAft>
              <a:buNone/>
            </a:pPr>
            <a:r>
              <a:rPr lang="en"/>
              <a:t>    abarth,chrishtr,vollick early 2014</a:t>
            </a:r>
            <a:endParaRPr/>
          </a:p>
          <a:p>
            <a:pPr indent="0" lvl="0" marL="0" rtl="0" algn="l">
              <a:spcBef>
                <a:spcPts val="0"/>
              </a:spcBef>
              <a:spcAft>
                <a:spcPts val="0"/>
              </a:spcAft>
              <a:buNone/>
            </a:pPr>
            <a:r>
              <a:rPr lang="en"/>
              <a:t>    layer squashing turned on april 2014 bumpy landing</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Google Shape;304;g1dc4059d47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1dc4059d47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delegated rendering layer pipeline too deep.  Renderers create a CompositorFrame of quads and send to DelegatingRenderer of their parent.  Unfortunately, this is a lot of work to shuttle the same data up into every compositor.  There’s also more latency for updates.  It also means that every single renderer update means the browser compositor also needs to update even if nothing has changed there.</a:t>
            </a:r>
            <a:endParaRPr/>
          </a:p>
          <a:p>
            <a:pPr indent="0" lvl="0" marL="0" rtl="0" algn="l">
              <a:spcBef>
                <a:spcPts val="0"/>
              </a:spcBef>
              <a:spcAft>
                <a:spcPts val="0"/>
              </a:spcAft>
              <a:buNone/>
            </a:pPr>
            <a:br>
              <a:rPr lang="en"/>
            </a:br>
            <a:r>
              <a:rPr lang="en"/>
              <a:t>Solution: create surfaces.  Surfaces are a system to refer to the Compositor Frame output of another compositor.  Surface ids is a reference to embedded contents from another compositor, but the id persists across multiple compositor frames and change when size or device scale factor changes.  So the browser could commit one frame with id=3, and then the renderer can now submit any number of frames.  Surface aggregator stitches all these compositor frames together and the display compositor does the final drawing of the compositor frame to screen.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Still lots of work in aggregating surfaces every frame, but maybe somebody smart can make that more efficient.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raw notes--</a:t>
            </a:r>
            <a:endParaRPr/>
          </a:p>
          <a:p>
            <a:pPr indent="0" lvl="0" marL="0" rtl="0" algn="l">
              <a:spcBef>
                <a:spcPts val="0"/>
              </a:spcBef>
              <a:spcAft>
                <a:spcPts val="0"/>
              </a:spcAft>
              <a:buNone/>
            </a:pPr>
            <a:r>
              <a:rPr lang="en"/>
              <a:t>    surface aggregator jan/feb 2014 (jamesr)</a:t>
            </a:r>
            <a:endParaRPr/>
          </a:p>
          <a:p>
            <a:pPr indent="0" lvl="0" marL="0" rtl="0" algn="l">
              <a:spcBef>
                <a:spcPts val="0"/>
              </a:spcBef>
              <a:spcAft>
                <a:spcPts val="0"/>
              </a:spcAft>
              <a:buNone/>
            </a:pPr>
            <a:r>
              <a:rPr lang="en"/>
              <a:t>    overlay support mar 2014</a:t>
            </a:r>
            <a:endParaRPr/>
          </a:p>
          <a:p>
            <a:pPr indent="0" lvl="0" marL="0" rtl="0" algn="l">
              <a:spcBef>
                <a:spcPts val="0"/>
              </a:spcBef>
              <a:spcAft>
                <a:spcPts val="0"/>
              </a:spcAft>
              <a:buNone/>
            </a:pPr>
            <a:r>
              <a:rPr lang="en"/>
              <a:t>        alexst https://codereview.chromium.org/197223003</a:t>
            </a:r>
            <a:endParaRPr/>
          </a:p>
          <a:p>
            <a:pPr indent="0" lvl="0" marL="0" rtl="0" algn="l">
              <a:spcBef>
                <a:spcPts val="0"/>
              </a:spcBef>
              <a:spcAft>
                <a:spcPts val="0"/>
              </a:spcAft>
              <a:buNone/>
            </a:pPr>
            <a:r>
              <a:rPr lang="en"/>
              <a:t>    cc::Display may 2014</a:t>
            </a:r>
            <a:endParaRPr/>
          </a:p>
          <a:p>
            <a:pPr indent="0" lvl="0" marL="0" rtl="0" algn="l">
              <a:spcBef>
                <a:spcPts val="0"/>
              </a:spcBef>
              <a:spcAft>
                <a:spcPts val="0"/>
              </a:spcAft>
              <a:buNone/>
            </a:pPr>
            <a:r>
              <a:rPr lang="en"/>
              <a:t>        jbauman https://codereview.chromium.org/302903003</a:t>
            </a:r>
            <a:endParaRPr/>
          </a:p>
          <a:p>
            <a:pPr indent="0" lvl="0" marL="0" rtl="0" algn="l">
              <a:spcBef>
                <a:spcPts val="0"/>
              </a:spcBef>
              <a:spcAft>
                <a:spcPts val="0"/>
              </a:spcAft>
              <a:buNone/>
            </a:pPr>
            <a:r>
              <a:rPr lang="en"/>
              <a:t>    jbauman lands surfaces https://codereview.chromium.org/756453003</a:t>
            </a:r>
            <a:endParaRPr/>
          </a:p>
          <a:p>
            <a:pPr indent="0" lvl="0" marL="0" rtl="0" algn="l">
              <a:spcBef>
                <a:spcPts val="0"/>
              </a:spcBef>
              <a:spcAft>
                <a:spcPts val="0"/>
              </a:spcAft>
              <a:buNone/>
            </a:pPr>
            <a:r>
              <a:rPr lang="en"/>
              <a:t>        2014-12-09: six tries later it lands &lt;_&lt;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7" name="Shape 327"/>
        <p:cNvGrpSpPr/>
        <p:nvPr/>
      </p:nvGrpSpPr>
      <p:grpSpPr>
        <a:xfrm>
          <a:off x="0" y="0"/>
          <a:ext cx="0" cy="0"/>
          <a:chOff x="0" y="0"/>
          <a:chExt cx="0" cy="0"/>
        </a:xfrm>
      </p:grpSpPr>
      <p:sp>
        <p:nvSpPr>
          <p:cNvPr id="328" name="Google Shape;328;g1dc4059d47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1dc4059d47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Lots of desire to use ganesh instead of software for rasterization, especially given that it’s faster and more power efficient.  Also the case that many Android devices have giant screens and slow cpus and reasonable gpus, and so ganesh is a much better fit.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However, fitting into the compositor architecture has always been a little bit tricky.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the past we did experiment with it briefly prior to threaded compositing times with a special texture uploader for ganesh.  I forget why this never went anywhere, but I think our 3d context tech was not quite up to par to support doing this from the main thread.  I think also our major issues at the time were wanting to make scrolling more smooth.</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raw notes --</a:t>
            </a:r>
            <a:endParaRPr/>
          </a:p>
          <a:p>
            <a:pPr indent="0" lvl="0" marL="0" rtl="0" algn="l">
              <a:spcBef>
                <a:spcPts val="0"/>
              </a:spcBef>
              <a:spcAft>
                <a:spcPts val="0"/>
              </a:spcAft>
              <a:buNone/>
            </a:pPr>
            <a:r>
              <a:rPr lang="en"/>
              <a:t>    Used for canvas since ancient times.</a:t>
            </a:r>
            <a:endParaRPr/>
          </a:p>
          <a:p>
            <a:pPr indent="0" lvl="0" marL="0" rtl="0" algn="l">
              <a:spcBef>
                <a:spcPts val="0"/>
              </a:spcBef>
              <a:spcAft>
                <a:spcPts val="0"/>
              </a:spcAft>
              <a:buNone/>
            </a:pPr>
            <a:r>
              <a:rPr lang="en"/>
              <a:t>    Used for ganesh filters in the compositor as well.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Ganesh rasterization is do opengl using ganesh in compositor instead of software rasterization to improve raster performance.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Experimented with direct-to-backbuffer path in december 2013</a:t>
            </a:r>
            <a:endParaRPr/>
          </a:p>
          <a:p>
            <a:pPr indent="0" lvl="0" marL="0" rtl="0" algn="l">
              <a:spcBef>
                <a:spcPts val="0"/>
              </a:spcBef>
              <a:spcAft>
                <a:spcPts val="0"/>
              </a:spcAft>
              <a:buNone/>
            </a:pPr>
            <a:r>
              <a:rPr lang="en"/>
              <a:t>        Quads make SkPictures, handed to compositor.</a:t>
            </a:r>
            <a:endParaRPr/>
          </a:p>
          <a:p>
            <a:pPr indent="0" lvl="0" marL="0" rtl="0" algn="l">
              <a:spcBef>
                <a:spcPts val="0"/>
              </a:spcBef>
              <a:spcAft>
                <a:spcPts val="0"/>
              </a:spcAft>
              <a:buNone/>
            </a:pPr>
            <a:r>
              <a:rPr lang="en"/>
              <a:t>        https://codereview.chromium.org/98463008</a:t>
            </a:r>
            <a:endParaRPr/>
          </a:p>
          <a:p>
            <a:pPr indent="0" lvl="0" marL="0" rtl="0" algn="l">
              <a:spcBef>
                <a:spcPts val="0"/>
              </a:spcBef>
              <a:spcAft>
                <a:spcPts val="0"/>
              </a:spcAft>
              <a:buNone/>
            </a:pPr>
            <a:r>
              <a:rPr lang="en"/>
              <a:t>        Never really used and then removed.</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3" name="Shape 333"/>
        <p:cNvGrpSpPr/>
        <p:nvPr/>
      </p:nvGrpSpPr>
      <p:grpSpPr>
        <a:xfrm>
          <a:off x="0" y="0"/>
          <a:ext cx="0" cy="0"/>
          <a:chOff x="0" y="0"/>
          <a:chExt cx="0" cy="0"/>
        </a:xfrm>
      </p:grpSpPr>
      <p:sp>
        <p:nvSpPr>
          <p:cNvPr id="334" name="Google Shape;334;g1dc4059d47_0_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1dc4059d47_0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Ganesh is WAY faster than software, and so at the time there was a thought that we shouldn’t let ourselves be trapped by the same architectural complexity that software raster has.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Ganesh is so fast, so let’s just run it synchronously on the compositor thread.  No need for prepainting.  No need for analysis.  No need for workers or other threads.</a:t>
            </a:r>
            <a:endParaRPr/>
          </a:p>
          <a:p>
            <a:pPr indent="0" lvl="0" marL="0" rtl="0" algn="l">
              <a:spcBef>
                <a:spcPts val="0"/>
              </a:spcBef>
              <a:spcAft>
                <a:spcPts val="0"/>
              </a:spcAft>
              <a:buNone/>
            </a:pPr>
            <a:br>
              <a:rPr lang="en"/>
            </a:br>
            <a:r>
              <a:rPr lang="en"/>
              <a:t>Unfortunately, as you already know, image decodes.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raw notes --</a:t>
            </a:r>
            <a:endParaRPr/>
          </a:p>
          <a:p>
            <a:pPr indent="0" lvl="0" marL="0" rtl="0" algn="l">
              <a:spcBef>
                <a:spcPts val="0"/>
              </a:spcBef>
              <a:spcAft>
                <a:spcPts val="0"/>
              </a:spcAft>
              <a:buNone/>
            </a:pPr>
            <a:r>
              <a:rPr lang="en"/>
              <a:t>    Synchronous Ganesh Raster (alokp/ernstm)</a:t>
            </a:r>
            <a:endParaRPr/>
          </a:p>
          <a:p>
            <a:pPr indent="0" lvl="0" marL="0" rtl="0" algn="l">
              <a:spcBef>
                <a:spcPts val="0"/>
              </a:spcBef>
              <a:spcAft>
                <a:spcPts val="0"/>
              </a:spcAft>
              <a:buNone/>
            </a:pPr>
            <a:r>
              <a:rPr lang="en"/>
              <a:t>        Ganesh is fast, therefore we don't need raster workers.</a:t>
            </a:r>
            <a:endParaRPr/>
          </a:p>
          <a:p>
            <a:pPr indent="0" lvl="0" marL="0" rtl="0" algn="l">
              <a:spcBef>
                <a:spcPts val="0"/>
              </a:spcBef>
              <a:spcAft>
                <a:spcPts val="0"/>
              </a:spcAft>
              <a:buNone/>
            </a:pPr>
            <a:r>
              <a:rPr lang="en"/>
              <a:t>        Just do all raster on the compositor thread.</a:t>
            </a:r>
            <a:endParaRPr/>
          </a:p>
          <a:p>
            <a:pPr indent="0" lvl="0" marL="0" rtl="0" algn="l">
              <a:spcBef>
                <a:spcPts val="0"/>
              </a:spcBef>
              <a:spcAft>
                <a:spcPts val="0"/>
              </a:spcAft>
              <a:buNone/>
            </a:pPr>
            <a:r>
              <a:rPr lang="en"/>
              <a:t>        No prepainting! No analysis! No threading!</a:t>
            </a:r>
            <a:endParaRPr/>
          </a:p>
          <a:p>
            <a:pPr indent="0" lvl="0" marL="0" rtl="0" algn="l">
              <a:spcBef>
                <a:spcPts val="0"/>
              </a:spcBef>
              <a:spcAft>
                <a:spcPts val="0"/>
              </a:spcAft>
              <a:buNone/>
            </a:pPr>
            <a:r>
              <a:rPr lang="en"/>
              <a:t>        Unfortunately, as you already know, image decodes.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See: https://docs.google.com/document/d/1aRms3eSMHNYU1VQXKun6iiwifSTw0gLmHyDLNlTU85U/edit#</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5" name="Shape 355"/>
        <p:cNvGrpSpPr/>
        <p:nvPr/>
      </p:nvGrpSpPr>
      <p:grpSpPr>
        <a:xfrm>
          <a:off x="0" y="0"/>
          <a:ext cx="0" cy="0"/>
          <a:chOff x="0" y="0"/>
          <a:chExt cx="0" cy="0"/>
        </a:xfrm>
      </p:grpSpPr>
      <p:sp>
        <p:nvSpPr>
          <p:cNvPr id="356" name="Google Shape;356;g1dc4059d47_0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1dc4059d47_0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Synchronous approach didn’t really cut it at the time, and so we went to a threaded gpu for ganesh.  Ganesh gets its own raster worker.  Image decodes happen in parallel on other threads.  Unfortunately, the original version of image decode was just to “warm up” the cache and hope that by the time the raster work got around to happening that it was still decoded and the cache wasn’t thrashed.  Image decodes are a lot smarter now.</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Everything is awesome and with a ridiculous amount of diligent testing from ericrk, is slowly rolling out to every platform this year.  /o\</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raw notes --</a:t>
            </a:r>
            <a:endParaRPr/>
          </a:p>
          <a:p>
            <a:pPr indent="0" lvl="0" marL="0" rtl="0" algn="l">
              <a:spcBef>
                <a:spcPts val="0"/>
              </a:spcBef>
              <a:spcAft>
                <a:spcPts val="0"/>
              </a:spcAft>
              <a:buNone/>
            </a:pPr>
            <a:r>
              <a:rPr lang="en"/>
              <a:t>Diagram shamelessly stolen from vmiura’s </a:t>
            </a:r>
            <a:r>
              <a:rPr lang="en" u="sng">
                <a:solidFill>
                  <a:schemeClr val="hlink"/>
                </a:solidFill>
                <a:hlinkClick r:id="rId2"/>
              </a:rPr>
              <a:t>https://docs.google.com/document/d/1aRms3eSMHNYU1VQXKun6iiwifSTw0gLmHyDLNlTU85U/edit#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Threaded Ganesh Raster (vmiura)</a:t>
            </a:r>
            <a:endParaRPr/>
          </a:p>
          <a:p>
            <a:pPr indent="0" lvl="0" marL="0" rtl="0" algn="l">
              <a:spcBef>
                <a:spcPts val="0"/>
              </a:spcBef>
              <a:spcAft>
                <a:spcPts val="0"/>
              </a:spcAft>
              <a:buNone/>
            </a:pPr>
            <a:r>
              <a:rPr lang="en"/>
              <a:t>        Eventually we gave up on the synchronous approach.</a:t>
            </a:r>
            <a:endParaRPr/>
          </a:p>
          <a:p>
            <a:pPr indent="0" lvl="0" marL="0" rtl="0" algn="l">
              <a:spcBef>
                <a:spcPts val="0"/>
              </a:spcBef>
              <a:spcAft>
                <a:spcPts val="0"/>
              </a:spcAft>
              <a:buNone/>
            </a:pPr>
            <a:r>
              <a:rPr lang="en"/>
              <a:t>        Put ganesh on its own raster worker.</a:t>
            </a:r>
            <a:endParaRPr/>
          </a:p>
          <a:p>
            <a:pPr indent="0" lvl="0" marL="0" rtl="0" algn="l">
              <a:spcBef>
                <a:spcPts val="0"/>
              </a:spcBef>
              <a:spcAft>
                <a:spcPts val="0"/>
              </a:spcAft>
              <a:buNone/>
            </a:pPr>
            <a:r>
              <a:rPr lang="en"/>
              <a:t>        Added better image decode service to decode images in parallel.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Long time to roll out</a:t>
            </a:r>
            <a:endParaRPr/>
          </a:p>
          <a:p>
            <a:pPr indent="0" lvl="0" marL="0" rtl="0" algn="l">
              <a:spcBef>
                <a:spcPts val="0"/>
              </a:spcBef>
              <a:spcAft>
                <a:spcPts val="0"/>
              </a:spcAft>
              <a:buNone/>
            </a:pPr>
            <a:r>
              <a:rPr lang="en"/>
              <a:t>        on for android in ?</a:t>
            </a:r>
            <a:endParaRPr/>
          </a:p>
          <a:p>
            <a:pPr indent="0" lvl="0" marL="0" rtl="0" algn="l">
              <a:spcBef>
                <a:spcPts val="0"/>
              </a:spcBef>
              <a:spcAft>
                <a:spcPts val="0"/>
              </a:spcAft>
              <a:buNone/>
            </a:pPr>
            <a:r>
              <a:rPr lang="en"/>
              <a:t>        on for windows in 2016 Q4</a:t>
            </a:r>
            <a:endParaRPr/>
          </a:p>
          <a:p>
            <a:pPr indent="0" lvl="0" marL="0" rtl="0" algn="l">
              <a:spcBef>
                <a:spcPts val="0"/>
              </a:spcBef>
              <a:spcAft>
                <a:spcPts val="0"/>
              </a:spcAft>
              <a:buNone/>
            </a:pPr>
            <a:r>
              <a:rPr lang="en"/>
              <a:t>        on for mac in 2017 Q1</a:t>
            </a:r>
            <a:endParaRPr/>
          </a:p>
          <a:p>
            <a:pPr indent="0" lvl="0" marL="0" rtl="0" algn="l">
              <a:spcBef>
                <a:spcPts val="0"/>
              </a:spcBef>
              <a:spcAft>
                <a:spcPts val="0"/>
              </a:spcAft>
              <a:buNone/>
            </a:pPr>
            <a:r>
              <a:rPr lang="en"/>
              <a:t>        on for chromeos in maybe 2017 Q2</a:t>
            </a:r>
            <a:endParaRPr/>
          </a:p>
          <a:p>
            <a:pPr indent="0" lvl="0" marL="0" rtl="0" algn="l">
              <a:spcBef>
                <a:spcPts val="0"/>
              </a:spcBef>
              <a:spcAft>
                <a:spcPts val="0"/>
              </a:spcAft>
              <a:buNone/>
            </a:pPr>
            <a:r>
              <a:rPr lang="en"/>
              <a:t>        on for linux in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Skia had Ganesh in 2012, so it took us until 2017 to ship everywhere.  OOPS.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1024x1024 tiles to start https://codereview.chromium.org/112263002 (dec 2013)</a:t>
            </a:r>
            <a:endParaRPr/>
          </a:p>
          <a:p>
            <a:pPr indent="0" lvl="0" marL="0" rtl="0" algn="l">
              <a:spcBef>
                <a:spcPts val="0"/>
              </a:spcBef>
              <a:spcAft>
                <a:spcPts val="0"/>
              </a:spcAft>
              <a:buNone/>
            </a:pPr>
            <a:r>
              <a:rPr lang="en"/>
              <a:t>    oops large tiles failed https://codereview.chromium.org/141633006 (jan 2014)</a:t>
            </a:r>
            <a:endParaRPr/>
          </a:p>
          <a:p>
            <a:pPr indent="0" lvl="0" marL="0" rtl="0" algn="l">
              <a:spcBef>
                <a:spcPts val="0"/>
              </a:spcBef>
              <a:spcAft>
                <a:spcPts val="0"/>
              </a:spcAft>
              <a:buNone/>
            </a:pPr>
            <a:r>
              <a:rPr lang="en"/>
              <a:t>    viewport wide tiles https://codereview.chromium.org/247973005 (apr 2014)</a:t>
            </a:r>
            <a:endParaRPr/>
          </a:p>
          <a:p>
            <a:pPr indent="0" lvl="0" marL="0" rtl="0" algn="l">
              <a:spcBef>
                <a:spcPts val="0"/>
              </a:spcBef>
              <a:spcAft>
                <a:spcPts val="0"/>
              </a:spcAft>
              <a:buNone/>
            </a:pPr>
            <a:r>
              <a:rPr lang="en"/>
              <a:t>    per layer gpu rasterization veto https://codereview.chromium.org/222903005 (apr 2014)</a:t>
            </a:r>
            <a:endParaRPr/>
          </a:p>
          <a:p>
            <a:pPr indent="0" lvl="0" marL="0" rtl="0" algn="l">
              <a:spcBef>
                <a:spcPts val="0"/>
              </a:spcBef>
              <a:spcAft>
                <a:spcPts val="0"/>
              </a:spcAft>
              <a:buNone/>
            </a:pPr>
            <a:r>
              <a:rPr lang="en"/>
              <a:t>    per page gpu veto https://codereview.chromium.org/270823003 (may 2014)</a:t>
            </a:r>
            <a:endParaRPr/>
          </a:p>
          <a:p>
            <a:pPr indent="0" lvl="0" marL="0" rtl="0" algn="l">
              <a:spcBef>
                <a:spcPts val="0"/>
              </a:spcBef>
              <a:spcAft>
                <a:spcPts val="0"/>
              </a:spcAft>
              <a:buNone/>
            </a:pPr>
            <a:r>
              <a:rPr lang="en"/>
              <a:t>    (originally each tile would mark it or not, now we just reset the tile manager)</a:t>
            </a:r>
            <a:endParaRPr/>
          </a:p>
          <a:p>
            <a:pPr indent="0" lvl="0" marL="0" rtl="0" algn="l">
              <a:spcBef>
                <a:spcPts val="0"/>
              </a:spcBef>
              <a:spcAft>
                <a:spcPts val="0"/>
              </a:spcAft>
              <a:buNone/>
            </a:pPr>
            <a:r>
              <a:rPr lang="en"/>
              <a:t>    synchronous prepare to draw raster https://codereview.chromium.org/820743002 (jan 2015)</a:t>
            </a:r>
            <a:endParaRPr/>
          </a:p>
          <a:p>
            <a:pPr indent="0" lvl="0" marL="0" rtl="0" algn="l">
              <a:spcBef>
                <a:spcPts val="0"/>
              </a:spcBef>
              <a:spcAft>
                <a:spcPts val="0"/>
              </a:spcAft>
              <a:buNone/>
            </a:pPr>
            <a:r>
              <a:rPr lang="en"/>
              <a:t>    threaded gpu raster https://codereview.chromium.org/916723002 (feb 2015)</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7" name="Shape 377"/>
        <p:cNvGrpSpPr/>
        <p:nvPr/>
      </p:nvGrpSpPr>
      <p:grpSpPr>
        <a:xfrm>
          <a:off x="0" y="0"/>
          <a:ext cx="0" cy="0"/>
          <a:chOff x="0" y="0"/>
          <a:chExt cx="0" cy="0"/>
        </a:xfrm>
      </p:grpSpPr>
      <p:sp>
        <p:nvSpPr>
          <p:cNvPr id="378" name="Google Shape;378;g1dc4059d47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1dc4059d47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this is a talk about Chrome history, not going to talk about all the million things that are currently in flight.  Who knows how long they will take to finally land.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Obviously whoever gives part 2 of this talk in 7 years can fill in these important retrospective details.</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4" name="Shape 384"/>
        <p:cNvGrpSpPr/>
        <p:nvPr/>
      </p:nvGrpSpPr>
      <p:grpSpPr>
        <a:xfrm>
          <a:off x="0" y="0"/>
          <a:ext cx="0" cy="0"/>
          <a:chOff x="0" y="0"/>
          <a:chExt cx="0" cy="0"/>
        </a:xfrm>
      </p:grpSpPr>
      <p:sp>
        <p:nvSpPr>
          <p:cNvPr id="385" name="Google Shape;385;g1dc4059d47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1dc4059d47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Path rendering: initial accelerated canvas approach had loop blinn.  Skia and Ganesh had its own path rendering algorithm.  senorblanco@ has been working on various path rendering optimizations for some time.  We’ve discussed trying to ship nvidia path rendering for pretty much forever.  This seems like good job security to be working on path rendering.  I’m sure in like 2020 there’s going to be some new Vulkan path rendering hotness.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Numerical constants are hard.  We’ve been stuck with 256x256 tiles for forever.  It’s easy to pick a number in the first place.  Like, HYPOTHETICALLY[0], you say that you write some code to tell the compositor how far away to paint, and you say “314 is a nice round number” (ba-dum-chh).  Then you move that code around and accidentally change it to 312.  And then you, like a diligent engineer, come back and say “hmm, maybe I should change that back” and some thoughtful reviewer goes “well, can you defend that change to me?” [1] And so the diligent engineer goes and does something else productive instead.  The story of Chrome constants.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[0]</a:t>
            </a:r>
            <a:r>
              <a:rPr lang="en"/>
              <a:t> </a:t>
            </a:r>
            <a:r>
              <a:rPr lang="en" u="sng">
                <a:solidFill>
                  <a:schemeClr val="hlink"/>
                </a:solidFill>
                <a:hlinkClick r:id="rId2"/>
              </a:rPr>
              <a:t>https://codereview.chromium.org/271733003</a:t>
            </a:r>
            <a:endParaRPr/>
          </a:p>
          <a:p>
            <a:pPr indent="0" lvl="0" marL="0" rtl="0" algn="l">
              <a:spcBef>
                <a:spcPts val="0"/>
              </a:spcBef>
              <a:spcAft>
                <a:spcPts val="0"/>
              </a:spcAft>
              <a:buNone/>
            </a:pPr>
            <a:r>
              <a:rPr lang="en"/>
              <a:t>[1] </a:t>
            </a:r>
            <a:r>
              <a:rPr lang="en" u="sng">
                <a:solidFill>
                  <a:schemeClr val="hlink"/>
                </a:solidFill>
                <a:hlinkClick r:id="rId3"/>
              </a:rPr>
              <a:t>https://codereview.chromium.org/910733004/diff/20001/cc/resources/picture_layer_tiling.cc</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Features in the graphics stack take a long time to ship.  Chrome is complicated.  Platforms are unique.  Lots of benchmarks yell when you change anything.  Even if the initial feature takes a balmy two quarters to write, it still takes another year or two to ship on all platforms and suss out all the bugs and quirks you never knew existed.  This seems really sad to me, but maybe it’s just the nature of large project development?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Most of the compositor work over the past 8 years has been to mitigate the effect of slow Blink, slow javascript, slow decodes, slow raster and still try to be responsive.  So, pages can be really bad in terms of content and we do a pretty good job at them.  On the other hand, it means that the common case that should go super speedy also has to go through this same infrastructure, and is a lot pricier than it should be.  We need to be a lot better here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Pretty much everything here described started off being really simple and then grew to be way more complicated than it had any right to be.  I don’t think we’ve added anything without good reason, which means it’s hard to get away from a lot of the complexity that’s being carried.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See </a:t>
            </a:r>
            <a:r>
              <a:rPr lang="en" u="sng">
                <a:solidFill>
                  <a:schemeClr val="hlink"/>
                </a:solidFill>
                <a:hlinkClick r:id="rId4"/>
              </a:rPr>
              <a:t>https://trac.webkit.org/browser/branches/chromium/597/WebCore/platform/graphics/chromium/LayerRendererChromium.cpp</a:t>
            </a:r>
            <a:r>
              <a:rPr lang="en"/>
              <a:t> for a version of the first compositor.  Pretty much all of cc is there in mini.</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Finally, you should always agree to give historical talks because diagrams come pre-made.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1dc4059d47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dc4059d47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Think back into the ancient past, thousands of years ago, late 2008.  Chrome’s initial public version v0.2.149 was released.</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raw notes --</a:t>
            </a:r>
            <a:endParaRPr/>
          </a:p>
          <a:p>
            <a:pPr indent="0" lvl="0" marL="0" rtl="0" algn="l">
              <a:spcBef>
                <a:spcPts val="0"/>
              </a:spcBef>
              <a:spcAft>
                <a:spcPts val="0"/>
              </a:spcAft>
              <a:buNone/>
            </a:pPr>
            <a:r>
              <a:rPr lang="en"/>
              <a:t>    2008-09-03: chrome gets released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No gpu process; everything software; only two processes.</a:t>
            </a:r>
            <a:endParaRPr/>
          </a:p>
          <a:p>
            <a:pPr indent="0" lvl="0" marL="0" rtl="0" algn="l">
              <a:spcBef>
                <a:spcPts val="0"/>
              </a:spcBef>
              <a:spcAft>
                <a:spcPts val="0"/>
              </a:spcAft>
              <a:buNone/>
            </a:pPr>
            <a:r>
              <a:rPr lang="en"/>
              <a:t>    No compositor; no threads; no shaders; etc etc etc</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1dc4059d47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dc4059d47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raw notes --</a:t>
            </a:r>
            <a:endParaRPr/>
          </a:p>
          <a:p>
            <a:pPr indent="0" lvl="0" marL="0" rtl="0" algn="l">
              <a:spcBef>
                <a:spcPts val="0"/>
              </a:spcBef>
              <a:spcAft>
                <a:spcPts val="0"/>
              </a:spcAft>
              <a:buNone/>
            </a:pPr>
            <a:r>
              <a:rPr lang="en"/>
              <a:t>    RenderWidget accumulated damage rects into a paint accumulator</a:t>
            </a:r>
            <a:endParaRPr/>
          </a:p>
          <a:p>
            <a:pPr indent="0" lvl="0" marL="0" rtl="0" algn="l">
              <a:spcBef>
                <a:spcPts val="0"/>
              </a:spcBef>
              <a:spcAft>
                <a:spcPts val="0"/>
              </a:spcAft>
              <a:buNone/>
            </a:pPr>
            <a:r>
              <a:rPr lang="en"/>
              <a:t>        This is all inside of DoDeferredUpdate</a:t>
            </a:r>
            <a:endParaRPr/>
          </a:p>
          <a:p>
            <a:pPr indent="0" lvl="0" marL="0" rtl="0" algn="l">
              <a:spcBef>
                <a:spcPts val="0"/>
              </a:spcBef>
              <a:spcAft>
                <a:spcPts val="0"/>
              </a:spcAft>
              <a:buNone/>
            </a:pPr>
            <a:r>
              <a:rPr lang="en"/>
              <a:t>    Paint accumulator would try to figure out a "good" set of rects to send</a:t>
            </a:r>
            <a:endParaRPr/>
          </a:p>
          <a:p>
            <a:pPr indent="0" lvl="0" marL="0" rtl="0" algn="l">
              <a:spcBef>
                <a:spcPts val="0"/>
              </a:spcBef>
              <a:spcAft>
                <a:spcPts val="0"/>
              </a:spcAft>
              <a:buNone/>
            </a:pPr>
            <a:r>
              <a:rPr lang="en"/>
              <a:t>        Each call to Webkit paint would walk the whole render tree</a:t>
            </a:r>
            <a:endParaRPr/>
          </a:p>
          <a:p>
            <a:pPr indent="0" lvl="0" marL="0" rtl="0" algn="l">
              <a:spcBef>
                <a:spcPts val="0"/>
              </a:spcBef>
              <a:spcAft>
                <a:spcPts val="0"/>
              </a:spcAft>
              <a:buNone/>
            </a:pPr>
            <a:r>
              <a:rPr lang="en"/>
              <a:t>        Trade-off of extra raster/data to send vs extra paint calls</a:t>
            </a:r>
            <a:endParaRPr/>
          </a:p>
          <a:p>
            <a:pPr indent="0" lvl="0" marL="0" rtl="0" algn="l">
              <a:spcBef>
                <a:spcPts val="0"/>
              </a:spcBef>
              <a:spcAft>
                <a:spcPts val="0"/>
              </a:spcAft>
              <a:buNone/>
            </a:pPr>
            <a:r>
              <a:rPr lang="en"/>
              <a:t>    RenderWidget would ask Webkit (at the time) to raster those rects</a:t>
            </a:r>
            <a:endParaRPr/>
          </a:p>
          <a:p>
            <a:pPr indent="0" lvl="0" marL="0" rtl="0" algn="l">
              <a:spcBef>
                <a:spcPts val="0"/>
              </a:spcBef>
              <a:spcAft>
                <a:spcPts val="0"/>
              </a:spcAft>
              <a:buNone/>
            </a:pPr>
            <a:r>
              <a:rPr lang="en"/>
              <a:t>    RenderWidget forwarded results to browser via shared memory transport dibs</a:t>
            </a:r>
            <a:endParaRPr/>
          </a:p>
          <a:p>
            <a:pPr indent="0" lvl="0" marL="0" rtl="0" algn="l">
              <a:spcBef>
                <a:spcPts val="0"/>
              </a:spcBef>
              <a:spcAft>
                <a:spcPts val="0"/>
              </a:spcAft>
              <a:buNone/>
            </a:pPr>
            <a:r>
              <a:rPr lang="en"/>
              <a:t>        It would also forward some scroll information</a:t>
            </a:r>
            <a:endParaRPr/>
          </a:p>
          <a:p>
            <a:pPr indent="0" lvl="0" marL="0" rtl="0" algn="l">
              <a:spcBef>
                <a:spcPts val="0"/>
              </a:spcBef>
              <a:spcAft>
                <a:spcPts val="0"/>
              </a:spcAft>
              <a:buNone/>
            </a:pPr>
            <a:r>
              <a:rPr lang="en"/>
              <a:t>    Browser would then shove those results on screen</a:t>
            </a:r>
            <a:endParaRPr/>
          </a:p>
          <a:p>
            <a:pPr indent="0" lvl="0" marL="0" rtl="0" algn="l">
              <a:spcBef>
                <a:spcPts val="0"/>
              </a:spcBef>
              <a:spcAft>
                <a:spcPts val="0"/>
              </a:spcAft>
              <a:buNone/>
            </a:pPr>
            <a:r>
              <a:rPr lang="en"/>
              <a:t>    ezpz</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See: https://cs.chromium.org/chromium/src/content/renderer/render_widget.cc?rcl=b18583c0cec</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1dc4059d47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dc4059d47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accelerated compositing = using the gpu for compositing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Now that we have basic graphics, what are people clamoring for? 3D CSS of course.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order to composite web content, WebKit had GraphicsLayer, originally added by Apple folks to represent some 2d piece of composited content.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compositor at the time (aka LayerRendererChromium) had a few kinds of layers (content, image, software video).</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ContentLayerChromium just had one big texture.  Invalidations would be unioned, WebKit would raster into a bitmap.  That bitmap would get texSubImage2d’d into the larger texture.  Then LayerRendererChromium would stick that layer on screen.  If the texture was too big, it’d go into a “cropped” texture mode and would just maintain a texture for the visible rect.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LayerRendererChromium had some logic for scrolling, and could shift and blit by copying out of the backbuffer and then only updating part of the screen.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raw notes --</a:t>
            </a:r>
            <a:endParaRPr/>
          </a:p>
          <a:p>
            <a:pPr indent="0" lvl="0" marL="0" rtl="0" algn="l">
              <a:spcBef>
                <a:spcPts val="0"/>
              </a:spcBef>
              <a:spcAft>
                <a:spcPts val="0"/>
              </a:spcAft>
              <a:buNone/>
            </a:pPr>
            <a:r>
              <a:rPr lang="en"/>
              <a:t>    2009-01, 2009-02: 3d css transforms are the first 3d content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2009-07-16: poster circle</a:t>
            </a:r>
            <a:endParaRPr/>
          </a:p>
          <a:p>
            <a:pPr indent="0" lvl="0" marL="0" rtl="0" algn="l">
              <a:spcBef>
                <a:spcPts val="0"/>
              </a:spcBef>
              <a:spcAft>
                <a:spcPts val="0"/>
              </a:spcAft>
              <a:buNone/>
            </a:pPr>
            <a:r>
              <a:rPr lang="en"/>
              <a:t>        https://trac.webkit.org/changeset/45980</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3d css transforms turn "promoted" render layer subtrees into a GraphicsLayer</a:t>
            </a:r>
            <a:endParaRPr/>
          </a:p>
          <a:p>
            <a:pPr indent="0" lvl="0" marL="0" rtl="0" algn="l">
              <a:spcBef>
                <a:spcPts val="0"/>
              </a:spcBef>
              <a:spcAft>
                <a:spcPts val="0"/>
              </a:spcAft>
              <a:buNone/>
            </a:pPr>
            <a:r>
              <a:rPr lang="en"/>
              <a:t>    Once promoted content exists, then overlapping content gets promoted</a:t>
            </a:r>
            <a:endParaRPr/>
          </a:p>
          <a:p>
            <a:pPr indent="0" lvl="0" marL="0" rtl="0" algn="l">
              <a:spcBef>
                <a:spcPts val="0"/>
              </a:spcBef>
              <a:spcAft>
                <a:spcPts val="0"/>
              </a:spcAft>
              <a:buNone/>
            </a:pPr>
            <a:r>
              <a:rPr lang="en"/>
              <a:t>    Apple folks wrote RenderLayerCompositor</a:t>
            </a:r>
            <a:endParaRPr/>
          </a:p>
          <a:p>
            <a:pPr indent="0" lvl="0" marL="0" rtl="0" algn="l">
              <a:spcBef>
                <a:spcPts val="0"/>
              </a:spcBef>
              <a:spcAft>
                <a:spcPts val="0"/>
              </a:spcAft>
              <a:buNone/>
            </a:pPr>
            <a:r>
              <a:rPr lang="en"/>
              <a:t>        as compared to LayerRendererChromium, the compositor</a:t>
            </a:r>
            <a:endParaRPr/>
          </a:p>
          <a:p>
            <a:pPr indent="0" lvl="0" marL="0" rtl="0" algn="l">
              <a:spcBef>
                <a:spcPts val="0"/>
              </a:spcBef>
              <a:spcAft>
                <a:spcPts val="0"/>
              </a:spcAft>
              <a:buNone/>
            </a:pPr>
            <a:r>
              <a:rPr lang="en"/>
              <a:t>    RenderLayerCompositor figures out which RenderLayer</a:t>
            </a:r>
            <a:endParaRPr/>
          </a:p>
          <a:p>
            <a:pPr indent="0" lvl="0" marL="0" rtl="0" algn="l">
              <a:spcBef>
                <a:spcPts val="0"/>
              </a:spcBef>
              <a:spcAft>
                <a:spcPts val="0"/>
              </a:spcAft>
              <a:buNone/>
            </a:pPr>
            <a:r>
              <a:rPr lang="en"/>
              <a:t>        now PaintLayerCompositor, once DeprecatedPaintLayerCompositor</a:t>
            </a:r>
            <a:endParaRPr/>
          </a:p>
          <a:p>
            <a:pPr indent="0" lvl="0" marL="0" rtl="0" algn="l">
              <a:spcBef>
                <a:spcPts val="0"/>
              </a:spcBef>
              <a:spcAft>
                <a:spcPts val="0"/>
              </a:spcAft>
              <a:buNone/>
            </a:pPr>
            <a:r>
              <a:rPr lang="en"/>
              <a:t>    Chrome originally had LayerChromium, each having one texture per layer</a:t>
            </a:r>
            <a:endParaRPr/>
          </a:p>
          <a:p>
            <a:pPr indent="0" lvl="0" marL="0" rtl="0" algn="l">
              <a:spcBef>
                <a:spcPts val="0"/>
              </a:spcBef>
              <a:spcAft>
                <a:spcPts val="0"/>
              </a:spcAft>
              <a:buNone/>
            </a:pPr>
            <a:r>
              <a:rPr lang="en"/>
              <a:t>    2010-08-17: Vangelis refactored into having layer subclasses</a:t>
            </a:r>
            <a:endParaRPr/>
          </a:p>
          <a:p>
            <a:pPr indent="0" lvl="0" marL="0" rtl="0" algn="l">
              <a:spcBef>
                <a:spcPts val="0"/>
              </a:spcBef>
              <a:spcAft>
                <a:spcPts val="0"/>
              </a:spcAft>
              <a:buNone/>
            </a:pPr>
            <a:r>
              <a:rPr lang="en"/>
              <a:t>        content, image, (software) video layers</a:t>
            </a:r>
            <a:endParaRPr/>
          </a:p>
          <a:p>
            <a:pPr indent="0" lvl="0" marL="0" rtl="0" algn="l">
              <a:spcBef>
                <a:spcPts val="0"/>
              </a:spcBef>
              <a:spcAft>
                <a:spcPts val="0"/>
              </a:spcAft>
              <a:buNone/>
            </a:pPr>
            <a:r>
              <a:rPr lang="en"/>
              <a:t>        https://bugs.webkit.org/show_bug.cgi?id=44148</a:t>
            </a:r>
            <a:endParaRPr/>
          </a:p>
          <a:p>
            <a:pPr indent="0" lvl="0" marL="0" rtl="0" algn="l">
              <a:spcBef>
                <a:spcPts val="0"/>
              </a:spcBef>
              <a:spcAft>
                <a:spcPts val="0"/>
              </a:spcAft>
              <a:buNone/>
            </a:pPr>
            <a:r>
              <a:rPr lang="en"/>
              <a:t>    ContentLayerChromium just has one big texture</a:t>
            </a:r>
            <a:endParaRPr/>
          </a:p>
          <a:p>
            <a:pPr indent="0" lvl="0" marL="0" rtl="0" algn="l">
              <a:spcBef>
                <a:spcPts val="0"/>
              </a:spcBef>
              <a:spcAft>
                <a:spcPts val="0"/>
              </a:spcAft>
              <a:buNone/>
            </a:pPr>
            <a:r>
              <a:rPr lang="en"/>
              <a:t>    Paint goes into a 2d bitmap, bitmap is texSubImage2d'd</a:t>
            </a:r>
            <a:endParaRPr/>
          </a:p>
          <a:p>
            <a:pPr indent="0" lvl="0" marL="0" rtl="0" algn="l">
              <a:spcBef>
                <a:spcPts val="0"/>
              </a:spcBef>
              <a:spcAft>
                <a:spcPts val="0"/>
              </a:spcAft>
              <a:buNone/>
            </a:pPr>
            <a:r>
              <a:rPr lang="en"/>
              <a:t>    If layer too big, then maintain a cropped bitmap for the visible rect.</a:t>
            </a:r>
            <a:endParaRPr/>
          </a:p>
          <a:p>
            <a:pPr indent="0" lvl="0" marL="0" rtl="0" algn="l">
              <a:spcBef>
                <a:spcPts val="0"/>
              </a:spcBef>
              <a:spcAft>
                <a:spcPts val="0"/>
              </a:spcAft>
              <a:buNone/>
            </a:pPr>
            <a:r>
              <a:rPr lang="en"/>
              <a:t>    "gl renderer" (LayerRendererChromium):</a:t>
            </a:r>
            <a:endParaRPr/>
          </a:p>
          <a:p>
            <a:pPr indent="0" lvl="0" marL="0" rtl="0" algn="l">
              <a:spcBef>
                <a:spcPts val="0"/>
              </a:spcBef>
              <a:spcAft>
                <a:spcPts val="0"/>
              </a:spcAft>
              <a:buNone/>
            </a:pPr>
            <a:r>
              <a:rPr lang="en"/>
              <a:t>        https://trac.webkit.org/browser/branches/chromium/597/WebCore/platform/graphics/chromium/LayerRendererChromium.cpp</a:t>
            </a:r>
            <a:endParaRPr/>
          </a:p>
          <a:p>
            <a:pPr indent="0" lvl="0" marL="0" rtl="0" algn="l">
              <a:spcBef>
                <a:spcPts val="0"/>
              </a:spcBef>
              <a:spcAft>
                <a:spcPts val="0"/>
              </a:spcAft>
              <a:buNone/>
            </a:pPr>
            <a:r>
              <a:rPr lang="en"/>
              <a:t>        to draw the screen, it would bind one big viewport texture</a:t>
            </a:r>
            <a:endParaRPr/>
          </a:p>
          <a:p>
            <a:pPr indent="0" lvl="0" marL="0" rtl="0" algn="l">
              <a:spcBef>
                <a:spcPts val="0"/>
              </a:spcBef>
              <a:spcAft>
                <a:spcPts val="0"/>
              </a:spcAft>
              <a:buNone/>
            </a:pPr>
            <a:r>
              <a:rPr lang="en"/>
              <a:t>        then draw textures into it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1dc4059d47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dc4059d47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think an important thing to remember here is that the GPU process was optional and was spun up on demand.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If a page had accelerated content, then the GPU process would get spun up.  Graphics layers would get created.  The entire page would get rerastered in the accelerated path.  Everything would get drawn to a texture.  Then the video stops playing or whatever, everything gets torn down.  Everything then would get rerastered in the legacy software path from a few slides ago.  This was less than optimal.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Hilariously, accelerated compositing could turn off even mid paint.  So imagine you’re in the call stack of a paint, deep inside cc’s layer tree, doing updates, and it calls back to WebKit to paint some layer, which then figures out it doesn’t need to be composited after all due to a lazy state update.  Then, WebKit realizes that the whole page doesn’t need to be in accelerated compositing mode, so it destroys all the layer trees.  Except these are the layer trees that you’re in the middle of painting.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raw notes --</a:t>
            </a:r>
            <a:endParaRPr/>
          </a:p>
          <a:p>
            <a:pPr indent="0" lvl="0" marL="0" rtl="0" algn="l">
              <a:spcBef>
                <a:spcPts val="0"/>
              </a:spcBef>
              <a:spcAft>
                <a:spcPts val="0"/>
              </a:spcAft>
              <a:buNone/>
            </a:pPr>
            <a:r>
              <a:rPr lang="en"/>
              <a:t>    In order to do any gl, we added a command buffer</a:t>
            </a:r>
            <a:endParaRPr/>
          </a:p>
          <a:p>
            <a:pPr indent="0" lvl="0" marL="0" rtl="0" algn="l">
              <a:spcBef>
                <a:spcPts val="0"/>
              </a:spcBef>
              <a:spcAft>
                <a:spcPts val="0"/>
              </a:spcAft>
              <a:buNone/>
            </a:pPr>
            <a:r>
              <a:rPr lang="en"/>
              <a:t>    Command buffer lets renderer do gl, but proxies commands to gpu process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The gpu process was for better or for worse optional.</a:t>
            </a:r>
            <a:endParaRPr/>
          </a:p>
          <a:p>
            <a:pPr indent="0" lvl="0" marL="0" rtl="0" algn="l">
              <a:spcBef>
                <a:spcPts val="0"/>
              </a:spcBef>
              <a:spcAft>
                <a:spcPts val="0"/>
              </a:spcAft>
              <a:buNone/>
            </a:pPr>
            <a:r>
              <a:rPr lang="en"/>
              <a:t>    Accelerated content would turn it on, and then would turn off after that</a:t>
            </a:r>
            <a:endParaRPr/>
          </a:p>
          <a:p>
            <a:pPr indent="0" lvl="0" marL="0" rtl="0" algn="l">
              <a:spcBef>
                <a:spcPts val="0"/>
              </a:spcBef>
              <a:spcAft>
                <a:spcPts val="0"/>
              </a:spcAft>
              <a:buNone/>
            </a:pPr>
            <a:r>
              <a:rPr lang="en"/>
              <a:t>        It's possible that accelerated compositing could turn off mid paint</a:t>
            </a:r>
            <a:endParaRPr/>
          </a:p>
          <a:p>
            <a:pPr indent="0" lvl="0" marL="0" rtl="0" algn="l">
              <a:spcBef>
                <a:spcPts val="0"/>
              </a:spcBef>
              <a:spcAft>
                <a:spcPts val="0"/>
              </a:spcAft>
              <a:buNone/>
            </a:pPr>
            <a:r>
              <a:rPr lang="en"/>
              <a:t>        https://trac.webkit.org/browser/branches/chromium/648/Source/WebCore/platform/graphics/chromium/LayerTilerChromium.cpp?rev=81031</a:t>
            </a:r>
            <a:endParaRPr/>
          </a:p>
          <a:p>
            <a:pPr indent="0" lvl="0" marL="0" rtl="0" algn="l">
              <a:spcBef>
                <a:spcPts val="0"/>
              </a:spcBef>
              <a:spcAft>
                <a:spcPts val="0"/>
              </a:spcAft>
              <a:buNone/>
            </a:pPr>
            <a:r>
              <a:rPr lang="en"/>
              <a:t>    Gpu process would start up and start down.</a:t>
            </a:r>
            <a:endParaRPr/>
          </a:p>
          <a:p>
            <a:pPr indent="0" lvl="0" marL="0" rtl="0" algn="l">
              <a:spcBef>
                <a:spcPts val="0"/>
              </a:spcBef>
              <a:spcAft>
                <a:spcPts val="0"/>
              </a:spcAft>
              <a:buNone/>
            </a:pPr>
            <a:r>
              <a:rPr lang="en"/>
              <a:t>    Leaving it on all the time regressed startup times, oops.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OpenGL terrible on Windows, so we added ANGLE to do gl-&gt;directx.</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To get stuff on screen, gpu process was handed an ImageTransportSurface.</a:t>
            </a:r>
            <a:endParaRPr/>
          </a:p>
          <a:p>
            <a:pPr indent="0" lvl="0" marL="0" rtl="0" algn="l">
              <a:spcBef>
                <a:spcPts val="0"/>
              </a:spcBef>
              <a:spcAft>
                <a:spcPts val="0"/>
              </a:spcAft>
              <a:buNone/>
            </a:pPr>
            <a:r>
              <a:rPr lang="en"/>
              <a:t>    On windows, this was a child hwnd of the software hwnd of the top level one</a:t>
            </a:r>
            <a:endParaRPr/>
          </a:p>
          <a:p>
            <a:pPr indent="0" lvl="0" marL="0" rtl="0" algn="l">
              <a:spcBef>
                <a:spcPts val="0"/>
              </a:spcBef>
              <a:spcAft>
                <a:spcPts val="0"/>
              </a:spcAft>
              <a:buNone/>
            </a:pPr>
            <a:r>
              <a:rPr lang="en"/>
              <a:t>    Other ui had its own windows (omnibox too?).</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1dc4059d47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dc4059d47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3D css and poster circle</a:t>
            </a:r>
            <a:r>
              <a:rPr lang="en"/>
              <a:t> weren’t the only reasons for accelerated compositing.  Other common triggers were these three culprits.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WebGL was a successor to o3d.  o3d, as an aside, was an approach to bring high level graphics concepts to the web, and did it all in an NPAPI extension with ActiveX etc.  Think high level graphics at maybe a little lower level than Unity.   (I mention Unity mostly just as an example of a game engine here.) Except imagine trying to get other browser vendors to agree to ship something like Unity.  Imagine furthermore to get other browser vendors to agree on what Unity should be before it even exists.  It just didn’t get much traction, but WebGL was something everybody could agree 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media team added hardware decoded video after that, leading to the best bug ever.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Finally, there was accelerated canvas.  Previously canvas would go into a bitmap, but if we can use the gpu for canvas commands, it can (often) be faster.  I was surprised to find out that there was an initial “legacy” implementation of canvas in Blink, that had its own shaders and its own loop blinn path rendering optimizations.  Eventually this got switched over to use Ganesh.</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All of this meant that the browser had an accelerated compositing mode, but it was highly content dependent.  So early days here meant that a lot of compositor bugs were found on youtube and google maps.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raw notes --</a:t>
            </a:r>
            <a:endParaRPr/>
          </a:p>
          <a:p>
            <a:pPr indent="0" lvl="0" marL="0" rtl="0" algn="l">
              <a:spcBef>
                <a:spcPts val="0"/>
              </a:spcBef>
              <a:spcAft>
                <a:spcPts val="0"/>
              </a:spcAft>
              <a:buNone/>
            </a:pPr>
            <a:r>
              <a:rPr lang="en"/>
              <a:t> (1) WebGL</a:t>
            </a:r>
            <a:endParaRPr/>
          </a:p>
          <a:p>
            <a:pPr indent="0" lvl="0" marL="0" rtl="0" algn="l">
              <a:spcBef>
                <a:spcPts val="0"/>
              </a:spcBef>
              <a:spcAft>
                <a:spcPts val="0"/>
              </a:spcAft>
              <a:buNone/>
            </a:pPr>
            <a:r>
              <a:rPr lang="en"/>
              <a:t>        2009-08: initial commit</a:t>
            </a:r>
            <a:endParaRPr/>
          </a:p>
          <a:p>
            <a:pPr indent="0" lvl="0" marL="0" rtl="0" algn="l">
              <a:spcBef>
                <a:spcPts val="0"/>
              </a:spcBef>
              <a:spcAft>
                <a:spcPts val="0"/>
              </a:spcAft>
              <a:buNone/>
            </a:pPr>
            <a:r>
              <a:rPr lang="en"/>
              <a:t>            https://bugs.webkit.org/show_bug.cgi?id=28018</a:t>
            </a:r>
            <a:endParaRPr/>
          </a:p>
          <a:p>
            <a:pPr indent="0" lvl="0" marL="0" rtl="0" algn="l">
              <a:spcBef>
                <a:spcPts val="0"/>
              </a:spcBef>
              <a:spcAft>
                <a:spcPts val="0"/>
              </a:spcAft>
              <a:buNone/>
            </a:pPr>
            <a:r>
              <a:rPr lang="en"/>
              <a:t>        Exposes opengl to javascript</a:t>
            </a:r>
            <a:endParaRPr/>
          </a:p>
          <a:p>
            <a:pPr indent="0" lvl="0" marL="0" rtl="0" algn="l">
              <a:spcBef>
                <a:spcPts val="0"/>
              </a:spcBef>
              <a:spcAft>
                <a:spcPts val="0"/>
              </a:spcAft>
              <a:buNone/>
            </a:pPr>
            <a:r>
              <a:rPr lang="en"/>
              <a:t>        Commands proxied via command buffer to gpu process</a:t>
            </a:r>
            <a:endParaRPr/>
          </a:p>
          <a:p>
            <a:pPr indent="0" lvl="0" marL="0" rtl="0" algn="l">
              <a:spcBef>
                <a:spcPts val="0"/>
              </a:spcBef>
              <a:spcAft>
                <a:spcPts val="0"/>
              </a:spcAft>
              <a:buNone/>
            </a:pPr>
            <a:r>
              <a:rPr lang="en"/>
              <a:t>        Eventually swiftshader to handle blacklisted cards.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Maybe talk about o3d here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(2) Accelerated video</a:t>
            </a:r>
            <a:endParaRPr/>
          </a:p>
          <a:p>
            <a:pPr indent="0" lvl="0" marL="0" rtl="0" algn="l">
              <a:spcBef>
                <a:spcPts val="0"/>
              </a:spcBef>
              <a:spcAft>
                <a:spcPts val="0"/>
              </a:spcAft>
              <a:buNone/>
            </a:pPr>
            <a:r>
              <a:rPr lang="en"/>
              <a:t>        2010-07: vrk initial implementation, added video layer</a:t>
            </a:r>
            <a:endParaRPr/>
          </a:p>
          <a:p>
            <a:pPr indent="0" lvl="0" marL="0" rtl="0" algn="l">
              <a:spcBef>
                <a:spcPts val="0"/>
              </a:spcBef>
              <a:spcAft>
                <a:spcPts val="0"/>
              </a:spcAft>
              <a:buNone/>
            </a:pPr>
            <a:r>
              <a:rPr lang="en"/>
              <a:t>        2011-02: pink video bug https://crbug.com/57741</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(3) Accelerated canvas</a:t>
            </a:r>
            <a:endParaRPr/>
          </a:p>
          <a:p>
            <a:pPr indent="0" lvl="0" marL="0" rtl="0" algn="l">
              <a:spcBef>
                <a:spcPts val="0"/>
              </a:spcBef>
              <a:spcAft>
                <a:spcPts val="0"/>
              </a:spcAft>
              <a:buNone/>
            </a:pPr>
            <a:r>
              <a:rPr lang="en"/>
              <a:t>        2010-07 jamesr initial patch</a:t>
            </a:r>
            <a:endParaRPr/>
          </a:p>
          <a:p>
            <a:pPr indent="0" lvl="0" marL="0" rtl="0" algn="l">
              <a:spcBef>
                <a:spcPts val="0"/>
              </a:spcBef>
              <a:spcAft>
                <a:spcPts val="0"/>
              </a:spcAft>
              <a:buNone/>
            </a:pPr>
            <a:r>
              <a:rPr lang="en"/>
              <a:t>        2010-07: jamesr initial patch https://bugs.webkit.org/show_bug.cgi?id=43094</a:t>
            </a:r>
            <a:endParaRPr/>
          </a:p>
          <a:p>
            <a:pPr indent="0" lvl="0" marL="0" rtl="0" algn="l">
              <a:spcBef>
                <a:spcPts val="0"/>
              </a:spcBef>
              <a:spcAft>
                <a:spcPts val="0"/>
              </a:spcAft>
              <a:buNone/>
            </a:pPr>
            <a:r>
              <a:rPr lang="en"/>
              <a:t>        Initial canvas implementation was roughly ganesh-in-Blink</a:t>
            </a:r>
            <a:endParaRPr/>
          </a:p>
          <a:p>
            <a:pPr indent="0" lvl="0" marL="0" rtl="0" algn="l">
              <a:spcBef>
                <a:spcPts val="0"/>
              </a:spcBef>
              <a:spcAft>
                <a:spcPts val="0"/>
              </a:spcAft>
              <a:buNone/>
            </a:pPr>
            <a:r>
              <a:rPr lang="en"/>
              <a:t>            Not actually Ganesh, but opengl directly there.</a:t>
            </a:r>
            <a:endParaRPr/>
          </a:p>
          <a:p>
            <a:pPr indent="0" lvl="0" marL="0" rtl="0" algn="l">
              <a:spcBef>
                <a:spcPts val="0"/>
              </a:spcBef>
              <a:spcAft>
                <a:spcPts val="0"/>
              </a:spcAft>
              <a:buNone/>
            </a:pPr>
            <a:r>
              <a:rPr lang="en"/>
              <a:t>            Had accelerated path support (loop-blinn).</a:t>
            </a:r>
            <a:endParaRPr/>
          </a:p>
          <a:p>
            <a:pPr indent="0" lvl="0" marL="0" rtl="0" algn="l">
              <a:spcBef>
                <a:spcPts val="0"/>
              </a:spcBef>
              <a:spcAft>
                <a:spcPts val="0"/>
              </a:spcAft>
              <a:buNone/>
            </a:pPr>
            <a:r>
              <a:rPr lang="en"/>
              <a:t>            (We are always working on accelerated path rendering)</a:t>
            </a:r>
            <a:endParaRPr/>
          </a:p>
          <a:p>
            <a:pPr indent="0" lvl="0" marL="0" rtl="0" algn="l">
              <a:spcBef>
                <a:spcPts val="0"/>
              </a:spcBef>
              <a:spcAft>
                <a:spcPts val="0"/>
              </a:spcAft>
              <a:buNone/>
            </a:pPr>
            <a:r>
              <a:rPr lang="en"/>
              <a:t>        Eventually switched to using skia and Ganesh here.</a:t>
            </a:r>
            <a:endParaRPr/>
          </a:p>
          <a:p>
            <a:pPr indent="0" lvl="0" marL="0" rtl="0" algn="l">
              <a:spcBef>
                <a:spcPts val="0"/>
              </a:spcBef>
              <a:spcAft>
                <a:spcPts val="0"/>
              </a:spcAft>
              <a:buNone/>
            </a:pPr>
            <a:r>
              <a:rPr lang="en"/>
              <a:t>        Deleted the initial/legacy implementation.</a:t>
            </a:r>
            <a:endParaRPr/>
          </a:p>
          <a:p>
            <a:pPr indent="0" lvl="0" marL="0" rtl="0" algn="l">
              <a:spcBef>
                <a:spcPts val="0"/>
              </a:spcBef>
              <a:spcAft>
                <a:spcPts val="0"/>
              </a:spcAft>
              <a:buNone/>
            </a:pPr>
            <a:r>
              <a:rPr lang="en"/>
              <a:t>        Canvas pricy, so eventually heuristics to not accelerate small canvaes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2d canvas enabled by default "with skia" https://bugs.webkit.org/show_bug.cgi?id=59929 (junov 2011-05)</a:t>
            </a:r>
            <a:endParaRPr/>
          </a:p>
          <a:p>
            <a:pPr indent="0" lvl="0" marL="0" rtl="0" algn="l">
              <a:spcBef>
                <a:spcPts val="0"/>
              </a:spcBef>
              <a:spcAft>
                <a:spcPts val="0"/>
              </a:spcAft>
              <a:buNone/>
            </a:pPr>
            <a:r>
              <a:rPr lang="en"/>
              <a:t>        delete the "legacy" unused canvas 2d path https://bugs.webkit.org/show_bug.cgi?id=64214</a:t>
            </a:r>
            <a:endParaRPr/>
          </a:p>
          <a:p>
            <a:pPr indent="0" lvl="0" marL="0" rtl="0" algn="l">
              <a:spcBef>
                <a:spcPts val="0"/>
              </a:spcBef>
              <a:spcAft>
                <a:spcPts val="0"/>
              </a:spcAft>
              <a:buNone/>
            </a:pPr>
            <a:r>
              <a:rPr lang="en"/>
              <a:t>        accelerated canvas min size 256x256 https://bugs.webkit.org/show_bug.cgi?id=80451 (2012-03)</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1dc4059d47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dc4059d47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Scrolling the root layer used shift and blit in gl.  Other layers had no accelerated path.  Fixed position elements just invalidated everything they moved past.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Initial method to fix this was to tile the root layer with 256x256 tiles.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Why 256x256? I measured a massive number (3) pages and checked how long it took to raster into a backbuffer and then copy into various tile sizes (and also to raster directly into those tiles).  This peer reviewed comprehensive study is obviously why we still use 256x256 tiles today, even though there are no different factors like gpu raster, io surface allocation needs, or even changes in invalidation patterns over time.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raw notes --</a:t>
            </a:r>
            <a:endParaRPr/>
          </a:p>
          <a:p>
            <a:pPr indent="0" lvl="0" marL="0" rtl="0" algn="l">
              <a:spcBef>
                <a:spcPts val="0"/>
              </a:spcBef>
              <a:spcAft>
                <a:spcPts val="0"/>
              </a:spcAft>
              <a:buNone/>
            </a:pPr>
            <a:r>
              <a:rPr lang="en"/>
              <a:t>    Updating layers is slow.</a:t>
            </a:r>
            <a:endParaRPr/>
          </a:p>
          <a:p>
            <a:pPr indent="0" lvl="0" marL="0" rtl="0" algn="l">
              <a:spcBef>
                <a:spcPts val="0"/>
              </a:spcBef>
              <a:spcAft>
                <a:spcPts val="0"/>
              </a:spcAft>
              <a:buNone/>
            </a:pPr>
            <a:r>
              <a:rPr lang="en"/>
              <a:t>    2010-12: tile the root layer with 256x256 tiles</a:t>
            </a:r>
            <a:endParaRPr/>
          </a:p>
          <a:p>
            <a:pPr indent="0" lvl="0" marL="0" rtl="0" algn="l">
              <a:spcBef>
                <a:spcPts val="0"/>
              </a:spcBef>
              <a:spcAft>
                <a:spcPts val="0"/>
              </a:spcAft>
              <a:buNone/>
            </a:pPr>
            <a:r>
              <a:rPr lang="en"/>
              <a:t>        http://bugs.webkit.org/show_bug.cgi?id=49947#c6 256x256 decision</a:t>
            </a:r>
            <a:endParaRPr/>
          </a:p>
          <a:p>
            <a:pPr indent="0" lvl="0" marL="0" rtl="0" algn="l">
              <a:spcBef>
                <a:spcPts val="0"/>
              </a:spcBef>
              <a:spcAft>
                <a:spcPts val="0"/>
              </a:spcAft>
              <a:buNone/>
            </a:pPr>
            <a:r>
              <a:rPr lang="en"/>
              <a:t>    Non-root and image layers got tiled shortly after.</a:t>
            </a:r>
            <a:endParaRPr/>
          </a:p>
          <a:p>
            <a:pPr indent="0" lvl="0" marL="0" rtl="0" algn="l">
              <a:spcBef>
                <a:spcPts val="0"/>
              </a:spcBef>
              <a:spcAft>
                <a:spcPts val="0"/>
              </a:spcAft>
              <a:buNone/>
            </a:pPr>
            <a:r>
              <a:rPr lang="en"/>
              <a:t>    This helped update but not really</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1dc4059d47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dc4059d47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Tiling the root layer clearly wasn’t enough.  There was a growing concern that the WebKit main thread was kind of unreliable, and between garbage collection, random user JavaScript, and raster work, that basically the main thread would go out to lunch all the time.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order to fix input performance and have good scrolling, we added a second thread to handle input that would be able to scroll and do some basic animations.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To do this we added a parallel Layer tree.  The WebKit side of the graphics layer tree would then “commit” to the main thread atomically while a lock was held.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Since we have a parallel layer tree that does different things, we have to name it something, and hence “LayerImpl” tree.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--raw notes--</a:t>
            </a:r>
            <a:endParaRPr/>
          </a:p>
          <a:p>
            <a:pPr indent="0" lvl="0" marL="0" rtl="0" algn="l">
              <a:spcBef>
                <a:spcPts val="0"/>
              </a:spcBef>
              <a:spcAft>
                <a:spcPts val="0"/>
              </a:spcAft>
              <a:buNone/>
            </a:pPr>
            <a:r>
              <a:rPr lang="en"/>
              <a:t>    Mid-late 2011</a:t>
            </a:r>
            <a:endParaRPr/>
          </a:p>
          <a:p>
            <a:pPr indent="0" lvl="0" marL="0" rtl="0" algn="l">
              <a:spcBef>
                <a:spcPts val="0"/>
              </a:spcBef>
              <a:spcAft>
                <a:spcPts val="0"/>
              </a:spcAft>
              <a:buNone/>
            </a:pPr>
            <a:r>
              <a:rPr lang="en"/>
              <a:t>    Fix input performance issues in scrolling by adding a thread.</a:t>
            </a:r>
            <a:endParaRPr/>
          </a:p>
          <a:p>
            <a:pPr indent="0" lvl="0" marL="0" rtl="0" algn="l">
              <a:spcBef>
                <a:spcPts val="0"/>
              </a:spcBef>
              <a:spcAft>
                <a:spcPts val="0"/>
              </a:spcAft>
              <a:buNone/>
            </a:pPr>
            <a:r>
              <a:rPr lang="en"/>
              <a:t>    Thread takes input, maybe handles it, can draw/animate frames independently.</a:t>
            </a:r>
            <a:endParaRPr/>
          </a:p>
          <a:p>
            <a:pPr indent="0" lvl="0" marL="0" rtl="0" algn="l">
              <a:spcBef>
                <a:spcPts val="0"/>
              </a:spcBef>
              <a:spcAft>
                <a:spcPts val="0"/>
              </a:spcAft>
              <a:buNone/>
            </a:pPr>
            <a:r>
              <a:rPr lang="en"/>
              <a:t>    Has a parallel layer tree.  WebKit side "commits" to it atomically.</a:t>
            </a:r>
            <a:endParaRPr/>
          </a:p>
          <a:p>
            <a:pPr indent="0" lvl="0" marL="0" rtl="0" algn="l">
              <a:spcBef>
                <a:spcPts val="0"/>
              </a:spcBef>
              <a:spcAft>
                <a:spcPts val="0"/>
              </a:spcAft>
              <a:buNone/>
            </a:pPr>
            <a:r>
              <a:rPr lang="en"/>
              <a:t>    Layers commit to their "LayerImpl" implementation.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bugs.webkit.org/show_bug.cgi?id=55013#c5" TargetMode="External"/><Relationship Id="rId4" Type="http://schemas.openxmlformats.org/officeDocument/2006/relationships/hyperlink" Target="https://bugs.webkit.org/show_bug.cgi?id=55013#c4" TargetMode="External"/><Relationship Id="rId5" Type="http://schemas.openxmlformats.org/officeDocument/2006/relationships/hyperlink" Target="https://bugs.webkit.org/show_bug.cgi?id=55013#c4"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hyperlink" Target="https://crbug.com/57741"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bugs.webkit.org/show_bug.cgi?id=49947#c6"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History of the World</a:t>
            </a:r>
            <a:br>
              <a:rPr lang="en"/>
            </a:br>
            <a:r>
              <a:rPr lang="en"/>
              <a:t>of Chrome Graphics</a:t>
            </a:r>
            <a:endParaRPr/>
          </a:p>
        </p:txBody>
      </p:sp>
      <p:sp>
        <p:nvSpPr>
          <p:cNvPr id="68" name="Google Shape;68;p13"/>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PART I</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 super biased, compositor-centric</a:t>
            </a:r>
            <a:endParaRPr/>
          </a:p>
          <a:p>
            <a:pPr indent="0" lvl="0" marL="0" rtl="0" algn="l">
              <a:spcBef>
                <a:spcPts val="0"/>
              </a:spcBef>
              <a:spcAft>
                <a:spcPts val="0"/>
              </a:spcAft>
              <a:buNone/>
            </a:pPr>
            <a:r>
              <a:rPr lang="en"/>
              <a:t>retrospective from enne@ </a:t>
            </a:r>
            <a:endParaRPr/>
          </a:p>
        </p:txBody>
      </p:sp>
      <p:pic>
        <p:nvPicPr>
          <p:cNvPr descr="pillar-308573_960_720.png" id="69" name="Google Shape;69;p13"/>
          <p:cNvPicPr preferRelativeResize="0"/>
          <p:nvPr/>
        </p:nvPicPr>
        <p:blipFill>
          <a:blip r:embed="rId3">
            <a:alphaModFix/>
          </a:blip>
          <a:stretch>
            <a:fillRect/>
          </a:stretch>
        </p:blipFill>
        <p:spPr>
          <a:xfrm>
            <a:off x="5856275" y="0"/>
            <a:ext cx="2756350" cy="55127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2"/>
          <p:cNvSpPr/>
          <p:nvPr/>
        </p:nvSpPr>
        <p:spPr>
          <a:xfrm>
            <a:off x="528575" y="2419275"/>
            <a:ext cx="8165400" cy="20736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2"/>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Infamous “impl” suffix, aka blame nduca@</a:t>
            </a:r>
            <a:endParaRPr/>
          </a:p>
        </p:txBody>
      </p:sp>
      <p:sp>
        <p:nvSpPr>
          <p:cNvPr id="152" name="Google Shape;152;p22"/>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See: </a:t>
            </a:r>
            <a:r>
              <a:rPr lang="en" u="sng">
                <a:solidFill>
                  <a:schemeClr val="hlink"/>
                </a:solidFill>
                <a:hlinkClick r:id="rId3"/>
              </a:rPr>
              <a:t>https://bugs.webkit.org/show_bug.cgi?id=55013#c5</a:t>
            </a:r>
            <a:endParaRPr/>
          </a:p>
          <a:p>
            <a:pPr indent="0" lvl="0" marL="0" rtl="0" algn="l">
              <a:spcBef>
                <a:spcPts val="1600"/>
              </a:spcBef>
              <a:spcAft>
                <a:spcPts val="0"/>
              </a:spcAft>
              <a:buNone/>
            </a:pPr>
            <a:r>
              <a:rPr lang="en" sz="1100">
                <a:solidFill>
                  <a:srgbClr val="000000"/>
                </a:solidFill>
                <a:highlight>
                  <a:srgbClr val="E0E0E0"/>
                </a:highlight>
                <a:latin typeface="Verdana"/>
                <a:ea typeface="Verdana"/>
                <a:cs typeface="Verdana"/>
                <a:sym typeface="Verdana"/>
              </a:rPr>
              <a:t>James Robinson 2011-02-24 11:50:23 PST</a:t>
            </a:r>
            <a:endParaRPr sz="1100">
              <a:solidFill>
                <a:srgbClr val="000000"/>
              </a:solidFill>
              <a:highlight>
                <a:srgbClr val="E0E0E0"/>
              </a:highlight>
              <a:latin typeface="Verdana"/>
              <a:ea typeface="Verdana"/>
              <a:cs typeface="Verdana"/>
              <a:sym typeface="Verdana"/>
            </a:endParaRPr>
          </a:p>
          <a:p>
            <a:pPr indent="0" lvl="0" marL="0" rtl="0" algn="l">
              <a:spcBef>
                <a:spcPts val="1600"/>
              </a:spcBef>
              <a:spcAft>
                <a:spcPts val="0"/>
              </a:spcAft>
              <a:buNone/>
            </a:pPr>
            <a:r>
              <a:rPr lang="en" sz="1100">
                <a:solidFill>
                  <a:srgbClr val="000000"/>
                </a:solidFill>
                <a:highlight>
                  <a:srgbClr val="FFFFFF"/>
                </a:highlight>
                <a:latin typeface="Arial"/>
                <a:ea typeface="Arial"/>
                <a:cs typeface="Arial"/>
                <a:sym typeface="Arial"/>
              </a:rPr>
              <a:t>(In reply to</a:t>
            </a:r>
            <a:r>
              <a:rPr lang="en" sz="1100">
                <a:solidFill>
                  <a:srgbClr val="000000"/>
                </a:solidFill>
                <a:highlight>
                  <a:srgbClr val="FFFFFF"/>
                </a:highlight>
                <a:uFill>
                  <a:noFill/>
                </a:uFill>
                <a:latin typeface="Arial"/>
                <a:ea typeface="Arial"/>
                <a:cs typeface="Arial"/>
                <a:sym typeface="Arial"/>
                <a:hlinkClick r:id="rId4"/>
              </a:rPr>
              <a:t> </a:t>
            </a:r>
            <a:r>
              <a:rPr lang="en" sz="1100" u="sng">
                <a:solidFill>
                  <a:srgbClr val="663366"/>
                </a:solidFill>
                <a:highlight>
                  <a:srgbClr val="FFFFFF"/>
                </a:highlight>
                <a:latin typeface="Arial"/>
                <a:ea typeface="Arial"/>
                <a:cs typeface="Arial"/>
                <a:sym typeface="Arial"/>
                <a:hlinkClick r:id="rId5"/>
              </a:rPr>
              <a:t>comment #4</a:t>
            </a:r>
            <a:r>
              <a:rPr lang="en" sz="1100">
                <a:solidFill>
                  <a:srgbClr val="000000"/>
                </a:solidFill>
                <a:highlight>
                  <a:srgbClr val="FFFFFF"/>
                </a:highlight>
                <a:latin typeface="Arial"/>
                <a:ea typeface="Arial"/>
                <a:cs typeface="Arial"/>
                <a:sym typeface="Arial"/>
              </a:rPr>
              <a:t>)</a:t>
            </a:r>
            <a:br>
              <a:rPr lang="en" sz="1100">
                <a:solidFill>
                  <a:srgbClr val="000000"/>
                </a:solidFill>
                <a:highlight>
                  <a:srgbClr val="FFFFFF"/>
                </a:highlight>
                <a:latin typeface="Arial"/>
                <a:ea typeface="Arial"/>
                <a:cs typeface="Arial"/>
                <a:sym typeface="Arial"/>
              </a:rPr>
            </a:br>
            <a:br>
              <a:rPr lang="en" sz="1100">
                <a:solidFill>
                  <a:srgbClr val="000000"/>
                </a:solidFill>
                <a:highlight>
                  <a:srgbClr val="FFFFFF"/>
                </a:highlight>
                <a:latin typeface="Arial"/>
                <a:ea typeface="Arial"/>
                <a:cs typeface="Arial"/>
                <a:sym typeface="Arial"/>
              </a:rPr>
            </a:br>
            <a:r>
              <a:rPr lang="en" sz="1100">
                <a:solidFill>
                  <a:srgbClr val="65379C"/>
                </a:solidFill>
                <a:highlight>
                  <a:srgbClr val="FFFFFF"/>
                </a:highlight>
                <a:latin typeface="Arial"/>
                <a:ea typeface="Arial"/>
                <a:cs typeface="Arial"/>
                <a:sym typeface="Arial"/>
              </a:rPr>
              <a:t>&gt; Is there any reason you call the new class CCLayerImpl instead of plain CCLayer ?</a:t>
            </a:r>
            <a:br>
              <a:rPr lang="en" sz="1100">
                <a:solidFill>
                  <a:srgbClr val="65379C"/>
                </a:solidFill>
                <a:highlight>
                  <a:srgbClr val="FFFFFF"/>
                </a:highlight>
                <a:latin typeface="Arial"/>
                <a:ea typeface="Arial"/>
                <a:cs typeface="Arial"/>
                <a:sym typeface="Arial"/>
              </a:rPr>
            </a:br>
            <a:r>
              <a:rPr lang="en" sz="1100">
                <a:solidFill>
                  <a:srgbClr val="65379C"/>
                </a:solidFill>
                <a:highlight>
                  <a:srgbClr val="FFFFFF"/>
                </a:highlight>
                <a:latin typeface="Arial"/>
                <a:ea typeface="Arial"/>
                <a:cs typeface="Arial"/>
                <a:sym typeface="Arial"/>
              </a:rPr>
              <a:t>&gt; </a:t>
            </a:r>
            <a:br>
              <a:rPr lang="en" sz="1100">
                <a:solidFill>
                  <a:srgbClr val="000000"/>
                </a:solidFill>
                <a:highlight>
                  <a:srgbClr val="FFFFFF"/>
                </a:highlight>
                <a:latin typeface="Arial"/>
                <a:ea typeface="Arial"/>
                <a:cs typeface="Arial"/>
                <a:sym typeface="Arial"/>
              </a:rPr>
            </a:br>
            <a:br>
              <a:rPr lang="en" sz="1100">
                <a:solidFill>
                  <a:srgbClr val="000000"/>
                </a:solidFill>
                <a:highlight>
                  <a:srgbClr val="FFFFFF"/>
                </a:highlight>
                <a:latin typeface="Arial"/>
                <a:ea typeface="Arial"/>
                <a:cs typeface="Arial"/>
                <a:sym typeface="Arial"/>
              </a:rPr>
            </a:br>
            <a:r>
              <a:rPr lang="en" sz="1100">
                <a:solidFill>
                  <a:srgbClr val="000000"/>
                </a:solidFill>
                <a:highlight>
                  <a:srgbClr val="FFFFFF"/>
                </a:highlight>
                <a:latin typeface="Arial"/>
                <a:ea typeface="Arial"/>
                <a:cs typeface="Arial"/>
                <a:sym typeface="Arial"/>
              </a:rPr>
              <a:t>Nat pointed out that it makes more sense to name the interface we exposed to the rest of WebKit CCLayer and have CCLayerImpl be the compositor's internal implementation.  IOW GraphicsLayerChromium will have a set of CCLayers and set properties on them, etc, and only the compositor internals will ever have knowledge of CCLayerImpl.</a:t>
            </a:r>
            <a:br>
              <a:rPr lang="en" sz="1100">
                <a:solidFill>
                  <a:srgbClr val="000000"/>
                </a:solidFill>
                <a:highlight>
                  <a:srgbClr val="FFFFFF"/>
                </a:highlight>
                <a:latin typeface="Arial"/>
                <a:ea typeface="Arial"/>
                <a:cs typeface="Arial"/>
                <a:sym typeface="Arial"/>
              </a:rPr>
            </a:br>
            <a:endParaRPr sz="1100">
              <a:solidFill>
                <a:srgbClr val="000000"/>
              </a:solidFill>
              <a:highlight>
                <a:srgbClr val="FFFFFF"/>
              </a:highlight>
              <a:latin typeface="Arial"/>
              <a:ea typeface="Arial"/>
              <a:cs typeface="Arial"/>
              <a:sym typeface="Arial"/>
            </a:endParaRPr>
          </a:p>
          <a:p>
            <a:pPr indent="0" lvl="0" marL="0" rtl="0" algn="l">
              <a:spcBef>
                <a:spcPts val="1600"/>
              </a:spcBef>
              <a:spcAft>
                <a:spcPts val="0"/>
              </a:spcAft>
              <a:buNone/>
            </a:pPr>
            <a:r>
              <a:t/>
            </a:r>
            <a:endParaRPr sz="1100">
              <a:solidFill>
                <a:srgbClr val="000000"/>
              </a:solidFill>
              <a:highlight>
                <a:srgbClr val="FFFFFF"/>
              </a:highlight>
              <a:latin typeface="Arial"/>
              <a:ea typeface="Arial"/>
              <a:cs typeface="Arial"/>
              <a:sym typeface="Arial"/>
            </a:endParaRPr>
          </a:p>
          <a:p>
            <a:pPr indent="0" lvl="0" marL="0" rtl="0" algn="l">
              <a:spcBef>
                <a:spcPts val="1600"/>
              </a:spcBef>
              <a:spcAft>
                <a:spcPts val="1600"/>
              </a:spcAft>
              <a:buNone/>
            </a:pPr>
            <a:r>
              <a:t/>
            </a:r>
            <a:endParaRPr/>
          </a:p>
        </p:txBody>
      </p:sp>
      <p:sp>
        <p:nvSpPr>
          <p:cNvPr id="153" name="Google Shape;153;p22"/>
          <p:cNvSpPr txBox="1"/>
          <p:nvPr/>
        </p:nvSpPr>
        <p:spPr>
          <a:xfrm>
            <a:off x="0" y="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3"/>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The awkward dance of early compositor thread implementations</a:t>
            </a:r>
            <a:endParaRPr/>
          </a:p>
        </p:txBody>
      </p:sp>
      <p:pic>
        <p:nvPicPr>
          <p:cNvPr id="159" name="Google Shape;159;p23"/>
          <p:cNvPicPr preferRelativeResize="0"/>
          <p:nvPr/>
        </p:nvPicPr>
        <p:blipFill>
          <a:blip r:embed="rId3">
            <a:alphaModFix/>
          </a:blip>
          <a:stretch>
            <a:fillRect/>
          </a:stretch>
        </p:blipFill>
        <p:spPr>
          <a:xfrm>
            <a:off x="361950" y="1210363"/>
            <a:ext cx="8420100" cy="33051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24"/>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Ancient scheduler code that somehow fits entirely on one slide</a:t>
            </a:r>
            <a:endParaRPr/>
          </a:p>
        </p:txBody>
      </p:sp>
      <p:sp>
        <p:nvSpPr>
          <p:cNvPr id="165" name="Google Shape;165;p24"/>
          <p:cNvSpPr txBox="1"/>
          <p:nvPr/>
        </p:nvSpPr>
        <p:spPr>
          <a:xfrm>
            <a:off x="161650" y="749475"/>
            <a:ext cx="4261800" cy="418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CCSchedulerStateMachine::Action CCSchedulerStateMachine::nextAction(bool insideVSyncTick) const</a:t>
            </a:r>
            <a:endParaRPr sz="1000"/>
          </a:p>
          <a:p>
            <a:pPr indent="0" lvl="0" marL="0" rtl="0" algn="l">
              <a:spcBef>
                <a:spcPts val="0"/>
              </a:spcBef>
              <a:spcAft>
                <a:spcPts val="0"/>
              </a:spcAft>
              <a:buNone/>
            </a:pPr>
            <a:r>
              <a:rPr lang="en" sz="1000"/>
              <a:t>{</a:t>
            </a:r>
            <a:endParaRPr sz="1000"/>
          </a:p>
          <a:p>
            <a:pPr indent="0" lvl="0" marL="0" rtl="0" algn="l">
              <a:spcBef>
                <a:spcPts val="0"/>
              </a:spcBef>
              <a:spcAft>
                <a:spcPts val="0"/>
              </a:spcAft>
              <a:buNone/>
            </a:pPr>
            <a:r>
              <a:rPr lang="en" sz="1000"/>
              <a:t>    switch (m_commitState) {</a:t>
            </a:r>
            <a:endParaRPr sz="1000"/>
          </a:p>
          <a:p>
            <a:pPr indent="0" lvl="0" marL="0" rtl="0" algn="l">
              <a:spcBef>
                <a:spcPts val="0"/>
              </a:spcBef>
              <a:spcAft>
                <a:spcPts val="0"/>
              </a:spcAft>
              <a:buNone/>
            </a:pPr>
            <a:r>
              <a:rPr lang="en" sz="1000"/>
              <a:t>    case COMMIT_STATE_IDLE:</a:t>
            </a:r>
            <a:endParaRPr sz="1000"/>
          </a:p>
          <a:p>
            <a:pPr indent="0" lvl="0" marL="0" rtl="0" algn="l">
              <a:spcBef>
                <a:spcPts val="0"/>
              </a:spcBef>
              <a:spcAft>
                <a:spcPts val="0"/>
              </a:spcAft>
              <a:buNone/>
            </a:pPr>
            <a:r>
              <a:rPr lang="en" sz="1000"/>
              <a:t>        if (m_needsRedraw &amp;&amp; insideVSyncTick)</a:t>
            </a:r>
            <a:endParaRPr sz="1000"/>
          </a:p>
          <a:p>
            <a:pPr indent="0" lvl="0" marL="0" rtl="0" algn="l">
              <a:spcBef>
                <a:spcPts val="0"/>
              </a:spcBef>
              <a:spcAft>
                <a:spcPts val="0"/>
              </a:spcAft>
              <a:buNone/>
            </a:pPr>
            <a:r>
              <a:rPr lang="en" sz="1000"/>
              <a:t>            return ACTION_DRAW;</a:t>
            </a:r>
            <a:endParaRPr sz="1000"/>
          </a:p>
          <a:p>
            <a:pPr indent="0" lvl="0" marL="0" rtl="0" algn="l">
              <a:spcBef>
                <a:spcPts val="0"/>
              </a:spcBef>
              <a:spcAft>
                <a:spcPts val="0"/>
              </a:spcAft>
              <a:buNone/>
            </a:pPr>
            <a:r>
              <a:rPr lang="en" sz="1000"/>
              <a:t>        if (m_needsCommit)</a:t>
            </a:r>
            <a:endParaRPr sz="1000"/>
          </a:p>
          <a:p>
            <a:pPr indent="0" lvl="0" marL="0" rtl="0" algn="l">
              <a:spcBef>
                <a:spcPts val="0"/>
              </a:spcBef>
              <a:spcAft>
                <a:spcPts val="0"/>
              </a:spcAft>
              <a:buNone/>
            </a:pPr>
            <a:r>
              <a:rPr lang="en" sz="1000"/>
              <a:t>            return ACTION_BEGIN_FRAME;</a:t>
            </a:r>
            <a:endParaRPr sz="1000"/>
          </a:p>
          <a:p>
            <a:pPr indent="0" lvl="0" marL="0" rtl="0" algn="l">
              <a:spcBef>
                <a:spcPts val="0"/>
              </a:spcBef>
              <a:spcAft>
                <a:spcPts val="0"/>
              </a:spcAft>
              <a:buNone/>
            </a:pPr>
            <a:r>
              <a:rPr lang="en" sz="1000"/>
              <a:t>        return ACTION_NONE;</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    case COMMIT_STATE_FRAME_IN_PROGRESS:</a:t>
            </a:r>
            <a:endParaRPr sz="1000"/>
          </a:p>
          <a:p>
            <a:pPr indent="0" lvl="0" marL="0" rtl="0" algn="l">
              <a:spcBef>
                <a:spcPts val="0"/>
              </a:spcBef>
              <a:spcAft>
                <a:spcPts val="0"/>
              </a:spcAft>
              <a:buNone/>
            </a:pPr>
            <a:r>
              <a:rPr lang="en" sz="1000"/>
              <a:t>        if (m_needsRedraw &amp;&amp; insideVSyncTick)</a:t>
            </a:r>
            <a:endParaRPr sz="1000"/>
          </a:p>
          <a:p>
            <a:pPr indent="0" lvl="0" marL="0" rtl="0" algn="l">
              <a:spcBef>
                <a:spcPts val="0"/>
              </a:spcBef>
              <a:spcAft>
                <a:spcPts val="0"/>
              </a:spcAft>
              <a:buNone/>
            </a:pPr>
            <a:r>
              <a:rPr lang="en" sz="1000"/>
              <a:t>            return ACTION_DRAW;</a:t>
            </a:r>
            <a:endParaRPr sz="1000"/>
          </a:p>
          <a:p>
            <a:pPr indent="0" lvl="0" marL="0" rtl="0" algn="l">
              <a:spcBef>
                <a:spcPts val="0"/>
              </a:spcBef>
              <a:spcAft>
                <a:spcPts val="0"/>
              </a:spcAft>
              <a:buNone/>
            </a:pPr>
            <a:r>
              <a:rPr lang="en" sz="1000"/>
              <a:t>        return ACTION_NONE;</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    case COMMIT_STATE_UPDATING_RESOURCES:</a:t>
            </a:r>
            <a:endParaRPr sz="1000"/>
          </a:p>
          <a:p>
            <a:pPr indent="0" lvl="0" marL="0" rtl="0" algn="l">
              <a:spcBef>
                <a:spcPts val="0"/>
              </a:spcBef>
              <a:spcAft>
                <a:spcPts val="0"/>
              </a:spcAft>
              <a:buNone/>
            </a:pPr>
            <a:r>
              <a:rPr lang="en" sz="1000"/>
              <a:t>        if (m_needsRedraw &amp;&amp; insideVSyncTick)</a:t>
            </a:r>
            <a:endParaRPr sz="1000"/>
          </a:p>
          <a:p>
            <a:pPr indent="0" lvl="0" marL="0" rtl="0" algn="l">
              <a:spcBef>
                <a:spcPts val="0"/>
              </a:spcBef>
              <a:spcAft>
                <a:spcPts val="0"/>
              </a:spcAft>
              <a:buNone/>
            </a:pPr>
            <a:r>
              <a:rPr lang="en" sz="1000"/>
              <a:t>            return ACTION_DRAW;</a:t>
            </a:r>
            <a:endParaRPr sz="1000"/>
          </a:p>
          <a:p>
            <a:pPr indent="0" lvl="0" marL="0" rtl="0" algn="l">
              <a:spcBef>
                <a:spcPts val="0"/>
              </a:spcBef>
              <a:spcAft>
                <a:spcPts val="0"/>
              </a:spcAft>
              <a:buNone/>
            </a:pPr>
            <a:r>
              <a:rPr lang="en" sz="1000"/>
              <a:t>        if (!m_updatedThisFrame)</a:t>
            </a:r>
            <a:endParaRPr sz="1000"/>
          </a:p>
          <a:p>
            <a:pPr indent="0" lvl="0" marL="0" rtl="0" algn="l">
              <a:spcBef>
                <a:spcPts val="0"/>
              </a:spcBef>
              <a:spcAft>
                <a:spcPts val="0"/>
              </a:spcAft>
              <a:buNone/>
            </a:pPr>
            <a:r>
              <a:rPr lang="en" sz="1000"/>
              <a:t>            return ACTION_UPDATE_MORE_RESOURCES;</a:t>
            </a:r>
            <a:endParaRPr sz="1000"/>
          </a:p>
          <a:p>
            <a:pPr indent="0" lvl="0" marL="0" rtl="0" algn="l">
              <a:spcBef>
                <a:spcPts val="0"/>
              </a:spcBef>
              <a:spcAft>
                <a:spcPts val="0"/>
              </a:spcAft>
              <a:buNone/>
            </a:pPr>
            <a:r>
              <a:rPr lang="en" sz="1000"/>
              <a:t>        return ACTION_NONE;</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    case COMMIT_STATE_READY_TO_COMMIT:</a:t>
            </a:r>
            <a:endParaRPr sz="1000"/>
          </a:p>
          <a:p>
            <a:pPr indent="0" lvl="0" marL="0" rtl="0" algn="l">
              <a:spcBef>
                <a:spcPts val="0"/>
              </a:spcBef>
              <a:spcAft>
                <a:spcPts val="0"/>
              </a:spcAft>
              <a:buNone/>
            </a:pPr>
            <a:r>
              <a:rPr lang="en" sz="1000"/>
              <a:t>        return ACTION_COMMIT;</a:t>
            </a:r>
            <a:endParaRPr sz="1000"/>
          </a:p>
          <a:p>
            <a:pPr indent="0" lvl="0" marL="0" rtl="0" algn="l">
              <a:spcBef>
                <a:spcPts val="0"/>
              </a:spcBef>
              <a:spcAft>
                <a:spcPts val="0"/>
              </a:spcAft>
              <a:buNone/>
            </a:pPr>
            <a:r>
              <a:rPr lang="en" sz="1000"/>
              <a:t>    }</a:t>
            </a:r>
            <a:endParaRPr sz="1000"/>
          </a:p>
          <a:p>
            <a:pPr indent="0" lvl="0" marL="0" rtl="0" algn="l">
              <a:spcBef>
                <a:spcPts val="0"/>
              </a:spcBef>
              <a:spcAft>
                <a:spcPts val="0"/>
              </a:spcAft>
              <a:buNone/>
            </a:pPr>
            <a:r>
              <a:rPr lang="en" sz="1000"/>
              <a:t>}</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p:txBody>
      </p:sp>
      <p:sp>
        <p:nvSpPr>
          <p:cNvPr id="166" name="Google Shape;166;p24"/>
          <p:cNvSpPr txBox="1"/>
          <p:nvPr/>
        </p:nvSpPr>
        <p:spPr>
          <a:xfrm>
            <a:off x="4663050" y="749475"/>
            <a:ext cx="4261800" cy="418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void CCSchedulerStateMachine::updateState(Action action)</a:t>
            </a:r>
            <a:endParaRPr sz="1000"/>
          </a:p>
          <a:p>
            <a:pPr indent="0" lvl="0" marL="0" rtl="0" algn="l">
              <a:spcBef>
                <a:spcPts val="0"/>
              </a:spcBef>
              <a:spcAft>
                <a:spcPts val="0"/>
              </a:spcAft>
              <a:buNone/>
            </a:pPr>
            <a:r>
              <a:rPr lang="en" sz="1000"/>
              <a:t>{</a:t>
            </a:r>
            <a:endParaRPr sz="1000"/>
          </a:p>
          <a:p>
            <a:pPr indent="0" lvl="0" marL="0" rtl="0" algn="l">
              <a:spcBef>
                <a:spcPts val="0"/>
              </a:spcBef>
              <a:spcAft>
                <a:spcPts val="0"/>
              </a:spcAft>
              <a:buNone/>
            </a:pPr>
            <a:r>
              <a:rPr lang="en" sz="1000"/>
              <a:t>    switch (action) {</a:t>
            </a:r>
            <a:endParaRPr sz="1000"/>
          </a:p>
          <a:p>
            <a:pPr indent="0" lvl="0" marL="0" rtl="0" algn="l">
              <a:spcBef>
                <a:spcPts val="0"/>
              </a:spcBef>
              <a:spcAft>
                <a:spcPts val="0"/>
              </a:spcAft>
              <a:buNone/>
            </a:pPr>
            <a:r>
              <a:rPr lang="en" sz="1000"/>
              <a:t>    case ACTION_NONE:</a:t>
            </a:r>
            <a:endParaRPr sz="1000"/>
          </a:p>
          <a:p>
            <a:pPr indent="0" lvl="0" marL="0" rtl="0" algn="l">
              <a:spcBef>
                <a:spcPts val="0"/>
              </a:spcBef>
              <a:spcAft>
                <a:spcPts val="0"/>
              </a:spcAft>
              <a:buNone/>
            </a:pPr>
            <a:r>
              <a:rPr lang="en" sz="1000"/>
              <a:t>        return;</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    case ACTION_BEGIN_FRAME:</a:t>
            </a:r>
            <a:endParaRPr sz="1000"/>
          </a:p>
          <a:p>
            <a:pPr indent="0" lvl="0" marL="0" rtl="0" algn="l">
              <a:spcBef>
                <a:spcPts val="0"/>
              </a:spcBef>
              <a:spcAft>
                <a:spcPts val="0"/>
              </a:spcAft>
              <a:buNone/>
            </a:pPr>
            <a:r>
              <a:rPr lang="en" sz="1000"/>
              <a:t>        m_commitState = COMMIT_STATE_FRAME_IN_PROGRESS;</a:t>
            </a:r>
            <a:endParaRPr sz="1000"/>
          </a:p>
          <a:p>
            <a:pPr indent="0" lvl="0" marL="0" rtl="0" algn="l">
              <a:spcBef>
                <a:spcPts val="0"/>
              </a:spcBef>
              <a:spcAft>
                <a:spcPts val="0"/>
              </a:spcAft>
              <a:buNone/>
            </a:pPr>
            <a:r>
              <a:rPr lang="en" sz="1000"/>
              <a:t>        m_needsCommit = false;</a:t>
            </a:r>
            <a:endParaRPr sz="1000"/>
          </a:p>
          <a:p>
            <a:pPr indent="0" lvl="0" marL="0" rtl="0" algn="l">
              <a:spcBef>
                <a:spcPts val="0"/>
              </a:spcBef>
              <a:spcAft>
                <a:spcPts val="0"/>
              </a:spcAft>
              <a:buNone/>
            </a:pPr>
            <a:r>
              <a:rPr lang="en" sz="1000"/>
              <a:t>        return;</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    case ACTION_UPDATE_MORE_RESOURCES:</a:t>
            </a:r>
            <a:endParaRPr sz="1000"/>
          </a:p>
          <a:p>
            <a:pPr indent="0" lvl="0" marL="0" rtl="0" algn="l">
              <a:spcBef>
                <a:spcPts val="0"/>
              </a:spcBef>
              <a:spcAft>
                <a:spcPts val="0"/>
              </a:spcAft>
              <a:buNone/>
            </a:pPr>
            <a:r>
              <a:rPr lang="en" sz="1000"/>
              <a:t>        m_updatedThisFrame = true;</a:t>
            </a:r>
            <a:endParaRPr sz="1000"/>
          </a:p>
          <a:p>
            <a:pPr indent="0" lvl="0" marL="0" rtl="0" algn="l">
              <a:spcBef>
                <a:spcPts val="0"/>
              </a:spcBef>
              <a:spcAft>
                <a:spcPts val="0"/>
              </a:spcAft>
              <a:buNone/>
            </a:pPr>
            <a:r>
              <a:rPr lang="en" sz="1000"/>
              <a:t>        return;</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    case ACTION_COMMIT:</a:t>
            </a:r>
            <a:endParaRPr sz="1000"/>
          </a:p>
          <a:p>
            <a:pPr indent="0" lvl="0" marL="0" rtl="0" algn="l">
              <a:spcBef>
                <a:spcPts val="0"/>
              </a:spcBef>
              <a:spcAft>
                <a:spcPts val="0"/>
              </a:spcAft>
              <a:buNone/>
            </a:pPr>
            <a:r>
              <a:rPr lang="en" sz="1000"/>
              <a:t>        m_commitState = COMMIT_STATE_IDLE;</a:t>
            </a:r>
            <a:endParaRPr sz="1000"/>
          </a:p>
          <a:p>
            <a:pPr indent="0" lvl="0" marL="0" rtl="0" algn="l">
              <a:spcBef>
                <a:spcPts val="0"/>
              </a:spcBef>
              <a:spcAft>
                <a:spcPts val="0"/>
              </a:spcAft>
              <a:buNone/>
            </a:pPr>
            <a:r>
              <a:rPr lang="en" sz="1000"/>
              <a:t>        m_needsRedraw = true;</a:t>
            </a:r>
            <a:endParaRPr sz="1000"/>
          </a:p>
          <a:p>
            <a:pPr indent="0" lvl="0" marL="0" rtl="0" algn="l">
              <a:spcBef>
                <a:spcPts val="0"/>
              </a:spcBef>
              <a:spcAft>
                <a:spcPts val="0"/>
              </a:spcAft>
              <a:buNone/>
            </a:pPr>
            <a:r>
              <a:rPr lang="en" sz="1000"/>
              <a:t>        return;</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    case ACTION_DRAW:</a:t>
            </a:r>
            <a:endParaRPr sz="1000"/>
          </a:p>
          <a:p>
            <a:pPr indent="0" lvl="0" marL="0" rtl="0" algn="l">
              <a:spcBef>
                <a:spcPts val="0"/>
              </a:spcBef>
              <a:spcAft>
                <a:spcPts val="0"/>
              </a:spcAft>
              <a:buNone/>
            </a:pPr>
            <a:r>
              <a:rPr lang="en" sz="1000"/>
              <a:t>        m_updatedThisFrame = false;</a:t>
            </a:r>
            <a:endParaRPr sz="1000"/>
          </a:p>
          <a:p>
            <a:pPr indent="0" lvl="0" marL="0" rtl="0" algn="l">
              <a:spcBef>
                <a:spcPts val="0"/>
              </a:spcBef>
              <a:spcAft>
                <a:spcPts val="0"/>
              </a:spcAft>
              <a:buNone/>
            </a:pPr>
            <a:r>
              <a:rPr lang="en" sz="1000"/>
              <a:t>        m_needsRedraw = false;</a:t>
            </a:r>
            <a:endParaRPr sz="1000"/>
          </a:p>
          <a:p>
            <a:pPr indent="0" lvl="0" marL="0" rtl="0" algn="l">
              <a:spcBef>
                <a:spcPts val="0"/>
              </a:spcBef>
              <a:spcAft>
                <a:spcPts val="0"/>
              </a:spcAft>
              <a:buNone/>
            </a:pPr>
            <a:r>
              <a:rPr lang="en" sz="1000"/>
              <a:t>        return;</a:t>
            </a:r>
            <a:endParaRPr sz="1000"/>
          </a:p>
          <a:p>
            <a:pPr indent="0" lvl="0" marL="0" rtl="0" algn="l">
              <a:spcBef>
                <a:spcPts val="0"/>
              </a:spcBef>
              <a:spcAft>
                <a:spcPts val="0"/>
              </a:spcAft>
              <a:buNone/>
            </a:pPr>
            <a:r>
              <a:rPr lang="en" sz="1000"/>
              <a:t>    }</a:t>
            </a:r>
            <a:endParaRPr sz="1000"/>
          </a:p>
          <a:p>
            <a:pPr indent="0" lvl="0" marL="0" rtl="0" algn="l">
              <a:spcBef>
                <a:spcPts val="0"/>
              </a:spcBef>
              <a:spcAft>
                <a:spcPts val="0"/>
              </a:spcAft>
              <a:buNone/>
            </a:pPr>
            <a:r>
              <a:rPr lang="en" sz="1000"/>
              <a:t>}</a:t>
            </a:r>
            <a:endParaRPr sz="1000"/>
          </a:p>
        </p:txBody>
      </p:sp>
      <p:sp>
        <p:nvSpPr>
          <p:cNvPr id="167" name="Google Shape;167;p24"/>
          <p:cNvSpPr txBox="1"/>
          <p:nvPr/>
        </p:nvSpPr>
        <p:spPr>
          <a:xfrm>
            <a:off x="0" y="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25"/>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Compositor thread timeline (2011-2015)</a:t>
            </a:r>
            <a:endParaRPr/>
          </a:p>
        </p:txBody>
      </p:sp>
      <p:grpSp>
        <p:nvGrpSpPr>
          <p:cNvPr id="173" name="Google Shape;173;p25"/>
          <p:cNvGrpSpPr/>
          <p:nvPr/>
        </p:nvGrpSpPr>
        <p:grpSpPr>
          <a:xfrm>
            <a:off x="513900" y="2074050"/>
            <a:ext cx="8116200" cy="995400"/>
            <a:chOff x="513900" y="2074050"/>
            <a:chExt cx="8116200" cy="995400"/>
          </a:xfrm>
        </p:grpSpPr>
        <p:cxnSp>
          <p:nvCxnSpPr>
            <p:cNvPr id="174" name="Google Shape;174;p25"/>
            <p:cNvCxnSpPr/>
            <p:nvPr/>
          </p:nvCxnSpPr>
          <p:spPr>
            <a:xfrm>
              <a:off x="513900" y="2668600"/>
              <a:ext cx="8116200" cy="0"/>
            </a:xfrm>
            <a:prstGeom prst="straightConnector1">
              <a:avLst/>
            </a:prstGeom>
            <a:noFill/>
            <a:ln cap="flat" cmpd="sng" w="38100">
              <a:solidFill>
                <a:schemeClr val="dk2"/>
              </a:solidFill>
              <a:prstDash val="solid"/>
              <a:round/>
              <a:headEnd len="med" w="med" type="none"/>
              <a:tailEnd len="med" w="med" type="none"/>
            </a:ln>
          </p:spPr>
        </p:cxnSp>
        <p:cxnSp>
          <p:nvCxnSpPr>
            <p:cNvPr id="175" name="Google Shape;175;p25"/>
            <p:cNvCxnSpPr/>
            <p:nvPr/>
          </p:nvCxnSpPr>
          <p:spPr>
            <a:xfrm>
              <a:off x="4444750" y="2392050"/>
              <a:ext cx="0" cy="677400"/>
            </a:xfrm>
            <a:prstGeom prst="straightConnector1">
              <a:avLst/>
            </a:prstGeom>
            <a:noFill/>
            <a:ln cap="flat" cmpd="sng" w="38100">
              <a:solidFill>
                <a:schemeClr val="dk2"/>
              </a:solidFill>
              <a:prstDash val="solid"/>
              <a:round/>
              <a:headEnd len="med" w="med" type="none"/>
              <a:tailEnd len="med" w="med" type="none"/>
            </a:ln>
          </p:spPr>
        </p:cxnSp>
        <p:sp>
          <p:nvSpPr>
            <p:cNvPr id="176" name="Google Shape;176;p25"/>
            <p:cNvSpPr txBox="1"/>
            <p:nvPr/>
          </p:nvSpPr>
          <p:spPr>
            <a:xfrm>
              <a:off x="4085200" y="2074050"/>
              <a:ext cx="719100" cy="85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2013</a:t>
              </a:r>
              <a:endParaRPr/>
            </a:p>
          </p:txBody>
        </p:sp>
        <p:cxnSp>
          <p:nvCxnSpPr>
            <p:cNvPr id="177" name="Google Shape;177;p25"/>
            <p:cNvCxnSpPr/>
            <p:nvPr/>
          </p:nvCxnSpPr>
          <p:spPr>
            <a:xfrm>
              <a:off x="2903388" y="2392050"/>
              <a:ext cx="0" cy="677400"/>
            </a:xfrm>
            <a:prstGeom prst="straightConnector1">
              <a:avLst/>
            </a:prstGeom>
            <a:noFill/>
            <a:ln cap="flat" cmpd="sng" w="38100">
              <a:solidFill>
                <a:schemeClr val="dk2"/>
              </a:solidFill>
              <a:prstDash val="solid"/>
              <a:round/>
              <a:headEnd len="med" w="med" type="none"/>
              <a:tailEnd len="med" w="med" type="none"/>
            </a:ln>
          </p:spPr>
        </p:cxnSp>
        <p:sp>
          <p:nvSpPr>
            <p:cNvPr id="178" name="Google Shape;178;p25"/>
            <p:cNvSpPr txBox="1"/>
            <p:nvPr/>
          </p:nvSpPr>
          <p:spPr>
            <a:xfrm>
              <a:off x="2543838" y="2074050"/>
              <a:ext cx="719100" cy="85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2012</a:t>
              </a:r>
              <a:endParaRPr/>
            </a:p>
          </p:txBody>
        </p:sp>
        <p:cxnSp>
          <p:nvCxnSpPr>
            <p:cNvPr id="179" name="Google Shape;179;p25"/>
            <p:cNvCxnSpPr/>
            <p:nvPr/>
          </p:nvCxnSpPr>
          <p:spPr>
            <a:xfrm>
              <a:off x="1362025" y="2392050"/>
              <a:ext cx="0" cy="677400"/>
            </a:xfrm>
            <a:prstGeom prst="straightConnector1">
              <a:avLst/>
            </a:prstGeom>
            <a:noFill/>
            <a:ln cap="flat" cmpd="sng" w="38100">
              <a:solidFill>
                <a:schemeClr val="dk2"/>
              </a:solidFill>
              <a:prstDash val="solid"/>
              <a:round/>
              <a:headEnd len="med" w="med" type="none"/>
              <a:tailEnd len="med" w="med" type="none"/>
            </a:ln>
          </p:spPr>
        </p:cxnSp>
        <p:sp>
          <p:nvSpPr>
            <p:cNvPr id="180" name="Google Shape;180;p25"/>
            <p:cNvSpPr txBox="1"/>
            <p:nvPr/>
          </p:nvSpPr>
          <p:spPr>
            <a:xfrm>
              <a:off x="1002475" y="2074050"/>
              <a:ext cx="719100" cy="85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2011</a:t>
              </a:r>
              <a:endParaRPr/>
            </a:p>
          </p:txBody>
        </p:sp>
        <p:cxnSp>
          <p:nvCxnSpPr>
            <p:cNvPr id="181" name="Google Shape;181;p25"/>
            <p:cNvCxnSpPr/>
            <p:nvPr/>
          </p:nvCxnSpPr>
          <p:spPr>
            <a:xfrm>
              <a:off x="5986113" y="2392050"/>
              <a:ext cx="0" cy="677400"/>
            </a:xfrm>
            <a:prstGeom prst="straightConnector1">
              <a:avLst/>
            </a:prstGeom>
            <a:noFill/>
            <a:ln cap="flat" cmpd="sng" w="38100">
              <a:solidFill>
                <a:schemeClr val="dk2"/>
              </a:solidFill>
              <a:prstDash val="solid"/>
              <a:round/>
              <a:headEnd len="med" w="med" type="none"/>
              <a:tailEnd len="med" w="med" type="none"/>
            </a:ln>
          </p:spPr>
        </p:cxnSp>
        <p:sp>
          <p:nvSpPr>
            <p:cNvPr id="182" name="Google Shape;182;p25"/>
            <p:cNvSpPr txBox="1"/>
            <p:nvPr/>
          </p:nvSpPr>
          <p:spPr>
            <a:xfrm>
              <a:off x="5626563" y="2074050"/>
              <a:ext cx="719100" cy="85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2014</a:t>
              </a:r>
              <a:endParaRPr/>
            </a:p>
          </p:txBody>
        </p:sp>
        <p:cxnSp>
          <p:nvCxnSpPr>
            <p:cNvPr id="183" name="Google Shape;183;p25"/>
            <p:cNvCxnSpPr/>
            <p:nvPr/>
          </p:nvCxnSpPr>
          <p:spPr>
            <a:xfrm>
              <a:off x="7527475" y="2392050"/>
              <a:ext cx="0" cy="677400"/>
            </a:xfrm>
            <a:prstGeom prst="straightConnector1">
              <a:avLst/>
            </a:prstGeom>
            <a:noFill/>
            <a:ln cap="flat" cmpd="sng" w="38100">
              <a:solidFill>
                <a:schemeClr val="dk2"/>
              </a:solidFill>
              <a:prstDash val="solid"/>
              <a:round/>
              <a:headEnd len="med" w="med" type="none"/>
              <a:tailEnd len="med" w="med" type="none"/>
            </a:ln>
          </p:spPr>
        </p:cxnSp>
        <p:sp>
          <p:nvSpPr>
            <p:cNvPr id="184" name="Google Shape;184;p25"/>
            <p:cNvSpPr txBox="1"/>
            <p:nvPr/>
          </p:nvSpPr>
          <p:spPr>
            <a:xfrm>
              <a:off x="7167925" y="2074050"/>
              <a:ext cx="719100" cy="85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2015</a:t>
              </a:r>
              <a:endParaRPr/>
            </a:p>
          </p:txBody>
        </p:sp>
      </p:grpSp>
      <p:cxnSp>
        <p:nvCxnSpPr>
          <p:cNvPr id="185" name="Google Shape;185;p25"/>
          <p:cNvCxnSpPr/>
          <p:nvPr/>
        </p:nvCxnSpPr>
        <p:spPr>
          <a:xfrm flipH="1" rot="10800000">
            <a:off x="1424150" y="2751275"/>
            <a:ext cx="539400" cy="816000"/>
          </a:xfrm>
          <a:prstGeom prst="straightConnector1">
            <a:avLst/>
          </a:prstGeom>
          <a:noFill/>
          <a:ln cap="flat" cmpd="sng" w="9525">
            <a:solidFill>
              <a:schemeClr val="dk2"/>
            </a:solidFill>
            <a:prstDash val="solid"/>
            <a:round/>
            <a:headEnd len="med" w="med" type="none"/>
            <a:tailEnd len="med" w="med" type="triangle"/>
          </a:ln>
        </p:spPr>
      </p:cxnSp>
      <p:cxnSp>
        <p:nvCxnSpPr>
          <p:cNvPr id="186" name="Google Shape;186;p25"/>
          <p:cNvCxnSpPr/>
          <p:nvPr/>
        </p:nvCxnSpPr>
        <p:spPr>
          <a:xfrm flipH="1" rot="10800000">
            <a:off x="3180125" y="2779275"/>
            <a:ext cx="414900" cy="843300"/>
          </a:xfrm>
          <a:prstGeom prst="straightConnector1">
            <a:avLst/>
          </a:prstGeom>
          <a:noFill/>
          <a:ln cap="flat" cmpd="sng" w="9525">
            <a:solidFill>
              <a:schemeClr val="dk2"/>
            </a:solidFill>
            <a:prstDash val="solid"/>
            <a:round/>
            <a:headEnd len="med" w="med" type="none"/>
            <a:tailEnd len="med" w="med" type="triangle"/>
          </a:ln>
        </p:spPr>
      </p:cxnSp>
      <p:cxnSp>
        <p:nvCxnSpPr>
          <p:cNvPr id="187" name="Google Shape;187;p25"/>
          <p:cNvCxnSpPr/>
          <p:nvPr/>
        </p:nvCxnSpPr>
        <p:spPr>
          <a:xfrm rot="10800000">
            <a:off x="5586025" y="2793100"/>
            <a:ext cx="193500" cy="995400"/>
          </a:xfrm>
          <a:prstGeom prst="straightConnector1">
            <a:avLst/>
          </a:prstGeom>
          <a:noFill/>
          <a:ln cap="flat" cmpd="sng" w="9525">
            <a:solidFill>
              <a:schemeClr val="dk2"/>
            </a:solidFill>
            <a:prstDash val="solid"/>
            <a:round/>
            <a:headEnd len="med" w="med" type="none"/>
            <a:tailEnd len="med" w="med" type="triangle"/>
          </a:ln>
        </p:spPr>
      </p:cxnSp>
      <p:cxnSp>
        <p:nvCxnSpPr>
          <p:cNvPr id="188" name="Google Shape;188;p25"/>
          <p:cNvCxnSpPr>
            <a:stCxn id="189" idx="2"/>
          </p:cNvCxnSpPr>
          <p:nvPr/>
        </p:nvCxnSpPr>
        <p:spPr>
          <a:xfrm>
            <a:off x="3539575" y="1410163"/>
            <a:ext cx="1009200" cy="1216800"/>
          </a:xfrm>
          <a:prstGeom prst="straightConnector1">
            <a:avLst/>
          </a:prstGeom>
          <a:noFill/>
          <a:ln cap="flat" cmpd="sng" w="9525">
            <a:solidFill>
              <a:schemeClr val="dk2"/>
            </a:solidFill>
            <a:prstDash val="solid"/>
            <a:round/>
            <a:headEnd len="med" w="med" type="none"/>
            <a:tailEnd len="med" w="med" type="triangle"/>
          </a:ln>
        </p:spPr>
      </p:cxnSp>
      <p:cxnSp>
        <p:nvCxnSpPr>
          <p:cNvPr id="190" name="Google Shape;190;p25"/>
          <p:cNvCxnSpPr>
            <a:stCxn id="191" idx="2"/>
          </p:cNvCxnSpPr>
          <p:nvPr/>
        </p:nvCxnSpPr>
        <p:spPr>
          <a:xfrm flipH="1">
            <a:off x="5046600" y="1078475"/>
            <a:ext cx="41700" cy="1507200"/>
          </a:xfrm>
          <a:prstGeom prst="straightConnector1">
            <a:avLst/>
          </a:prstGeom>
          <a:noFill/>
          <a:ln cap="flat" cmpd="sng" w="9525">
            <a:solidFill>
              <a:schemeClr val="dk2"/>
            </a:solidFill>
            <a:prstDash val="solid"/>
            <a:round/>
            <a:headEnd len="med" w="med" type="none"/>
            <a:tailEnd len="med" w="med" type="triangle"/>
          </a:ln>
        </p:spPr>
      </p:cxnSp>
      <p:cxnSp>
        <p:nvCxnSpPr>
          <p:cNvPr id="192" name="Google Shape;192;p25"/>
          <p:cNvCxnSpPr/>
          <p:nvPr/>
        </p:nvCxnSpPr>
        <p:spPr>
          <a:xfrm rot="10800000">
            <a:off x="4700975" y="2793025"/>
            <a:ext cx="276600" cy="1742100"/>
          </a:xfrm>
          <a:prstGeom prst="straightConnector1">
            <a:avLst/>
          </a:prstGeom>
          <a:noFill/>
          <a:ln cap="flat" cmpd="sng" w="9525">
            <a:solidFill>
              <a:schemeClr val="dk2"/>
            </a:solidFill>
            <a:prstDash val="solid"/>
            <a:round/>
            <a:headEnd len="med" w="med" type="none"/>
            <a:tailEnd len="med" w="med" type="triangle"/>
          </a:ln>
        </p:spPr>
      </p:cxnSp>
      <p:cxnSp>
        <p:nvCxnSpPr>
          <p:cNvPr id="193" name="Google Shape;193;p25"/>
          <p:cNvCxnSpPr/>
          <p:nvPr/>
        </p:nvCxnSpPr>
        <p:spPr>
          <a:xfrm flipH="1" rot="10800000">
            <a:off x="7466425" y="2792850"/>
            <a:ext cx="318000" cy="1410600"/>
          </a:xfrm>
          <a:prstGeom prst="straightConnector1">
            <a:avLst/>
          </a:prstGeom>
          <a:noFill/>
          <a:ln cap="flat" cmpd="sng" w="9525">
            <a:solidFill>
              <a:schemeClr val="dk2"/>
            </a:solidFill>
            <a:prstDash val="solid"/>
            <a:round/>
            <a:headEnd len="med" w="med" type="none"/>
            <a:tailEnd len="med" w="med" type="triangle"/>
          </a:ln>
        </p:spPr>
      </p:cxnSp>
      <p:sp>
        <p:nvSpPr>
          <p:cNvPr id="191" name="Google Shape;191;p25"/>
          <p:cNvSpPr txBox="1"/>
          <p:nvPr/>
        </p:nvSpPr>
        <p:spPr>
          <a:xfrm>
            <a:off x="3975300" y="691475"/>
            <a:ext cx="2226000" cy="38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Finally shipped on Mac</a:t>
            </a:r>
            <a:endParaRPr/>
          </a:p>
        </p:txBody>
      </p:sp>
      <p:sp>
        <p:nvSpPr>
          <p:cNvPr id="189" name="Google Shape;189;p25"/>
          <p:cNvSpPr txBox="1"/>
          <p:nvPr/>
        </p:nvSpPr>
        <p:spPr>
          <a:xfrm>
            <a:off x="2633875" y="1023163"/>
            <a:ext cx="1811400" cy="38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Try to ship on Mac</a:t>
            </a:r>
            <a:endParaRPr/>
          </a:p>
        </p:txBody>
      </p:sp>
      <p:sp>
        <p:nvSpPr>
          <p:cNvPr id="194" name="Google Shape;194;p25"/>
          <p:cNvSpPr txBox="1"/>
          <p:nvPr/>
        </p:nvSpPr>
        <p:spPr>
          <a:xfrm>
            <a:off x="4991400" y="3733325"/>
            <a:ext cx="1811400" cy="38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Ship on Windows</a:t>
            </a:r>
            <a:endParaRPr/>
          </a:p>
        </p:txBody>
      </p:sp>
      <p:sp>
        <p:nvSpPr>
          <p:cNvPr id="195" name="Google Shape;195;p25"/>
          <p:cNvSpPr txBox="1"/>
          <p:nvPr/>
        </p:nvSpPr>
        <p:spPr>
          <a:xfrm>
            <a:off x="2557925" y="4524450"/>
            <a:ext cx="4562700" cy="508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Browser compositor briefly is threaded</a:t>
            </a:r>
            <a:endParaRPr/>
          </a:p>
        </p:txBody>
      </p:sp>
      <p:sp>
        <p:nvSpPr>
          <p:cNvPr id="196" name="Google Shape;196;p25"/>
          <p:cNvSpPr txBox="1"/>
          <p:nvPr/>
        </p:nvSpPr>
        <p:spPr>
          <a:xfrm>
            <a:off x="6201300" y="4203450"/>
            <a:ext cx="2986500" cy="508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Make browser never threaded</a:t>
            </a:r>
            <a:endParaRPr/>
          </a:p>
        </p:txBody>
      </p:sp>
      <p:sp>
        <p:nvSpPr>
          <p:cNvPr id="197" name="Google Shape;197;p25"/>
          <p:cNvSpPr txBox="1"/>
          <p:nvPr/>
        </p:nvSpPr>
        <p:spPr>
          <a:xfrm>
            <a:off x="622175" y="3567275"/>
            <a:ext cx="1452000" cy="38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Start! 🏁</a:t>
            </a:r>
            <a:endParaRPr/>
          </a:p>
        </p:txBody>
      </p:sp>
      <p:sp>
        <p:nvSpPr>
          <p:cNvPr id="198" name="Google Shape;198;p25"/>
          <p:cNvSpPr txBox="1"/>
          <p:nvPr/>
        </p:nvSpPr>
        <p:spPr>
          <a:xfrm>
            <a:off x="2281125" y="3542700"/>
            <a:ext cx="1811400" cy="508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Scrollbars update on thread</a:t>
            </a:r>
            <a:endParaRPr/>
          </a:p>
        </p:txBody>
      </p:sp>
      <p:cxnSp>
        <p:nvCxnSpPr>
          <p:cNvPr id="199" name="Google Shape;199;p25"/>
          <p:cNvCxnSpPr/>
          <p:nvPr/>
        </p:nvCxnSpPr>
        <p:spPr>
          <a:xfrm flipH="1">
            <a:off x="5420125" y="1382650"/>
            <a:ext cx="1133700" cy="1216800"/>
          </a:xfrm>
          <a:prstGeom prst="straightConnector1">
            <a:avLst/>
          </a:prstGeom>
          <a:noFill/>
          <a:ln cap="flat" cmpd="sng" w="9525">
            <a:solidFill>
              <a:schemeClr val="dk2"/>
            </a:solidFill>
            <a:prstDash val="solid"/>
            <a:round/>
            <a:headEnd len="med" w="med" type="none"/>
            <a:tailEnd len="med" w="med" type="triangle"/>
          </a:ln>
        </p:spPr>
      </p:cxnSp>
      <p:cxnSp>
        <p:nvCxnSpPr>
          <p:cNvPr id="200" name="Google Shape;200;p25"/>
          <p:cNvCxnSpPr>
            <a:stCxn id="201" idx="2"/>
          </p:cNvCxnSpPr>
          <p:nvPr/>
        </p:nvCxnSpPr>
        <p:spPr>
          <a:xfrm flipH="1">
            <a:off x="6844225" y="1963075"/>
            <a:ext cx="981600" cy="608700"/>
          </a:xfrm>
          <a:prstGeom prst="straightConnector1">
            <a:avLst/>
          </a:prstGeom>
          <a:noFill/>
          <a:ln cap="flat" cmpd="sng" w="9525">
            <a:solidFill>
              <a:schemeClr val="dk2"/>
            </a:solidFill>
            <a:prstDash val="solid"/>
            <a:round/>
            <a:headEnd len="med" w="med" type="none"/>
            <a:tailEnd len="med" w="med" type="triangle"/>
          </a:ln>
        </p:spPr>
      </p:cxnSp>
      <p:sp>
        <p:nvSpPr>
          <p:cNvPr id="201" name="Google Shape;201;p25"/>
          <p:cNvSpPr txBox="1"/>
          <p:nvPr/>
        </p:nvSpPr>
        <p:spPr>
          <a:xfrm>
            <a:off x="6387925" y="1576075"/>
            <a:ext cx="2875800" cy="38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Universal accelerated scrolling</a:t>
            </a:r>
            <a:endParaRPr/>
          </a:p>
        </p:txBody>
      </p:sp>
      <p:sp>
        <p:nvSpPr>
          <p:cNvPr id="202" name="Google Shape;202;p25"/>
          <p:cNvSpPr txBox="1"/>
          <p:nvPr/>
        </p:nvSpPr>
        <p:spPr>
          <a:xfrm>
            <a:off x="5973050" y="821100"/>
            <a:ext cx="2875800" cy="38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Start work on non-root accelerated scrolling</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2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Quads (early 2012)</a:t>
            </a:r>
            <a:endParaRPr/>
          </a:p>
        </p:txBody>
      </p:sp>
      <p:sp>
        <p:nvSpPr>
          <p:cNvPr id="208" name="Google Shape;208;p26"/>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Problem: </a:t>
            </a:r>
            <a:r>
              <a:rPr lang="en"/>
              <a:t>Drawing code littered through layer classes.  Hard to add new drawing modes, like software raster.</a:t>
            </a:r>
            <a:endParaRPr/>
          </a:p>
          <a:p>
            <a:pPr indent="0" lvl="0" marL="0" rtl="0" algn="l">
              <a:spcBef>
                <a:spcPts val="1600"/>
              </a:spcBef>
              <a:spcAft>
                <a:spcPts val="1600"/>
              </a:spcAft>
              <a:buNone/>
            </a:pPr>
            <a:r>
              <a:rPr b="1" lang="en"/>
              <a:t>Solution:</a:t>
            </a:r>
            <a:r>
              <a:rPr lang="en"/>
              <a:t> Draw into an abstraction (quads and shared quad states).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27"/>
          <p:cNvSpPr txBox="1"/>
          <p:nvPr>
            <p:ph idx="1" type="body"/>
          </p:nvPr>
        </p:nvSpPr>
        <p:spPr>
          <a:xfrm>
            <a:off x="471900" y="1919075"/>
            <a:ext cx="8222100" cy="278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Edge antialiasing (2011): extend quads in screen space for soft edges</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Occlusion tracker (2012): only at draw time, opaqueness hard to detect</a:t>
            </a:r>
            <a:endParaRPr/>
          </a:p>
          <a:p>
            <a:pPr indent="0" lvl="0" marL="0" rtl="0" algn="l">
              <a:spcBef>
                <a:spcPts val="1600"/>
              </a:spcBef>
              <a:spcAft>
                <a:spcPts val="0"/>
              </a:spcAft>
              <a:buNone/>
            </a:pPr>
            <a:r>
              <a:rPr lang="en"/>
              <a:t>Accelerated Filters (2012): use Ganesh in cc::GLRenderer for filter chains</a:t>
            </a:r>
            <a:endParaRPr/>
          </a:p>
          <a:p>
            <a:pPr indent="0" lvl="0" marL="0" rtl="0" algn="l">
              <a:spcBef>
                <a:spcPts val="1600"/>
              </a:spcBef>
              <a:spcAft>
                <a:spcPts val="1600"/>
              </a:spcAft>
              <a:buNone/>
            </a:pPr>
            <a:r>
              <a:t/>
            </a:r>
            <a:endParaRPr/>
          </a:p>
        </p:txBody>
      </p:sp>
      <p:sp>
        <p:nvSpPr>
          <p:cNvPr id="214" name="Google Shape;214;p2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Feature grab bag interlude~ 🎶</a:t>
            </a:r>
            <a:endParaRPr/>
          </a:p>
        </p:txBody>
      </p:sp>
      <p:grpSp>
        <p:nvGrpSpPr>
          <p:cNvPr id="215" name="Google Shape;215;p27"/>
          <p:cNvGrpSpPr/>
          <p:nvPr/>
        </p:nvGrpSpPr>
        <p:grpSpPr>
          <a:xfrm>
            <a:off x="825675" y="2489850"/>
            <a:ext cx="3844800" cy="705300"/>
            <a:chOff x="1872975" y="2336700"/>
            <a:chExt cx="3844800" cy="705300"/>
          </a:xfrm>
        </p:grpSpPr>
        <p:sp>
          <p:nvSpPr>
            <p:cNvPr id="216" name="Google Shape;216;p27"/>
            <p:cNvSpPr/>
            <p:nvPr/>
          </p:nvSpPr>
          <p:spPr>
            <a:xfrm>
              <a:off x="1872975" y="2406125"/>
              <a:ext cx="3844800" cy="525000"/>
            </a:xfrm>
            <a:prstGeom prst="triangle">
              <a:avLst>
                <a:gd fmla="val 50000" name="adj"/>
              </a:avLst>
            </a:prstGeom>
            <a:no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7"/>
            <p:cNvSpPr/>
            <p:nvPr/>
          </p:nvSpPr>
          <p:spPr>
            <a:xfrm>
              <a:off x="2378175" y="2475125"/>
              <a:ext cx="2834400" cy="387000"/>
            </a:xfrm>
            <a:prstGeom prst="triangle">
              <a:avLst>
                <a:gd fmla="val 50000" name="adj"/>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7"/>
            <p:cNvSpPr/>
            <p:nvPr/>
          </p:nvSpPr>
          <p:spPr>
            <a:xfrm>
              <a:off x="2295225" y="2336700"/>
              <a:ext cx="2972700" cy="705300"/>
            </a:xfrm>
            <a:prstGeom prst="rect">
              <a:avLst/>
            </a:prstGeom>
            <a:noFill/>
            <a:ln cap="flat" cmpd="sng" w="9525">
              <a:solidFill>
                <a:srgbClr val="0000FF"/>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Google Shape;223;p2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Übercompositor (2012-2013)</a:t>
            </a:r>
            <a:endParaRPr/>
          </a:p>
        </p:txBody>
      </p:sp>
      <p:sp>
        <p:nvSpPr>
          <p:cNvPr id="224" name="Google Shape;224;p28"/>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Problem:</a:t>
            </a:r>
            <a:r>
              <a:rPr lang="en"/>
              <a:t> Renderer draws into an gl texture.  Compositing that texture with the rest of the ui is an unneeded copy.  ChromeOS devices often bandwidth bound.</a:t>
            </a:r>
            <a:endParaRPr/>
          </a:p>
          <a:p>
            <a:pPr indent="0" lvl="0" marL="0" rtl="0" algn="l">
              <a:spcBef>
                <a:spcPts val="1600"/>
              </a:spcBef>
              <a:spcAft>
                <a:spcPts val="1600"/>
              </a:spcAft>
              <a:buNone/>
            </a:pPr>
            <a:r>
              <a:rPr b="1" lang="en"/>
              <a:t>Solution</a:t>
            </a:r>
            <a:r>
              <a:rPr lang="en"/>
              <a:t>: Send quads to a browser compositor; composite “once”.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Google Shape;229;p29"/>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Aura (2011-2013)</a:t>
            </a:r>
            <a:endParaRPr/>
          </a:p>
        </p:txBody>
      </p:sp>
      <p:sp>
        <p:nvSpPr>
          <p:cNvPr id="230" name="Google Shape;230;p29"/>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aka “views compositor”</a:t>
            </a:r>
            <a:endParaRPr/>
          </a:p>
        </p:txBody>
      </p:sp>
      <p:pic>
        <p:nvPicPr>
          <p:cNvPr id="231" name="Google Shape;231;p29"/>
          <p:cNvPicPr preferRelativeResize="0"/>
          <p:nvPr/>
        </p:nvPicPr>
        <p:blipFill>
          <a:blip r:embed="rId3">
            <a:alphaModFix/>
          </a:blip>
          <a:stretch>
            <a:fillRect/>
          </a:stretch>
        </p:blipFill>
        <p:spPr>
          <a:xfrm>
            <a:off x="4318053" y="152400"/>
            <a:ext cx="4033417" cy="48387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Google Shape;236;p3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Project GTFO (2011-2013)</a:t>
            </a:r>
            <a:endParaRPr/>
          </a:p>
        </p:txBody>
      </p:sp>
      <p:sp>
        <p:nvSpPr>
          <p:cNvPr id="237" name="Google Shape;237;p30"/>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Context: remember that all of this work in the compositor is being done inside of third_party/WebKit/Source/WebCore/platform/graphics/chromium</a:t>
            </a:r>
            <a:endParaRPr/>
          </a:p>
          <a:p>
            <a:pPr indent="0" lvl="0" marL="0" rtl="0" algn="l">
              <a:spcBef>
                <a:spcPts val="1600"/>
              </a:spcBef>
              <a:spcAft>
                <a:spcPts val="0"/>
              </a:spcAft>
              <a:buNone/>
            </a:pPr>
            <a:r>
              <a:rPr b="1" lang="en"/>
              <a:t>Problems:</a:t>
            </a:r>
            <a:br>
              <a:rPr b="1" lang="en"/>
            </a:br>
            <a:r>
              <a:rPr b="1" lang="en"/>
              <a:t>(1) </a:t>
            </a:r>
            <a:r>
              <a:rPr lang="en"/>
              <a:t>Aura wants to back views with cc::Layers</a:t>
            </a:r>
            <a:br>
              <a:rPr lang="en"/>
            </a:br>
            <a:r>
              <a:rPr b="1" lang="en"/>
              <a:t>(2) </a:t>
            </a:r>
            <a:r>
              <a:rPr lang="en"/>
              <a:t>WebKit reviewer policy super stringent</a:t>
            </a:r>
            <a:r>
              <a:rPr b="1" lang="en"/>
              <a:t> </a:t>
            </a:r>
            <a:endParaRPr/>
          </a:p>
          <a:p>
            <a:pPr indent="0" lvl="0" marL="0" rtl="0" algn="l">
              <a:spcBef>
                <a:spcPts val="1600"/>
              </a:spcBef>
              <a:spcAft>
                <a:spcPts val="1600"/>
              </a:spcAft>
              <a:buNone/>
            </a:pPr>
            <a:r>
              <a:rPr b="1" lang="en"/>
              <a:t>Solution: </a:t>
            </a:r>
            <a:r>
              <a:rPr lang="en"/>
              <a:t>move the compositor out of Blink via abstractions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Google Shape;242;p31"/>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Force compositing mode (2012-2014)</a:t>
            </a:r>
            <a:endParaRPr/>
          </a:p>
        </p:txBody>
      </p:sp>
      <p:sp>
        <p:nvSpPr>
          <p:cNvPr id="243" name="Google Shape;243;p31"/>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Compositor still has three modes:</a:t>
            </a:r>
            <a:endParaRPr/>
          </a:p>
          <a:p>
            <a:pPr indent="-342900" lvl="0" marL="457200" rtl="0" algn="l">
              <a:spcBef>
                <a:spcPts val="1600"/>
              </a:spcBef>
              <a:spcAft>
                <a:spcPts val="0"/>
              </a:spcAft>
              <a:buSzPts val="1800"/>
              <a:buAutoNum type="arabicPeriod"/>
            </a:pPr>
            <a:r>
              <a:rPr lang="en"/>
              <a:t>Legacy software (remember that diagram, many slides ago? Still there!)</a:t>
            </a:r>
            <a:endParaRPr/>
          </a:p>
          <a:p>
            <a:pPr indent="-342900" lvl="0" marL="457200" rtl="0" algn="l">
              <a:spcBef>
                <a:spcPts val="0"/>
              </a:spcBef>
              <a:spcAft>
                <a:spcPts val="0"/>
              </a:spcAft>
              <a:buSzPts val="1800"/>
              <a:buAutoNum type="arabicPeriod"/>
            </a:pPr>
            <a:r>
              <a:rPr lang="en"/>
              <a:t>Hardware compositing (using gl for final draw)</a:t>
            </a:r>
            <a:endParaRPr/>
          </a:p>
          <a:p>
            <a:pPr indent="-342900" lvl="0" marL="457200" rtl="0" algn="l">
              <a:spcBef>
                <a:spcPts val="0"/>
              </a:spcBef>
              <a:spcAft>
                <a:spcPts val="0"/>
              </a:spcAft>
              <a:buSzPts val="1800"/>
              <a:buAutoNum type="arabicPeriod"/>
            </a:pPr>
            <a:r>
              <a:rPr lang="en"/>
              <a:t>Software compositing (still have layers, but using SoftwareRenderer)</a:t>
            </a:r>
            <a:endParaRPr/>
          </a:p>
          <a:p>
            <a:pPr indent="0" lvl="0" marL="0" rtl="0" algn="l">
              <a:spcBef>
                <a:spcPts val="1600"/>
              </a:spcBef>
              <a:spcAft>
                <a:spcPts val="1600"/>
              </a:spcAft>
              <a:buNone/>
            </a:pPr>
            <a:r>
              <a:rPr lang="en"/>
              <a:t>This sounds simple, but took a surprising amount of calendar time to roll out.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Goals of this talk</a:t>
            </a:r>
            <a:endParaRPr/>
          </a:p>
        </p:txBody>
      </p:sp>
      <p:sp>
        <p:nvSpPr>
          <p:cNvPr id="75" name="Google Shape;75;p1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Survey of graphics features across time</a:t>
            </a:r>
            <a:endParaRPr/>
          </a:p>
          <a:p>
            <a:pPr indent="-342900" lvl="0" marL="457200" rtl="0" algn="l">
              <a:spcBef>
                <a:spcPts val="0"/>
              </a:spcBef>
              <a:spcAft>
                <a:spcPts val="0"/>
              </a:spcAft>
              <a:buSzPts val="1800"/>
              <a:buChar char="●"/>
            </a:pPr>
            <a:r>
              <a:rPr lang="en"/>
              <a:t>Understand Chesterton’s fences</a:t>
            </a:r>
            <a:endParaRPr/>
          </a:p>
          <a:p>
            <a:pPr indent="-342900" lvl="0" marL="457200" rtl="0" algn="l">
              <a:spcBef>
                <a:spcPts val="0"/>
              </a:spcBef>
              <a:spcAft>
                <a:spcPts val="0"/>
              </a:spcAft>
              <a:buSzPts val="1800"/>
              <a:buChar char="●"/>
            </a:pPr>
            <a:r>
              <a:rPr lang="en"/>
              <a:t>Learn important Chrome GPU facts like “ugh gosh why is everything named Impl” and “why are we stuck with 256x256 tiles??”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sp>
        <p:nvSpPr>
          <p:cNvPr id="248" name="Google Shape;248;p32"/>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Impl-side painting (2012-2015)</a:t>
            </a:r>
            <a:endParaRPr/>
          </a:p>
        </p:txBody>
      </p:sp>
      <p:sp>
        <p:nvSpPr>
          <p:cNvPr id="249" name="Google Shape;249;p32"/>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Problem</a:t>
            </a:r>
            <a:r>
              <a:rPr lang="en"/>
              <a:t>: Scrolling is now smooth, but quickly run out of prepainted content.  Scrolling checkerboards somehow not super exciting to users.</a:t>
            </a:r>
            <a:endParaRPr/>
          </a:p>
          <a:p>
            <a:pPr indent="0" lvl="0" marL="0" rtl="0" algn="l">
              <a:spcBef>
                <a:spcPts val="1600"/>
              </a:spcBef>
              <a:spcAft>
                <a:spcPts val="0"/>
              </a:spcAft>
              <a:buNone/>
            </a:pPr>
            <a:r>
              <a:t/>
            </a:r>
            <a:endParaRPr b="1"/>
          </a:p>
          <a:p>
            <a:pPr indent="0" lvl="0" marL="0" rtl="0" algn="l">
              <a:spcBef>
                <a:spcPts val="1600"/>
              </a:spcBef>
              <a:spcAft>
                <a:spcPts val="0"/>
              </a:spcAft>
              <a:buNone/>
            </a:pPr>
            <a:r>
              <a:rPr b="1" lang="en"/>
              <a:t>Solution</a:t>
            </a:r>
            <a:r>
              <a:rPr lang="en"/>
              <a:t>: Move rasterization from main thread to the compositor thread</a:t>
            </a:r>
            <a:endParaRPr/>
          </a:p>
          <a:p>
            <a:pPr indent="0" lvl="0" marL="0" rtl="0" algn="l">
              <a:spcBef>
                <a:spcPts val="1600"/>
              </a:spcBef>
              <a:spcAft>
                <a:spcPts val="1600"/>
              </a:spcAft>
              <a:buNone/>
            </a:pPr>
            <a:r>
              <a:rPr b="1" lang="en"/>
              <a:t>Additional problems</a:t>
            </a:r>
            <a:r>
              <a:rPr lang="en"/>
              <a:t>: image decodes, assumptions about scales at record time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Google Shape;254;p33"/>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200"/>
              <a:t>Impl-side painting (2012-2015)</a:t>
            </a:r>
            <a:endParaRPr/>
          </a:p>
        </p:txBody>
      </p:sp>
      <p:pic>
        <p:nvPicPr>
          <p:cNvPr id="255" name="Google Shape;255;p33"/>
          <p:cNvPicPr preferRelativeResize="0"/>
          <p:nvPr/>
        </p:nvPicPr>
        <p:blipFill>
          <a:blip r:embed="rId3">
            <a:alphaModFix/>
          </a:blip>
          <a:stretch>
            <a:fillRect/>
          </a:stretch>
        </p:blipFill>
        <p:spPr>
          <a:xfrm>
            <a:off x="431475" y="755600"/>
            <a:ext cx="8281049" cy="43228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Google Shape;260;p34"/>
          <p:cNvSpPr txBox="1"/>
          <p:nvPr/>
        </p:nvSpPr>
        <p:spPr>
          <a:xfrm>
            <a:off x="7129300" y="3998025"/>
            <a:ext cx="372600" cy="420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261" name="Google Shape;261;p34"/>
          <p:cNvSpPr txBox="1"/>
          <p:nvPr/>
        </p:nvSpPr>
        <p:spPr>
          <a:xfrm>
            <a:off x="7606775" y="3998025"/>
            <a:ext cx="372600" cy="420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2</a:t>
            </a:r>
            <a:endParaRPr/>
          </a:p>
        </p:txBody>
      </p:sp>
      <p:sp>
        <p:nvSpPr>
          <p:cNvPr id="262" name="Google Shape;262;p34"/>
          <p:cNvSpPr txBox="1"/>
          <p:nvPr/>
        </p:nvSpPr>
        <p:spPr>
          <a:xfrm>
            <a:off x="8084250" y="3998025"/>
            <a:ext cx="372600" cy="420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3</a:t>
            </a:r>
            <a:endParaRPr/>
          </a:p>
        </p:txBody>
      </p:sp>
      <p:sp>
        <p:nvSpPr>
          <p:cNvPr id="263" name="Google Shape;263;p34"/>
          <p:cNvSpPr txBox="1"/>
          <p:nvPr>
            <p:ph idx="1" type="body"/>
          </p:nvPr>
        </p:nvSpPr>
        <p:spPr>
          <a:xfrm>
            <a:off x="471900" y="1919075"/>
            <a:ext cx="8222100" cy="91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Problem</a:t>
            </a:r>
            <a:r>
              <a:rPr lang="en"/>
              <a:t>: Layers are expensive.  Many sites create too many layers!</a:t>
            </a:r>
            <a:endParaRPr/>
          </a:p>
          <a:p>
            <a:pPr indent="0" lvl="0" marL="0" rtl="0" algn="l">
              <a:spcBef>
                <a:spcPts val="1600"/>
              </a:spcBef>
              <a:spcAft>
                <a:spcPts val="1600"/>
              </a:spcAft>
              <a:buNone/>
            </a:pPr>
            <a:r>
              <a:rPr b="1" lang="en"/>
              <a:t>Solution</a:t>
            </a:r>
            <a:r>
              <a:rPr lang="en"/>
              <a:t>: Squash more PaintLayers together into a single composited layer.</a:t>
            </a:r>
            <a:endParaRPr/>
          </a:p>
        </p:txBody>
      </p:sp>
      <p:sp>
        <p:nvSpPr>
          <p:cNvPr id="264" name="Google Shape;264;p3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Layer Squashing (2013-2014)</a:t>
            </a:r>
            <a:endParaRPr/>
          </a:p>
        </p:txBody>
      </p:sp>
      <p:sp>
        <p:nvSpPr>
          <p:cNvPr id="265" name="Google Shape;265;p34"/>
          <p:cNvSpPr/>
          <p:nvPr/>
        </p:nvSpPr>
        <p:spPr>
          <a:xfrm>
            <a:off x="4176963" y="3248825"/>
            <a:ext cx="312600" cy="312600"/>
          </a:xfrm>
          <a:prstGeom prst="rect">
            <a:avLst/>
          </a:prstGeom>
          <a:noFill/>
          <a:ln cap="flat" cmpd="sng" w="381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34"/>
          <p:cNvSpPr/>
          <p:nvPr/>
        </p:nvSpPr>
        <p:spPr>
          <a:xfrm>
            <a:off x="3699488" y="4050175"/>
            <a:ext cx="312600" cy="312600"/>
          </a:xfrm>
          <a:prstGeom prst="rect">
            <a:avLst/>
          </a:prstGeom>
          <a:noFill/>
          <a:ln cap="flat" cmpd="sng" w="381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34"/>
          <p:cNvSpPr/>
          <p:nvPr/>
        </p:nvSpPr>
        <p:spPr>
          <a:xfrm>
            <a:off x="4176963" y="4050175"/>
            <a:ext cx="312600" cy="312600"/>
          </a:xfrm>
          <a:prstGeom prst="rect">
            <a:avLst/>
          </a:prstGeom>
          <a:noFill/>
          <a:ln cap="flat" cmpd="sng" w="381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34"/>
          <p:cNvSpPr/>
          <p:nvPr/>
        </p:nvSpPr>
        <p:spPr>
          <a:xfrm>
            <a:off x="4654438" y="4050175"/>
            <a:ext cx="312600" cy="312600"/>
          </a:xfrm>
          <a:prstGeom prst="rect">
            <a:avLst/>
          </a:prstGeom>
          <a:noFill/>
          <a:ln cap="flat" cmpd="sng" w="381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34"/>
          <p:cNvSpPr/>
          <p:nvPr/>
        </p:nvSpPr>
        <p:spPr>
          <a:xfrm>
            <a:off x="5131913" y="4050175"/>
            <a:ext cx="312600" cy="312600"/>
          </a:xfrm>
          <a:prstGeom prst="rect">
            <a:avLst/>
          </a:prstGeom>
          <a:noFill/>
          <a:ln cap="flat" cmpd="sng" w="381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70" name="Google Shape;270;p34"/>
          <p:cNvCxnSpPr>
            <a:stCxn id="265" idx="2"/>
            <a:endCxn id="266" idx="0"/>
          </p:cNvCxnSpPr>
          <p:nvPr/>
        </p:nvCxnSpPr>
        <p:spPr>
          <a:xfrm flipH="1">
            <a:off x="3855663" y="3561425"/>
            <a:ext cx="477600" cy="488700"/>
          </a:xfrm>
          <a:prstGeom prst="straightConnector1">
            <a:avLst/>
          </a:prstGeom>
          <a:noFill/>
          <a:ln cap="flat" cmpd="sng" w="9525">
            <a:solidFill>
              <a:schemeClr val="dk2"/>
            </a:solidFill>
            <a:prstDash val="solid"/>
            <a:round/>
            <a:headEnd len="med" w="med" type="none"/>
            <a:tailEnd len="med" w="med" type="none"/>
          </a:ln>
        </p:spPr>
      </p:cxnSp>
      <p:cxnSp>
        <p:nvCxnSpPr>
          <p:cNvPr id="271" name="Google Shape;271;p34"/>
          <p:cNvCxnSpPr>
            <a:stCxn id="265" idx="2"/>
            <a:endCxn id="267" idx="0"/>
          </p:cNvCxnSpPr>
          <p:nvPr/>
        </p:nvCxnSpPr>
        <p:spPr>
          <a:xfrm>
            <a:off x="4333263" y="3561425"/>
            <a:ext cx="0" cy="488700"/>
          </a:xfrm>
          <a:prstGeom prst="straightConnector1">
            <a:avLst/>
          </a:prstGeom>
          <a:noFill/>
          <a:ln cap="flat" cmpd="sng" w="9525">
            <a:solidFill>
              <a:schemeClr val="dk2"/>
            </a:solidFill>
            <a:prstDash val="solid"/>
            <a:round/>
            <a:headEnd len="med" w="med" type="none"/>
            <a:tailEnd len="med" w="med" type="none"/>
          </a:ln>
        </p:spPr>
      </p:cxnSp>
      <p:cxnSp>
        <p:nvCxnSpPr>
          <p:cNvPr id="272" name="Google Shape;272;p34"/>
          <p:cNvCxnSpPr>
            <a:stCxn id="265" idx="2"/>
            <a:endCxn id="268" idx="0"/>
          </p:cNvCxnSpPr>
          <p:nvPr/>
        </p:nvCxnSpPr>
        <p:spPr>
          <a:xfrm>
            <a:off x="4333263" y="3561425"/>
            <a:ext cx="477600" cy="488700"/>
          </a:xfrm>
          <a:prstGeom prst="straightConnector1">
            <a:avLst/>
          </a:prstGeom>
          <a:noFill/>
          <a:ln cap="flat" cmpd="sng" w="9525">
            <a:solidFill>
              <a:schemeClr val="dk2"/>
            </a:solidFill>
            <a:prstDash val="solid"/>
            <a:round/>
            <a:headEnd len="med" w="med" type="none"/>
            <a:tailEnd len="med" w="med" type="none"/>
          </a:ln>
        </p:spPr>
      </p:cxnSp>
      <p:cxnSp>
        <p:nvCxnSpPr>
          <p:cNvPr id="273" name="Google Shape;273;p34"/>
          <p:cNvCxnSpPr>
            <a:stCxn id="265" idx="2"/>
            <a:endCxn id="269" idx="0"/>
          </p:cNvCxnSpPr>
          <p:nvPr/>
        </p:nvCxnSpPr>
        <p:spPr>
          <a:xfrm>
            <a:off x="4333263" y="3561425"/>
            <a:ext cx="954900" cy="488700"/>
          </a:xfrm>
          <a:prstGeom prst="straightConnector1">
            <a:avLst/>
          </a:prstGeom>
          <a:noFill/>
          <a:ln cap="flat" cmpd="sng" w="9525">
            <a:solidFill>
              <a:schemeClr val="dk2"/>
            </a:solidFill>
            <a:prstDash val="solid"/>
            <a:round/>
            <a:headEnd len="med" w="med" type="none"/>
            <a:tailEnd len="med" w="med" type="none"/>
          </a:ln>
        </p:spPr>
      </p:cxnSp>
      <p:sp>
        <p:nvSpPr>
          <p:cNvPr id="274" name="Google Shape;274;p34"/>
          <p:cNvSpPr/>
          <p:nvPr/>
        </p:nvSpPr>
        <p:spPr>
          <a:xfrm>
            <a:off x="841225" y="3196675"/>
            <a:ext cx="1850700" cy="1826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34"/>
          <p:cNvSpPr/>
          <p:nvPr/>
        </p:nvSpPr>
        <p:spPr>
          <a:xfrm>
            <a:off x="2199200" y="3429100"/>
            <a:ext cx="240300" cy="292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34"/>
          <p:cNvSpPr/>
          <p:nvPr/>
        </p:nvSpPr>
        <p:spPr>
          <a:xfrm>
            <a:off x="1093650" y="3429100"/>
            <a:ext cx="954900" cy="613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34"/>
          <p:cNvSpPr/>
          <p:nvPr/>
        </p:nvSpPr>
        <p:spPr>
          <a:xfrm>
            <a:off x="1141650" y="4290300"/>
            <a:ext cx="564900" cy="5409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34"/>
          <p:cNvSpPr/>
          <p:nvPr/>
        </p:nvSpPr>
        <p:spPr>
          <a:xfrm>
            <a:off x="1982900" y="4518600"/>
            <a:ext cx="312600" cy="31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34"/>
          <p:cNvSpPr txBox="1"/>
          <p:nvPr/>
        </p:nvSpPr>
        <p:spPr>
          <a:xfrm>
            <a:off x="3699500" y="3996175"/>
            <a:ext cx="312600" cy="42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a:t>
            </a:r>
            <a:endParaRPr/>
          </a:p>
        </p:txBody>
      </p:sp>
      <p:sp>
        <p:nvSpPr>
          <p:cNvPr id="280" name="Google Shape;280;p34"/>
          <p:cNvSpPr txBox="1"/>
          <p:nvPr/>
        </p:nvSpPr>
        <p:spPr>
          <a:xfrm>
            <a:off x="1093650" y="3525400"/>
            <a:ext cx="954900" cy="42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Animated</a:t>
            </a:r>
            <a:endParaRPr/>
          </a:p>
        </p:txBody>
      </p:sp>
      <p:sp>
        <p:nvSpPr>
          <p:cNvPr id="281" name="Google Shape;281;p34"/>
          <p:cNvSpPr txBox="1"/>
          <p:nvPr/>
        </p:nvSpPr>
        <p:spPr>
          <a:xfrm>
            <a:off x="4146975" y="3996175"/>
            <a:ext cx="372600" cy="420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282" name="Google Shape;282;p34"/>
          <p:cNvSpPr txBox="1"/>
          <p:nvPr/>
        </p:nvSpPr>
        <p:spPr>
          <a:xfrm>
            <a:off x="2133050" y="3365050"/>
            <a:ext cx="372600" cy="420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283" name="Google Shape;283;p34"/>
          <p:cNvSpPr txBox="1"/>
          <p:nvPr/>
        </p:nvSpPr>
        <p:spPr>
          <a:xfrm>
            <a:off x="4624450" y="3996175"/>
            <a:ext cx="372600" cy="420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2</a:t>
            </a:r>
            <a:endParaRPr/>
          </a:p>
        </p:txBody>
      </p:sp>
      <p:sp>
        <p:nvSpPr>
          <p:cNvPr id="284" name="Google Shape;284;p34"/>
          <p:cNvSpPr txBox="1"/>
          <p:nvPr/>
        </p:nvSpPr>
        <p:spPr>
          <a:xfrm>
            <a:off x="1237800" y="4350450"/>
            <a:ext cx="372600" cy="420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2</a:t>
            </a:r>
            <a:endParaRPr/>
          </a:p>
        </p:txBody>
      </p:sp>
      <p:sp>
        <p:nvSpPr>
          <p:cNvPr id="285" name="Google Shape;285;p34"/>
          <p:cNvSpPr txBox="1"/>
          <p:nvPr/>
        </p:nvSpPr>
        <p:spPr>
          <a:xfrm>
            <a:off x="1952900" y="4464600"/>
            <a:ext cx="372600" cy="420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3</a:t>
            </a:r>
            <a:endParaRPr/>
          </a:p>
        </p:txBody>
      </p:sp>
      <p:sp>
        <p:nvSpPr>
          <p:cNvPr id="286" name="Google Shape;286;p34"/>
          <p:cNvSpPr txBox="1"/>
          <p:nvPr/>
        </p:nvSpPr>
        <p:spPr>
          <a:xfrm>
            <a:off x="5101925" y="3996175"/>
            <a:ext cx="372600" cy="420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3</a:t>
            </a:r>
            <a:endParaRPr/>
          </a:p>
        </p:txBody>
      </p:sp>
      <p:sp>
        <p:nvSpPr>
          <p:cNvPr id="287" name="Google Shape;287;p34"/>
          <p:cNvSpPr txBox="1"/>
          <p:nvPr/>
        </p:nvSpPr>
        <p:spPr>
          <a:xfrm>
            <a:off x="939175" y="2890313"/>
            <a:ext cx="1654800" cy="420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root</a:t>
            </a:r>
            <a:endParaRPr/>
          </a:p>
        </p:txBody>
      </p:sp>
      <p:sp>
        <p:nvSpPr>
          <p:cNvPr id="288" name="Google Shape;288;p34"/>
          <p:cNvSpPr txBox="1"/>
          <p:nvPr/>
        </p:nvSpPr>
        <p:spPr>
          <a:xfrm>
            <a:off x="4176975" y="3194825"/>
            <a:ext cx="312600" cy="42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a:t>
            </a:r>
            <a:endParaRPr/>
          </a:p>
        </p:txBody>
      </p:sp>
      <p:sp>
        <p:nvSpPr>
          <p:cNvPr id="289" name="Google Shape;289;p34"/>
          <p:cNvSpPr txBox="1"/>
          <p:nvPr/>
        </p:nvSpPr>
        <p:spPr>
          <a:xfrm>
            <a:off x="3297150" y="4464600"/>
            <a:ext cx="2549700" cy="807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PaintLayer tree</a:t>
            </a:r>
            <a:endParaRPr/>
          </a:p>
          <a:p>
            <a:pPr indent="0" lvl="0" marL="0" rtl="0" algn="ctr">
              <a:spcBef>
                <a:spcPts val="0"/>
              </a:spcBef>
              <a:spcAft>
                <a:spcPts val="0"/>
              </a:spcAft>
              <a:buNone/>
            </a:pPr>
            <a:r>
              <a:rPr lang="en"/>
              <a:t>before squashing</a:t>
            </a:r>
            <a:endParaRPr/>
          </a:p>
        </p:txBody>
      </p:sp>
      <p:sp>
        <p:nvSpPr>
          <p:cNvPr id="290" name="Google Shape;290;p34"/>
          <p:cNvSpPr/>
          <p:nvPr/>
        </p:nvSpPr>
        <p:spPr>
          <a:xfrm>
            <a:off x="7159288" y="3250675"/>
            <a:ext cx="312600" cy="312600"/>
          </a:xfrm>
          <a:prstGeom prst="rect">
            <a:avLst/>
          </a:prstGeom>
          <a:noFill/>
          <a:ln cap="flat" cmpd="sng" w="381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34"/>
          <p:cNvSpPr/>
          <p:nvPr/>
        </p:nvSpPr>
        <p:spPr>
          <a:xfrm>
            <a:off x="6681813" y="4052025"/>
            <a:ext cx="312600" cy="312600"/>
          </a:xfrm>
          <a:prstGeom prst="rect">
            <a:avLst/>
          </a:prstGeom>
          <a:noFill/>
          <a:ln cap="flat" cmpd="sng" w="381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34"/>
          <p:cNvSpPr/>
          <p:nvPr/>
        </p:nvSpPr>
        <p:spPr>
          <a:xfrm>
            <a:off x="7159288" y="4052025"/>
            <a:ext cx="312600" cy="3126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34"/>
          <p:cNvSpPr/>
          <p:nvPr/>
        </p:nvSpPr>
        <p:spPr>
          <a:xfrm>
            <a:off x="7636763" y="4052025"/>
            <a:ext cx="312600" cy="3126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34"/>
          <p:cNvSpPr/>
          <p:nvPr/>
        </p:nvSpPr>
        <p:spPr>
          <a:xfrm>
            <a:off x="8114238" y="4052025"/>
            <a:ext cx="312600" cy="3126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95" name="Google Shape;295;p34"/>
          <p:cNvCxnSpPr>
            <a:stCxn id="290" idx="2"/>
            <a:endCxn id="291" idx="0"/>
          </p:cNvCxnSpPr>
          <p:nvPr/>
        </p:nvCxnSpPr>
        <p:spPr>
          <a:xfrm flipH="1">
            <a:off x="6837988" y="3563275"/>
            <a:ext cx="477600" cy="488700"/>
          </a:xfrm>
          <a:prstGeom prst="straightConnector1">
            <a:avLst/>
          </a:prstGeom>
          <a:noFill/>
          <a:ln cap="flat" cmpd="sng" w="9525">
            <a:solidFill>
              <a:schemeClr val="dk2"/>
            </a:solidFill>
            <a:prstDash val="solid"/>
            <a:round/>
            <a:headEnd len="med" w="med" type="none"/>
            <a:tailEnd len="med" w="med" type="none"/>
          </a:ln>
        </p:spPr>
      </p:cxnSp>
      <p:cxnSp>
        <p:nvCxnSpPr>
          <p:cNvPr id="296" name="Google Shape;296;p34"/>
          <p:cNvCxnSpPr>
            <a:stCxn id="290" idx="2"/>
            <a:endCxn id="292" idx="0"/>
          </p:cNvCxnSpPr>
          <p:nvPr/>
        </p:nvCxnSpPr>
        <p:spPr>
          <a:xfrm>
            <a:off x="7315588" y="3563275"/>
            <a:ext cx="0" cy="488700"/>
          </a:xfrm>
          <a:prstGeom prst="straightConnector1">
            <a:avLst/>
          </a:prstGeom>
          <a:noFill/>
          <a:ln cap="flat" cmpd="sng" w="9525">
            <a:solidFill>
              <a:schemeClr val="dk2"/>
            </a:solidFill>
            <a:prstDash val="solid"/>
            <a:round/>
            <a:headEnd len="med" w="med" type="none"/>
            <a:tailEnd len="med" w="med" type="none"/>
          </a:ln>
        </p:spPr>
      </p:cxnSp>
      <p:cxnSp>
        <p:nvCxnSpPr>
          <p:cNvPr id="297" name="Google Shape;297;p34"/>
          <p:cNvCxnSpPr>
            <a:stCxn id="290" idx="2"/>
            <a:endCxn id="293" idx="0"/>
          </p:cNvCxnSpPr>
          <p:nvPr/>
        </p:nvCxnSpPr>
        <p:spPr>
          <a:xfrm>
            <a:off x="7315588" y="3563275"/>
            <a:ext cx="477600" cy="488700"/>
          </a:xfrm>
          <a:prstGeom prst="straightConnector1">
            <a:avLst/>
          </a:prstGeom>
          <a:noFill/>
          <a:ln cap="flat" cmpd="sng" w="9525">
            <a:solidFill>
              <a:schemeClr val="dk2"/>
            </a:solidFill>
            <a:prstDash val="solid"/>
            <a:round/>
            <a:headEnd len="med" w="med" type="none"/>
            <a:tailEnd len="med" w="med" type="none"/>
          </a:ln>
        </p:spPr>
      </p:cxnSp>
      <p:cxnSp>
        <p:nvCxnSpPr>
          <p:cNvPr id="298" name="Google Shape;298;p34"/>
          <p:cNvCxnSpPr>
            <a:stCxn id="290" idx="2"/>
            <a:endCxn id="294" idx="0"/>
          </p:cNvCxnSpPr>
          <p:nvPr/>
        </p:nvCxnSpPr>
        <p:spPr>
          <a:xfrm>
            <a:off x="7315588" y="3563275"/>
            <a:ext cx="954900" cy="488700"/>
          </a:xfrm>
          <a:prstGeom prst="straightConnector1">
            <a:avLst/>
          </a:prstGeom>
          <a:noFill/>
          <a:ln cap="flat" cmpd="sng" w="9525">
            <a:solidFill>
              <a:schemeClr val="dk2"/>
            </a:solidFill>
            <a:prstDash val="solid"/>
            <a:round/>
            <a:headEnd len="med" w="med" type="none"/>
            <a:tailEnd len="med" w="med" type="none"/>
          </a:ln>
        </p:spPr>
      </p:cxnSp>
      <p:sp>
        <p:nvSpPr>
          <p:cNvPr id="299" name="Google Shape;299;p34"/>
          <p:cNvSpPr txBox="1"/>
          <p:nvPr/>
        </p:nvSpPr>
        <p:spPr>
          <a:xfrm>
            <a:off x="6681825" y="3998025"/>
            <a:ext cx="312600" cy="42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a:t>
            </a:r>
            <a:endParaRPr/>
          </a:p>
        </p:txBody>
      </p:sp>
      <p:sp>
        <p:nvSpPr>
          <p:cNvPr id="300" name="Google Shape;300;p34"/>
          <p:cNvSpPr txBox="1"/>
          <p:nvPr/>
        </p:nvSpPr>
        <p:spPr>
          <a:xfrm>
            <a:off x="7159300" y="3196675"/>
            <a:ext cx="312600" cy="42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a:t>
            </a:r>
            <a:endParaRPr/>
          </a:p>
        </p:txBody>
      </p:sp>
      <p:sp>
        <p:nvSpPr>
          <p:cNvPr id="301" name="Google Shape;301;p34"/>
          <p:cNvSpPr txBox="1"/>
          <p:nvPr/>
        </p:nvSpPr>
        <p:spPr>
          <a:xfrm>
            <a:off x="6279475" y="4466450"/>
            <a:ext cx="2549700" cy="807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PaintLayer tree</a:t>
            </a:r>
            <a:endParaRPr/>
          </a:p>
          <a:p>
            <a:pPr indent="0" lvl="0" marL="0" rtl="0" algn="ctr">
              <a:spcBef>
                <a:spcPts val="0"/>
              </a:spcBef>
              <a:spcAft>
                <a:spcPts val="0"/>
              </a:spcAft>
              <a:buNone/>
            </a:pPr>
            <a:r>
              <a:rPr lang="en"/>
              <a:t>after squashing</a:t>
            </a:r>
            <a:endParaRPr/>
          </a:p>
        </p:txBody>
      </p:sp>
      <p:sp>
        <p:nvSpPr>
          <p:cNvPr id="302" name="Google Shape;302;p34"/>
          <p:cNvSpPr/>
          <p:nvPr/>
        </p:nvSpPr>
        <p:spPr>
          <a:xfrm>
            <a:off x="7088250" y="3983350"/>
            <a:ext cx="1421700" cy="488700"/>
          </a:xfrm>
          <a:prstGeom prst="rect">
            <a:avLst/>
          </a:prstGeom>
          <a:noFill/>
          <a:ln cap="flat" cmpd="sng" w="381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6" name="Shape 306"/>
        <p:cNvGrpSpPr/>
        <p:nvPr/>
      </p:nvGrpSpPr>
      <p:grpSpPr>
        <a:xfrm>
          <a:off x="0" y="0"/>
          <a:ext cx="0" cy="0"/>
          <a:chOff x="0" y="0"/>
          <a:chExt cx="0" cy="0"/>
        </a:xfrm>
      </p:grpSpPr>
      <p:sp>
        <p:nvSpPr>
          <p:cNvPr id="307" name="Google Shape;307;p3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Surfaces (2014)</a:t>
            </a:r>
            <a:endParaRPr/>
          </a:p>
        </p:txBody>
      </p:sp>
      <p:sp>
        <p:nvSpPr>
          <p:cNvPr id="308" name="Google Shape;308;p35"/>
          <p:cNvSpPr/>
          <p:nvPr/>
        </p:nvSpPr>
        <p:spPr>
          <a:xfrm>
            <a:off x="749475" y="2160275"/>
            <a:ext cx="1337400" cy="7053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35"/>
          <p:cNvSpPr txBox="1"/>
          <p:nvPr/>
        </p:nvSpPr>
        <p:spPr>
          <a:xfrm>
            <a:off x="477675" y="1763375"/>
            <a:ext cx="1881000" cy="411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Browser compositor</a:t>
            </a:r>
            <a:endParaRPr/>
          </a:p>
        </p:txBody>
      </p:sp>
      <p:sp>
        <p:nvSpPr>
          <p:cNvPr id="310" name="Google Shape;310;p35"/>
          <p:cNvSpPr/>
          <p:nvPr/>
        </p:nvSpPr>
        <p:spPr>
          <a:xfrm>
            <a:off x="2630475" y="3144875"/>
            <a:ext cx="1337400" cy="7053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35"/>
          <p:cNvSpPr txBox="1"/>
          <p:nvPr/>
        </p:nvSpPr>
        <p:spPr>
          <a:xfrm>
            <a:off x="2358675" y="2747975"/>
            <a:ext cx="1881000" cy="411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Renderer</a:t>
            </a:r>
            <a:r>
              <a:rPr lang="en"/>
              <a:t> compositor</a:t>
            </a:r>
            <a:endParaRPr/>
          </a:p>
        </p:txBody>
      </p:sp>
      <p:sp>
        <p:nvSpPr>
          <p:cNvPr id="312" name="Google Shape;312;p35"/>
          <p:cNvSpPr/>
          <p:nvPr/>
        </p:nvSpPr>
        <p:spPr>
          <a:xfrm>
            <a:off x="877925" y="4257975"/>
            <a:ext cx="1337400" cy="7053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35"/>
          <p:cNvSpPr txBox="1"/>
          <p:nvPr/>
        </p:nvSpPr>
        <p:spPr>
          <a:xfrm>
            <a:off x="606125" y="3861075"/>
            <a:ext cx="1881000" cy="411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OOPIF</a:t>
            </a:r>
            <a:r>
              <a:rPr lang="en"/>
              <a:t> compositor</a:t>
            </a:r>
            <a:endParaRPr/>
          </a:p>
        </p:txBody>
      </p:sp>
      <p:cxnSp>
        <p:nvCxnSpPr>
          <p:cNvPr id="314" name="Google Shape;314;p35"/>
          <p:cNvCxnSpPr/>
          <p:nvPr/>
        </p:nvCxnSpPr>
        <p:spPr>
          <a:xfrm flipH="1" rot="10800000">
            <a:off x="1572375" y="3512075"/>
            <a:ext cx="1759800" cy="1117200"/>
          </a:xfrm>
          <a:prstGeom prst="straightConnector1">
            <a:avLst/>
          </a:prstGeom>
          <a:noFill/>
          <a:ln cap="flat" cmpd="sng" w="9525">
            <a:solidFill>
              <a:schemeClr val="dk2"/>
            </a:solidFill>
            <a:prstDash val="solid"/>
            <a:round/>
            <a:headEnd len="med" w="med" type="none"/>
            <a:tailEnd len="med" w="med" type="triangle"/>
          </a:ln>
        </p:spPr>
      </p:cxnSp>
      <p:cxnSp>
        <p:nvCxnSpPr>
          <p:cNvPr id="315" name="Google Shape;315;p35"/>
          <p:cNvCxnSpPr/>
          <p:nvPr/>
        </p:nvCxnSpPr>
        <p:spPr>
          <a:xfrm rot="10800000">
            <a:off x="1499075" y="2512875"/>
            <a:ext cx="1446000" cy="957600"/>
          </a:xfrm>
          <a:prstGeom prst="straightConnector1">
            <a:avLst/>
          </a:prstGeom>
          <a:noFill/>
          <a:ln cap="flat" cmpd="sng" w="9525">
            <a:solidFill>
              <a:schemeClr val="dk2"/>
            </a:solidFill>
            <a:prstDash val="solid"/>
            <a:round/>
            <a:headEnd len="med" w="med" type="none"/>
            <a:tailEnd len="med" w="med" type="triangle"/>
          </a:ln>
        </p:spPr>
      </p:cxnSp>
      <p:sp>
        <p:nvSpPr>
          <p:cNvPr id="316" name="Google Shape;316;p35"/>
          <p:cNvSpPr/>
          <p:nvPr/>
        </p:nvSpPr>
        <p:spPr>
          <a:xfrm>
            <a:off x="6849850" y="2160275"/>
            <a:ext cx="1337400" cy="7053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35"/>
          <p:cNvSpPr txBox="1"/>
          <p:nvPr/>
        </p:nvSpPr>
        <p:spPr>
          <a:xfrm>
            <a:off x="6578050" y="1763375"/>
            <a:ext cx="1881000" cy="411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Display</a:t>
            </a:r>
            <a:r>
              <a:rPr lang="en"/>
              <a:t> compositor</a:t>
            </a:r>
            <a:endParaRPr/>
          </a:p>
        </p:txBody>
      </p:sp>
      <p:sp>
        <p:nvSpPr>
          <p:cNvPr id="318" name="Google Shape;318;p35"/>
          <p:cNvSpPr/>
          <p:nvPr/>
        </p:nvSpPr>
        <p:spPr>
          <a:xfrm>
            <a:off x="5128775" y="4246950"/>
            <a:ext cx="1337400" cy="7053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35"/>
          <p:cNvSpPr txBox="1"/>
          <p:nvPr/>
        </p:nvSpPr>
        <p:spPr>
          <a:xfrm>
            <a:off x="4856975" y="3850050"/>
            <a:ext cx="1881000" cy="411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Renderer</a:t>
            </a:r>
            <a:r>
              <a:rPr lang="en"/>
              <a:t> compositor</a:t>
            </a:r>
            <a:endParaRPr/>
          </a:p>
        </p:txBody>
      </p:sp>
      <p:sp>
        <p:nvSpPr>
          <p:cNvPr id="320" name="Google Shape;320;p35"/>
          <p:cNvSpPr/>
          <p:nvPr/>
        </p:nvSpPr>
        <p:spPr>
          <a:xfrm>
            <a:off x="7301600" y="4333075"/>
            <a:ext cx="1337400" cy="7053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35"/>
          <p:cNvSpPr txBox="1"/>
          <p:nvPr/>
        </p:nvSpPr>
        <p:spPr>
          <a:xfrm>
            <a:off x="7029800" y="3936175"/>
            <a:ext cx="1881000" cy="411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OOPIF</a:t>
            </a:r>
            <a:r>
              <a:rPr lang="en"/>
              <a:t> compositor</a:t>
            </a:r>
            <a:endParaRPr/>
          </a:p>
        </p:txBody>
      </p:sp>
      <p:sp>
        <p:nvSpPr>
          <p:cNvPr id="322" name="Google Shape;322;p35"/>
          <p:cNvSpPr/>
          <p:nvPr/>
        </p:nvSpPr>
        <p:spPr>
          <a:xfrm>
            <a:off x="5062500" y="3056763"/>
            <a:ext cx="1337400" cy="7053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35"/>
          <p:cNvSpPr txBox="1"/>
          <p:nvPr/>
        </p:nvSpPr>
        <p:spPr>
          <a:xfrm>
            <a:off x="4790700" y="2659863"/>
            <a:ext cx="1881000" cy="411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Browser compositor</a:t>
            </a:r>
            <a:endParaRPr/>
          </a:p>
        </p:txBody>
      </p:sp>
      <p:cxnSp>
        <p:nvCxnSpPr>
          <p:cNvPr id="324" name="Google Shape;324;p35"/>
          <p:cNvCxnSpPr/>
          <p:nvPr/>
        </p:nvCxnSpPr>
        <p:spPr>
          <a:xfrm flipH="1" rot="10800000">
            <a:off x="5687050" y="2660075"/>
            <a:ext cx="1484400" cy="876900"/>
          </a:xfrm>
          <a:prstGeom prst="straightConnector1">
            <a:avLst/>
          </a:prstGeom>
          <a:noFill/>
          <a:ln cap="flat" cmpd="sng" w="9525">
            <a:solidFill>
              <a:schemeClr val="dk2"/>
            </a:solidFill>
            <a:prstDash val="solid"/>
            <a:round/>
            <a:headEnd len="med" w="med" type="none"/>
            <a:tailEnd len="med" w="med" type="triangle"/>
          </a:ln>
        </p:spPr>
      </p:cxnSp>
      <p:cxnSp>
        <p:nvCxnSpPr>
          <p:cNvPr id="325" name="Google Shape;325;p35"/>
          <p:cNvCxnSpPr/>
          <p:nvPr/>
        </p:nvCxnSpPr>
        <p:spPr>
          <a:xfrm flipH="1" rot="10800000">
            <a:off x="6098650" y="2571875"/>
            <a:ext cx="1557900" cy="2042700"/>
          </a:xfrm>
          <a:prstGeom prst="straightConnector1">
            <a:avLst/>
          </a:prstGeom>
          <a:noFill/>
          <a:ln cap="flat" cmpd="sng" w="9525">
            <a:solidFill>
              <a:schemeClr val="dk2"/>
            </a:solidFill>
            <a:prstDash val="solid"/>
            <a:round/>
            <a:headEnd len="med" w="med" type="none"/>
            <a:tailEnd len="med" w="med" type="triangle"/>
          </a:ln>
        </p:spPr>
      </p:cxnSp>
      <p:cxnSp>
        <p:nvCxnSpPr>
          <p:cNvPr id="326" name="Google Shape;326;p35"/>
          <p:cNvCxnSpPr/>
          <p:nvPr/>
        </p:nvCxnSpPr>
        <p:spPr>
          <a:xfrm flipH="1" rot="10800000">
            <a:off x="7803550" y="2747975"/>
            <a:ext cx="161400" cy="19401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0" name="Shape 330"/>
        <p:cNvGrpSpPr/>
        <p:nvPr/>
      </p:nvGrpSpPr>
      <p:grpSpPr>
        <a:xfrm>
          <a:off x="0" y="0"/>
          <a:ext cx="0" cy="0"/>
          <a:chOff x="0" y="0"/>
          <a:chExt cx="0" cy="0"/>
        </a:xfrm>
      </p:grpSpPr>
      <p:sp>
        <p:nvSpPr>
          <p:cNvPr id="331" name="Google Shape;331;p3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Ganesh Rasterization (2013-2017?)</a:t>
            </a:r>
            <a:endParaRPr/>
          </a:p>
        </p:txBody>
      </p:sp>
      <p:sp>
        <p:nvSpPr>
          <p:cNvPr id="332" name="Google Shape;332;p36"/>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Ganesh has been used for a long time in Chrome for various things:</a:t>
            </a:r>
            <a:endParaRPr/>
          </a:p>
          <a:p>
            <a:pPr indent="-342900" lvl="0" marL="457200" rtl="0" algn="l">
              <a:spcBef>
                <a:spcPts val="1600"/>
              </a:spcBef>
              <a:spcAft>
                <a:spcPts val="0"/>
              </a:spcAft>
              <a:buSzPts val="1800"/>
              <a:buChar char="●"/>
            </a:pPr>
            <a:r>
              <a:rPr lang="en"/>
              <a:t>accelerated canvas</a:t>
            </a:r>
            <a:endParaRPr/>
          </a:p>
          <a:p>
            <a:pPr indent="-342900" lvl="0" marL="457200" rtl="0" algn="l">
              <a:spcBef>
                <a:spcPts val="0"/>
              </a:spcBef>
              <a:spcAft>
                <a:spcPts val="0"/>
              </a:spcAft>
              <a:buSzPts val="1800"/>
              <a:buChar char="●"/>
            </a:pPr>
            <a:r>
              <a:rPr lang="en"/>
              <a:t>composited filters</a:t>
            </a:r>
            <a:endParaRPr/>
          </a:p>
          <a:p>
            <a:pPr indent="-342900" lvl="0" marL="457200" rtl="0" algn="l">
              <a:spcBef>
                <a:spcPts val="0"/>
              </a:spcBef>
              <a:spcAft>
                <a:spcPts val="0"/>
              </a:spcAft>
              <a:buSzPts val="1800"/>
              <a:buChar char="●"/>
            </a:pPr>
            <a:r>
              <a:rPr lang="en"/>
              <a:t>main thread ganesh rasterization, pre compositor thread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6" name="Shape 336"/>
        <p:cNvGrpSpPr/>
        <p:nvPr/>
      </p:nvGrpSpPr>
      <p:grpSpPr>
        <a:xfrm>
          <a:off x="0" y="0"/>
          <a:ext cx="0" cy="0"/>
          <a:chOff x="0" y="0"/>
          <a:chExt cx="0" cy="0"/>
        </a:xfrm>
      </p:grpSpPr>
      <p:sp>
        <p:nvSpPr>
          <p:cNvPr id="337" name="Google Shape;337;p3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Synchronous Ganesh Raster (v1)</a:t>
            </a:r>
            <a:endParaRPr/>
          </a:p>
        </p:txBody>
      </p:sp>
      <p:sp>
        <p:nvSpPr>
          <p:cNvPr id="338" name="Google Shape;338;p37"/>
          <p:cNvSpPr/>
          <p:nvPr/>
        </p:nvSpPr>
        <p:spPr>
          <a:xfrm>
            <a:off x="471900" y="3208233"/>
            <a:ext cx="8222100" cy="965700"/>
          </a:xfrm>
          <a:prstGeom prst="rect">
            <a:avLst/>
          </a:prstGeom>
          <a:solidFill>
            <a:srgbClr val="F3F3F3"/>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000"/>
              <a:t>Impl Thread</a:t>
            </a:r>
            <a:endParaRPr sz="1000"/>
          </a:p>
        </p:txBody>
      </p:sp>
      <p:sp>
        <p:nvSpPr>
          <p:cNvPr id="339" name="Google Shape;339;p37"/>
          <p:cNvSpPr/>
          <p:nvPr/>
        </p:nvSpPr>
        <p:spPr>
          <a:xfrm>
            <a:off x="2772845" y="3545987"/>
            <a:ext cx="981600" cy="242700"/>
          </a:xfrm>
          <a:prstGeom prst="rect">
            <a:avLst/>
          </a:prstGeom>
          <a:solidFill>
            <a:srgbClr val="CFE2F3"/>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t>Commit</a:t>
            </a:r>
            <a:endParaRPr sz="800"/>
          </a:p>
        </p:txBody>
      </p:sp>
      <p:sp>
        <p:nvSpPr>
          <p:cNvPr id="340" name="Google Shape;340;p37"/>
          <p:cNvSpPr/>
          <p:nvPr/>
        </p:nvSpPr>
        <p:spPr>
          <a:xfrm>
            <a:off x="2857283" y="3788664"/>
            <a:ext cx="897300" cy="242700"/>
          </a:xfrm>
          <a:prstGeom prst="rect">
            <a:avLst/>
          </a:prstGeom>
          <a:solidFill>
            <a:srgbClr val="CFE2F3"/>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t>PrepareTiles</a:t>
            </a:r>
            <a:endParaRPr sz="800"/>
          </a:p>
        </p:txBody>
      </p:sp>
      <p:sp>
        <p:nvSpPr>
          <p:cNvPr id="341" name="Google Shape;341;p37"/>
          <p:cNvSpPr/>
          <p:nvPr/>
        </p:nvSpPr>
        <p:spPr>
          <a:xfrm>
            <a:off x="4102915" y="3545987"/>
            <a:ext cx="664800" cy="242700"/>
          </a:xfrm>
          <a:prstGeom prst="rect">
            <a:avLst/>
          </a:prstGeom>
          <a:solidFill>
            <a:srgbClr val="CFE2F3"/>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t>Raster</a:t>
            </a:r>
            <a:endParaRPr sz="800"/>
          </a:p>
        </p:txBody>
      </p:sp>
      <p:sp>
        <p:nvSpPr>
          <p:cNvPr id="342" name="Google Shape;342;p37"/>
          <p:cNvSpPr/>
          <p:nvPr/>
        </p:nvSpPr>
        <p:spPr>
          <a:xfrm>
            <a:off x="5052680" y="3545987"/>
            <a:ext cx="1393200" cy="242700"/>
          </a:xfrm>
          <a:prstGeom prst="rect">
            <a:avLst/>
          </a:prstGeom>
          <a:solidFill>
            <a:srgbClr val="CFE2F3"/>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t>NotifyReadyToActivate</a:t>
            </a:r>
            <a:endParaRPr sz="800"/>
          </a:p>
        </p:txBody>
      </p:sp>
      <p:cxnSp>
        <p:nvCxnSpPr>
          <p:cNvPr id="343" name="Google Shape;343;p37"/>
          <p:cNvCxnSpPr>
            <a:stCxn id="340" idx="3"/>
            <a:endCxn id="341" idx="1"/>
          </p:cNvCxnSpPr>
          <p:nvPr/>
        </p:nvCxnSpPr>
        <p:spPr>
          <a:xfrm flipH="1" rot="10800000">
            <a:off x="3754583" y="3667314"/>
            <a:ext cx="348300" cy="242700"/>
          </a:xfrm>
          <a:prstGeom prst="straightConnector1">
            <a:avLst/>
          </a:prstGeom>
          <a:noFill/>
          <a:ln cap="flat" cmpd="sng" w="19050">
            <a:solidFill>
              <a:srgbClr val="000000"/>
            </a:solidFill>
            <a:prstDash val="dot"/>
            <a:round/>
            <a:headEnd len="med" w="med" type="none"/>
            <a:tailEnd len="med" w="med" type="triangle"/>
          </a:ln>
        </p:spPr>
      </p:cxnSp>
      <p:cxnSp>
        <p:nvCxnSpPr>
          <p:cNvPr id="344" name="Google Shape;344;p37"/>
          <p:cNvCxnSpPr>
            <a:stCxn id="341" idx="3"/>
            <a:endCxn id="342" idx="1"/>
          </p:cNvCxnSpPr>
          <p:nvPr/>
        </p:nvCxnSpPr>
        <p:spPr>
          <a:xfrm>
            <a:off x="4767715" y="3667337"/>
            <a:ext cx="285000" cy="0"/>
          </a:xfrm>
          <a:prstGeom prst="straightConnector1">
            <a:avLst/>
          </a:prstGeom>
          <a:noFill/>
          <a:ln cap="flat" cmpd="sng" w="19050">
            <a:solidFill>
              <a:srgbClr val="000000"/>
            </a:solidFill>
            <a:prstDash val="dot"/>
            <a:round/>
            <a:headEnd len="med" w="med" type="none"/>
            <a:tailEnd len="med" w="med" type="triangle"/>
          </a:ln>
        </p:spPr>
      </p:cxnSp>
      <p:sp>
        <p:nvSpPr>
          <p:cNvPr id="345" name="Google Shape;345;p37"/>
          <p:cNvSpPr/>
          <p:nvPr/>
        </p:nvSpPr>
        <p:spPr>
          <a:xfrm>
            <a:off x="5696605" y="3788664"/>
            <a:ext cx="664800" cy="242700"/>
          </a:xfrm>
          <a:prstGeom prst="rect">
            <a:avLst/>
          </a:prstGeom>
          <a:solidFill>
            <a:srgbClr val="CFE2F3"/>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t>Activate</a:t>
            </a:r>
            <a:endParaRPr sz="800"/>
          </a:p>
        </p:txBody>
      </p:sp>
      <p:sp>
        <p:nvSpPr>
          <p:cNvPr id="346" name="Google Shape;346;p37"/>
          <p:cNvSpPr/>
          <p:nvPr/>
        </p:nvSpPr>
        <p:spPr>
          <a:xfrm>
            <a:off x="6741447" y="3545987"/>
            <a:ext cx="1836300" cy="242700"/>
          </a:xfrm>
          <a:prstGeom prst="rect">
            <a:avLst/>
          </a:prstGeom>
          <a:solidFill>
            <a:srgbClr val="CFE2F3"/>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t>BeginImplFrameDeadline</a:t>
            </a:r>
            <a:endParaRPr sz="800"/>
          </a:p>
        </p:txBody>
      </p:sp>
      <p:sp>
        <p:nvSpPr>
          <p:cNvPr id="347" name="Google Shape;347;p37"/>
          <p:cNvSpPr/>
          <p:nvPr/>
        </p:nvSpPr>
        <p:spPr>
          <a:xfrm>
            <a:off x="7065903" y="3788664"/>
            <a:ext cx="1187400" cy="242700"/>
          </a:xfrm>
          <a:prstGeom prst="rect">
            <a:avLst/>
          </a:prstGeom>
          <a:solidFill>
            <a:srgbClr val="CFE2F3"/>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t>DrawAndSwap</a:t>
            </a:r>
            <a:endParaRPr sz="800"/>
          </a:p>
        </p:txBody>
      </p:sp>
      <p:sp>
        <p:nvSpPr>
          <p:cNvPr id="348" name="Google Shape;348;p37"/>
          <p:cNvSpPr/>
          <p:nvPr/>
        </p:nvSpPr>
        <p:spPr>
          <a:xfrm>
            <a:off x="471900" y="2126575"/>
            <a:ext cx="8222100" cy="965700"/>
          </a:xfrm>
          <a:prstGeom prst="rect">
            <a:avLst/>
          </a:prstGeom>
          <a:solidFill>
            <a:srgbClr val="F3F3F3"/>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000"/>
              <a:t>Renderer Thread</a:t>
            </a:r>
            <a:endParaRPr sz="1000"/>
          </a:p>
        </p:txBody>
      </p:sp>
      <p:sp>
        <p:nvSpPr>
          <p:cNvPr id="349" name="Google Shape;349;p37"/>
          <p:cNvSpPr/>
          <p:nvPr/>
        </p:nvSpPr>
        <p:spPr>
          <a:xfrm>
            <a:off x="577448" y="3545987"/>
            <a:ext cx="1066200" cy="242700"/>
          </a:xfrm>
          <a:prstGeom prst="rect">
            <a:avLst/>
          </a:prstGeom>
          <a:solidFill>
            <a:srgbClr val="CFE2F3"/>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t>BeginImplFrame</a:t>
            </a:r>
            <a:endParaRPr sz="800"/>
          </a:p>
        </p:txBody>
      </p:sp>
      <p:sp>
        <p:nvSpPr>
          <p:cNvPr id="350" name="Google Shape;350;p37"/>
          <p:cNvSpPr/>
          <p:nvPr/>
        </p:nvSpPr>
        <p:spPr>
          <a:xfrm>
            <a:off x="1411277" y="2458843"/>
            <a:ext cx="1240200" cy="242700"/>
          </a:xfrm>
          <a:prstGeom prst="rect">
            <a:avLst/>
          </a:prstGeom>
          <a:solidFill>
            <a:srgbClr val="F1C23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t>BeginMainFrame</a:t>
            </a:r>
            <a:endParaRPr sz="800"/>
          </a:p>
        </p:txBody>
      </p:sp>
      <p:cxnSp>
        <p:nvCxnSpPr>
          <p:cNvPr id="351" name="Google Shape;351;p37"/>
          <p:cNvCxnSpPr>
            <a:stCxn id="352" idx="3"/>
            <a:endCxn id="339" idx="1"/>
          </p:cNvCxnSpPr>
          <p:nvPr/>
        </p:nvCxnSpPr>
        <p:spPr>
          <a:xfrm>
            <a:off x="2561680" y="2822870"/>
            <a:ext cx="211200" cy="844500"/>
          </a:xfrm>
          <a:prstGeom prst="straightConnector1">
            <a:avLst/>
          </a:prstGeom>
          <a:noFill/>
          <a:ln cap="flat" cmpd="sng" w="19050">
            <a:solidFill>
              <a:srgbClr val="000000"/>
            </a:solidFill>
            <a:prstDash val="dot"/>
            <a:round/>
            <a:headEnd len="med" w="med" type="none"/>
            <a:tailEnd len="med" w="med" type="triangle"/>
          </a:ln>
        </p:spPr>
      </p:cxnSp>
      <p:cxnSp>
        <p:nvCxnSpPr>
          <p:cNvPr id="353" name="Google Shape;353;p37"/>
          <p:cNvCxnSpPr>
            <a:stCxn id="349" idx="0"/>
            <a:endCxn id="350" idx="1"/>
          </p:cNvCxnSpPr>
          <p:nvPr/>
        </p:nvCxnSpPr>
        <p:spPr>
          <a:xfrm flipH="1" rot="10800000">
            <a:off x="1110548" y="2580287"/>
            <a:ext cx="300600" cy="965700"/>
          </a:xfrm>
          <a:prstGeom prst="straightConnector1">
            <a:avLst/>
          </a:prstGeom>
          <a:noFill/>
          <a:ln cap="flat" cmpd="sng" w="19050">
            <a:solidFill>
              <a:srgbClr val="000000"/>
            </a:solidFill>
            <a:prstDash val="dot"/>
            <a:round/>
            <a:headEnd len="med" w="med" type="none"/>
            <a:tailEnd len="med" w="med" type="triangle"/>
          </a:ln>
        </p:spPr>
      </p:cxnSp>
      <p:sp>
        <p:nvSpPr>
          <p:cNvPr id="352" name="Google Shape;352;p37"/>
          <p:cNvSpPr/>
          <p:nvPr/>
        </p:nvSpPr>
        <p:spPr>
          <a:xfrm>
            <a:off x="1896880" y="2701520"/>
            <a:ext cx="664800" cy="242700"/>
          </a:xfrm>
          <a:prstGeom prst="rect">
            <a:avLst/>
          </a:prstGeom>
          <a:solidFill>
            <a:srgbClr val="F1C23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t>Commit</a:t>
            </a:r>
            <a:endParaRPr sz="800"/>
          </a:p>
        </p:txBody>
      </p:sp>
      <p:sp>
        <p:nvSpPr>
          <p:cNvPr id="354" name="Google Shape;354;p37"/>
          <p:cNvSpPr txBox="1"/>
          <p:nvPr/>
        </p:nvSpPr>
        <p:spPr>
          <a:xfrm>
            <a:off x="399150" y="4688950"/>
            <a:ext cx="1666500" cy="18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999999"/>
                </a:solidFill>
              </a:rPr>
              <a:t>diagram by vmiura@</a:t>
            </a:r>
            <a:endParaRPr sz="1000">
              <a:solidFill>
                <a:srgbClr val="999999"/>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8" name="Shape 358"/>
        <p:cNvGrpSpPr/>
        <p:nvPr/>
      </p:nvGrpSpPr>
      <p:grpSpPr>
        <a:xfrm>
          <a:off x="0" y="0"/>
          <a:ext cx="0" cy="0"/>
          <a:chOff x="0" y="0"/>
          <a:chExt cx="0" cy="0"/>
        </a:xfrm>
      </p:grpSpPr>
      <p:sp>
        <p:nvSpPr>
          <p:cNvPr id="359" name="Google Shape;359;p3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Threaded Ganesh Raster (v2)</a:t>
            </a:r>
            <a:endParaRPr/>
          </a:p>
        </p:txBody>
      </p:sp>
      <p:sp>
        <p:nvSpPr>
          <p:cNvPr id="360" name="Google Shape;360;p38"/>
          <p:cNvSpPr/>
          <p:nvPr/>
        </p:nvSpPr>
        <p:spPr>
          <a:xfrm>
            <a:off x="399150" y="3424616"/>
            <a:ext cx="8345700" cy="1066500"/>
          </a:xfrm>
          <a:prstGeom prst="rect">
            <a:avLst/>
          </a:prstGeom>
          <a:solidFill>
            <a:srgbClr val="F3F3F3"/>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800"/>
              <a:t>Worker Thread</a:t>
            </a:r>
            <a:endParaRPr sz="800"/>
          </a:p>
        </p:txBody>
      </p:sp>
      <p:sp>
        <p:nvSpPr>
          <p:cNvPr id="361" name="Google Shape;361;p38"/>
          <p:cNvSpPr/>
          <p:nvPr/>
        </p:nvSpPr>
        <p:spPr>
          <a:xfrm>
            <a:off x="399150" y="2057225"/>
            <a:ext cx="8345700" cy="1276200"/>
          </a:xfrm>
          <a:prstGeom prst="rect">
            <a:avLst/>
          </a:prstGeom>
          <a:solidFill>
            <a:srgbClr val="F3F3F3"/>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800"/>
              <a:t>Impl Thread</a:t>
            </a:r>
            <a:endParaRPr sz="800"/>
          </a:p>
        </p:txBody>
      </p:sp>
      <p:sp>
        <p:nvSpPr>
          <p:cNvPr id="362" name="Google Shape;362;p38"/>
          <p:cNvSpPr/>
          <p:nvPr/>
        </p:nvSpPr>
        <p:spPr>
          <a:xfrm>
            <a:off x="2648970" y="2412034"/>
            <a:ext cx="1082100" cy="2550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600"/>
              <a:t>Commit</a:t>
            </a:r>
            <a:endParaRPr sz="600"/>
          </a:p>
        </p:txBody>
      </p:sp>
      <p:sp>
        <p:nvSpPr>
          <p:cNvPr id="363" name="Google Shape;363;p38"/>
          <p:cNvSpPr/>
          <p:nvPr/>
        </p:nvSpPr>
        <p:spPr>
          <a:xfrm>
            <a:off x="2648970" y="2666968"/>
            <a:ext cx="1082100" cy="255000"/>
          </a:xfrm>
          <a:prstGeom prst="rect">
            <a:avLst/>
          </a:prstGeom>
          <a:solidFill>
            <a:srgbClr val="00FF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600"/>
              <a:t>PrepareTiles</a:t>
            </a:r>
            <a:endParaRPr sz="600"/>
          </a:p>
        </p:txBody>
      </p:sp>
      <p:sp>
        <p:nvSpPr>
          <p:cNvPr id="364" name="Google Shape;364;p38"/>
          <p:cNvSpPr/>
          <p:nvPr/>
        </p:nvSpPr>
        <p:spPr>
          <a:xfrm>
            <a:off x="4845428" y="2412048"/>
            <a:ext cx="1472400" cy="2550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600"/>
              <a:t>NotifyReadyToActivate</a:t>
            </a:r>
            <a:endParaRPr sz="600"/>
          </a:p>
        </p:txBody>
      </p:sp>
      <p:sp>
        <p:nvSpPr>
          <p:cNvPr id="365" name="Google Shape;365;p38"/>
          <p:cNvSpPr/>
          <p:nvPr/>
        </p:nvSpPr>
        <p:spPr>
          <a:xfrm>
            <a:off x="5221123" y="2666986"/>
            <a:ext cx="813600" cy="255000"/>
          </a:xfrm>
          <a:prstGeom prst="rect">
            <a:avLst/>
          </a:prstGeom>
          <a:solidFill>
            <a:srgbClr val="00FF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600"/>
              <a:t>Activate</a:t>
            </a:r>
            <a:endParaRPr sz="600"/>
          </a:p>
        </p:txBody>
      </p:sp>
      <p:sp>
        <p:nvSpPr>
          <p:cNvPr id="366" name="Google Shape;366;p38"/>
          <p:cNvSpPr/>
          <p:nvPr/>
        </p:nvSpPr>
        <p:spPr>
          <a:xfrm>
            <a:off x="6366521" y="2412048"/>
            <a:ext cx="1880400" cy="2550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600"/>
              <a:t>BeginImplFrameDeadline</a:t>
            </a:r>
            <a:endParaRPr sz="600"/>
          </a:p>
        </p:txBody>
      </p:sp>
      <p:sp>
        <p:nvSpPr>
          <p:cNvPr id="367" name="Google Shape;367;p38"/>
          <p:cNvSpPr/>
          <p:nvPr/>
        </p:nvSpPr>
        <p:spPr>
          <a:xfrm>
            <a:off x="6441508" y="2666986"/>
            <a:ext cx="1472400" cy="2550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600"/>
              <a:t>DrawAndSwap</a:t>
            </a:r>
            <a:endParaRPr sz="600"/>
          </a:p>
        </p:txBody>
      </p:sp>
      <p:sp>
        <p:nvSpPr>
          <p:cNvPr id="368" name="Google Shape;368;p38"/>
          <p:cNvSpPr/>
          <p:nvPr/>
        </p:nvSpPr>
        <p:spPr>
          <a:xfrm>
            <a:off x="620920" y="2412048"/>
            <a:ext cx="1259100" cy="2550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600"/>
              <a:t>BeginImplFrame</a:t>
            </a:r>
            <a:endParaRPr sz="600"/>
          </a:p>
        </p:txBody>
      </p:sp>
      <p:sp>
        <p:nvSpPr>
          <p:cNvPr id="369" name="Google Shape;369;p38"/>
          <p:cNvSpPr/>
          <p:nvPr/>
        </p:nvSpPr>
        <p:spPr>
          <a:xfrm>
            <a:off x="6937180" y="2921977"/>
            <a:ext cx="739200" cy="2550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600"/>
              <a:t>Draw</a:t>
            </a:r>
            <a:endParaRPr sz="600"/>
          </a:p>
        </p:txBody>
      </p:sp>
      <p:sp>
        <p:nvSpPr>
          <p:cNvPr id="370" name="Google Shape;370;p38"/>
          <p:cNvSpPr/>
          <p:nvPr/>
        </p:nvSpPr>
        <p:spPr>
          <a:xfrm>
            <a:off x="1972778" y="3559324"/>
            <a:ext cx="5147700" cy="7896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700"/>
              <a:t>TaskGraphRunner</a:t>
            </a:r>
            <a:endParaRPr b="1" sz="700"/>
          </a:p>
        </p:txBody>
      </p:sp>
      <p:sp>
        <p:nvSpPr>
          <p:cNvPr id="371" name="Google Shape;371;p38"/>
          <p:cNvSpPr/>
          <p:nvPr/>
        </p:nvSpPr>
        <p:spPr>
          <a:xfrm>
            <a:off x="3587549" y="3945924"/>
            <a:ext cx="917100" cy="255000"/>
          </a:xfrm>
          <a:prstGeom prst="rect">
            <a:avLst/>
          </a:prstGeom>
          <a:solidFill>
            <a:srgbClr val="00FF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600"/>
              <a:t>RasterTask</a:t>
            </a:r>
            <a:endParaRPr sz="600"/>
          </a:p>
        </p:txBody>
      </p:sp>
      <p:sp>
        <p:nvSpPr>
          <p:cNvPr id="372" name="Google Shape;372;p38"/>
          <p:cNvSpPr/>
          <p:nvPr/>
        </p:nvSpPr>
        <p:spPr>
          <a:xfrm>
            <a:off x="4619184" y="3945924"/>
            <a:ext cx="917100" cy="255000"/>
          </a:xfrm>
          <a:prstGeom prst="rect">
            <a:avLst/>
          </a:prstGeom>
          <a:solidFill>
            <a:srgbClr val="00FF00"/>
          </a:solidFill>
          <a:ln cap="flat" cmpd="sng" w="9525">
            <a:solidFill>
              <a:srgbClr val="000000"/>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600"/>
              <a:t>RasterTask</a:t>
            </a:r>
            <a:endParaRPr sz="600"/>
          </a:p>
        </p:txBody>
      </p:sp>
      <p:cxnSp>
        <p:nvCxnSpPr>
          <p:cNvPr id="373" name="Google Shape;373;p38"/>
          <p:cNvCxnSpPr>
            <a:stCxn id="363" idx="2"/>
            <a:endCxn id="371" idx="1"/>
          </p:cNvCxnSpPr>
          <p:nvPr/>
        </p:nvCxnSpPr>
        <p:spPr>
          <a:xfrm>
            <a:off x="3190020" y="2921968"/>
            <a:ext cx="397500" cy="1151400"/>
          </a:xfrm>
          <a:prstGeom prst="straightConnector1">
            <a:avLst/>
          </a:prstGeom>
          <a:noFill/>
          <a:ln cap="flat" cmpd="sng" w="9525">
            <a:solidFill>
              <a:srgbClr val="000000"/>
            </a:solidFill>
            <a:prstDash val="dash"/>
            <a:round/>
            <a:headEnd len="med" w="med" type="none"/>
            <a:tailEnd len="med" w="med" type="triangle"/>
          </a:ln>
        </p:spPr>
      </p:cxnSp>
      <p:cxnSp>
        <p:nvCxnSpPr>
          <p:cNvPr id="374" name="Google Shape;374;p38"/>
          <p:cNvCxnSpPr>
            <a:stCxn id="371" idx="3"/>
            <a:endCxn id="364" idx="1"/>
          </p:cNvCxnSpPr>
          <p:nvPr/>
        </p:nvCxnSpPr>
        <p:spPr>
          <a:xfrm flipH="1" rot="10800000">
            <a:off x="4504649" y="2539524"/>
            <a:ext cx="340800" cy="1533900"/>
          </a:xfrm>
          <a:prstGeom prst="straightConnector1">
            <a:avLst/>
          </a:prstGeom>
          <a:noFill/>
          <a:ln cap="flat" cmpd="sng" w="9525">
            <a:solidFill>
              <a:srgbClr val="000000"/>
            </a:solidFill>
            <a:prstDash val="dash"/>
            <a:round/>
            <a:headEnd len="med" w="med" type="none"/>
            <a:tailEnd len="med" w="med" type="triangle"/>
          </a:ln>
        </p:spPr>
      </p:cxnSp>
      <p:sp>
        <p:nvSpPr>
          <p:cNvPr id="375" name="Google Shape;375;p38"/>
          <p:cNvSpPr/>
          <p:nvPr/>
        </p:nvSpPr>
        <p:spPr>
          <a:xfrm>
            <a:off x="5650820" y="3945924"/>
            <a:ext cx="917100" cy="255000"/>
          </a:xfrm>
          <a:prstGeom prst="rect">
            <a:avLst/>
          </a:prstGeom>
          <a:solidFill>
            <a:srgbClr val="00FF00"/>
          </a:solidFill>
          <a:ln cap="flat" cmpd="sng" w="9525">
            <a:solidFill>
              <a:srgbClr val="000000"/>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600"/>
              <a:t>...</a:t>
            </a:r>
            <a:endParaRPr sz="600"/>
          </a:p>
        </p:txBody>
      </p:sp>
      <p:sp>
        <p:nvSpPr>
          <p:cNvPr id="376" name="Google Shape;376;p38"/>
          <p:cNvSpPr txBox="1"/>
          <p:nvPr/>
        </p:nvSpPr>
        <p:spPr>
          <a:xfrm>
            <a:off x="399150" y="4688950"/>
            <a:ext cx="1666500" cy="18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999999"/>
                </a:solidFill>
              </a:rPr>
              <a:t>diagram by vmiura@</a:t>
            </a:r>
            <a:endParaRPr sz="1000">
              <a:solidFill>
                <a:srgbClr val="999999"/>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0" name="Shape 380"/>
        <p:cNvGrpSpPr/>
        <p:nvPr/>
      </p:nvGrpSpPr>
      <p:grpSpPr>
        <a:xfrm>
          <a:off x="0" y="0"/>
          <a:ext cx="0" cy="0"/>
          <a:chOff x="0" y="0"/>
          <a:chExt cx="0" cy="0"/>
        </a:xfrm>
      </p:grpSpPr>
      <p:sp>
        <p:nvSpPr>
          <p:cNvPr id="381" name="Google Shape;381;p3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THE END</a:t>
            </a:r>
            <a:endParaRPr/>
          </a:p>
        </p:txBody>
      </p:sp>
      <p:sp>
        <p:nvSpPr>
          <p:cNvPr id="382" name="Google Shape;382;p3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(for now)</a:t>
            </a:r>
            <a:endParaRPr/>
          </a:p>
        </p:txBody>
      </p:sp>
      <p:sp>
        <p:nvSpPr>
          <p:cNvPr id="383" name="Google Shape;383;p3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Other things currently in flight:</a:t>
            </a:r>
            <a:endParaRPr/>
          </a:p>
          <a:p>
            <a:pPr indent="-342900" lvl="0" marL="457200" rtl="0" algn="l">
              <a:spcBef>
                <a:spcPts val="1600"/>
              </a:spcBef>
              <a:spcAft>
                <a:spcPts val="0"/>
              </a:spcAft>
              <a:buSzPts val="1800"/>
              <a:buChar char="●"/>
            </a:pPr>
            <a:r>
              <a:rPr lang="en"/>
              <a:t>MUS</a:t>
            </a:r>
            <a:endParaRPr/>
          </a:p>
          <a:p>
            <a:pPr indent="-342900" lvl="0" marL="457200" rtl="0" algn="l">
              <a:spcBef>
                <a:spcPts val="0"/>
              </a:spcBef>
              <a:spcAft>
                <a:spcPts val="0"/>
              </a:spcAft>
              <a:buSzPts val="1800"/>
              <a:buChar char="●"/>
            </a:pPr>
            <a:r>
              <a:rPr lang="en"/>
              <a:t>slimming paint v2, v3, v4</a:t>
            </a:r>
            <a:endParaRPr/>
          </a:p>
          <a:p>
            <a:pPr indent="-342900" lvl="0" marL="457200" rtl="0" algn="l">
              <a:spcBef>
                <a:spcPts val="0"/>
              </a:spcBef>
              <a:spcAft>
                <a:spcPts val="0"/>
              </a:spcAft>
              <a:buSzPts val="1800"/>
              <a:buChar char="●"/>
            </a:pPr>
            <a:r>
              <a:rPr lang="en"/>
              <a:t>color correctness</a:t>
            </a:r>
            <a:endParaRPr/>
          </a:p>
          <a:p>
            <a:pPr indent="-342900" lvl="0" marL="457200" rtl="0" algn="l">
              <a:spcBef>
                <a:spcPts val="0"/>
              </a:spcBef>
              <a:spcAft>
                <a:spcPts val="0"/>
              </a:spcAft>
              <a:buSzPts val="1800"/>
              <a:buChar char="●"/>
            </a:pPr>
            <a:r>
              <a:rPr lang="en"/>
              <a:t>custom display lists</a:t>
            </a:r>
            <a:endParaRPr/>
          </a:p>
          <a:p>
            <a:pPr indent="-342900" lvl="0" marL="457200" rtl="0" algn="l">
              <a:spcBef>
                <a:spcPts val="0"/>
              </a:spcBef>
              <a:spcAft>
                <a:spcPts val="0"/>
              </a:spcAft>
              <a:buSzPts val="1800"/>
              <a:buChar char="●"/>
            </a:pPr>
            <a:r>
              <a:rPr lang="en"/>
              <a:t>image checkering</a:t>
            </a:r>
            <a:endParaRPr/>
          </a:p>
          <a:p>
            <a:pPr indent="-342900" lvl="0" marL="457200" rtl="0" algn="l">
              <a:spcBef>
                <a:spcPts val="0"/>
              </a:spcBef>
              <a:spcAft>
                <a:spcPts val="0"/>
              </a:spcAft>
              <a:buSzPts val="1800"/>
              <a:buChar char="●"/>
            </a:pPr>
            <a:r>
              <a:rPr lang="en"/>
              <a:t>WebGL next</a:t>
            </a:r>
            <a:endParaRPr/>
          </a:p>
          <a:p>
            <a:pPr indent="-342900" lvl="0" marL="457200" rtl="0" algn="l">
              <a:spcBef>
                <a:spcPts val="0"/>
              </a:spcBef>
              <a:spcAft>
                <a:spcPts val="0"/>
              </a:spcAft>
              <a:buSzPts val="1800"/>
              <a:buChar char="●"/>
            </a:pPr>
            <a:r>
              <a:rPr lang="en"/>
              <a:t>cc::SkiaRenderer</a:t>
            </a:r>
            <a:endParaRPr/>
          </a:p>
          <a:p>
            <a:pPr indent="-342900" lvl="0" marL="457200" rtl="0" algn="l">
              <a:spcBef>
                <a:spcPts val="0"/>
              </a:spcBef>
              <a:spcAft>
                <a:spcPts val="0"/>
              </a:spcAft>
              <a:buSzPts val="1800"/>
              <a:buChar char="●"/>
            </a:pPr>
            <a:r>
              <a:rPr lang="en"/>
              <a:t>Vulkan</a:t>
            </a:r>
            <a:endParaRPr/>
          </a:p>
          <a:p>
            <a:pPr indent="-342900" lvl="0" marL="457200" rtl="0" algn="l">
              <a:spcBef>
                <a:spcPts val="0"/>
              </a:spcBef>
              <a:spcAft>
                <a:spcPts val="0"/>
              </a:spcAft>
              <a:buSzPts val="1800"/>
              <a:buChar char="●"/>
            </a:pPr>
            <a:r>
              <a:rPr lang="en"/>
              <a:t>VR</a:t>
            </a:r>
            <a:endParaRPr/>
          </a:p>
          <a:p>
            <a:pPr indent="-342900" lvl="0" marL="457200" rtl="0" algn="l">
              <a:spcBef>
                <a:spcPts val="0"/>
              </a:spcBef>
              <a:spcAft>
                <a:spcPts val="0"/>
              </a:spcAft>
              <a:buSzPts val="1800"/>
              <a:buChar char="●"/>
            </a:pPr>
            <a:r>
              <a:rPr lang="en"/>
              <a:t>&amp;c &amp;c &amp;c</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7" name="Shape 387"/>
        <p:cNvGrpSpPr/>
        <p:nvPr/>
      </p:nvGrpSpPr>
      <p:grpSpPr>
        <a:xfrm>
          <a:off x="0" y="0"/>
          <a:ext cx="0" cy="0"/>
          <a:chOff x="0" y="0"/>
          <a:chExt cx="0" cy="0"/>
        </a:xfrm>
      </p:grpSpPr>
      <p:sp>
        <p:nvSpPr>
          <p:cNvPr id="388" name="Google Shape;388;p4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Conclusions</a:t>
            </a:r>
            <a:endParaRPr/>
          </a:p>
        </p:txBody>
      </p:sp>
      <p:sp>
        <p:nvSpPr>
          <p:cNvPr id="389" name="Google Shape;389;p40"/>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We are always already working on accelerated path rendering.</a:t>
            </a:r>
            <a:endParaRPr/>
          </a:p>
          <a:p>
            <a:pPr indent="-342900" lvl="0" marL="457200" rtl="0" algn="l">
              <a:spcBef>
                <a:spcPts val="0"/>
              </a:spcBef>
              <a:spcAft>
                <a:spcPts val="0"/>
              </a:spcAft>
              <a:buSzPts val="1800"/>
              <a:buAutoNum type="arabicPeriod"/>
            </a:pPr>
            <a:r>
              <a:rPr lang="en"/>
              <a:t>Pick your numerical constants well the first time.</a:t>
            </a:r>
            <a:endParaRPr/>
          </a:p>
          <a:p>
            <a:pPr indent="-342900" lvl="0" marL="457200" rtl="0" algn="l">
              <a:spcBef>
                <a:spcPts val="0"/>
              </a:spcBef>
              <a:spcAft>
                <a:spcPts val="0"/>
              </a:spcAft>
              <a:buSzPts val="1800"/>
              <a:buAutoNum type="arabicPeriod"/>
            </a:pPr>
            <a:r>
              <a:rPr lang="en"/>
              <a:t>Major graphics features take a hella long time to ship everywhere.</a:t>
            </a:r>
            <a:endParaRPr/>
          </a:p>
          <a:p>
            <a:pPr indent="-342900" lvl="0" marL="457200" rtl="0" algn="l">
              <a:spcBef>
                <a:spcPts val="0"/>
              </a:spcBef>
              <a:spcAft>
                <a:spcPts val="0"/>
              </a:spcAft>
              <a:buSzPts val="1800"/>
              <a:buAutoNum type="arabicPeriod"/>
            </a:pPr>
            <a:r>
              <a:rPr lang="en"/>
              <a:t>Chrome graphics makes terrible cases ok and great cases...also just ok.</a:t>
            </a:r>
            <a:endParaRPr/>
          </a:p>
          <a:p>
            <a:pPr indent="-342900" lvl="0" marL="457200" rtl="0" algn="l">
              <a:spcBef>
                <a:spcPts val="0"/>
              </a:spcBef>
              <a:spcAft>
                <a:spcPts val="0"/>
              </a:spcAft>
              <a:buSzPts val="1800"/>
              <a:buAutoNum type="arabicPeriod"/>
            </a:pPr>
            <a:r>
              <a:rPr lang="en"/>
              <a:t>Everything starts out simple but is often complicated for a reason.  :C</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Ancient History (2008)</a:t>
            </a:r>
            <a:endParaRPr/>
          </a:p>
        </p:txBody>
      </p:sp>
      <p:sp>
        <p:nvSpPr>
          <p:cNvPr id="81" name="Google Shape;81;p15"/>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 GPU process: only browser and renderer processes.</a:t>
            </a:r>
            <a:endParaRPr/>
          </a:p>
          <a:p>
            <a:pPr indent="0" lvl="0" marL="0" rtl="0" algn="l">
              <a:spcBef>
                <a:spcPts val="1600"/>
              </a:spcBef>
              <a:spcAft>
                <a:spcPts val="0"/>
              </a:spcAft>
              <a:buNone/>
            </a:pPr>
            <a:r>
              <a:rPr lang="en"/>
              <a:t>No compositor.  No shaders.  No command buffer.</a:t>
            </a:r>
            <a:endParaRPr/>
          </a:p>
          <a:p>
            <a:pPr indent="0" lvl="0" marL="0" rtl="0" algn="l">
              <a:spcBef>
                <a:spcPts val="1600"/>
              </a:spcBef>
              <a:spcAft>
                <a:spcPts val="0"/>
              </a:spcAft>
              <a:buNone/>
            </a:pPr>
            <a:r>
              <a:rPr lang="en"/>
              <a:t>Everything software rastered on demand.</a:t>
            </a:r>
            <a:endParaRPr/>
          </a:p>
          <a:p>
            <a:pPr indent="0" lvl="0" marL="0" rtl="0" algn="l">
              <a:spcBef>
                <a:spcPts val="1600"/>
              </a:spcBef>
              <a:spcAft>
                <a:spcPts val="1600"/>
              </a:spcAft>
              <a:buNone/>
            </a:pPr>
            <a:r>
              <a:rPr lang="en"/>
              <a:t>(Windows only)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Historical diagram outlining how ancient Chromites got content on screen</a:t>
            </a:r>
            <a:endParaRPr/>
          </a:p>
        </p:txBody>
      </p:sp>
      <p:sp>
        <p:nvSpPr>
          <p:cNvPr id="87" name="Google Shape;87;p16"/>
          <p:cNvSpPr/>
          <p:nvPr/>
        </p:nvSpPr>
        <p:spPr>
          <a:xfrm>
            <a:off x="2183600" y="1315900"/>
            <a:ext cx="2226000" cy="25857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6"/>
          <p:cNvSpPr/>
          <p:nvPr/>
        </p:nvSpPr>
        <p:spPr>
          <a:xfrm>
            <a:off x="2418650" y="1682375"/>
            <a:ext cx="387000" cy="3594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6"/>
          <p:cNvSpPr/>
          <p:nvPr/>
        </p:nvSpPr>
        <p:spPr>
          <a:xfrm>
            <a:off x="2886300" y="1497275"/>
            <a:ext cx="562500" cy="1851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6"/>
          <p:cNvSpPr/>
          <p:nvPr/>
        </p:nvSpPr>
        <p:spPr>
          <a:xfrm>
            <a:off x="2367800" y="3359925"/>
            <a:ext cx="1857600" cy="2886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1" name="Google Shape;91;p16"/>
          <p:cNvCxnSpPr/>
          <p:nvPr/>
        </p:nvCxnSpPr>
        <p:spPr>
          <a:xfrm>
            <a:off x="1492375" y="1529900"/>
            <a:ext cx="1126200" cy="337800"/>
          </a:xfrm>
          <a:prstGeom prst="straightConnector1">
            <a:avLst/>
          </a:prstGeom>
          <a:noFill/>
          <a:ln cap="flat" cmpd="sng" w="9525">
            <a:solidFill>
              <a:srgbClr val="FF0000"/>
            </a:solidFill>
            <a:prstDash val="solid"/>
            <a:round/>
            <a:headEnd len="med" w="med" type="none"/>
            <a:tailEnd len="med" w="med" type="triangle"/>
          </a:ln>
        </p:spPr>
      </p:cxnSp>
      <p:cxnSp>
        <p:nvCxnSpPr>
          <p:cNvPr id="92" name="Google Shape;92;p16"/>
          <p:cNvCxnSpPr/>
          <p:nvPr/>
        </p:nvCxnSpPr>
        <p:spPr>
          <a:xfrm>
            <a:off x="1498975" y="1528350"/>
            <a:ext cx="1734000" cy="73500"/>
          </a:xfrm>
          <a:prstGeom prst="straightConnector1">
            <a:avLst/>
          </a:prstGeom>
          <a:noFill/>
          <a:ln cap="flat" cmpd="sng" w="9525">
            <a:solidFill>
              <a:srgbClr val="FF0000"/>
            </a:solidFill>
            <a:prstDash val="solid"/>
            <a:round/>
            <a:headEnd len="med" w="med" type="none"/>
            <a:tailEnd len="med" w="med" type="triangle"/>
          </a:ln>
        </p:spPr>
      </p:cxnSp>
      <p:cxnSp>
        <p:nvCxnSpPr>
          <p:cNvPr id="93" name="Google Shape;93;p16"/>
          <p:cNvCxnSpPr/>
          <p:nvPr/>
        </p:nvCxnSpPr>
        <p:spPr>
          <a:xfrm>
            <a:off x="1528350" y="1543050"/>
            <a:ext cx="1469400" cy="1969200"/>
          </a:xfrm>
          <a:prstGeom prst="straightConnector1">
            <a:avLst/>
          </a:prstGeom>
          <a:noFill/>
          <a:ln cap="flat" cmpd="sng" w="9525">
            <a:solidFill>
              <a:srgbClr val="FF0000"/>
            </a:solidFill>
            <a:prstDash val="solid"/>
            <a:round/>
            <a:headEnd len="med" w="med" type="none"/>
            <a:tailEnd len="med" w="med" type="triangle"/>
          </a:ln>
        </p:spPr>
      </p:cxnSp>
      <p:sp>
        <p:nvSpPr>
          <p:cNvPr id="94" name="Google Shape;94;p16"/>
          <p:cNvSpPr txBox="1"/>
          <p:nvPr/>
        </p:nvSpPr>
        <p:spPr>
          <a:xfrm>
            <a:off x="1909100" y="702638"/>
            <a:ext cx="2775000" cy="77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RenderWidget’s</a:t>
            </a:r>
            <a:endParaRPr/>
          </a:p>
          <a:p>
            <a:pPr indent="0" lvl="0" marL="0" rtl="0" algn="ctr">
              <a:spcBef>
                <a:spcPts val="0"/>
              </a:spcBef>
              <a:spcAft>
                <a:spcPts val="0"/>
              </a:spcAft>
              <a:buNone/>
            </a:pPr>
            <a:r>
              <a:rPr lang="en"/>
              <a:t>PaintAggregator</a:t>
            </a:r>
            <a:endParaRPr/>
          </a:p>
        </p:txBody>
      </p:sp>
      <p:sp>
        <p:nvSpPr>
          <p:cNvPr id="95" name="Google Shape;95;p16"/>
          <p:cNvSpPr txBox="1"/>
          <p:nvPr/>
        </p:nvSpPr>
        <p:spPr>
          <a:xfrm>
            <a:off x="74425" y="1304125"/>
            <a:ext cx="2005200" cy="288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 I</a:t>
            </a:r>
            <a:r>
              <a:rPr lang="en"/>
              <a:t>nvalidate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(2) DoDeferredUpdate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(3) Aggregate invalidations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(4) Raster aggregate areas via Blink paint</a:t>
            </a:r>
            <a:endParaRPr/>
          </a:p>
          <a:p>
            <a:pPr indent="0" lvl="0" marL="0" rtl="0" algn="l">
              <a:spcBef>
                <a:spcPts val="0"/>
              </a:spcBef>
              <a:spcAft>
                <a:spcPts val="0"/>
              </a:spcAft>
              <a:buNone/>
            </a:pPr>
            <a:r>
              <a:rPr lang="en"/>
              <a:t>To bitmaps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(5) Send bitmaps to Browser via transport dibs</a:t>
            </a:r>
            <a:endParaRPr/>
          </a:p>
          <a:p>
            <a:pPr indent="0" lvl="0" marL="0" rtl="0" algn="l">
              <a:spcBef>
                <a:spcPts val="0"/>
              </a:spcBef>
              <a:spcAft>
                <a:spcPts val="0"/>
              </a:spcAft>
              <a:buNone/>
            </a:pPr>
            <a:r>
              <a:t/>
            </a:r>
            <a:endParaRPr/>
          </a:p>
        </p:txBody>
      </p:sp>
      <p:sp>
        <p:nvSpPr>
          <p:cNvPr id="96" name="Google Shape;96;p16"/>
          <p:cNvSpPr txBox="1"/>
          <p:nvPr/>
        </p:nvSpPr>
        <p:spPr>
          <a:xfrm>
            <a:off x="296025" y="782500"/>
            <a:ext cx="1132200" cy="49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WebKit</a:t>
            </a:r>
            <a:endParaRPr/>
          </a:p>
          <a:p>
            <a:pPr indent="0" lvl="0" marL="0" rtl="0" algn="l">
              <a:spcBef>
                <a:spcPts val="0"/>
              </a:spcBef>
              <a:spcAft>
                <a:spcPts val="0"/>
              </a:spcAft>
              <a:buNone/>
            </a:pPr>
            <a:r>
              <a:t/>
            </a:r>
            <a:endParaRPr/>
          </a:p>
        </p:txBody>
      </p:sp>
      <p:sp>
        <p:nvSpPr>
          <p:cNvPr id="97" name="Google Shape;97;p16"/>
          <p:cNvSpPr/>
          <p:nvPr/>
        </p:nvSpPr>
        <p:spPr>
          <a:xfrm>
            <a:off x="2367800" y="1450550"/>
            <a:ext cx="1132200" cy="647100"/>
          </a:xfrm>
          <a:prstGeom prst="rect">
            <a:avLst/>
          </a:prstGeom>
          <a:no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6"/>
          <p:cNvSpPr txBox="1"/>
          <p:nvPr/>
        </p:nvSpPr>
        <p:spPr>
          <a:xfrm>
            <a:off x="4662150" y="1304125"/>
            <a:ext cx="4262700" cy="160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6"/>
          <p:cNvSpPr/>
          <p:nvPr/>
        </p:nvSpPr>
        <p:spPr>
          <a:xfrm>
            <a:off x="2294625" y="3322925"/>
            <a:ext cx="2005200" cy="396300"/>
          </a:xfrm>
          <a:prstGeom prst="rect">
            <a:avLst/>
          </a:prstGeom>
          <a:no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0" name="Google Shape;100;p16"/>
          <p:cNvCxnSpPr/>
          <p:nvPr/>
        </p:nvCxnSpPr>
        <p:spPr>
          <a:xfrm flipH="1" rot="10800000">
            <a:off x="1616525" y="1835275"/>
            <a:ext cx="1639800" cy="618900"/>
          </a:xfrm>
          <a:prstGeom prst="straightConnector1">
            <a:avLst/>
          </a:prstGeom>
          <a:noFill/>
          <a:ln cap="flat" cmpd="sng" w="9525">
            <a:solidFill>
              <a:srgbClr val="0000FF"/>
            </a:solidFill>
            <a:prstDash val="solid"/>
            <a:round/>
            <a:headEnd len="med" w="med" type="none"/>
            <a:tailEnd len="med" w="med" type="triangle"/>
          </a:ln>
        </p:spPr>
      </p:cxnSp>
      <p:cxnSp>
        <p:nvCxnSpPr>
          <p:cNvPr id="101" name="Google Shape;101;p16"/>
          <p:cNvCxnSpPr/>
          <p:nvPr/>
        </p:nvCxnSpPr>
        <p:spPr>
          <a:xfrm>
            <a:off x="1601825" y="2424800"/>
            <a:ext cx="1869000" cy="1031400"/>
          </a:xfrm>
          <a:prstGeom prst="straightConnector1">
            <a:avLst/>
          </a:prstGeom>
          <a:noFill/>
          <a:ln cap="flat" cmpd="sng" w="9525">
            <a:solidFill>
              <a:srgbClr val="4A86E8"/>
            </a:solidFill>
            <a:prstDash val="solid"/>
            <a:round/>
            <a:headEnd len="med" w="med" type="none"/>
            <a:tailEnd len="med" w="med" type="triangle"/>
          </a:ln>
        </p:spPr>
      </p:cxnSp>
      <p:cxnSp>
        <p:nvCxnSpPr>
          <p:cNvPr id="102" name="Google Shape;102;p16"/>
          <p:cNvCxnSpPr/>
          <p:nvPr/>
        </p:nvCxnSpPr>
        <p:spPr>
          <a:xfrm>
            <a:off x="308600" y="4408725"/>
            <a:ext cx="4232400" cy="0"/>
          </a:xfrm>
          <a:prstGeom prst="straightConnector1">
            <a:avLst/>
          </a:prstGeom>
          <a:noFill/>
          <a:ln cap="flat" cmpd="sng" w="9525">
            <a:solidFill>
              <a:schemeClr val="dk2"/>
            </a:solidFill>
            <a:prstDash val="solid"/>
            <a:round/>
            <a:headEnd len="med" w="med" type="none"/>
            <a:tailEnd len="med" w="med" type="none"/>
          </a:ln>
        </p:spPr>
      </p:cxnSp>
      <p:sp>
        <p:nvSpPr>
          <p:cNvPr id="103" name="Google Shape;103;p16"/>
          <p:cNvSpPr txBox="1"/>
          <p:nvPr/>
        </p:nvSpPr>
        <p:spPr>
          <a:xfrm>
            <a:off x="690625" y="4554275"/>
            <a:ext cx="3350700" cy="855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Renderer process</a:t>
            </a:r>
            <a:endParaRPr/>
          </a:p>
        </p:txBody>
      </p:sp>
      <p:cxnSp>
        <p:nvCxnSpPr>
          <p:cNvPr id="104" name="Google Shape;104;p16"/>
          <p:cNvCxnSpPr/>
          <p:nvPr/>
        </p:nvCxnSpPr>
        <p:spPr>
          <a:xfrm>
            <a:off x="4781525" y="4408725"/>
            <a:ext cx="4232400" cy="0"/>
          </a:xfrm>
          <a:prstGeom prst="straightConnector1">
            <a:avLst/>
          </a:prstGeom>
          <a:noFill/>
          <a:ln cap="flat" cmpd="sng" w="9525">
            <a:solidFill>
              <a:schemeClr val="dk2"/>
            </a:solidFill>
            <a:prstDash val="solid"/>
            <a:round/>
            <a:headEnd len="med" w="med" type="none"/>
            <a:tailEnd len="med" w="med" type="none"/>
          </a:ln>
        </p:spPr>
      </p:cxnSp>
      <p:sp>
        <p:nvSpPr>
          <p:cNvPr id="105" name="Google Shape;105;p16"/>
          <p:cNvSpPr txBox="1"/>
          <p:nvPr/>
        </p:nvSpPr>
        <p:spPr>
          <a:xfrm>
            <a:off x="5163550" y="4554275"/>
            <a:ext cx="3350700" cy="855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Browser</a:t>
            </a:r>
            <a:r>
              <a:rPr lang="en"/>
              <a:t> process</a:t>
            </a:r>
            <a:endParaRPr/>
          </a:p>
        </p:txBody>
      </p:sp>
      <p:sp>
        <p:nvSpPr>
          <p:cNvPr id="106" name="Google Shape;106;p16"/>
          <p:cNvSpPr/>
          <p:nvPr/>
        </p:nvSpPr>
        <p:spPr>
          <a:xfrm>
            <a:off x="5784725" y="1293813"/>
            <a:ext cx="2226000" cy="25857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6"/>
          <p:cNvSpPr/>
          <p:nvPr/>
        </p:nvSpPr>
        <p:spPr>
          <a:xfrm>
            <a:off x="5968925" y="1428463"/>
            <a:ext cx="1132200" cy="6471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6"/>
          <p:cNvSpPr/>
          <p:nvPr/>
        </p:nvSpPr>
        <p:spPr>
          <a:xfrm>
            <a:off x="5895750" y="3300838"/>
            <a:ext cx="2005200" cy="3963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6"/>
          <p:cNvSpPr txBox="1"/>
          <p:nvPr/>
        </p:nvSpPr>
        <p:spPr>
          <a:xfrm>
            <a:off x="6199625" y="979375"/>
            <a:ext cx="1396200" cy="855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HWND</a:t>
            </a:r>
            <a:endParaRPr/>
          </a:p>
        </p:txBody>
      </p:sp>
      <p:cxnSp>
        <p:nvCxnSpPr>
          <p:cNvPr id="110" name="Google Shape;110;p16"/>
          <p:cNvCxnSpPr/>
          <p:nvPr/>
        </p:nvCxnSpPr>
        <p:spPr>
          <a:xfrm flipH="1" rot="10800000">
            <a:off x="3262450" y="1851925"/>
            <a:ext cx="2836200" cy="146700"/>
          </a:xfrm>
          <a:prstGeom prst="straightConnector1">
            <a:avLst/>
          </a:prstGeom>
          <a:noFill/>
          <a:ln cap="flat" cmpd="sng" w="9525">
            <a:solidFill>
              <a:schemeClr val="dk2"/>
            </a:solidFill>
            <a:prstDash val="solid"/>
            <a:round/>
            <a:headEnd len="med" w="med" type="none"/>
            <a:tailEnd len="med" w="med" type="triangle"/>
          </a:ln>
        </p:spPr>
      </p:cxnSp>
      <p:cxnSp>
        <p:nvCxnSpPr>
          <p:cNvPr id="111" name="Google Shape;111;p16"/>
          <p:cNvCxnSpPr/>
          <p:nvPr/>
        </p:nvCxnSpPr>
        <p:spPr>
          <a:xfrm>
            <a:off x="3953250" y="3497638"/>
            <a:ext cx="2556900" cy="0"/>
          </a:xfrm>
          <a:prstGeom prst="straightConnector1">
            <a:avLst/>
          </a:prstGeom>
          <a:noFill/>
          <a:ln cap="flat" cmpd="sng" w="9525">
            <a:solidFill>
              <a:schemeClr val="dk2"/>
            </a:solidFill>
            <a:prstDash val="solid"/>
            <a:round/>
            <a:headEnd len="med" w="med" type="none"/>
            <a:tailEnd len="med" w="med" type="triangle"/>
          </a:ln>
        </p:spPr>
      </p:cxnSp>
      <p:sp>
        <p:nvSpPr>
          <p:cNvPr id="112" name="Google Shape;112;p16"/>
          <p:cNvSpPr txBox="1"/>
          <p:nvPr/>
        </p:nvSpPr>
        <p:spPr>
          <a:xfrm>
            <a:off x="4531062" y="1346150"/>
            <a:ext cx="1132200" cy="855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Shared memory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1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Accelerated Compositing (2009)</a:t>
            </a:r>
            <a:endParaRPr/>
          </a:p>
        </p:txBody>
      </p:sp>
      <p:sp>
        <p:nvSpPr>
          <p:cNvPr id="118" name="Google Shape;118;p17"/>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3D CSS is the first trigger to go into “accelerated compositing” mode.</a:t>
            </a:r>
            <a:endParaRPr/>
          </a:p>
          <a:p>
            <a:pPr indent="0" lvl="0" marL="0" rtl="0" algn="l">
              <a:spcBef>
                <a:spcPts val="1600"/>
              </a:spcBef>
              <a:spcAft>
                <a:spcPts val="0"/>
              </a:spcAft>
              <a:buNone/>
            </a:pPr>
            <a:r>
              <a:rPr lang="en"/>
              <a:t>Once any renderer content is drawn on screen with the GPU then suddenly:</a:t>
            </a:r>
            <a:endParaRPr/>
          </a:p>
          <a:p>
            <a:pPr indent="-342900" lvl="0" marL="457200" rtl="0" algn="l">
              <a:spcBef>
                <a:spcPts val="1600"/>
              </a:spcBef>
              <a:spcAft>
                <a:spcPts val="0"/>
              </a:spcAft>
              <a:buSzPts val="1800"/>
              <a:buChar char="●"/>
            </a:pPr>
            <a:r>
              <a:rPr lang="en"/>
              <a:t>All renderer content needs to be drawn with GPU</a:t>
            </a:r>
            <a:endParaRPr/>
          </a:p>
          <a:p>
            <a:pPr indent="-342900" lvl="0" marL="457200" rtl="0" algn="l">
              <a:spcBef>
                <a:spcPts val="0"/>
              </a:spcBef>
              <a:spcAft>
                <a:spcPts val="0"/>
              </a:spcAft>
              <a:buSzPts val="1800"/>
              <a:buChar char="●"/>
            </a:pPr>
            <a:r>
              <a:rPr lang="en"/>
              <a:t>Overlapping content needs to be detected (thus RenderLayerCompositor)</a:t>
            </a:r>
            <a:endParaRPr/>
          </a:p>
          <a:p>
            <a:pPr indent="-342900" lvl="0" marL="457200" rtl="0" algn="l">
              <a:spcBef>
                <a:spcPts val="0"/>
              </a:spcBef>
              <a:spcAft>
                <a:spcPts val="0"/>
              </a:spcAft>
              <a:buSzPts val="1800"/>
              <a:buChar char="●"/>
            </a:pPr>
            <a:r>
              <a:rPr lang="en"/>
              <a:t>OpenGL needs to be executed safely (thus GPU process)</a:t>
            </a:r>
            <a:endParaRPr/>
          </a:p>
          <a:p>
            <a:pPr indent="-342900" lvl="0" marL="457200" rtl="0" algn="l">
              <a:spcBef>
                <a:spcPts val="0"/>
              </a:spcBef>
              <a:spcAft>
                <a:spcPts val="0"/>
              </a:spcAft>
              <a:buSzPts val="1800"/>
              <a:buChar char="●"/>
            </a:pPr>
            <a:r>
              <a:rPr lang="en"/>
              <a:t>OpenGL needs to get to GPU process (thus command buffer)</a:t>
            </a:r>
            <a:endParaRPr/>
          </a:p>
          <a:p>
            <a:pPr indent="-342900" lvl="0" marL="457200" rtl="0" algn="l">
              <a:spcBef>
                <a:spcPts val="0"/>
              </a:spcBef>
              <a:spcAft>
                <a:spcPts val="0"/>
              </a:spcAft>
              <a:buSzPts val="1800"/>
              <a:buChar char="●"/>
            </a:pPr>
            <a:r>
              <a:rPr lang="en"/>
              <a:t>OpenGL is slow on Windows (hence ANGLE) </a:t>
            </a:r>
            <a:endParaRPr/>
          </a:p>
          <a:p>
            <a:pPr indent="0" lvl="0" marL="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1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GPU process mode switch</a:t>
            </a:r>
            <a:endParaRPr/>
          </a:p>
        </p:txBody>
      </p:sp>
      <p:sp>
        <p:nvSpPr>
          <p:cNvPr id="124" name="Google Shape;124;p18"/>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GPU process spin-up was optional and on demand.</a:t>
            </a:r>
            <a:endParaRPr/>
          </a:p>
          <a:p>
            <a:pPr indent="0" lvl="0" marL="0" rtl="0" algn="l">
              <a:spcBef>
                <a:spcPts val="1600"/>
              </a:spcBef>
              <a:spcAft>
                <a:spcPts val="0"/>
              </a:spcAft>
              <a:buNone/>
            </a:pPr>
            <a:r>
              <a:rPr lang="en"/>
              <a:t>Browser would create an HWND for the accelerated content that was a child of the non-accelerated content so that the two modes could coexist.</a:t>
            </a:r>
            <a:endParaRPr/>
          </a:p>
          <a:p>
            <a:pPr indent="0" lvl="0" marL="0" rtl="0" algn="l">
              <a:spcBef>
                <a:spcPts val="1600"/>
              </a:spcBef>
              <a:spcAft>
                <a:spcPts val="1600"/>
              </a:spcAft>
              <a:buNone/>
            </a:pPr>
            <a:r>
              <a:rPr lang="en"/>
              <a:t>Entire accelerated path could turn off whenever, even mid-paint.  </a:t>
            </a:r>
            <a:endParaRPr/>
          </a:p>
        </p:txBody>
      </p:sp>
      <p:pic>
        <p:nvPicPr>
          <p:cNvPr id="125" name="Google Shape;125;p18"/>
          <p:cNvPicPr preferRelativeResize="0"/>
          <p:nvPr/>
        </p:nvPicPr>
        <p:blipFill>
          <a:blip r:embed="rId3">
            <a:alphaModFix/>
          </a:blip>
          <a:stretch>
            <a:fillRect/>
          </a:stretch>
        </p:blipFill>
        <p:spPr>
          <a:xfrm>
            <a:off x="5577050" y="935250"/>
            <a:ext cx="571175" cy="5711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1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Other accelerated compositing reasons</a:t>
            </a:r>
            <a:endParaRPr/>
          </a:p>
        </p:txBody>
      </p:sp>
      <p:sp>
        <p:nvSpPr>
          <p:cNvPr id="131" name="Google Shape;131;p19"/>
          <p:cNvSpPr txBox="1"/>
          <p:nvPr>
            <p:ph idx="1" type="body"/>
          </p:nvPr>
        </p:nvSpPr>
        <p:spPr>
          <a:xfrm>
            <a:off x="471900" y="1919075"/>
            <a:ext cx="22788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WebGL (2009)</a:t>
            </a:r>
            <a:endParaRPr sz="2400"/>
          </a:p>
          <a:p>
            <a:pPr indent="0" lvl="0" marL="0" rtl="0" algn="l">
              <a:spcBef>
                <a:spcPts val="1600"/>
              </a:spcBef>
              <a:spcAft>
                <a:spcPts val="0"/>
              </a:spcAft>
              <a:buNone/>
            </a:pPr>
            <a:r>
              <a:rPr lang="en" sz="1800"/>
              <a:t>Expose OpenGL to Javascript.</a:t>
            </a:r>
            <a:endParaRPr sz="1800"/>
          </a:p>
          <a:p>
            <a:pPr indent="0" lvl="0" marL="0" rtl="0" algn="l">
              <a:spcBef>
                <a:spcPts val="1600"/>
              </a:spcBef>
              <a:spcAft>
                <a:spcPts val="0"/>
              </a:spcAft>
              <a:buNone/>
            </a:pPr>
            <a:r>
              <a:rPr lang="en" sz="1800"/>
              <a:t>Swiftshader for blacklisted cards.</a:t>
            </a:r>
            <a:endParaRPr sz="1800"/>
          </a:p>
          <a:p>
            <a:pPr indent="0" lvl="0" marL="0" rtl="0" algn="l">
              <a:spcBef>
                <a:spcPts val="1600"/>
              </a:spcBef>
              <a:spcAft>
                <a:spcPts val="1600"/>
              </a:spcAft>
              <a:buNone/>
            </a:pPr>
            <a:r>
              <a:rPr lang="en" sz="1800"/>
              <a:t>o3d successor.</a:t>
            </a:r>
            <a:endParaRPr sz="1800"/>
          </a:p>
        </p:txBody>
      </p:sp>
      <p:sp>
        <p:nvSpPr>
          <p:cNvPr id="132" name="Google Shape;132;p19"/>
          <p:cNvSpPr txBox="1"/>
          <p:nvPr>
            <p:ph idx="1" type="body"/>
          </p:nvPr>
        </p:nvSpPr>
        <p:spPr>
          <a:xfrm>
            <a:off x="3432600" y="1919075"/>
            <a:ext cx="22788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Video (2010)</a:t>
            </a:r>
            <a:endParaRPr sz="2400"/>
          </a:p>
          <a:p>
            <a:pPr indent="0" lvl="0" marL="0" rtl="0" algn="l">
              <a:spcBef>
                <a:spcPts val="1600"/>
              </a:spcBef>
              <a:spcAft>
                <a:spcPts val="0"/>
              </a:spcAft>
              <a:buNone/>
            </a:pPr>
            <a:r>
              <a:rPr lang="en" sz="1800"/>
              <a:t>Previous video decode all software.</a:t>
            </a:r>
            <a:endParaRPr sz="1800"/>
          </a:p>
          <a:p>
            <a:pPr indent="0" lvl="0" marL="0" rtl="0" algn="l">
              <a:spcBef>
                <a:spcPts val="1600"/>
              </a:spcBef>
              <a:spcAft>
                <a:spcPts val="0"/>
              </a:spcAft>
              <a:buNone/>
            </a:pPr>
            <a:r>
              <a:rPr lang="en" sz="1800"/>
              <a:t>Pink video bug: </a:t>
            </a:r>
            <a:r>
              <a:rPr lang="en" u="sng">
                <a:solidFill>
                  <a:schemeClr val="hlink"/>
                </a:solidFill>
                <a:hlinkClick r:id="rId3"/>
              </a:rPr>
              <a:t>https://crbug.com/57741</a:t>
            </a:r>
            <a:endParaRPr/>
          </a:p>
          <a:p>
            <a:pPr indent="0" lvl="0" marL="0" rtl="0" algn="l">
              <a:spcBef>
                <a:spcPts val="1600"/>
              </a:spcBef>
              <a:spcAft>
                <a:spcPts val="1600"/>
              </a:spcAft>
              <a:buNone/>
            </a:pPr>
            <a:r>
              <a:t/>
            </a:r>
            <a:endParaRPr/>
          </a:p>
        </p:txBody>
      </p:sp>
      <p:sp>
        <p:nvSpPr>
          <p:cNvPr id="133" name="Google Shape;133;p19"/>
          <p:cNvSpPr txBox="1"/>
          <p:nvPr>
            <p:ph idx="1" type="body"/>
          </p:nvPr>
        </p:nvSpPr>
        <p:spPr>
          <a:xfrm>
            <a:off x="6415200" y="1919075"/>
            <a:ext cx="22788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Canvas (2010)</a:t>
            </a:r>
            <a:endParaRPr sz="2400"/>
          </a:p>
          <a:p>
            <a:pPr indent="0" lvl="0" marL="0" rtl="0" algn="l">
              <a:spcBef>
                <a:spcPts val="1600"/>
              </a:spcBef>
              <a:spcAft>
                <a:spcPts val="0"/>
              </a:spcAft>
              <a:buNone/>
            </a:pPr>
            <a:r>
              <a:rPr lang="en" sz="1800"/>
              <a:t>Implementation initially in Blink.</a:t>
            </a:r>
            <a:endParaRPr sz="1800"/>
          </a:p>
          <a:p>
            <a:pPr indent="0" lvl="0" marL="0" rtl="0" algn="l">
              <a:spcBef>
                <a:spcPts val="1600"/>
              </a:spcBef>
              <a:spcAft>
                <a:spcPts val="0"/>
              </a:spcAft>
              <a:buNone/>
            </a:pPr>
            <a:r>
              <a:rPr lang="en" sz="1800"/>
              <a:t>Eventually switched to Skia and Ganesh.</a:t>
            </a:r>
            <a:endParaRPr sz="1800"/>
          </a:p>
          <a:p>
            <a:pPr indent="0" lvl="0" marL="0" rtl="0" algn="l">
              <a:spcBef>
                <a:spcPts val="1600"/>
              </a:spcBef>
              <a:spcAft>
                <a:spcPts val="1600"/>
              </a:spcAft>
              <a:buNone/>
            </a:pPr>
            <a:r>
              <a:rPr lang="en" sz="1800"/>
              <a:t>Small canvas optimizations.</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Scrolling is slow (part 1, tiling)</a:t>
            </a:r>
            <a:endParaRPr/>
          </a:p>
        </p:txBody>
      </p:sp>
      <p:sp>
        <p:nvSpPr>
          <p:cNvPr id="139" name="Google Shape;139;p20"/>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Problem</a:t>
            </a:r>
            <a:r>
              <a:rPr lang="en"/>
              <a:t>: Scrolling the root layer used shift and blit.  Lots of raster work, even when nothing changed but scroll offset.</a:t>
            </a:r>
            <a:endParaRPr/>
          </a:p>
          <a:p>
            <a:pPr indent="0" lvl="0" marL="0" rtl="0" algn="l">
              <a:spcBef>
                <a:spcPts val="1600"/>
              </a:spcBef>
              <a:spcAft>
                <a:spcPts val="0"/>
              </a:spcAft>
              <a:buNone/>
            </a:pPr>
            <a:r>
              <a:rPr b="1" lang="en"/>
              <a:t>Solution</a:t>
            </a:r>
            <a:r>
              <a:rPr lang="en"/>
              <a:t>: tile the root layer to re-use raster work.</a:t>
            </a:r>
            <a:endParaRPr/>
          </a:p>
          <a:p>
            <a:pPr indent="0" lvl="0" marL="0" rtl="0" algn="l">
              <a:spcBef>
                <a:spcPts val="1600"/>
              </a:spcBef>
              <a:spcAft>
                <a:spcPts val="1600"/>
              </a:spcAft>
              <a:buNone/>
            </a:pPr>
            <a:r>
              <a:rPr lang="en"/>
              <a:t>Why 256x256 tiles? </a:t>
            </a:r>
            <a:r>
              <a:rPr lang="en" u="sng">
                <a:solidFill>
                  <a:schemeClr val="hlink"/>
                </a:solidFill>
                <a:hlinkClick r:id="rId3"/>
              </a:rPr>
              <a:t>http://bugs.webkit.org/show_bug.cgi?id=49947#c6</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1"/>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Scrolling is slow (part 2, threading, 2011)</a:t>
            </a:r>
            <a:endParaRPr/>
          </a:p>
        </p:txBody>
      </p:sp>
      <p:sp>
        <p:nvSpPr>
          <p:cNvPr id="145" name="Google Shape;145;p21"/>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Problem</a:t>
            </a:r>
            <a:r>
              <a:rPr lang="en"/>
              <a:t>: Scrolling is still slow.  Problem viewed as WebKit main thread jank.</a:t>
            </a:r>
            <a:endParaRPr/>
          </a:p>
          <a:p>
            <a:pPr indent="0" lvl="0" marL="0" rtl="0" algn="l">
              <a:spcBef>
                <a:spcPts val="1600"/>
              </a:spcBef>
              <a:spcAft>
                <a:spcPts val="1600"/>
              </a:spcAft>
              <a:buNone/>
            </a:pPr>
            <a:r>
              <a:rPr b="1" lang="en"/>
              <a:t>Solution</a:t>
            </a:r>
            <a:r>
              <a:rPr lang="en"/>
              <a:t>: Add a more responsive thread to handle input.</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