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2.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4.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5.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7"/>
  </p:notesMasterIdLst>
  <p:sldIdLst>
    <p:sldId id="1382" r:id="rId2"/>
    <p:sldId id="1304" r:id="rId3"/>
    <p:sldId id="1715" r:id="rId4"/>
    <p:sldId id="1643" r:id="rId5"/>
    <p:sldId id="1645" r:id="rId6"/>
    <p:sldId id="1657" r:id="rId7"/>
    <p:sldId id="1646" r:id="rId8"/>
    <p:sldId id="1647" r:id="rId9"/>
    <p:sldId id="1648" r:id="rId10"/>
    <p:sldId id="1649" r:id="rId11"/>
    <p:sldId id="1650" r:id="rId12"/>
    <p:sldId id="1651" r:id="rId13"/>
    <p:sldId id="1652" r:id="rId14"/>
    <p:sldId id="1653" r:id="rId15"/>
    <p:sldId id="1654" r:id="rId16"/>
    <p:sldId id="1655" r:id="rId17"/>
    <p:sldId id="1656" r:id="rId18"/>
    <p:sldId id="1697" r:id="rId19"/>
    <p:sldId id="1698" r:id="rId20"/>
    <p:sldId id="1699" r:id="rId21"/>
    <p:sldId id="1700" r:id="rId22"/>
    <p:sldId id="1701" r:id="rId23"/>
    <p:sldId id="1702" r:id="rId24"/>
    <p:sldId id="1703" r:id="rId25"/>
    <p:sldId id="1704" r:id="rId26"/>
    <p:sldId id="1705" r:id="rId27"/>
    <p:sldId id="1706" r:id="rId28"/>
    <p:sldId id="1707" r:id="rId29"/>
    <p:sldId id="1708" r:id="rId30"/>
    <p:sldId id="1709" r:id="rId31"/>
    <p:sldId id="1710" r:id="rId32"/>
    <p:sldId id="1711" r:id="rId33"/>
    <p:sldId id="1712" r:id="rId34"/>
    <p:sldId id="1713" r:id="rId35"/>
    <p:sldId id="1600" r:id="rId36"/>
    <p:sldId id="1561" r:id="rId37"/>
    <p:sldId id="1562" r:id="rId38"/>
    <p:sldId id="1563" r:id="rId39"/>
    <p:sldId id="1564" r:id="rId40"/>
    <p:sldId id="1565" r:id="rId41"/>
    <p:sldId id="1566" r:id="rId42"/>
    <p:sldId id="1567" r:id="rId43"/>
    <p:sldId id="1568" r:id="rId44"/>
    <p:sldId id="1569" r:id="rId45"/>
    <p:sldId id="1383" r:id="rId46"/>
  </p:sldIdLst>
  <p:sldSz cx="12858750"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40">
          <p15:clr>
            <a:srgbClr val="A4A3A4"/>
          </p15:clr>
        </p15:guide>
        <p15:guide id="2" pos="4041">
          <p15:clr>
            <a:srgbClr val="A4A3A4"/>
          </p15:clr>
        </p15:guide>
        <p15:guide id="3" pos="504">
          <p15:clr>
            <a:srgbClr val="A4A3A4"/>
          </p15:clr>
        </p15:guide>
        <p15:guide id="4" orient="horz" pos="4191">
          <p15:clr>
            <a:srgbClr val="A4A3A4"/>
          </p15:clr>
        </p15:guide>
        <p15:guide id="5" pos="7478">
          <p15:clr>
            <a:srgbClr val="A4A3A4"/>
          </p15:clr>
        </p15:guide>
        <p15:guide id="6" pos="69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7"/>
    <a:srgbClr val="EF1C25"/>
    <a:srgbClr val="5FB31D"/>
    <a:srgbClr val="F08401"/>
    <a:srgbClr val="7AB3EF"/>
    <a:srgbClr val="82B1E5"/>
    <a:srgbClr val="63A1EA"/>
    <a:srgbClr val="F08300"/>
    <a:srgbClr val="EC1D25"/>
    <a:srgbClr val="68B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7" autoAdjust="0"/>
    <p:restoredTop sz="72268" autoAdjust="0"/>
  </p:normalViewPr>
  <p:slideViewPr>
    <p:cSldViewPr>
      <p:cViewPr varScale="1">
        <p:scale>
          <a:sx n="96" d="100"/>
          <a:sy n="96" d="100"/>
        </p:scale>
        <p:origin x="528" y="90"/>
      </p:cViewPr>
      <p:guideLst>
        <p:guide orient="horz" pos="340"/>
        <p:guide pos="4041"/>
        <p:guide pos="504"/>
        <p:guide orient="horz" pos="4191"/>
        <p:guide pos="7478"/>
        <p:guide pos="6935"/>
      </p:guideLst>
    </p:cSldViewPr>
  </p:slideViewPr>
  <p:outlineViewPr>
    <p:cViewPr>
      <p:scale>
        <a:sx n="100" d="100"/>
        <a:sy n="100" d="100"/>
      </p:scale>
      <p:origin x="0" y="-1164"/>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25105;&#30340;&#25991;&#26723;\11056425\Desktop\&#25351;&#26631;&#27979;&#35797;\2019\&#27983;&#35272;&#22120;&#20869;&#26680;%5bQ2%5d&#25972;&#20307;&#24615;&#33021;&#31454;&#21697;&#23545;&#27604;&#25253;&#2157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en-US" altLang="zh-CN"/>
              <a:t>WIFI</a:t>
            </a:r>
            <a:r>
              <a:rPr lang="zh-CN" altLang="en-US"/>
              <a:t>开加速</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'[浏览器内核(Q2)整体性能竞品对比报告.xlsx]内核类'!$B$5</c:f>
              <c:strCache>
                <c:ptCount val="1"/>
                <c:pt idx="0">
                  <c:v>vivo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'[浏览器内核(Q2)整体性能竞品对比报告.xlsx]内核类'!$A$6:$A$55</c:f>
              <c:strCache>
                <c:ptCount val="50"/>
                <c:pt idx="0">
                  <c:v>m.iqiyi.com</c:v>
                </c:pt>
                <c:pt idx="1">
                  <c:v>wapask.39.net</c:v>
                </c:pt>
                <c:pt idx="2">
                  <c:v>www.zybang.com</c:v>
                </c:pt>
                <c:pt idx="3">
                  <c:v>m.youku.com</c:v>
                </c:pt>
                <c:pt idx="4">
                  <c:v>m.120ask.com</c:v>
                </c:pt>
                <c:pt idx="5">
                  <c:v>www.zhihu.com</c:v>
                </c:pt>
                <c:pt idx="6">
                  <c:v>m.autohome.com.cn</c:v>
                </c:pt>
                <c:pt idx="7">
                  <c:v>vivo.yidianzixun.com</c:v>
                </c:pt>
                <c:pt idx="8">
                  <c:v>www.xiaohongshu.com</c:v>
                </c:pt>
                <c:pt idx="9">
                  <c:v>m.douban.com</c:v>
                </c:pt>
                <c:pt idx="10">
                  <c:v>partner.365yg.com</c:v>
                </c:pt>
                <c:pt idx="11">
                  <c:v>union-click.jd.com</c:v>
                </c:pt>
                <c:pt idx="12">
                  <c:v>gallery.vivo.com.cn</c:v>
                </c:pt>
                <c:pt idx="13">
                  <c:v>m.v.qq.com</c:v>
                </c:pt>
                <c:pt idx="14">
                  <c:v>hiwifi.wiair.com</c:v>
                </c:pt>
                <c:pt idx="15">
                  <c:v>m.weibo.cn</c:v>
                </c:pt>
                <c:pt idx="16">
                  <c:v>mp.weixin.qq.com</c:v>
                </c:pt>
                <c:pt idx="17">
                  <c:v>topic.vivo.com.cn</c:v>
                </c:pt>
                <c:pt idx="18">
                  <c:v>a.app.qq.com</c:v>
                </c:pt>
                <c:pt idx="19">
                  <c:v>m.baidu.com</c:v>
                </c:pt>
                <c:pt idx="20">
                  <c:v>m.sohu.com</c:v>
                </c:pt>
                <c:pt idx="21">
                  <c:v>m.youlai.cn</c:v>
                </c:pt>
                <c:pt idx="22">
                  <c:v>sina.cn</c:v>
                </c:pt>
                <c:pt idx="23">
                  <c:v>xw.qq.com</c:v>
                </c:pt>
                <c:pt idx="24">
                  <c:v>wap.sogou.com</c:v>
                </c:pt>
                <c:pt idx="25">
                  <c:v>m.baikemy.com</c:v>
                </c:pt>
                <c:pt idx="26">
                  <c:v>m.zwdu.com</c:v>
                </c:pt>
                <c:pt idx="27">
                  <c:v>m.bilibili.com</c:v>
                </c:pt>
                <c:pt idx="28">
                  <c:v>m.gaosan.com</c:v>
                </c:pt>
                <c:pt idx="29">
                  <c:v>qq.shuntong123.com</c:v>
                </c:pt>
                <c:pt idx="30">
                  <c:v>m.tv.sohu.com</c:v>
                </c:pt>
                <c:pt idx="31">
                  <c:v>pan.baidu.com</c:v>
                </c:pt>
                <c:pt idx="32">
                  <c:v>m.hao123.com</c:v>
                </c:pt>
                <c:pt idx="33">
                  <c:v>m.p4psearch.1688.com</c:v>
                </c:pt>
                <c:pt idx="34">
                  <c:v>h5.m.taobao.com</c:v>
                </c:pt>
                <c:pt idx="35">
                  <c:v>m.xx31xs.org</c:v>
                </c:pt>
                <c:pt idx="36">
                  <c:v>m.pc6.com</c:v>
                </c:pt>
                <c:pt idx="37">
                  <c:v>mini.eastday.com</c:v>
                </c:pt>
                <c:pt idx="38">
                  <c:v>hanyu.baidu.com</c:v>
                </c:pt>
                <c:pt idx="39">
                  <c:v>mobile.yangkeduo.com</c:v>
                </c:pt>
                <c:pt idx="40">
                  <c:v>m.147xs.com</c:v>
                </c:pt>
                <c:pt idx="41">
                  <c:v>3g.163.com</c:v>
                </c:pt>
                <c:pt idx="42">
                  <c:v>www.docin.com</c:v>
                </c:pt>
                <c:pt idx="43">
                  <c:v>m.video.baomihua.com</c:v>
                </c:pt>
                <c:pt idx="44">
                  <c:v>zhuanlan.zhihu.com</c:v>
                </c:pt>
                <c:pt idx="45">
                  <c:v>wapsg.club.xywy.com</c:v>
                </c:pt>
                <c:pt idx="46">
                  <c:v>wap.169kang.com</c:v>
                </c:pt>
                <c:pt idx="47">
                  <c:v>m.51test.net</c:v>
                </c:pt>
                <c:pt idx="48">
                  <c:v>m.kuaidi100.com</c:v>
                </c:pt>
                <c:pt idx="49">
                  <c:v>m.jd.com</c:v>
                </c:pt>
              </c:strCache>
            </c:strRef>
          </c:cat>
          <c:val>
            <c:numRef>
              <c:f>'[浏览器内核(Q2)整体性能竞品对比报告.xlsx]内核类'!$B$6:$B$55</c:f>
              <c:numCache>
                <c:formatCode>General</c:formatCode>
                <c:ptCount val="50"/>
                <c:pt idx="0">
                  <c:v>0.74848490909090903</c:v>
                </c:pt>
                <c:pt idx="1">
                  <c:v>0.86888900000000002</c:v>
                </c:pt>
                <c:pt idx="2">
                  <c:v>0.91212118181818203</c:v>
                </c:pt>
                <c:pt idx="3">
                  <c:v>0.81234544444444501</c:v>
                </c:pt>
                <c:pt idx="4">
                  <c:v>1.0515159090909101</c:v>
                </c:pt>
                <c:pt idx="5">
                  <c:v>1.44889</c:v>
                </c:pt>
                <c:pt idx="6">
                  <c:v>0.74222239999999995</c:v>
                </c:pt>
                <c:pt idx="7">
                  <c:v>0.827777875</c:v>
                </c:pt>
                <c:pt idx="8">
                  <c:v>0.93333374999999996</c:v>
                </c:pt>
                <c:pt idx="9">
                  <c:v>0.66111125000000004</c:v>
                </c:pt>
                <c:pt idx="10">
                  <c:v>0.82870341666666703</c:v>
                </c:pt>
                <c:pt idx="11">
                  <c:v>1.1533334</c:v>
                </c:pt>
                <c:pt idx="12">
                  <c:v>0.941666</c:v>
                </c:pt>
                <c:pt idx="13">
                  <c:v>1.4583333333333299</c:v>
                </c:pt>
                <c:pt idx="14">
                  <c:v>0.59595945454545496</c:v>
                </c:pt>
                <c:pt idx="15">
                  <c:v>0.60555550000000002</c:v>
                </c:pt>
                <c:pt idx="16">
                  <c:v>1.71481333333333</c:v>
                </c:pt>
                <c:pt idx="17">
                  <c:v>1.68333166666667</c:v>
                </c:pt>
                <c:pt idx="18">
                  <c:v>1.2466653999999999</c:v>
                </c:pt>
                <c:pt idx="19">
                  <c:v>0.46759258333333298</c:v>
                </c:pt>
                <c:pt idx="20">
                  <c:v>0.88181818181818195</c:v>
                </c:pt>
                <c:pt idx="21">
                  <c:v>0.9</c:v>
                </c:pt>
                <c:pt idx="22">
                  <c:v>0.68666660000000002</c:v>
                </c:pt>
                <c:pt idx="23">
                  <c:v>1.3999988888888899</c:v>
                </c:pt>
                <c:pt idx="24">
                  <c:v>1.12424081818182</c:v>
                </c:pt>
                <c:pt idx="25">
                  <c:v>1.244445</c:v>
                </c:pt>
                <c:pt idx="26">
                  <c:v>1.1088880000000001</c:v>
                </c:pt>
                <c:pt idx="27">
                  <c:v>0.81234533333333303</c:v>
                </c:pt>
                <c:pt idx="28">
                  <c:v>1.111111</c:v>
                </c:pt>
                <c:pt idx="29">
                  <c:v>0.77999989999999997</c:v>
                </c:pt>
                <c:pt idx="30">
                  <c:v>0.91111149999999996</c:v>
                </c:pt>
                <c:pt idx="31">
                  <c:v>0.74666679999999996</c:v>
                </c:pt>
                <c:pt idx="32">
                  <c:v>0.88333333333333297</c:v>
                </c:pt>
                <c:pt idx="33">
                  <c:v>1.1349212857142901</c:v>
                </c:pt>
                <c:pt idx="34">
                  <c:v>1.5222233333333299</c:v>
                </c:pt>
                <c:pt idx="35">
                  <c:v>0.92666559999999998</c:v>
                </c:pt>
                <c:pt idx="36">
                  <c:v>0.86222220000000005</c:v>
                </c:pt>
                <c:pt idx="37">
                  <c:v>1.4933339999999999</c:v>
                </c:pt>
                <c:pt idx="38">
                  <c:v>1.23611</c:v>
                </c:pt>
                <c:pt idx="39">
                  <c:v>0.82222233333333306</c:v>
                </c:pt>
                <c:pt idx="40">
                  <c:v>2.0833325</c:v>
                </c:pt>
                <c:pt idx="41">
                  <c:v>1.20889</c:v>
                </c:pt>
                <c:pt idx="42">
                  <c:v>1.015277875</c:v>
                </c:pt>
                <c:pt idx="43">
                  <c:v>0.87111079999999996</c:v>
                </c:pt>
                <c:pt idx="44">
                  <c:v>1.10864077777778</c:v>
                </c:pt>
                <c:pt idx="45">
                  <c:v>1.8592599999999999</c:v>
                </c:pt>
                <c:pt idx="46">
                  <c:v>1.2478630769230801</c:v>
                </c:pt>
                <c:pt idx="47">
                  <c:v>0.54166650000000005</c:v>
                </c:pt>
                <c:pt idx="48">
                  <c:v>0.91666824999999996</c:v>
                </c:pt>
                <c:pt idx="49">
                  <c:v>0.86888880000000002</c:v>
                </c:pt>
              </c:numCache>
            </c:numRef>
          </c:val>
        </c:ser>
        <c:ser>
          <c:idx val="1"/>
          <c:order val="1"/>
          <c:tx>
            <c:strRef>
              <c:f>'[浏览器内核(Q2)整体性能竞品对比报告.xlsx]内核类'!$C$5</c:f>
              <c:strCache>
                <c:ptCount val="1"/>
                <c:pt idx="0">
                  <c:v>UC</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'[浏览器内核(Q2)整体性能竞品对比报告.xlsx]内核类'!$A$6:$A$55</c:f>
              <c:strCache>
                <c:ptCount val="50"/>
                <c:pt idx="0">
                  <c:v>m.iqiyi.com</c:v>
                </c:pt>
                <c:pt idx="1">
                  <c:v>wapask.39.net</c:v>
                </c:pt>
                <c:pt idx="2">
                  <c:v>www.zybang.com</c:v>
                </c:pt>
                <c:pt idx="3">
                  <c:v>m.youku.com</c:v>
                </c:pt>
                <c:pt idx="4">
                  <c:v>m.120ask.com</c:v>
                </c:pt>
                <c:pt idx="5">
                  <c:v>www.zhihu.com</c:v>
                </c:pt>
                <c:pt idx="6">
                  <c:v>m.autohome.com.cn</c:v>
                </c:pt>
                <c:pt idx="7">
                  <c:v>vivo.yidianzixun.com</c:v>
                </c:pt>
                <c:pt idx="8">
                  <c:v>www.xiaohongshu.com</c:v>
                </c:pt>
                <c:pt idx="9">
                  <c:v>m.douban.com</c:v>
                </c:pt>
                <c:pt idx="10">
                  <c:v>partner.365yg.com</c:v>
                </c:pt>
                <c:pt idx="11">
                  <c:v>union-click.jd.com</c:v>
                </c:pt>
                <c:pt idx="12">
                  <c:v>gallery.vivo.com.cn</c:v>
                </c:pt>
                <c:pt idx="13">
                  <c:v>m.v.qq.com</c:v>
                </c:pt>
                <c:pt idx="14">
                  <c:v>hiwifi.wiair.com</c:v>
                </c:pt>
                <c:pt idx="15">
                  <c:v>m.weibo.cn</c:v>
                </c:pt>
                <c:pt idx="16">
                  <c:v>mp.weixin.qq.com</c:v>
                </c:pt>
                <c:pt idx="17">
                  <c:v>topic.vivo.com.cn</c:v>
                </c:pt>
                <c:pt idx="18">
                  <c:v>a.app.qq.com</c:v>
                </c:pt>
                <c:pt idx="19">
                  <c:v>m.baidu.com</c:v>
                </c:pt>
                <c:pt idx="20">
                  <c:v>m.sohu.com</c:v>
                </c:pt>
                <c:pt idx="21">
                  <c:v>m.youlai.cn</c:v>
                </c:pt>
                <c:pt idx="22">
                  <c:v>sina.cn</c:v>
                </c:pt>
                <c:pt idx="23">
                  <c:v>xw.qq.com</c:v>
                </c:pt>
                <c:pt idx="24">
                  <c:v>wap.sogou.com</c:v>
                </c:pt>
                <c:pt idx="25">
                  <c:v>m.baikemy.com</c:v>
                </c:pt>
                <c:pt idx="26">
                  <c:v>m.zwdu.com</c:v>
                </c:pt>
                <c:pt idx="27">
                  <c:v>m.bilibili.com</c:v>
                </c:pt>
                <c:pt idx="28">
                  <c:v>m.gaosan.com</c:v>
                </c:pt>
                <c:pt idx="29">
                  <c:v>qq.shuntong123.com</c:v>
                </c:pt>
                <c:pt idx="30">
                  <c:v>m.tv.sohu.com</c:v>
                </c:pt>
                <c:pt idx="31">
                  <c:v>pan.baidu.com</c:v>
                </c:pt>
                <c:pt idx="32">
                  <c:v>m.hao123.com</c:v>
                </c:pt>
                <c:pt idx="33">
                  <c:v>m.p4psearch.1688.com</c:v>
                </c:pt>
                <c:pt idx="34">
                  <c:v>h5.m.taobao.com</c:v>
                </c:pt>
                <c:pt idx="35">
                  <c:v>m.xx31xs.org</c:v>
                </c:pt>
                <c:pt idx="36">
                  <c:v>m.pc6.com</c:v>
                </c:pt>
                <c:pt idx="37">
                  <c:v>mini.eastday.com</c:v>
                </c:pt>
                <c:pt idx="38">
                  <c:v>hanyu.baidu.com</c:v>
                </c:pt>
                <c:pt idx="39">
                  <c:v>mobile.yangkeduo.com</c:v>
                </c:pt>
                <c:pt idx="40">
                  <c:v>m.147xs.com</c:v>
                </c:pt>
                <c:pt idx="41">
                  <c:v>3g.163.com</c:v>
                </c:pt>
                <c:pt idx="42">
                  <c:v>www.docin.com</c:v>
                </c:pt>
                <c:pt idx="43">
                  <c:v>m.video.baomihua.com</c:v>
                </c:pt>
                <c:pt idx="44">
                  <c:v>zhuanlan.zhihu.com</c:v>
                </c:pt>
                <c:pt idx="45">
                  <c:v>wapsg.club.xywy.com</c:v>
                </c:pt>
                <c:pt idx="46">
                  <c:v>wap.169kang.com</c:v>
                </c:pt>
                <c:pt idx="47">
                  <c:v>m.51test.net</c:v>
                </c:pt>
                <c:pt idx="48">
                  <c:v>m.kuaidi100.com</c:v>
                </c:pt>
                <c:pt idx="49">
                  <c:v>m.jd.com</c:v>
                </c:pt>
              </c:strCache>
            </c:strRef>
          </c:cat>
          <c:val>
            <c:numRef>
              <c:f>'[浏览器内核(Q2)整体性能竞品对比报告.xlsx]内核类'!$C$6:$C$55</c:f>
              <c:numCache>
                <c:formatCode>General</c:formatCode>
                <c:ptCount val="50"/>
                <c:pt idx="0">
                  <c:v>0.72698392857142902</c:v>
                </c:pt>
                <c:pt idx="1">
                  <c:v>0.51203708333333298</c:v>
                </c:pt>
                <c:pt idx="2">
                  <c:v>0.50740739999999995</c:v>
                </c:pt>
                <c:pt idx="3">
                  <c:v>0.52222223076923102</c:v>
                </c:pt>
                <c:pt idx="4">
                  <c:v>0.77435884615384598</c:v>
                </c:pt>
                <c:pt idx="5">
                  <c:v>0.91944349999999997</c:v>
                </c:pt>
                <c:pt idx="6">
                  <c:v>0.72222209999999998</c:v>
                </c:pt>
                <c:pt idx="7">
                  <c:v>0.650505</c:v>
                </c:pt>
                <c:pt idx="8">
                  <c:v>0.59185173333333296</c:v>
                </c:pt>
                <c:pt idx="9">
                  <c:v>1.895556</c:v>
                </c:pt>
                <c:pt idx="10">
                  <c:v>0.49761899999999998</c:v>
                </c:pt>
                <c:pt idx="11">
                  <c:v>1.10925908333333</c:v>
                </c:pt>
                <c:pt idx="12">
                  <c:v>0.44148146666666699</c:v>
                </c:pt>
                <c:pt idx="13">
                  <c:v>1.3458333333333301</c:v>
                </c:pt>
                <c:pt idx="14">
                  <c:v>0.28592586666666697</c:v>
                </c:pt>
                <c:pt idx="15">
                  <c:v>0.71481491666666697</c:v>
                </c:pt>
                <c:pt idx="16">
                  <c:v>1.4285714285714299</c:v>
                </c:pt>
                <c:pt idx="17">
                  <c:v>0.91234555555555596</c:v>
                </c:pt>
                <c:pt idx="18">
                  <c:v>1.185557</c:v>
                </c:pt>
                <c:pt idx="19">
                  <c:v>0.4244445</c:v>
                </c:pt>
                <c:pt idx="20">
                  <c:v>0.47676754545454503</c:v>
                </c:pt>
                <c:pt idx="21">
                  <c:v>1.1343437272727299</c:v>
                </c:pt>
                <c:pt idx="22">
                  <c:v>0.67373736363636405</c:v>
                </c:pt>
                <c:pt idx="23">
                  <c:v>1.5909072727272699</c:v>
                </c:pt>
                <c:pt idx="24">
                  <c:v>1.1309521428571401</c:v>
                </c:pt>
                <c:pt idx="25">
                  <c:v>0.43809521428571402</c:v>
                </c:pt>
                <c:pt idx="26">
                  <c:v>0.45042730769230799</c:v>
                </c:pt>
                <c:pt idx="27">
                  <c:v>0.87008576923076897</c:v>
                </c:pt>
                <c:pt idx="28">
                  <c:v>0.809876222222222</c:v>
                </c:pt>
                <c:pt idx="29">
                  <c:v>0.34206357142857102</c:v>
                </c:pt>
                <c:pt idx="30">
                  <c:v>0.320634857142857</c:v>
                </c:pt>
                <c:pt idx="31">
                  <c:v>0.68</c:v>
                </c:pt>
                <c:pt idx="32">
                  <c:v>0.48333350000000003</c:v>
                </c:pt>
                <c:pt idx="33">
                  <c:v>0.89555620000000002</c:v>
                </c:pt>
                <c:pt idx="34">
                  <c:v>1.57499875</c:v>
                </c:pt>
                <c:pt idx="35">
                  <c:v>0.577777916666667</c:v>
                </c:pt>
                <c:pt idx="36">
                  <c:v>0.71759258333333298</c:v>
                </c:pt>
                <c:pt idx="37">
                  <c:v>0.96666663636363703</c:v>
                </c:pt>
                <c:pt idx="38">
                  <c:v>0.83131381818181804</c:v>
                </c:pt>
                <c:pt idx="39">
                  <c:v>0.82564084615384603</c:v>
                </c:pt>
                <c:pt idx="40">
                  <c:v>0.463636181818182</c:v>
                </c:pt>
                <c:pt idx="41">
                  <c:v>0.91190471428571396</c:v>
                </c:pt>
                <c:pt idx="42">
                  <c:v>0.51587292857142897</c:v>
                </c:pt>
                <c:pt idx="43">
                  <c:v>0.72222200000000003</c:v>
                </c:pt>
                <c:pt idx="44">
                  <c:v>0.73222229999999999</c:v>
                </c:pt>
                <c:pt idx="45">
                  <c:v>0.32962950000000002</c:v>
                </c:pt>
                <c:pt idx="46">
                  <c:v>0.92525218181818203</c:v>
                </c:pt>
                <c:pt idx="47">
                  <c:v>0.23571414285714301</c:v>
                </c:pt>
                <c:pt idx="48">
                  <c:v>0.62525254545454501</c:v>
                </c:pt>
                <c:pt idx="49">
                  <c:v>0.49523800000000001</c:v>
                </c:pt>
              </c:numCache>
            </c:numRef>
          </c:val>
        </c:ser>
        <c:ser>
          <c:idx val="2"/>
          <c:order val="2"/>
          <c:tx>
            <c:strRef>
              <c:f>'[浏览器内核(Q2)整体性能竞品对比报告.xlsx]内核类'!$D$5</c:f>
              <c:strCache>
                <c:ptCount val="1"/>
                <c:pt idx="0">
                  <c:v>QQ</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'[浏览器内核(Q2)整体性能竞品对比报告.xlsx]内核类'!$A$6:$A$55</c:f>
              <c:strCache>
                <c:ptCount val="50"/>
                <c:pt idx="0">
                  <c:v>m.iqiyi.com</c:v>
                </c:pt>
                <c:pt idx="1">
                  <c:v>wapask.39.net</c:v>
                </c:pt>
                <c:pt idx="2">
                  <c:v>www.zybang.com</c:v>
                </c:pt>
                <c:pt idx="3">
                  <c:v>m.youku.com</c:v>
                </c:pt>
                <c:pt idx="4">
                  <c:v>m.120ask.com</c:v>
                </c:pt>
                <c:pt idx="5">
                  <c:v>www.zhihu.com</c:v>
                </c:pt>
                <c:pt idx="6">
                  <c:v>m.autohome.com.cn</c:v>
                </c:pt>
                <c:pt idx="7">
                  <c:v>vivo.yidianzixun.com</c:v>
                </c:pt>
                <c:pt idx="8">
                  <c:v>www.xiaohongshu.com</c:v>
                </c:pt>
                <c:pt idx="9">
                  <c:v>m.douban.com</c:v>
                </c:pt>
                <c:pt idx="10">
                  <c:v>partner.365yg.com</c:v>
                </c:pt>
                <c:pt idx="11">
                  <c:v>union-click.jd.com</c:v>
                </c:pt>
                <c:pt idx="12">
                  <c:v>gallery.vivo.com.cn</c:v>
                </c:pt>
                <c:pt idx="13">
                  <c:v>m.v.qq.com</c:v>
                </c:pt>
                <c:pt idx="14">
                  <c:v>hiwifi.wiair.com</c:v>
                </c:pt>
                <c:pt idx="15">
                  <c:v>m.weibo.cn</c:v>
                </c:pt>
                <c:pt idx="16">
                  <c:v>mp.weixin.qq.com</c:v>
                </c:pt>
                <c:pt idx="17">
                  <c:v>topic.vivo.com.cn</c:v>
                </c:pt>
                <c:pt idx="18">
                  <c:v>a.app.qq.com</c:v>
                </c:pt>
                <c:pt idx="19">
                  <c:v>m.baidu.com</c:v>
                </c:pt>
                <c:pt idx="20">
                  <c:v>m.sohu.com</c:v>
                </c:pt>
                <c:pt idx="21">
                  <c:v>m.youlai.cn</c:v>
                </c:pt>
                <c:pt idx="22">
                  <c:v>sina.cn</c:v>
                </c:pt>
                <c:pt idx="23">
                  <c:v>xw.qq.com</c:v>
                </c:pt>
                <c:pt idx="24">
                  <c:v>wap.sogou.com</c:v>
                </c:pt>
                <c:pt idx="25">
                  <c:v>m.baikemy.com</c:v>
                </c:pt>
                <c:pt idx="26">
                  <c:v>m.zwdu.com</c:v>
                </c:pt>
                <c:pt idx="27">
                  <c:v>m.bilibili.com</c:v>
                </c:pt>
                <c:pt idx="28">
                  <c:v>m.gaosan.com</c:v>
                </c:pt>
                <c:pt idx="29">
                  <c:v>qq.shuntong123.com</c:v>
                </c:pt>
                <c:pt idx="30">
                  <c:v>m.tv.sohu.com</c:v>
                </c:pt>
                <c:pt idx="31">
                  <c:v>pan.baidu.com</c:v>
                </c:pt>
                <c:pt idx="32">
                  <c:v>m.hao123.com</c:v>
                </c:pt>
                <c:pt idx="33">
                  <c:v>m.p4psearch.1688.com</c:v>
                </c:pt>
                <c:pt idx="34">
                  <c:v>h5.m.taobao.com</c:v>
                </c:pt>
                <c:pt idx="35">
                  <c:v>m.xx31xs.org</c:v>
                </c:pt>
                <c:pt idx="36">
                  <c:v>m.pc6.com</c:v>
                </c:pt>
                <c:pt idx="37">
                  <c:v>mini.eastday.com</c:v>
                </c:pt>
                <c:pt idx="38">
                  <c:v>hanyu.baidu.com</c:v>
                </c:pt>
                <c:pt idx="39">
                  <c:v>mobile.yangkeduo.com</c:v>
                </c:pt>
                <c:pt idx="40">
                  <c:v>m.147xs.com</c:v>
                </c:pt>
                <c:pt idx="41">
                  <c:v>3g.163.com</c:v>
                </c:pt>
                <c:pt idx="42">
                  <c:v>www.docin.com</c:v>
                </c:pt>
                <c:pt idx="43">
                  <c:v>m.video.baomihua.com</c:v>
                </c:pt>
                <c:pt idx="44">
                  <c:v>zhuanlan.zhihu.com</c:v>
                </c:pt>
                <c:pt idx="45">
                  <c:v>wapsg.club.xywy.com</c:v>
                </c:pt>
                <c:pt idx="46">
                  <c:v>wap.169kang.com</c:v>
                </c:pt>
                <c:pt idx="47">
                  <c:v>m.51test.net</c:v>
                </c:pt>
                <c:pt idx="48">
                  <c:v>m.kuaidi100.com</c:v>
                </c:pt>
                <c:pt idx="49">
                  <c:v>m.jd.com</c:v>
                </c:pt>
              </c:strCache>
            </c:strRef>
          </c:cat>
          <c:val>
            <c:numRef>
              <c:f>'[浏览器内核(Q2)整体性能竞品对比报告.xlsx]内核类'!$D$6:$D$55</c:f>
              <c:numCache>
                <c:formatCode>General</c:formatCode>
                <c:ptCount val="50"/>
                <c:pt idx="0">
                  <c:v>0.51527762499999996</c:v>
                </c:pt>
                <c:pt idx="1">
                  <c:v>0.84444428571428598</c:v>
                </c:pt>
                <c:pt idx="2">
                  <c:v>0.61880338461538498</c:v>
                </c:pt>
                <c:pt idx="3">
                  <c:v>0.97380892857142798</c:v>
                </c:pt>
                <c:pt idx="4">
                  <c:v>0.86111137500000001</c:v>
                </c:pt>
                <c:pt idx="5">
                  <c:v>0.89333300000000004</c:v>
                </c:pt>
                <c:pt idx="6">
                  <c:v>0.63518516666666702</c:v>
                </c:pt>
                <c:pt idx="7">
                  <c:v>0.84444442857142898</c:v>
                </c:pt>
                <c:pt idx="8">
                  <c:v>0.992929454545455</c:v>
                </c:pt>
                <c:pt idx="9">
                  <c:v>1.7611129999999999</c:v>
                </c:pt>
                <c:pt idx="10">
                  <c:v>0.68888892857142903</c:v>
                </c:pt>
                <c:pt idx="11">
                  <c:v>1.7080827272727299</c:v>
                </c:pt>
                <c:pt idx="12">
                  <c:v>0.62393161538461495</c:v>
                </c:pt>
                <c:pt idx="13">
                  <c:v>1.1458333333333299</c:v>
                </c:pt>
                <c:pt idx="14">
                  <c:v>0.43412707142857099</c:v>
                </c:pt>
                <c:pt idx="15">
                  <c:v>0.99555570000000004</c:v>
                </c:pt>
                <c:pt idx="16">
                  <c:v>1.26428571428571</c:v>
                </c:pt>
                <c:pt idx="17">
                  <c:v>1.2111125</c:v>
                </c:pt>
                <c:pt idx="18">
                  <c:v>1.0777772000000001</c:v>
                </c:pt>
                <c:pt idx="19">
                  <c:v>0.52444453333333296</c:v>
                </c:pt>
                <c:pt idx="20">
                  <c:v>0.70000009090909099</c:v>
                </c:pt>
                <c:pt idx="21">
                  <c:v>1.0367519999999999</c:v>
                </c:pt>
                <c:pt idx="22">
                  <c:v>0.68666666666666698</c:v>
                </c:pt>
                <c:pt idx="23">
                  <c:v>1.45185266666667</c:v>
                </c:pt>
                <c:pt idx="24">
                  <c:v>1.2642850000000001</c:v>
                </c:pt>
                <c:pt idx="25">
                  <c:v>0.74222200000000005</c:v>
                </c:pt>
                <c:pt idx="26">
                  <c:v>2.8555549999999998</c:v>
                </c:pt>
                <c:pt idx="27">
                  <c:v>0.81666658333333297</c:v>
                </c:pt>
                <c:pt idx="28">
                  <c:v>0.68148144444444403</c:v>
                </c:pt>
                <c:pt idx="29">
                  <c:v>1.7111099999999999</c:v>
                </c:pt>
                <c:pt idx="30">
                  <c:v>0.66481500000000004</c:v>
                </c:pt>
                <c:pt idx="31">
                  <c:v>0.65999980000000003</c:v>
                </c:pt>
                <c:pt idx="32">
                  <c:v>0.7496294</c:v>
                </c:pt>
                <c:pt idx="33">
                  <c:v>1.0111113333333299</c:v>
                </c:pt>
                <c:pt idx="34">
                  <c:v>1.4222220000000001</c:v>
                </c:pt>
                <c:pt idx="35">
                  <c:v>1.0222230000000001</c:v>
                </c:pt>
                <c:pt idx="36">
                  <c:v>0.58015864285714303</c:v>
                </c:pt>
                <c:pt idx="37">
                  <c:v>1.431111</c:v>
                </c:pt>
                <c:pt idx="38">
                  <c:v>0.91282023076923102</c:v>
                </c:pt>
                <c:pt idx="39">
                  <c:v>0.82063478571428605</c:v>
                </c:pt>
                <c:pt idx="40">
                  <c:v>1.22</c:v>
                </c:pt>
                <c:pt idx="41">
                  <c:v>1.1722220999999999</c:v>
                </c:pt>
                <c:pt idx="42">
                  <c:v>0.847222583333333</c:v>
                </c:pt>
                <c:pt idx="43">
                  <c:v>0.84285742857142898</c:v>
                </c:pt>
                <c:pt idx="44">
                  <c:v>0.81717172727272702</c:v>
                </c:pt>
                <c:pt idx="45">
                  <c:v>2.2444449999999998</c:v>
                </c:pt>
                <c:pt idx="46">
                  <c:v>1.10635021428571</c:v>
                </c:pt>
                <c:pt idx="47">
                  <c:v>0.41965807692307699</c:v>
                </c:pt>
                <c:pt idx="48">
                  <c:v>0.74907391666666701</c:v>
                </c:pt>
                <c:pt idx="49">
                  <c:v>1.07592508333333</c:v>
                </c:pt>
              </c:numCache>
            </c:numRef>
          </c:val>
        </c:ser>
        <c:dLbls>
          <c:showLegendKey val="0"/>
          <c:showVal val="0"/>
          <c:showCatName val="0"/>
          <c:showSerName val="0"/>
          <c:showPercent val="0"/>
          <c:showBubbleSize val="0"/>
        </c:dLbls>
        <c:gapWidth val="100"/>
        <c:overlap val="-24"/>
        <c:axId val="341310488"/>
        <c:axId val="341312920"/>
      </c:barChart>
      <c:catAx>
        <c:axId val="34131048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1312920"/>
        <c:crosses val="autoZero"/>
        <c:auto val="1"/>
        <c:lblAlgn val="ctr"/>
        <c:lblOffset val="100"/>
        <c:noMultiLvlLbl val="0"/>
      </c:catAx>
      <c:valAx>
        <c:axId val="341312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131048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en-US"/>
              <a:t>WebGL 3D</a:t>
            </a:r>
            <a:r>
              <a:rPr lang="zh-CN" altLang="en-US"/>
              <a:t>硬件加速</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'[浏览器内核(Q2)整体性能竞品对比报告.xlsx]内核跑分'!$C$13:$E$13</c:f>
              <c:strCache>
                <c:ptCount val="3"/>
                <c:pt idx="0">
                  <c:v>vivo</c:v>
                </c:pt>
                <c:pt idx="1">
                  <c:v>UC</c:v>
                </c:pt>
                <c:pt idx="2">
                  <c:v>QQ</c:v>
                </c:pt>
              </c:strCache>
            </c:strRef>
          </c:cat>
          <c:val>
            <c:numRef>
              <c:f>'[浏览器内核(Q2)整体性能竞品对比报告.xlsx]内核跑分'!$C$14:$E$14</c:f>
              <c:numCache>
                <c:formatCode>General</c:formatCode>
                <c:ptCount val="3"/>
                <c:pt idx="0">
                  <c:v>60</c:v>
                </c:pt>
                <c:pt idx="1">
                  <c:v>60</c:v>
                </c:pt>
                <c:pt idx="2">
                  <c:v>60</c:v>
                </c:pt>
              </c:numCache>
            </c:numRef>
          </c:val>
        </c:ser>
        <c:dLbls>
          <c:showLegendKey val="0"/>
          <c:showVal val="1"/>
          <c:showCatName val="0"/>
          <c:showSerName val="0"/>
          <c:showPercent val="0"/>
          <c:showBubbleSize val="0"/>
        </c:dLbls>
        <c:gapWidth val="100"/>
        <c:overlap val="-24"/>
        <c:axId val="394262480"/>
        <c:axId val="394262872"/>
      </c:barChart>
      <c:catAx>
        <c:axId val="39426248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262872"/>
        <c:crosses val="autoZero"/>
        <c:auto val="1"/>
        <c:lblAlgn val="ctr"/>
        <c:lblOffset val="100"/>
        <c:noMultiLvlLbl val="0"/>
      </c:catAx>
      <c:valAx>
        <c:axId val="394262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26248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zh-CN" altLang="en-US"/>
              <a:t>前台内存</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'[浏览器内核(Q2)整体性能竞品对比报告.xlsx]页面内存'!$B$73</c:f>
              <c:strCache>
                <c:ptCount val="1"/>
                <c:pt idx="0">
                  <c:v>vivo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'[浏览器内核(Q2)整体性能竞品对比报告.xlsx]页面内存'!$A$74:$A$139</c:f>
              <c:strCache>
                <c:ptCount val="66"/>
                <c:pt idx="0">
                  <c:v>简单页面</c:v>
                </c:pt>
                <c:pt idx="6">
                  <c:v>图片类站点
</c:v>
                </c:pt>
                <c:pt idx="12">
                  <c:v>新闻类页面
</c:v>
                </c:pt>
                <c:pt idx="18">
                  <c:v>视频播放
</c:v>
                </c:pt>
                <c:pt idx="24">
                  <c:v>音乐播放
</c:v>
                </c:pt>
                <c:pt idx="30">
                  <c:v>多级链接
</c:v>
                </c:pt>
                <c:pt idx="36">
                  <c:v>多标签页
</c:v>
                </c:pt>
                <c:pt idx="42">
                  <c:v>小屏播放feeds
 </c:v>
                </c:pt>
                <c:pt idx="48">
                  <c:v>全屏播放feeds
</c:v>
                </c:pt>
                <c:pt idx="54">
                  <c:v>小屏播放页面视频
</c:v>
                </c:pt>
                <c:pt idx="60">
                  <c:v>全屏播放页面视频
</c:v>
                </c:pt>
              </c:strCache>
            </c:strRef>
          </c:cat>
          <c:val>
            <c:numRef>
              <c:f>'[浏览器内核(Q2)整体性能竞品对比报告.xlsx]页面内存'!$B$74:$B$139</c:f>
              <c:numCache>
                <c:formatCode>General</c:formatCode>
                <c:ptCount val="66"/>
                <c:pt idx="0" formatCode="0.00">
                  <c:v>422.89</c:v>
                </c:pt>
                <c:pt idx="6" formatCode="0.00">
                  <c:v>440.87</c:v>
                </c:pt>
                <c:pt idx="12" formatCode="0.00">
                  <c:v>462.03</c:v>
                </c:pt>
                <c:pt idx="18" formatCode="0.00">
                  <c:v>574.42999999999995</c:v>
                </c:pt>
                <c:pt idx="24" formatCode="0.00">
                  <c:v>544.36</c:v>
                </c:pt>
                <c:pt idx="30">
                  <c:v>687.31</c:v>
                </c:pt>
                <c:pt idx="36">
                  <c:v>884.95</c:v>
                </c:pt>
                <c:pt idx="42" formatCode="0.00">
                  <c:v>277.45999999999998</c:v>
                </c:pt>
                <c:pt idx="48">
                  <c:v>308.11</c:v>
                </c:pt>
                <c:pt idx="54" formatCode="0.00">
                  <c:v>388.24</c:v>
                </c:pt>
                <c:pt idx="60" formatCode="0.00">
                  <c:v>401.36</c:v>
                </c:pt>
              </c:numCache>
            </c:numRef>
          </c:val>
        </c:ser>
        <c:ser>
          <c:idx val="1"/>
          <c:order val="1"/>
          <c:tx>
            <c:strRef>
              <c:f>'[浏览器内核(Q2)整体性能竞品对比报告.xlsx]页面内存'!$C$73</c:f>
              <c:strCache>
                <c:ptCount val="1"/>
                <c:pt idx="0">
                  <c:v>UC</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'[浏览器内核(Q2)整体性能竞品对比报告.xlsx]页面内存'!$A$74:$A$139</c:f>
              <c:strCache>
                <c:ptCount val="66"/>
                <c:pt idx="0">
                  <c:v>简单页面</c:v>
                </c:pt>
                <c:pt idx="6">
                  <c:v>图片类站点
</c:v>
                </c:pt>
                <c:pt idx="12">
                  <c:v>新闻类页面
</c:v>
                </c:pt>
                <c:pt idx="18">
                  <c:v>视频播放
</c:v>
                </c:pt>
                <c:pt idx="24">
                  <c:v>音乐播放
</c:v>
                </c:pt>
                <c:pt idx="30">
                  <c:v>多级链接
</c:v>
                </c:pt>
                <c:pt idx="36">
                  <c:v>多标签页
</c:v>
                </c:pt>
                <c:pt idx="42">
                  <c:v>小屏播放feeds
 </c:v>
                </c:pt>
                <c:pt idx="48">
                  <c:v>全屏播放feeds
</c:v>
                </c:pt>
                <c:pt idx="54">
                  <c:v>小屏播放页面视频
</c:v>
                </c:pt>
                <c:pt idx="60">
                  <c:v>全屏播放页面视频
</c:v>
                </c:pt>
              </c:strCache>
            </c:strRef>
          </c:cat>
          <c:val>
            <c:numRef>
              <c:f>'[浏览器内核(Q2)整体性能竞品对比报告.xlsx]页面内存'!$C$74:$C$139</c:f>
              <c:numCache>
                <c:formatCode>General</c:formatCode>
                <c:ptCount val="66"/>
                <c:pt idx="0" formatCode="0.00">
                  <c:v>574.63</c:v>
                </c:pt>
                <c:pt idx="6">
                  <c:v>579.30999999999995</c:v>
                </c:pt>
                <c:pt idx="12" formatCode="0.00">
                  <c:v>644.97</c:v>
                </c:pt>
                <c:pt idx="18" formatCode="0.00">
                  <c:v>714.01</c:v>
                </c:pt>
                <c:pt idx="24" formatCode="0.00">
                  <c:v>761.71</c:v>
                </c:pt>
                <c:pt idx="30">
                  <c:v>673.65</c:v>
                </c:pt>
                <c:pt idx="36">
                  <c:v>827.57</c:v>
                </c:pt>
                <c:pt idx="42">
                  <c:v>503.92</c:v>
                </c:pt>
                <c:pt idx="48">
                  <c:v>499.93</c:v>
                </c:pt>
                <c:pt idx="54">
                  <c:v>644.72</c:v>
                </c:pt>
                <c:pt idx="60">
                  <c:v>702.91</c:v>
                </c:pt>
              </c:numCache>
            </c:numRef>
          </c:val>
        </c:ser>
        <c:ser>
          <c:idx val="2"/>
          <c:order val="2"/>
          <c:tx>
            <c:strRef>
              <c:f>'[浏览器内核(Q2)整体性能竞品对比报告.xlsx]页面内存'!$D$73</c:f>
              <c:strCache>
                <c:ptCount val="1"/>
                <c:pt idx="0">
                  <c:v>QQ</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'[浏览器内核(Q2)整体性能竞品对比报告.xlsx]页面内存'!$A$74:$A$139</c:f>
              <c:strCache>
                <c:ptCount val="66"/>
                <c:pt idx="0">
                  <c:v>简单页面</c:v>
                </c:pt>
                <c:pt idx="6">
                  <c:v>图片类站点
</c:v>
                </c:pt>
                <c:pt idx="12">
                  <c:v>新闻类页面
</c:v>
                </c:pt>
                <c:pt idx="18">
                  <c:v>视频播放
</c:v>
                </c:pt>
                <c:pt idx="24">
                  <c:v>音乐播放
</c:v>
                </c:pt>
                <c:pt idx="30">
                  <c:v>多级链接
</c:v>
                </c:pt>
                <c:pt idx="36">
                  <c:v>多标签页
</c:v>
                </c:pt>
                <c:pt idx="42">
                  <c:v>小屏播放feeds
 </c:v>
                </c:pt>
                <c:pt idx="48">
                  <c:v>全屏播放feeds
</c:v>
                </c:pt>
                <c:pt idx="54">
                  <c:v>小屏播放页面视频
</c:v>
                </c:pt>
                <c:pt idx="60">
                  <c:v>全屏播放页面视频
</c:v>
                </c:pt>
              </c:strCache>
            </c:strRef>
          </c:cat>
          <c:val>
            <c:numRef>
              <c:f>'[浏览器内核(Q2)整体性能竞品对比报告.xlsx]页面内存'!$D$74:$D$139</c:f>
              <c:numCache>
                <c:formatCode>General</c:formatCode>
                <c:ptCount val="66"/>
                <c:pt idx="0" formatCode="0.00">
                  <c:v>546.79999999999995</c:v>
                </c:pt>
                <c:pt idx="6">
                  <c:v>493.42</c:v>
                </c:pt>
                <c:pt idx="12" formatCode="0.00">
                  <c:v>488.79</c:v>
                </c:pt>
                <c:pt idx="18" formatCode="0.00">
                  <c:v>522.16999999999996</c:v>
                </c:pt>
                <c:pt idx="24" formatCode="0.00">
                  <c:v>509.27</c:v>
                </c:pt>
                <c:pt idx="30" formatCode="0.00">
                  <c:v>512.34</c:v>
                </c:pt>
                <c:pt idx="36" formatCode="0.00">
                  <c:v>785.48</c:v>
                </c:pt>
                <c:pt idx="42">
                  <c:v>439.52</c:v>
                </c:pt>
                <c:pt idx="48">
                  <c:v>0</c:v>
                </c:pt>
                <c:pt idx="54">
                  <c:v>497.95</c:v>
                </c:pt>
                <c:pt idx="60">
                  <c:v>503.65</c:v>
                </c:pt>
              </c:numCache>
            </c:numRef>
          </c:val>
        </c:ser>
        <c:dLbls>
          <c:showLegendKey val="0"/>
          <c:showVal val="0"/>
          <c:showCatName val="0"/>
          <c:showSerName val="0"/>
          <c:showPercent val="0"/>
          <c:showBubbleSize val="0"/>
        </c:dLbls>
        <c:gapWidth val="100"/>
        <c:overlap val="-24"/>
        <c:axId val="394494504"/>
        <c:axId val="394494896"/>
      </c:barChart>
      <c:catAx>
        <c:axId val="39449450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494896"/>
        <c:crosses val="autoZero"/>
        <c:auto val="1"/>
        <c:lblAlgn val="ctr"/>
        <c:lblOffset val="100"/>
        <c:noMultiLvlLbl val="0"/>
      </c:catAx>
      <c:valAx>
        <c:axId val="3944948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494504"/>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zh-CN" altLang="en-US"/>
              <a:t>后台内存</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'[浏览器内核(Q2)整体性能竞品对比报告.xlsx]页面内存'!$I$74</c:f>
              <c:strCache>
                <c:ptCount val="1"/>
                <c:pt idx="0">
                  <c:v>vivo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'[浏览器内核(Q2)整体性能竞品对比报告.xlsx]页面内存'!$H$75:$H$140</c:f>
              <c:strCache>
                <c:ptCount val="66"/>
                <c:pt idx="0">
                  <c:v>简单页面</c:v>
                </c:pt>
                <c:pt idx="6">
                  <c:v>图片类站点
</c:v>
                </c:pt>
                <c:pt idx="12">
                  <c:v>新闻类页面
</c:v>
                </c:pt>
                <c:pt idx="18">
                  <c:v>视频播放
</c:v>
                </c:pt>
                <c:pt idx="24">
                  <c:v>音乐播放
</c:v>
                </c:pt>
                <c:pt idx="30">
                  <c:v>多级链接
</c:v>
                </c:pt>
                <c:pt idx="36">
                  <c:v>多标签页
</c:v>
                </c:pt>
                <c:pt idx="42">
                  <c:v>小屏播放feeds
 </c:v>
                </c:pt>
                <c:pt idx="48">
                  <c:v>全屏播放feeds
</c:v>
                </c:pt>
                <c:pt idx="54">
                  <c:v>小屏播放页面视频
</c:v>
                </c:pt>
                <c:pt idx="60">
                  <c:v>全屏播放页面视频
</c:v>
                </c:pt>
              </c:strCache>
            </c:strRef>
          </c:cat>
          <c:val>
            <c:numRef>
              <c:f>'[浏览器内核(Q2)整体性能竞品对比报告.xlsx]页面内存'!$I$75:$I$140</c:f>
              <c:numCache>
                <c:formatCode>General</c:formatCode>
                <c:ptCount val="66"/>
                <c:pt idx="0" formatCode="0.00">
                  <c:v>323.33</c:v>
                </c:pt>
                <c:pt idx="6" formatCode="0.00">
                  <c:v>344.86</c:v>
                </c:pt>
                <c:pt idx="12" formatCode="0.00">
                  <c:v>335.2</c:v>
                </c:pt>
                <c:pt idx="18" formatCode="0.00">
                  <c:v>426.24</c:v>
                </c:pt>
                <c:pt idx="24" formatCode="0.00">
                  <c:v>359.35</c:v>
                </c:pt>
                <c:pt idx="30">
                  <c:v>610.5</c:v>
                </c:pt>
                <c:pt idx="36">
                  <c:v>657.77</c:v>
                </c:pt>
                <c:pt idx="42" formatCode="0.00">
                  <c:v>246.46</c:v>
                </c:pt>
                <c:pt idx="48">
                  <c:v>278.81</c:v>
                </c:pt>
                <c:pt idx="54" formatCode="0.00">
                  <c:v>322.07</c:v>
                </c:pt>
                <c:pt idx="60" formatCode="0.00">
                  <c:v>333.34</c:v>
                </c:pt>
              </c:numCache>
            </c:numRef>
          </c:val>
        </c:ser>
        <c:ser>
          <c:idx val="1"/>
          <c:order val="1"/>
          <c:tx>
            <c:strRef>
              <c:f>'[浏览器内核(Q2)整体性能竞品对比报告.xlsx]页面内存'!$J$74</c:f>
              <c:strCache>
                <c:ptCount val="1"/>
                <c:pt idx="0">
                  <c:v>UC</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'[浏览器内核(Q2)整体性能竞品对比报告.xlsx]页面内存'!$H$75:$H$140</c:f>
              <c:strCache>
                <c:ptCount val="66"/>
                <c:pt idx="0">
                  <c:v>简单页面</c:v>
                </c:pt>
                <c:pt idx="6">
                  <c:v>图片类站点
</c:v>
                </c:pt>
                <c:pt idx="12">
                  <c:v>新闻类页面
</c:v>
                </c:pt>
                <c:pt idx="18">
                  <c:v>视频播放
</c:v>
                </c:pt>
                <c:pt idx="24">
                  <c:v>音乐播放
</c:v>
                </c:pt>
                <c:pt idx="30">
                  <c:v>多级链接
</c:v>
                </c:pt>
                <c:pt idx="36">
                  <c:v>多标签页
</c:v>
                </c:pt>
                <c:pt idx="42">
                  <c:v>小屏播放feeds
 </c:v>
                </c:pt>
                <c:pt idx="48">
                  <c:v>全屏播放feeds
</c:v>
                </c:pt>
                <c:pt idx="54">
                  <c:v>小屏播放页面视频
</c:v>
                </c:pt>
                <c:pt idx="60">
                  <c:v>全屏播放页面视频
</c:v>
                </c:pt>
              </c:strCache>
            </c:strRef>
          </c:cat>
          <c:val>
            <c:numRef>
              <c:f>'[浏览器内核(Q2)整体性能竞品对比报告.xlsx]页面内存'!$J$75:$J$140</c:f>
              <c:numCache>
                <c:formatCode>General</c:formatCode>
                <c:ptCount val="66"/>
                <c:pt idx="0" formatCode="0.00">
                  <c:v>469.38</c:v>
                </c:pt>
                <c:pt idx="6">
                  <c:v>456.54</c:v>
                </c:pt>
                <c:pt idx="12" formatCode="0.00">
                  <c:v>475.43</c:v>
                </c:pt>
                <c:pt idx="18" formatCode="0.00">
                  <c:v>587.19000000000005</c:v>
                </c:pt>
                <c:pt idx="24" formatCode="0.00">
                  <c:v>505.49</c:v>
                </c:pt>
                <c:pt idx="30">
                  <c:v>523.53</c:v>
                </c:pt>
                <c:pt idx="36">
                  <c:v>568.20000000000005</c:v>
                </c:pt>
                <c:pt idx="42">
                  <c:v>438.66</c:v>
                </c:pt>
                <c:pt idx="48">
                  <c:v>442.67</c:v>
                </c:pt>
                <c:pt idx="54">
                  <c:v>528.86</c:v>
                </c:pt>
                <c:pt idx="60">
                  <c:v>567.38</c:v>
                </c:pt>
              </c:numCache>
            </c:numRef>
          </c:val>
        </c:ser>
        <c:ser>
          <c:idx val="2"/>
          <c:order val="2"/>
          <c:tx>
            <c:strRef>
              <c:f>'[浏览器内核(Q2)整体性能竞品对比报告.xlsx]页面内存'!$K$74</c:f>
              <c:strCache>
                <c:ptCount val="1"/>
                <c:pt idx="0">
                  <c:v>QQ</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'[浏览器内核(Q2)整体性能竞品对比报告.xlsx]页面内存'!$H$75:$H$140</c:f>
              <c:strCache>
                <c:ptCount val="66"/>
                <c:pt idx="0">
                  <c:v>简单页面</c:v>
                </c:pt>
                <c:pt idx="6">
                  <c:v>图片类站点
</c:v>
                </c:pt>
                <c:pt idx="12">
                  <c:v>新闻类页面
</c:v>
                </c:pt>
                <c:pt idx="18">
                  <c:v>视频播放
</c:v>
                </c:pt>
                <c:pt idx="24">
                  <c:v>音乐播放
</c:v>
                </c:pt>
                <c:pt idx="30">
                  <c:v>多级链接
</c:v>
                </c:pt>
                <c:pt idx="36">
                  <c:v>多标签页
</c:v>
                </c:pt>
                <c:pt idx="42">
                  <c:v>小屏播放feeds
 </c:v>
                </c:pt>
                <c:pt idx="48">
                  <c:v>全屏播放feeds
</c:v>
                </c:pt>
                <c:pt idx="54">
                  <c:v>小屏播放页面视频
</c:v>
                </c:pt>
                <c:pt idx="60">
                  <c:v>全屏播放页面视频
</c:v>
                </c:pt>
              </c:strCache>
            </c:strRef>
          </c:cat>
          <c:val>
            <c:numRef>
              <c:f>'[浏览器内核(Q2)整体性能竞品对比报告.xlsx]页面内存'!$K$75:$K$140</c:f>
              <c:numCache>
                <c:formatCode>General</c:formatCode>
                <c:ptCount val="66"/>
                <c:pt idx="0" formatCode="0.00">
                  <c:v>430.29</c:v>
                </c:pt>
                <c:pt idx="6">
                  <c:v>430.96</c:v>
                </c:pt>
                <c:pt idx="12" formatCode="0.00">
                  <c:v>436.46</c:v>
                </c:pt>
                <c:pt idx="18" formatCode="0.00">
                  <c:v>477.5</c:v>
                </c:pt>
                <c:pt idx="24" formatCode="0.00">
                  <c:v>421.85</c:v>
                </c:pt>
                <c:pt idx="30" formatCode="0.00">
                  <c:v>452.28</c:v>
                </c:pt>
                <c:pt idx="36" formatCode="0.00">
                  <c:v>548.83000000000004</c:v>
                </c:pt>
                <c:pt idx="42">
                  <c:v>335.74</c:v>
                </c:pt>
                <c:pt idx="48">
                  <c:v>0</c:v>
                </c:pt>
                <c:pt idx="54">
                  <c:v>467.68</c:v>
                </c:pt>
                <c:pt idx="60">
                  <c:v>421.74</c:v>
                </c:pt>
              </c:numCache>
            </c:numRef>
          </c:val>
        </c:ser>
        <c:dLbls>
          <c:showLegendKey val="0"/>
          <c:showVal val="0"/>
          <c:showCatName val="0"/>
          <c:showSerName val="0"/>
          <c:showPercent val="0"/>
          <c:showBubbleSize val="0"/>
        </c:dLbls>
        <c:gapWidth val="100"/>
        <c:overlap val="-24"/>
        <c:axId val="394495680"/>
        <c:axId val="394496072"/>
      </c:barChart>
      <c:catAx>
        <c:axId val="39449568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496072"/>
        <c:crosses val="autoZero"/>
        <c:auto val="1"/>
        <c:lblAlgn val="ctr"/>
        <c:lblOffset val="100"/>
        <c:noMultiLvlLbl val="0"/>
      </c:catAx>
      <c:valAx>
        <c:axId val="394496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49568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r>
              <a:rPr lang="zh-CN" altLang="en-US"/>
              <a:t>视频首帧速度 </a:t>
            </a:r>
            <a:r>
              <a:rPr lang="en-US" altLang="zh-CN"/>
              <a:t>- 4G</a:t>
            </a:r>
          </a:p>
        </c:rich>
      </c:tx>
      <c:layout/>
      <c:overlay val="0"/>
      <c:spPr>
        <a:noFill/>
        <a:ln>
          <a:noFill/>
        </a:ln>
        <a:effectLst/>
      </c:spPr>
      <c:txPr>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'[浏览器内核(Q2)整体性能竞品对比报告.xlsx]视频-首帧速度'!$B$1:$B$2</c:f>
              <c:strCache>
                <c:ptCount val="1"/>
                <c:pt idx="0">
                  <c:v>4G vivo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'[浏览器内核(Q2)整体性能竞品对比报告.xlsx]视频-首帧速度'!$A$3:$A$12</c:f>
              <c:strCache>
                <c:ptCount val="10"/>
                <c:pt idx="0">
                  <c:v>m.youku.com</c:v>
                </c:pt>
                <c:pt idx="1">
                  <c:v>m.tv.sohu.com</c:v>
                </c:pt>
                <c:pt idx="2">
                  <c:v>jingyan.baidu.com</c:v>
                </c:pt>
                <c:pt idx="3">
                  <c:v>m.v.qq.com</c:v>
                </c:pt>
                <c:pt idx="4">
                  <c:v>m.iqiyi.com</c:v>
                </c:pt>
                <c:pt idx="5">
                  <c:v>m.baidu.com</c:v>
                </c:pt>
                <c:pt idx="6">
                  <c:v>baike.sogou.com</c:v>
                </c:pt>
                <c:pt idx="7">
                  <c:v>m.video.baomihua.com</c:v>
                </c:pt>
                <c:pt idx="8">
                  <c:v>m5.baidu.com</c:v>
                </c:pt>
                <c:pt idx="9">
                  <c:v>wap.sogou.com</c:v>
                </c:pt>
              </c:strCache>
            </c:strRef>
          </c:cat>
          <c:val>
            <c:numRef>
              <c:f>'[浏览器内核(Q2)整体性能竞品对比报告.xlsx]视频-首帧速度'!$B$3:$B$12</c:f>
              <c:numCache>
                <c:formatCode>0.00_ </c:formatCode>
                <c:ptCount val="10"/>
                <c:pt idx="0">
                  <c:v>0.75</c:v>
                </c:pt>
                <c:pt idx="1">
                  <c:v>0.55000000000000004</c:v>
                </c:pt>
                <c:pt idx="2">
                  <c:v>1</c:v>
                </c:pt>
                <c:pt idx="3">
                  <c:v>0.45833333333333298</c:v>
                </c:pt>
                <c:pt idx="4">
                  <c:v>0.49166666666666697</c:v>
                </c:pt>
                <c:pt idx="5">
                  <c:v>0.74166666666666703</c:v>
                </c:pt>
                <c:pt idx="6">
                  <c:v>0.64166666666666705</c:v>
                </c:pt>
                <c:pt idx="7">
                  <c:v>0.59166666666666701</c:v>
                </c:pt>
                <c:pt idx="8">
                  <c:v>0.55000000000000004</c:v>
                </c:pt>
                <c:pt idx="9">
                  <c:v>0.60833333333333295</c:v>
                </c:pt>
              </c:numCache>
            </c:numRef>
          </c:val>
        </c:ser>
        <c:ser>
          <c:idx val="1"/>
          <c:order val="1"/>
          <c:tx>
            <c:strRef>
              <c:f>'[浏览器内核(Q2)整体性能竞品对比报告.xlsx]视频-首帧速度'!$C$1:$C$2</c:f>
              <c:strCache>
                <c:ptCount val="1"/>
                <c:pt idx="0">
                  <c:v>4G UC</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'[浏览器内核(Q2)整体性能竞品对比报告.xlsx]视频-首帧速度'!$A$3:$A$12</c:f>
              <c:strCache>
                <c:ptCount val="10"/>
                <c:pt idx="0">
                  <c:v>m.youku.com</c:v>
                </c:pt>
                <c:pt idx="1">
                  <c:v>m.tv.sohu.com</c:v>
                </c:pt>
                <c:pt idx="2">
                  <c:v>jingyan.baidu.com</c:v>
                </c:pt>
                <c:pt idx="3">
                  <c:v>m.v.qq.com</c:v>
                </c:pt>
                <c:pt idx="4">
                  <c:v>m.iqiyi.com</c:v>
                </c:pt>
                <c:pt idx="5">
                  <c:v>m.baidu.com</c:v>
                </c:pt>
                <c:pt idx="6">
                  <c:v>baike.sogou.com</c:v>
                </c:pt>
                <c:pt idx="7">
                  <c:v>m.video.baomihua.com</c:v>
                </c:pt>
                <c:pt idx="8">
                  <c:v>m5.baidu.com</c:v>
                </c:pt>
                <c:pt idx="9">
                  <c:v>wap.sogou.com</c:v>
                </c:pt>
              </c:strCache>
            </c:strRef>
          </c:cat>
          <c:val>
            <c:numRef>
              <c:f>'[浏览器内核(Q2)整体性能竞品对比报告.xlsx]视频-首帧速度'!$C$3:$C$12</c:f>
              <c:numCache>
                <c:formatCode>0.00_ </c:formatCode>
                <c:ptCount val="10"/>
                <c:pt idx="0">
                  <c:v>1.11666666666667</c:v>
                </c:pt>
                <c:pt idx="1">
                  <c:v>0.65</c:v>
                </c:pt>
                <c:pt idx="2">
                  <c:v>0.33333333333333298</c:v>
                </c:pt>
                <c:pt idx="3">
                  <c:v>0.46666666666666701</c:v>
                </c:pt>
                <c:pt idx="4">
                  <c:v>0.54166666666666696</c:v>
                </c:pt>
                <c:pt idx="5">
                  <c:v>0.77500000000000002</c:v>
                </c:pt>
                <c:pt idx="6">
                  <c:v>0.35</c:v>
                </c:pt>
                <c:pt idx="7">
                  <c:v>0.45</c:v>
                </c:pt>
                <c:pt idx="8">
                  <c:v>0.53333333333333299</c:v>
                </c:pt>
                <c:pt idx="9">
                  <c:v>0.67500000000000004</c:v>
                </c:pt>
              </c:numCache>
            </c:numRef>
          </c:val>
        </c:ser>
        <c:ser>
          <c:idx val="2"/>
          <c:order val="2"/>
          <c:tx>
            <c:strRef>
              <c:f>'[浏览器内核(Q2)整体性能竞品对比报告.xlsx]视频-首帧速度'!$D$1:$D$2</c:f>
              <c:strCache>
                <c:ptCount val="1"/>
                <c:pt idx="0">
                  <c:v>4G QQ</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'[浏览器内核(Q2)整体性能竞品对比报告.xlsx]视频-首帧速度'!$A$3:$A$12</c:f>
              <c:strCache>
                <c:ptCount val="10"/>
                <c:pt idx="0">
                  <c:v>m.youku.com</c:v>
                </c:pt>
                <c:pt idx="1">
                  <c:v>m.tv.sohu.com</c:v>
                </c:pt>
                <c:pt idx="2">
                  <c:v>jingyan.baidu.com</c:v>
                </c:pt>
                <c:pt idx="3">
                  <c:v>m.v.qq.com</c:v>
                </c:pt>
                <c:pt idx="4">
                  <c:v>m.iqiyi.com</c:v>
                </c:pt>
                <c:pt idx="5">
                  <c:v>m.baidu.com</c:v>
                </c:pt>
                <c:pt idx="6">
                  <c:v>baike.sogou.com</c:v>
                </c:pt>
                <c:pt idx="7">
                  <c:v>m.video.baomihua.com</c:v>
                </c:pt>
                <c:pt idx="8">
                  <c:v>m5.baidu.com</c:v>
                </c:pt>
                <c:pt idx="9">
                  <c:v>wap.sogou.com</c:v>
                </c:pt>
              </c:strCache>
            </c:strRef>
          </c:cat>
          <c:val>
            <c:numRef>
              <c:f>'[浏览器内核(Q2)整体性能竞品对比报告.xlsx]视频-首帧速度'!$D$3:$D$12</c:f>
              <c:numCache>
                <c:formatCode>0.00_ </c:formatCode>
                <c:ptCount val="10"/>
                <c:pt idx="0">
                  <c:v>0.73333333333333295</c:v>
                </c:pt>
                <c:pt idx="1">
                  <c:v>1.2</c:v>
                </c:pt>
                <c:pt idx="2">
                  <c:v>0.55000000000000004</c:v>
                </c:pt>
                <c:pt idx="3">
                  <c:v>1.25833333333333</c:v>
                </c:pt>
                <c:pt idx="4">
                  <c:v>1.1499999999999999</c:v>
                </c:pt>
                <c:pt idx="5">
                  <c:v>0.98333333333333295</c:v>
                </c:pt>
                <c:pt idx="6">
                  <c:v>0.51666666666666705</c:v>
                </c:pt>
                <c:pt idx="7">
                  <c:v>0.55000000000000004</c:v>
                </c:pt>
                <c:pt idx="8">
                  <c:v>0.47499999999999998</c:v>
                </c:pt>
                <c:pt idx="9">
                  <c:v>0.54166666666666696</c:v>
                </c:pt>
              </c:numCache>
            </c:numRef>
          </c:val>
        </c:ser>
        <c:dLbls>
          <c:showLegendKey val="0"/>
          <c:showVal val="0"/>
          <c:showCatName val="0"/>
          <c:showSerName val="0"/>
          <c:showPercent val="0"/>
          <c:showBubbleSize val="0"/>
        </c:dLbls>
        <c:gapWidth val="100"/>
        <c:overlap val="-24"/>
        <c:axId val="394496856"/>
        <c:axId val="394497248"/>
      </c:barChart>
      <c:catAx>
        <c:axId val="39449685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497248"/>
        <c:crosses val="autoZero"/>
        <c:auto val="1"/>
        <c:lblAlgn val="ctr"/>
        <c:lblOffset val="100"/>
        <c:noMultiLvlLbl val="0"/>
      </c:catAx>
      <c:valAx>
        <c:axId val="394497248"/>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49685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r>
              <a:rPr lang="zh-CN" altLang="en-US"/>
              <a:t>视频首帧速度 </a:t>
            </a:r>
            <a:r>
              <a:rPr lang="en-US" altLang="zh-CN"/>
              <a:t>- wifi</a:t>
            </a:r>
          </a:p>
        </c:rich>
      </c:tx>
      <c:layout/>
      <c:overlay val="0"/>
      <c:spPr>
        <a:noFill/>
        <a:ln>
          <a:noFill/>
        </a:ln>
        <a:effectLst/>
      </c:spPr>
      <c:txPr>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'[浏览器内核(Q2)整体性能竞品对比报告.xlsx]视频-首帧速度'!$E$1:$E$2</c:f>
              <c:strCache>
                <c:ptCount val="1"/>
                <c:pt idx="0">
                  <c:v>WiFi VIVO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'[浏览器内核(Q2)整体性能竞品对比报告.xlsx]视频-首帧速度'!$A$3:$A$12</c:f>
              <c:strCache>
                <c:ptCount val="10"/>
                <c:pt idx="0">
                  <c:v>m.youku.com</c:v>
                </c:pt>
                <c:pt idx="1">
                  <c:v>m.tv.sohu.com</c:v>
                </c:pt>
                <c:pt idx="2">
                  <c:v>jingyan.baidu.com</c:v>
                </c:pt>
                <c:pt idx="3">
                  <c:v>m.v.qq.com</c:v>
                </c:pt>
                <c:pt idx="4">
                  <c:v>m.iqiyi.com</c:v>
                </c:pt>
                <c:pt idx="5">
                  <c:v>m.baidu.com</c:v>
                </c:pt>
                <c:pt idx="6">
                  <c:v>baike.sogou.com</c:v>
                </c:pt>
                <c:pt idx="7">
                  <c:v>m.video.baomihua.com</c:v>
                </c:pt>
                <c:pt idx="8">
                  <c:v>m5.baidu.com</c:v>
                </c:pt>
                <c:pt idx="9">
                  <c:v>wap.sogou.com</c:v>
                </c:pt>
              </c:strCache>
            </c:strRef>
          </c:cat>
          <c:val>
            <c:numRef>
              <c:f>'[浏览器内核(Q2)整体性能竞品对比报告.xlsx]视频-首帧速度'!$E$3:$E$12</c:f>
              <c:numCache>
                <c:formatCode>0.00_ </c:formatCode>
                <c:ptCount val="10"/>
                <c:pt idx="0">
                  <c:v>0.8</c:v>
                </c:pt>
                <c:pt idx="1">
                  <c:v>0.233333333333333</c:v>
                </c:pt>
                <c:pt idx="2">
                  <c:v>0.81666666666666698</c:v>
                </c:pt>
                <c:pt idx="3">
                  <c:v>0.233333333333333</c:v>
                </c:pt>
                <c:pt idx="4">
                  <c:v>0.21666666666666701</c:v>
                </c:pt>
                <c:pt idx="5">
                  <c:v>0.46666666666666701</c:v>
                </c:pt>
                <c:pt idx="6">
                  <c:v>0.80833333333333302</c:v>
                </c:pt>
                <c:pt idx="7">
                  <c:v>0.22500000000000001</c:v>
                </c:pt>
                <c:pt idx="8">
                  <c:v>0.46666666666666701</c:v>
                </c:pt>
                <c:pt idx="9">
                  <c:v>0.20833333333333301</c:v>
                </c:pt>
              </c:numCache>
            </c:numRef>
          </c:val>
        </c:ser>
        <c:ser>
          <c:idx val="1"/>
          <c:order val="1"/>
          <c:tx>
            <c:strRef>
              <c:f>'[浏览器内核(Q2)整体性能竞品对比报告.xlsx]视频-首帧速度'!$F$1:$F$2</c:f>
              <c:strCache>
                <c:ptCount val="1"/>
                <c:pt idx="0">
                  <c:v>WiFi UC</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'[浏览器内核(Q2)整体性能竞品对比报告.xlsx]视频-首帧速度'!$A$3:$A$12</c:f>
              <c:strCache>
                <c:ptCount val="10"/>
                <c:pt idx="0">
                  <c:v>m.youku.com</c:v>
                </c:pt>
                <c:pt idx="1">
                  <c:v>m.tv.sohu.com</c:v>
                </c:pt>
                <c:pt idx="2">
                  <c:v>jingyan.baidu.com</c:v>
                </c:pt>
                <c:pt idx="3">
                  <c:v>m.v.qq.com</c:v>
                </c:pt>
                <c:pt idx="4">
                  <c:v>m.iqiyi.com</c:v>
                </c:pt>
                <c:pt idx="5">
                  <c:v>m.baidu.com</c:v>
                </c:pt>
                <c:pt idx="6">
                  <c:v>baike.sogou.com</c:v>
                </c:pt>
                <c:pt idx="7">
                  <c:v>m.video.baomihua.com</c:v>
                </c:pt>
                <c:pt idx="8">
                  <c:v>m5.baidu.com</c:v>
                </c:pt>
                <c:pt idx="9">
                  <c:v>wap.sogou.com</c:v>
                </c:pt>
              </c:strCache>
            </c:strRef>
          </c:cat>
          <c:val>
            <c:numRef>
              <c:f>'[浏览器内核(Q2)整体性能竞品对比报告.xlsx]视频-首帧速度'!$F$3:$F$12</c:f>
              <c:numCache>
                <c:formatCode>General</c:formatCode>
                <c:ptCount val="10"/>
                <c:pt idx="0">
                  <c:v>1.3916666666666699</c:v>
                </c:pt>
                <c:pt idx="1">
                  <c:v>1.4666666666666699</c:v>
                </c:pt>
                <c:pt idx="2" formatCode="0.00_ ">
                  <c:v>0.483333333333333</c:v>
                </c:pt>
                <c:pt idx="3" formatCode="0.00_ ">
                  <c:v>0.25833333333333303</c:v>
                </c:pt>
                <c:pt idx="4" formatCode="0.00_ ">
                  <c:v>0.85</c:v>
                </c:pt>
                <c:pt idx="5" formatCode="0.00_ ">
                  <c:v>0.40833333333333299</c:v>
                </c:pt>
                <c:pt idx="6" formatCode="0.00_ ">
                  <c:v>0.35</c:v>
                </c:pt>
                <c:pt idx="7" formatCode="0.00_ ">
                  <c:v>0.16666666666666699</c:v>
                </c:pt>
                <c:pt idx="8" formatCode="0.00_ ">
                  <c:v>0.391666666666667</c:v>
                </c:pt>
                <c:pt idx="9" formatCode="0.00_ ">
                  <c:v>0.16666666666666699</c:v>
                </c:pt>
              </c:numCache>
            </c:numRef>
          </c:val>
        </c:ser>
        <c:ser>
          <c:idx val="2"/>
          <c:order val="2"/>
          <c:tx>
            <c:strRef>
              <c:f>'[浏览器内核(Q2)整体性能竞品对比报告.xlsx]视频-首帧速度'!$G$1:$G$2</c:f>
              <c:strCache>
                <c:ptCount val="1"/>
                <c:pt idx="0">
                  <c:v>WiFi QQ</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'[浏览器内核(Q2)整体性能竞品对比报告.xlsx]视频-首帧速度'!$A$3:$A$12</c:f>
              <c:strCache>
                <c:ptCount val="10"/>
                <c:pt idx="0">
                  <c:v>m.youku.com</c:v>
                </c:pt>
                <c:pt idx="1">
                  <c:v>m.tv.sohu.com</c:v>
                </c:pt>
                <c:pt idx="2">
                  <c:v>jingyan.baidu.com</c:v>
                </c:pt>
                <c:pt idx="3">
                  <c:v>m.v.qq.com</c:v>
                </c:pt>
                <c:pt idx="4">
                  <c:v>m.iqiyi.com</c:v>
                </c:pt>
                <c:pt idx="5">
                  <c:v>m.baidu.com</c:v>
                </c:pt>
                <c:pt idx="6">
                  <c:v>baike.sogou.com</c:v>
                </c:pt>
                <c:pt idx="7">
                  <c:v>m.video.baomihua.com</c:v>
                </c:pt>
                <c:pt idx="8">
                  <c:v>m5.baidu.com</c:v>
                </c:pt>
                <c:pt idx="9">
                  <c:v>wap.sogou.com</c:v>
                </c:pt>
              </c:strCache>
            </c:strRef>
          </c:cat>
          <c:val>
            <c:numRef>
              <c:f>'[浏览器内核(Q2)整体性能竞品对比报告.xlsx]视频-首帧速度'!$G$3:$G$12</c:f>
              <c:numCache>
                <c:formatCode>0.00_ </c:formatCode>
                <c:ptCount val="10"/>
                <c:pt idx="0">
                  <c:v>0.40833333333333299</c:v>
                </c:pt>
                <c:pt idx="1">
                  <c:v>1.06666666666667</c:v>
                </c:pt>
                <c:pt idx="2">
                  <c:v>0.358333333333333</c:v>
                </c:pt>
                <c:pt idx="3">
                  <c:v>0.53333333333333299</c:v>
                </c:pt>
                <c:pt idx="4">
                  <c:v>0</c:v>
                </c:pt>
                <c:pt idx="5">
                  <c:v>0.74166666666666703</c:v>
                </c:pt>
                <c:pt idx="6">
                  <c:v>0.4</c:v>
                </c:pt>
                <c:pt idx="7">
                  <c:v>0.25</c:v>
                </c:pt>
                <c:pt idx="8">
                  <c:v>0.358333333333333</c:v>
                </c:pt>
                <c:pt idx="9">
                  <c:v>0.21666666666666701</c:v>
                </c:pt>
              </c:numCache>
            </c:numRef>
          </c:val>
        </c:ser>
        <c:dLbls>
          <c:showLegendKey val="0"/>
          <c:showVal val="0"/>
          <c:showCatName val="0"/>
          <c:showSerName val="0"/>
          <c:showPercent val="0"/>
          <c:showBubbleSize val="0"/>
        </c:dLbls>
        <c:gapWidth val="100"/>
        <c:overlap val="-24"/>
        <c:axId val="395100904"/>
        <c:axId val="395101296"/>
      </c:barChart>
      <c:catAx>
        <c:axId val="39510090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5101296"/>
        <c:crosses val="autoZero"/>
        <c:auto val="1"/>
        <c:lblAlgn val="ctr"/>
        <c:lblOffset val="100"/>
        <c:noMultiLvlLbl val="0"/>
      </c:catAx>
      <c:valAx>
        <c:axId val="395101296"/>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510090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r>
              <a:rPr lang="zh-CN" altLang="en-US"/>
              <a:t>视频格式支持情况</a:t>
            </a:r>
          </a:p>
        </c:rich>
      </c:tx>
      <c:layout/>
      <c:overlay val="0"/>
      <c:spPr>
        <a:noFill/>
        <a:ln>
          <a:noFill/>
        </a:ln>
        <a:effectLst/>
      </c:spPr>
      <c:txPr>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bar"/>
        <c:grouping val="stacked"/>
        <c:varyColors val="0"/>
        <c:ser>
          <c:idx val="0"/>
          <c:order val="0"/>
          <c:tx>
            <c:strRef>
              <c:f>'D:\我的文档\11056425\Desktop\指标测试\2019\视频格式支持\[视频格式支持-.xlsx]Sheet1'!$B$3</c:f>
              <c:strCache>
                <c:ptCount val="1"/>
                <c:pt idx="0">
                  <c:v>正常播放</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'D:\我的文档\11056425\Desktop\指标测试\2019\视频格式支持\[视频格式支持-.xlsx]Sheet1'!$A$4:$A$6</c:f>
              <c:strCache>
                <c:ptCount val="3"/>
                <c:pt idx="0">
                  <c:v>vivo</c:v>
                </c:pt>
                <c:pt idx="1">
                  <c:v>QQ</c:v>
                </c:pt>
                <c:pt idx="2">
                  <c:v>UC</c:v>
                </c:pt>
              </c:strCache>
            </c:strRef>
          </c:cat>
          <c:val>
            <c:numRef>
              <c:f>'D:\我的文档\11056425\Desktop\指标测试\2019\视频格式支持\[视频格式支持-.xlsx]Sheet1'!$B$4:$B$6</c:f>
              <c:numCache>
                <c:formatCode>General</c:formatCode>
                <c:ptCount val="3"/>
                <c:pt idx="0">
                  <c:v>129</c:v>
                </c:pt>
                <c:pt idx="1">
                  <c:v>173</c:v>
                </c:pt>
                <c:pt idx="2">
                  <c:v>163</c:v>
                </c:pt>
              </c:numCache>
            </c:numRef>
          </c:val>
        </c:ser>
        <c:ser>
          <c:idx val="1"/>
          <c:order val="1"/>
          <c:tx>
            <c:strRef>
              <c:f>'D:\我的文档\11056425\Desktop\指标测试\2019\视频格式支持\[视频格式支持-.xlsx]Sheet1'!$C$3</c:f>
              <c:strCache>
                <c:ptCount val="1"/>
                <c:pt idx="0">
                  <c:v>播放异常</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'D:\我的文档\11056425\Desktop\指标测试\2019\视频格式支持\[视频格式支持-.xlsx]Sheet1'!$A$4:$A$6</c:f>
              <c:strCache>
                <c:ptCount val="3"/>
                <c:pt idx="0">
                  <c:v>vivo</c:v>
                </c:pt>
                <c:pt idx="1">
                  <c:v>QQ</c:v>
                </c:pt>
                <c:pt idx="2">
                  <c:v>UC</c:v>
                </c:pt>
              </c:strCache>
            </c:strRef>
          </c:cat>
          <c:val>
            <c:numRef>
              <c:f>'D:\我的文档\11056425\Desktop\指标测试\2019\视频格式支持\[视频格式支持-.xlsx]Sheet1'!$C$4:$C$6</c:f>
              <c:numCache>
                <c:formatCode>General</c:formatCode>
                <c:ptCount val="3"/>
                <c:pt idx="0">
                  <c:v>53</c:v>
                </c:pt>
                <c:pt idx="1">
                  <c:v>14</c:v>
                </c:pt>
                <c:pt idx="2">
                  <c:v>17</c:v>
                </c:pt>
              </c:numCache>
            </c:numRef>
          </c:val>
        </c:ser>
        <c:ser>
          <c:idx val="2"/>
          <c:order val="2"/>
          <c:tx>
            <c:strRef>
              <c:f>'D:\我的文档\11056425\Desktop\指标测试\2019\视频格式支持\[视频格式支持-.xlsx]Sheet1'!$D$3</c:f>
              <c:strCache>
                <c:ptCount val="1"/>
                <c:pt idx="0">
                  <c:v>无法播放</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'D:\我的文档\11056425\Desktop\指标测试\2019\视频格式支持\[视频格式支持-.xlsx]Sheet1'!$A$4:$A$6</c:f>
              <c:strCache>
                <c:ptCount val="3"/>
                <c:pt idx="0">
                  <c:v>vivo</c:v>
                </c:pt>
                <c:pt idx="1">
                  <c:v>QQ</c:v>
                </c:pt>
                <c:pt idx="2">
                  <c:v>UC</c:v>
                </c:pt>
              </c:strCache>
            </c:strRef>
          </c:cat>
          <c:val>
            <c:numRef>
              <c:f>'D:\我的文档\11056425\Desktop\指标测试\2019\视频格式支持\[视频格式支持-.xlsx]Sheet1'!$D$4:$D$6</c:f>
              <c:numCache>
                <c:formatCode>General</c:formatCode>
                <c:ptCount val="3"/>
                <c:pt idx="0">
                  <c:v>21</c:v>
                </c:pt>
                <c:pt idx="1">
                  <c:v>16</c:v>
                </c:pt>
                <c:pt idx="2">
                  <c:v>23</c:v>
                </c:pt>
              </c:numCache>
            </c:numRef>
          </c:val>
        </c:ser>
        <c:dLbls>
          <c:showLegendKey val="0"/>
          <c:showVal val="1"/>
          <c:showCatName val="0"/>
          <c:showSerName val="0"/>
          <c:showPercent val="0"/>
          <c:showBubbleSize val="0"/>
        </c:dLbls>
        <c:gapWidth val="150"/>
        <c:overlap val="100"/>
        <c:axId val="395102080"/>
        <c:axId val="395102472"/>
      </c:barChart>
      <c:catAx>
        <c:axId val="395102080"/>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5102472"/>
        <c:crosses val="autoZero"/>
        <c:auto val="1"/>
        <c:lblAlgn val="ctr"/>
        <c:lblOffset val="100"/>
        <c:noMultiLvlLbl val="0"/>
      </c:catAx>
      <c:valAx>
        <c:axId val="395102472"/>
        <c:scaling>
          <c:orientation val="minMax"/>
          <c:max val="220"/>
          <c:min val="0"/>
        </c:scaling>
        <c:delete val="0"/>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510208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r>
              <a:rPr lang="en-US"/>
              <a:t>wifi top500</a:t>
            </a:r>
            <a:r>
              <a:rPr lang="zh-CN" altLang="en-US"/>
              <a:t>播放成功率</a:t>
            </a:r>
          </a:p>
        </c:rich>
      </c:tx>
      <c:layout/>
      <c:overlay val="0"/>
      <c:spPr>
        <a:noFill/>
        <a:ln>
          <a:noFill/>
        </a:ln>
        <a:effectLst/>
      </c:spPr>
      <c:txPr>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bar"/>
        <c:grouping val="stacked"/>
        <c:varyColors val="0"/>
        <c:ser>
          <c:idx val="0"/>
          <c:order val="0"/>
          <c:tx>
            <c:strRef>
              <c:f>'[浏览器内核(Q2)整体性能竞品对比报告.xlsx]视频播放成功率'!$A$4</c:f>
              <c:strCache>
                <c:ptCount val="1"/>
                <c:pt idx="0">
                  <c:v>正常播放</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'[浏览器内核(Q2)整体性能竞品对比报告.xlsx]视频播放成功率'!$B$3:$D$3</c:f>
              <c:strCache>
                <c:ptCount val="3"/>
                <c:pt idx="0">
                  <c:v>vivo</c:v>
                </c:pt>
                <c:pt idx="1">
                  <c:v>UC</c:v>
                </c:pt>
                <c:pt idx="2">
                  <c:v>QQ</c:v>
                </c:pt>
              </c:strCache>
            </c:strRef>
          </c:cat>
          <c:val>
            <c:numRef>
              <c:f>'[浏览器内核(Q2)整体性能竞品对比报告.xlsx]视频播放成功率'!$B$4:$D$4</c:f>
              <c:numCache>
                <c:formatCode>General</c:formatCode>
                <c:ptCount val="3"/>
                <c:pt idx="0">
                  <c:v>493</c:v>
                </c:pt>
                <c:pt idx="1">
                  <c:v>492</c:v>
                </c:pt>
                <c:pt idx="2">
                  <c:v>493</c:v>
                </c:pt>
              </c:numCache>
            </c:numRef>
          </c:val>
        </c:ser>
        <c:ser>
          <c:idx val="1"/>
          <c:order val="1"/>
          <c:tx>
            <c:strRef>
              <c:f>'[浏览器内核(Q2)整体性能竞品对比报告.xlsx]视频播放成功率'!$A$5</c:f>
              <c:strCache>
                <c:ptCount val="1"/>
                <c:pt idx="0">
                  <c:v>无法播放</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'[浏览器内核(Q2)整体性能竞品对比报告.xlsx]视频播放成功率'!$B$3:$D$3</c:f>
              <c:strCache>
                <c:ptCount val="3"/>
                <c:pt idx="0">
                  <c:v>vivo</c:v>
                </c:pt>
                <c:pt idx="1">
                  <c:v>UC</c:v>
                </c:pt>
                <c:pt idx="2">
                  <c:v>QQ</c:v>
                </c:pt>
              </c:strCache>
            </c:strRef>
          </c:cat>
          <c:val>
            <c:numRef>
              <c:f>'[浏览器内核(Q2)整体性能竞品对比报告.xlsx]视频播放成功率'!$B$5:$D$5</c:f>
              <c:numCache>
                <c:formatCode>General</c:formatCode>
                <c:ptCount val="3"/>
                <c:pt idx="0">
                  <c:v>7</c:v>
                </c:pt>
                <c:pt idx="1">
                  <c:v>8</c:v>
                </c:pt>
                <c:pt idx="2">
                  <c:v>7</c:v>
                </c:pt>
              </c:numCache>
            </c:numRef>
          </c:val>
        </c:ser>
        <c:dLbls>
          <c:showLegendKey val="0"/>
          <c:showVal val="1"/>
          <c:showCatName val="0"/>
          <c:showSerName val="0"/>
          <c:showPercent val="0"/>
          <c:showBubbleSize val="0"/>
        </c:dLbls>
        <c:gapWidth val="150"/>
        <c:overlap val="100"/>
        <c:axId val="395103256"/>
        <c:axId val="395103648"/>
      </c:barChart>
      <c:catAx>
        <c:axId val="3951032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5103648"/>
        <c:crosses val="autoZero"/>
        <c:auto val="1"/>
        <c:lblAlgn val="ctr"/>
        <c:lblOffset val="100"/>
        <c:noMultiLvlLbl val="0"/>
      </c:catAx>
      <c:valAx>
        <c:axId val="395103648"/>
        <c:scaling>
          <c:orientation val="minMax"/>
          <c:min val="35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510325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r>
              <a:rPr lang="en-US"/>
              <a:t>4G top500</a:t>
            </a:r>
            <a:r>
              <a:rPr lang="zh-CN" altLang="en-US"/>
              <a:t>播放成功率</a:t>
            </a:r>
          </a:p>
        </c:rich>
      </c:tx>
      <c:layout/>
      <c:overlay val="0"/>
      <c:spPr>
        <a:noFill/>
        <a:ln>
          <a:noFill/>
        </a:ln>
        <a:effectLst/>
      </c:spPr>
      <c:txPr>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bar"/>
        <c:grouping val="stacked"/>
        <c:varyColors val="0"/>
        <c:ser>
          <c:idx val="0"/>
          <c:order val="0"/>
          <c:tx>
            <c:strRef>
              <c:f>'[浏览器内核(Q2)整体性能竞品对比报告.xlsx]视频播放成功率'!$A$17</c:f>
              <c:strCache>
                <c:ptCount val="1"/>
                <c:pt idx="0">
                  <c:v>正常播放</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'[浏览器内核(Q2)整体性能竞品对比报告.xlsx]视频播放成功率'!$B$16:$D$16</c:f>
              <c:strCache>
                <c:ptCount val="3"/>
                <c:pt idx="0">
                  <c:v>vivo</c:v>
                </c:pt>
                <c:pt idx="1">
                  <c:v>UC</c:v>
                </c:pt>
                <c:pt idx="2">
                  <c:v>QQ</c:v>
                </c:pt>
              </c:strCache>
            </c:strRef>
          </c:cat>
          <c:val>
            <c:numRef>
              <c:f>'[浏览器内核(Q2)整体性能竞品对比报告.xlsx]视频播放成功率'!$B$17:$D$17</c:f>
              <c:numCache>
                <c:formatCode>General</c:formatCode>
                <c:ptCount val="3"/>
                <c:pt idx="0">
                  <c:v>492</c:v>
                </c:pt>
                <c:pt idx="1">
                  <c:v>490</c:v>
                </c:pt>
                <c:pt idx="2">
                  <c:v>491</c:v>
                </c:pt>
              </c:numCache>
            </c:numRef>
          </c:val>
        </c:ser>
        <c:ser>
          <c:idx val="1"/>
          <c:order val="1"/>
          <c:tx>
            <c:strRef>
              <c:f>'[浏览器内核(Q2)整体性能竞品对比报告.xlsx]视频播放成功率'!$A$18</c:f>
              <c:strCache>
                <c:ptCount val="1"/>
                <c:pt idx="0">
                  <c:v>无法播放</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'[浏览器内核(Q2)整体性能竞品对比报告.xlsx]视频播放成功率'!$B$16:$D$16</c:f>
              <c:strCache>
                <c:ptCount val="3"/>
                <c:pt idx="0">
                  <c:v>vivo</c:v>
                </c:pt>
                <c:pt idx="1">
                  <c:v>UC</c:v>
                </c:pt>
                <c:pt idx="2">
                  <c:v>QQ</c:v>
                </c:pt>
              </c:strCache>
            </c:strRef>
          </c:cat>
          <c:val>
            <c:numRef>
              <c:f>'[浏览器内核(Q2)整体性能竞品对比报告.xlsx]视频播放成功率'!$B$18:$D$18</c:f>
              <c:numCache>
                <c:formatCode>General</c:formatCode>
                <c:ptCount val="3"/>
                <c:pt idx="0">
                  <c:v>8</c:v>
                </c:pt>
                <c:pt idx="1">
                  <c:v>10</c:v>
                </c:pt>
                <c:pt idx="2">
                  <c:v>9</c:v>
                </c:pt>
              </c:numCache>
            </c:numRef>
          </c:val>
        </c:ser>
        <c:dLbls>
          <c:showLegendKey val="0"/>
          <c:showVal val="0"/>
          <c:showCatName val="0"/>
          <c:showSerName val="0"/>
          <c:showPercent val="0"/>
          <c:showBubbleSize val="0"/>
        </c:dLbls>
        <c:gapWidth val="150"/>
        <c:overlap val="100"/>
        <c:axId val="395104432"/>
        <c:axId val="394948848"/>
      </c:barChart>
      <c:catAx>
        <c:axId val="39510443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948848"/>
        <c:crosses val="autoZero"/>
        <c:auto val="1"/>
        <c:lblAlgn val="ctr"/>
        <c:lblOffset val="100"/>
        <c:noMultiLvlLbl val="0"/>
      </c:catAx>
      <c:valAx>
        <c:axId val="394948848"/>
        <c:scaling>
          <c:orientation val="minMax"/>
          <c:min val="35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510443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en-US" altLang="zh-CN"/>
              <a:t>4G</a:t>
            </a:r>
            <a:r>
              <a:rPr lang="zh-CN" altLang="en-US"/>
              <a:t>开加速</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'[浏览器内核(Q2)整体性能竞品对比报告.xlsx]内核类'!$B$57</c:f>
              <c:strCache>
                <c:ptCount val="1"/>
                <c:pt idx="0">
                  <c:v>vivo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'[浏览器内核(Q2)整体性能竞品对比报告.xlsx]内核类'!$A$58:$A$107</c:f>
              <c:strCache>
                <c:ptCount val="50"/>
                <c:pt idx="0">
                  <c:v>m.iqiyi.com</c:v>
                </c:pt>
                <c:pt idx="1">
                  <c:v>wapask.39.net</c:v>
                </c:pt>
                <c:pt idx="2">
                  <c:v>www.zybang.com</c:v>
                </c:pt>
                <c:pt idx="3">
                  <c:v>m.youku.com</c:v>
                </c:pt>
                <c:pt idx="4">
                  <c:v>m.120ask.com</c:v>
                </c:pt>
                <c:pt idx="5">
                  <c:v>www.zhihu.com</c:v>
                </c:pt>
                <c:pt idx="6">
                  <c:v>m.autohome.com.cn</c:v>
                </c:pt>
                <c:pt idx="7">
                  <c:v>vivo.yidianzixun.com</c:v>
                </c:pt>
                <c:pt idx="8">
                  <c:v>www.xiaohongshu.com</c:v>
                </c:pt>
                <c:pt idx="9">
                  <c:v>m.douban.com</c:v>
                </c:pt>
                <c:pt idx="10">
                  <c:v>partner.365yg.com</c:v>
                </c:pt>
                <c:pt idx="11">
                  <c:v>union-click.jd.com</c:v>
                </c:pt>
                <c:pt idx="12">
                  <c:v>gallery.vivo.com.cn</c:v>
                </c:pt>
                <c:pt idx="13">
                  <c:v>m.v.qq.com</c:v>
                </c:pt>
                <c:pt idx="14">
                  <c:v>hiwifi.wiair.com</c:v>
                </c:pt>
                <c:pt idx="15">
                  <c:v>m.weibo.cn</c:v>
                </c:pt>
                <c:pt idx="16">
                  <c:v>mp.weixin.qq.com</c:v>
                </c:pt>
                <c:pt idx="17">
                  <c:v>topic.vivo.com.cn</c:v>
                </c:pt>
                <c:pt idx="18">
                  <c:v>a.app.qq.com</c:v>
                </c:pt>
                <c:pt idx="19">
                  <c:v>m.baidu.com</c:v>
                </c:pt>
                <c:pt idx="20">
                  <c:v>m.sohu.com</c:v>
                </c:pt>
                <c:pt idx="21">
                  <c:v>m.youlai.cn</c:v>
                </c:pt>
                <c:pt idx="22">
                  <c:v>sina.cn</c:v>
                </c:pt>
                <c:pt idx="23">
                  <c:v>xw.qq.com</c:v>
                </c:pt>
                <c:pt idx="24">
                  <c:v>wap.sogou.com</c:v>
                </c:pt>
                <c:pt idx="25">
                  <c:v>m.baikemy.com</c:v>
                </c:pt>
                <c:pt idx="26">
                  <c:v>m.zwdu.com</c:v>
                </c:pt>
                <c:pt idx="27">
                  <c:v>m.bilibili.com</c:v>
                </c:pt>
                <c:pt idx="28">
                  <c:v>m.gaosan.com</c:v>
                </c:pt>
                <c:pt idx="29">
                  <c:v>qq.shuntong123.com</c:v>
                </c:pt>
                <c:pt idx="30">
                  <c:v>m.tv.sohu.com</c:v>
                </c:pt>
                <c:pt idx="31">
                  <c:v>pan.baidu.com</c:v>
                </c:pt>
                <c:pt idx="32">
                  <c:v>m.hao123.com</c:v>
                </c:pt>
                <c:pt idx="33">
                  <c:v>m.p4psearch.1688.com</c:v>
                </c:pt>
                <c:pt idx="34">
                  <c:v>h5.m.taobao.com</c:v>
                </c:pt>
                <c:pt idx="35">
                  <c:v>m.xx31xs.org</c:v>
                </c:pt>
                <c:pt idx="36">
                  <c:v>m.pc6.com</c:v>
                </c:pt>
                <c:pt idx="37">
                  <c:v>mini.eastday.com</c:v>
                </c:pt>
                <c:pt idx="38">
                  <c:v>hanyu.baidu.com</c:v>
                </c:pt>
                <c:pt idx="39">
                  <c:v>mobile.yangkeduo.com</c:v>
                </c:pt>
                <c:pt idx="40">
                  <c:v>m.147xs.com</c:v>
                </c:pt>
                <c:pt idx="41">
                  <c:v>3g.163.com</c:v>
                </c:pt>
                <c:pt idx="42">
                  <c:v>www.docin.com</c:v>
                </c:pt>
                <c:pt idx="43">
                  <c:v>m.video.baomihua.com</c:v>
                </c:pt>
                <c:pt idx="44">
                  <c:v>zhuanlan.zhihu.com</c:v>
                </c:pt>
                <c:pt idx="45">
                  <c:v>wapsg.club.xywy.com</c:v>
                </c:pt>
                <c:pt idx="46">
                  <c:v>wap.169kang.com</c:v>
                </c:pt>
                <c:pt idx="47">
                  <c:v>m.51test.net</c:v>
                </c:pt>
                <c:pt idx="48">
                  <c:v>m.kuaidi100.com</c:v>
                </c:pt>
                <c:pt idx="49">
                  <c:v>m.jd.com</c:v>
                </c:pt>
              </c:strCache>
            </c:strRef>
          </c:cat>
          <c:val>
            <c:numRef>
              <c:f>'[浏览器内核(Q2)整体性能竞品对比报告.xlsx]内核类'!$B$58:$B$107</c:f>
              <c:numCache>
                <c:formatCode>General</c:formatCode>
                <c:ptCount val="50"/>
                <c:pt idx="0">
                  <c:v>1.1694450000000001</c:v>
                </c:pt>
                <c:pt idx="1">
                  <c:v>0.99166725</c:v>
                </c:pt>
                <c:pt idx="2">
                  <c:v>0.95111100000000004</c:v>
                </c:pt>
                <c:pt idx="3">
                  <c:v>0.98888900000000002</c:v>
                </c:pt>
                <c:pt idx="4">
                  <c:v>1.030554</c:v>
                </c:pt>
                <c:pt idx="5">
                  <c:v>1.6495729230769201</c:v>
                </c:pt>
                <c:pt idx="6">
                  <c:v>0.87499987499999998</c:v>
                </c:pt>
                <c:pt idx="7">
                  <c:v>1.0367514615384601</c:v>
                </c:pt>
                <c:pt idx="8">
                  <c:v>1.0355529999999999</c:v>
                </c:pt>
                <c:pt idx="9">
                  <c:v>0.80444420000000005</c:v>
                </c:pt>
                <c:pt idx="10">
                  <c:v>1.1380946430000001</c:v>
                </c:pt>
                <c:pt idx="11">
                  <c:v>2.18024444444444</c:v>
                </c:pt>
                <c:pt idx="12">
                  <c:v>1.0011104</c:v>
                </c:pt>
                <c:pt idx="13">
                  <c:v>1.0857142857142901</c:v>
                </c:pt>
                <c:pt idx="14">
                  <c:v>0.65972212500000005</c:v>
                </c:pt>
                <c:pt idx="15">
                  <c:v>0.90277787499999995</c:v>
                </c:pt>
                <c:pt idx="16">
                  <c:v>1.646666</c:v>
                </c:pt>
                <c:pt idx="17">
                  <c:v>1.3407433333333301</c:v>
                </c:pt>
                <c:pt idx="18">
                  <c:v>1.273334</c:v>
                </c:pt>
                <c:pt idx="19">
                  <c:v>0.59382722222222195</c:v>
                </c:pt>
                <c:pt idx="20">
                  <c:v>1.1676763636363601</c:v>
                </c:pt>
                <c:pt idx="21">
                  <c:v>0.92129608333333302</c:v>
                </c:pt>
                <c:pt idx="22">
                  <c:v>0.72638887500000004</c:v>
                </c:pt>
                <c:pt idx="23">
                  <c:v>1.44920571428571</c:v>
                </c:pt>
                <c:pt idx="24">
                  <c:v>1.15982692307692</c:v>
                </c:pt>
                <c:pt idx="25">
                  <c:v>1.0291666666666699</c:v>
                </c:pt>
                <c:pt idx="26">
                  <c:v>1.0791666666666699</c:v>
                </c:pt>
                <c:pt idx="27">
                  <c:v>1.5625</c:v>
                </c:pt>
                <c:pt idx="28">
                  <c:v>1.7791666666666699</c:v>
                </c:pt>
                <c:pt idx="29">
                  <c:v>0.83333333333333304</c:v>
                </c:pt>
                <c:pt idx="30">
                  <c:v>0.91249999999999998</c:v>
                </c:pt>
                <c:pt idx="31">
                  <c:v>1.3541666666666701</c:v>
                </c:pt>
                <c:pt idx="32">
                  <c:v>2.8583333333333298</c:v>
                </c:pt>
                <c:pt idx="33">
                  <c:v>1.1625000000000001</c:v>
                </c:pt>
                <c:pt idx="34">
                  <c:v>0.84583333333333299</c:v>
                </c:pt>
                <c:pt idx="35">
                  <c:v>1.1125</c:v>
                </c:pt>
                <c:pt idx="36">
                  <c:v>0.99583333333333302</c:v>
                </c:pt>
                <c:pt idx="37">
                  <c:v>1.06666666666667</c:v>
                </c:pt>
                <c:pt idx="38">
                  <c:v>1.7124999999999999</c:v>
                </c:pt>
                <c:pt idx="39">
                  <c:v>0.98333333333333295</c:v>
                </c:pt>
                <c:pt idx="40">
                  <c:v>1.7625</c:v>
                </c:pt>
                <c:pt idx="41">
                  <c:v>1.4125000000000001</c:v>
                </c:pt>
                <c:pt idx="42">
                  <c:v>1.0958333333333301</c:v>
                </c:pt>
                <c:pt idx="43">
                  <c:v>1.1125</c:v>
                </c:pt>
                <c:pt idx="44">
                  <c:v>1.0916666666666699</c:v>
                </c:pt>
                <c:pt idx="45">
                  <c:v>1.4791666666666701</c:v>
                </c:pt>
                <c:pt idx="46">
                  <c:v>1.44583333333333</c:v>
                </c:pt>
                <c:pt idx="47">
                  <c:v>1.1625000000000001</c:v>
                </c:pt>
                <c:pt idx="48">
                  <c:v>0.64583333333333304</c:v>
                </c:pt>
                <c:pt idx="49">
                  <c:v>1.3</c:v>
                </c:pt>
              </c:numCache>
            </c:numRef>
          </c:val>
        </c:ser>
        <c:ser>
          <c:idx val="1"/>
          <c:order val="1"/>
          <c:tx>
            <c:strRef>
              <c:f>'[浏览器内核(Q2)整体性能竞品对比报告.xlsx]内核类'!$C$57</c:f>
              <c:strCache>
                <c:ptCount val="1"/>
                <c:pt idx="0">
                  <c:v>UC</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'[浏览器内核(Q2)整体性能竞品对比报告.xlsx]内核类'!$A$58:$A$107</c:f>
              <c:strCache>
                <c:ptCount val="50"/>
                <c:pt idx="0">
                  <c:v>m.iqiyi.com</c:v>
                </c:pt>
                <c:pt idx="1">
                  <c:v>wapask.39.net</c:v>
                </c:pt>
                <c:pt idx="2">
                  <c:v>www.zybang.com</c:v>
                </c:pt>
                <c:pt idx="3">
                  <c:v>m.youku.com</c:v>
                </c:pt>
                <c:pt idx="4">
                  <c:v>m.120ask.com</c:v>
                </c:pt>
                <c:pt idx="5">
                  <c:v>www.zhihu.com</c:v>
                </c:pt>
                <c:pt idx="6">
                  <c:v>m.autohome.com.cn</c:v>
                </c:pt>
                <c:pt idx="7">
                  <c:v>vivo.yidianzixun.com</c:v>
                </c:pt>
                <c:pt idx="8">
                  <c:v>www.xiaohongshu.com</c:v>
                </c:pt>
                <c:pt idx="9">
                  <c:v>m.douban.com</c:v>
                </c:pt>
                <c:pt idx="10">
                  <c:v>partner.365yg.com</c:v>
                </c:pt>
                <c:pt idx="11">
                  <c:v>union-click.jd.com</c:v>
                </c:pt>
                <c:pt idx="12">
                  <c:v>gallery.vivo.com.cn</c:v>
                </c:pt>
                <c:pt idx="13">
                  <c:v>m.v.qq.com</c:v>
                </c:pt>
                <c:pt idx="14">
                  <c:v>hiwifi.wiair.com</c:v>
                </c:pt>
                <c:pt idx="15">
                  <c:v>m.weibo.cn</c:v>
                </c:pt>
                <c:pt idx="16">
                  <c:v>mp.weixin.qq.com</c:v>
                </c:pt>
                <c:pt idx="17">
                  <c:v>topic.vivo.com.cn</c:v>
                </c:pt>
                <c:pt idx="18">
                  <c:v>a.app.qq.com</c:v>
                </c:pt>
                <c:pt idx="19">
                  <c:v>m.baidu.com</c:v>
                </c:pt>
                <c:pt idx="20">
                  <c:v>m.sohu.com</c:v>
                </c:pt>
                <c:pt idx="21">
                  <c:v>m.youlai.cn</c:v>
                </c:pt>
                <c:pt idx="22">
                  <c:v>sina.cn</c:v>
                </c:pt>
                <c:pt idx="23">
                  <c:v>xw.qq.com</c:v>
                </c:pt>
                <c:pt idx="24">
                  <c:v>wap.sogou.com</c:v>
                </c:pt>
                <c:pt idx="25">
                  <c:v>m.baikemy.com</c:v>
                </c:pt>
                <c:pt idx="26">
                  <c:v>m.zwdu.com</c:v>
                </c:pt>
                <c:pt idx="27">
                  <c:v>m.bilibili.com</c:v>
                </c:pt>
                <c:pt idx="28">
                  <c:v>m.gaosan.com</c:v>
                </c:pt>
                <c:pt idx="29">
                  <c:v>qq.shuntong123.com</c:v>
                </c:pt>
                <c:pt idx="30">
                  <c:v>m.tv.sohu.com</c:v>
                </c:pt>
                <c:pt idx="31">
                  <c:v>pan.baidu.com</c:v>
                </c:pt>
                <c:pt idx="32">
                  <c:v>m.hao123.com</c:v>
                </c:pt>
                <c:pt idx="33">
                  <c:v>m.p4psearch.1688.com</c:v>
                </c:pt>
                <c:pt idx="34">
                  <c:v>h5.m.taobao.com</c:v>
                </c:pt>
                <c:pt idx="35">
                  <c:v>m.xx31xs.org</c:v>
                </c:pt>
                <c:pt idx="36">
                  <c:v>m.pc6.com</c:v>
                </c:pt>
                <c:pt idx="37">
                  <c:v>mini.eastday.com</c:v>
                </c:pt>
                <c:pt idx="38">
                  <c:v>hanyu.baidu.com</c:v>
                </c:pt>
                <c:pt idx="39">
                  <c:v>mobile.yangkeduo.com</c:v>
                </c:pt>
                <c:pt idx="40">
                  <c:v>m.147xs.com</c:v>
                </c:pt>
                <c:pt idx="41">
                  <c:v>3g.163.com</c:v>
                </c:pt>
                <c:pt idx="42">
                  <c:v>www.docin.com</c:v>
                </c:pt>
                <c:pt idx="43">
                  <c:v>m.video.baomihua.com</c:v>
                </c:pt>
                <c:pt idx="44">
                  <c:v>zhuanlan.zhihu.com</c:v>
                </c:pt>
                <c:pt idx="45">
                  <c:v>wapsg.club.xywy.com</c:v>
                </c:pt>
                <c:pt idx="46">
                  <c:v>wap.169kang.com</c:v>
                </c:pt>
                <c:pt idx="47">
                  <c:v>m.51test.net</c:v>
                </c:pt>
                <c:pt idx="48">
                  <c:v>m.kuaidi100.com</c:v>
                </c:pt>
                <c:pt idx="49">
                  <c:v>m.jd.com</c:v>
                </c:pt>
              </c:strCache>
            </c:strRef>
          </c:cat>
          <c:val>
            <c:numRef>
              <c:f>'[浏览器内核(Q2)整体性能竞品对比报告.xlsx]内核类'!$C$58:$C$107</c:f>
              <c:numCache>
                <c:formatCode>General</c:formatCode>
                <c:ptCount val="50"/>
                <c:pt idx="0">
                  <c:v>0.87481486666666697</c:v>
                </c:pt>
                <c:pt idx="1">
                  <c:v>0.4611111</c:v>
                </c:pt>
                <c:pt idx="2">
                  <c:v>0.48074060000000002</c:v>
                </c:pt>
                <c:pt idx="3">
                  <c:v>0.48666680000000001</c:v>
                </c:pt>
                <c:pt idx="4">
                  <c:v>1.09111133333333</c:v>
                </c:pt>
                <c:pt idx="5">
                  <c:v>1.148889</c:v>
                </c:pt>
                <c:pt idx="6">
                  <c:v>0.77606838461538497</c:v>
                </c:pt>
                <c:pt idx="7">
                  <c:v>0.66222219999999998</c:v>
                </c:pt>
                <c:pt idx="8">
                  <c:v>0.540000066666667</c:v>
                </c:pt>
                <c:pt idx="9">
                  <c:v>0.93333330000000003</c:v>
                </c:pt>
                <c:pt idx="10">
                  <c:v>0.42000019999999999</c:v>
                </c:pt>
                <c:pt idx="11">
                  <c:v>1.4733333333333301</c:v>
                </c:pt>
                <c:pt idx="12">
                  <c:v>0.44888893333333302</c:v>
                </c:pt>
                <c:pt idx="13">
                  <c:v>1.01984135714286</c:v>
                </c:pt>
                <c:pt idx="14">
                  <c:v>0.28253971428571401</c:v>
                </c:pt>
                <c:pt idx="15">
                  <c:v>0.87777766666666701</c:v>
                </c:pt>
                <c:pt idx="16">
                  <c:v>1.8592599999999999</c:v>
                </c:pt>
                <c:pt idx="17">
                  <c:v>1.0911109999999999</c:v>
                </c:pt>
                <c:pt idx="18">
                  <c:v>1.5150792857142901</c:v>
                </c:pt>
                <c:pt idx="19">
                  <c:v>0.47521361538461498</c:v>
                </c:pt>
                <c:pt idx="20">
                  <c:v>1.1839500000000001</c:v>
                </c:pt>
                <c:pt idx="21">
                  <c:v>1.2709407692307699</c:v>
                </c:pt>
                <c:pt idx="22">
                  <c:v>0.83888885714285699</c:v>
                </c:pt>
                <c:pt idx="23">
                  <c:v>1.6727263636363601</c:v>
                </c:pt>
                <c:pt idx="24">
                  <c:v>1.2451846666666699</c:v>
                </c:pt>
                <c:pt idx="25">
                  <c:v>0.59583333333333299</c:v>
                </c:pt>
                <c:pt idx="26">
                  <c:v>0.59583333333333299</c:v>
                </c:pt>
                <c:pt idx="27">
                  <c:v>1.0958333333333301</c:v>
                </c:pt>
                <c:pt idx="28">
                  <c:v>1.1625000000000001</c:v>
                </c:pt>
                <c:pt idx="29">
                  <c:v>0</c:v>
                </c:pt>
                <c:pt idx="30">
                  <c:v>0.55000000000000004</c:v>
                </c:pt>
                <c:pt idx="31">
                  <c:v>1.18333333333333</c:v>
                </c:pt>
                <c:pt idx="32">
                  <c:v>1.0625</c:v>
                </c:pt>
                <c:pt idx="33">
                  <c:v>1.2291666666666701</c:v>
                </c:pt>
                <c:pt idx="34">
                  <c:v>0.99583333333333302</c:v>
                </c:pt>
                <c:pt idx="35">
                  <c:v>1.0958333333333301</c:v>
                </c:pt>
                <c:pt idx="36">
                  <c:v>0.98333333333333295</c:v>
                </c:pt>
                <c:pt idx="37">
                  <c:v>0.99583333333333302</c:v>
                </c:pt>
                <c:pt idx="38">
                  <c:v>0.97916666666666696</c:v>
                </c:pt>
                <c:pt idx="39">
                  <c:v>0.91249999999999998</c:v>
                </c:pt>
                <c:pt idx="40">
                  <c:v>0.75</c:v>
                </c:pt>
                <c:pt idx="41">
                  <c:v>1.1125</c:v>
                </c:pt>
                <c:pt idx="42">
                  <c:v>0.61666666666666703</c:v>
                </c:pt>
                <c:pt idx="43">
                  <c:v>1.0458333333333301</c:v>
                </c:pt>
                <c:pt idx="44">
                  <c:v>1.1458333333333299</c:v>
                </c:pt>
                <c:pt idx="45">
                  <c:v>1.19583333333333</c:v>
                </c:pt>
                <c:pt idx="46">
                  <c:v>1.0791666666666699</c:v>
                </c:pt>
                <c:pt idx="47">
                  <c:v>0.38333333333333303</c:v>
                </c:pt>
                <c:pt idx="48">
                  <c:v>1.17916666666667</c:v>
                </c:pt>
                <c:pt idx="49">
                  <c:v>0.66666666666666696</c:v>
                </c:pt>
              </c:numCache>
            </c:numRef>
          </c:val>
        </c:ser>
        <c:ser>
          <c:idx val="2"/>
          <c:order val="2"/>
          <c:tx>
            <c:strRef>
              <c:f>'[浏览器内核(Q2)整体性能竞品对比报告.xlsx]内核类'!$D$57</c:f>
              <c:strCache>
                <c:ptCount val="1"/>
                <c:pt idx="0">
                  <c:v>QQ</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'[浏览器内核(Q2)整体性能竞品对比报告.xlsx]内核类'!$A$58:$A$107</c:f>
              <c:strCache>
                <c:ptCount val="50"/>
                <c:pt idx="0">
                  <c:v>m.iqiyi.com</c:v>
                </c:pt>
                <c:pt idx="1">
                  <c:v>wapask.39.net</c:v>
                </c:pt>
                <c:pt idx="2">
                  <c:v>www.zybang.com</c:v>
                </c:pt>
                <c:pt idx="3">
                  <c:v>m.youku.com</c:v>
                </c:pt>
                <c:pt idx="4">
                  <c:v>m.120ask.com</c:v>
                </c:pt>
                <c:pt idx="5">
                  <c:v>www.zhihu.com</c:v>
                </c:pt>
                <c:pt idx="6">
                  <c:v>m.autohome.com.cn</c:v>
                </c:pt>
                <c:pt idx="7">
                  <c:v>vivo.yidianzixun.com</c:v>
                </c:pt>
                <c:pt idx="8">
                  <c:v>www.xiaohongshu.com</c:v>
                </c:pt>
                <c:pt idx="9">
                  <c:v>m.douban.com</c:v>
                </c:pt>
                <c:pt idx="10">
                  <c:v>partner.365yg.com</c:v>
                </c:pt>
                <c:pt idx="11">
                  <c:v>union-click.jd.com</c:v>
                </c:pt>
                <c:pt idx="12">
                  <c:v>gallery.vivo.com.cn</c:v>
                </c:pt>
                <c:pt idx="13">
                  <c:v>m.v.qq.com</c:v>
                </c:pt>
                <c:pt idx="14">
                  <c:v>hiwifi.wiair.com</c:v>
                </c:pt>
                <c:pt idx="15">
                  <c:v>m.weibo.cn</c:v>
                </c:pt>
                <c:pt idx="16">
                  <c:v>mp.weixin.qq.com</c:v>
                </c:pt>
                <c:pt idx="17">
                  <c:v>topic.vivo.com.cn</c:v>
                </c:pt>
                <c:pt idx="18">
                  <c:v>a.app.qq.com</c:v>
                </c:pt>
                <c:pt idx="19">
                  <c:v>m.baidu.com</c:v>
                </c:pt>
                <c:pt idx="20">
                  <c:v>m.sohu.com</c:v>
                </c:pt>
                <c:pt idx="21">
                  <c:v>m.youlai.cn</c:v>
                </c:pt>
                <c:pt idx="22">
                  <c:v>sina.cn</c:v>
                </c:pt>
                <c:pt idx="23">
                  <c:v>xw.qq.com</c:v>
                </c:pt>
                <c:pt idx="24">
                  <c:v>wap.sogou.com</c:v>
                </c:pt>
                <c:pt idx="25">
                  <c:v>m.baikemy.com</c:v>
                </c:pt>
                <c:pt idx="26">
                  <c:v>m.zwdu.com</c:v>
                </c:pt>
                <c:pt idx="27">
                  <c:v>m.bilibili.com</c:v>
                </c:pt>
                <c:pt idx="28">
                  <c:v>m.gaosan.com</c:v>
                </c:pt>
                <c:pt idx="29">
                  <c:v>qq.shuntong123.com</c:v>
                </c:pt>
                <c:pt idx="30">
                  <c:v>m.tv.sohu.com</c:v>
                </c:pt>
                <c:pt idx="31">
                  <c:v>pan.baidu.com</c:v>
                </c:pt>
                <c:pt idx="32">
                  <c:v>m.hao123.com</c:v>
                </c:pt>
                <c:pt idx="33">
                  <c:v>m.p4psearch.1688.com</c:v>
                </c:pt>
                <c:pt idx="34">
                  <c:v>h5.m.taobao.com</c:v>
                </c:pt>
                <c:pt idx="35">
                  <c:v>m.xx31xs.org</c:v>
                </c:pt>
                <c:pt idx="36">
                  <c:v>m.pc6.com</c:v>
                </c:pt>
                <c:pt idx="37">
                  <c:v>mini.eastday.com</c:v>
                </c:pt>
                <c:pt idx="38">
                  <c:v>hanyu.baidu.com</c:v>
                </c:pt>
                <c:pt idx="39">
                  <c:v>mobile.yangkeduo.com</c:v>
                </c:pt>
                <c:pt idx="40">
                  <c:v>m.147xs.com</c:v>
                </c:pt>
                <c:pt idx="41">
                  <c:v>3g.163.com</c:v>
                </c:pt>
                <c:pt idx="42">
                  <c:v>www.docin.com</c:v>
                </c:pt>
                <c:pt idx="43">
                  <c:v>m.video.baomihua.com</c:v>
                </c:pt>
                <c:pt idx="44">
                  <c:v>zhuanlan.zhihu.com</c:v>
                </c:pt>
                <c:pt idx="45">
                  <c:v>wapsg.club.xywy.com</c:v>
                </c:pt>
                <c:pt idx="46">
                  <c:v>wap.169kang.com</c:v>
                </c:pt>
                <c:pt idx="47">
                  <c:v>m.51test.net</c:v>
                </c:pt>
                <c:pt idx="48">
                  <c:v>m.kuaidi100.com</c:v>
                </c:pt>
                <c:pt idx="49">
                  <c:v>m.jd.com</c:v>
                </c:pt>
              </c:strCache>
            </c:strRef>
          </c:cat>
          <c:val>
            <c:numRef>
              <c:f>'[浏览器内核(Q2)整体性能竞品对比报告.xlsx]内核类'!$D$58:$D$107</c:f>
              <c:numCache>
                <c:formatCode>General</c:formatCode>
                <c:ptCount val="50"/>
                <c:pt idx="0">
                  <c:v>0.86031728571428601</c:v>
                </c:pt>
                <c:pt idx="1">
                  <c:v>0.91010045454545396</c:v>
                </c:pt>
                <c:pt idx="2">
                  <c:v>0.84296300000000002</c:v>
                </c:pt>
                <c:pt idx="3">
                  <c:v>1.2401715384615399</c:v>
                </c:pt>
                <c:pt idx="4">
                  <c:v>1.167459</c:v>
                </c:pt>
                <c:pt idx="5">
                  <c:v>1.07870333333333</c:v>
                </c:pt>
                <c:pt idx="6">
                  <c:v>0.81349199999999999</c:v>
                </c:pt>
                <c:pt idx="7">
                  <c:v>0.87333333333333296</c:v>
                </c:pt>
                <c:pt idx="8">
                  <c:v>0.90148139999999999</c:v>
                </c:pt>
                <c:pt idx="9">
                  <c:v>0.90303045454545405</c:v>
                </c:pt>
                <c:pt idx="10">
                  <c:v>0.80617277777777796</c:v>
                </c:pt>
                <c:pt idx="11">
                  <c:v>2.1174599999999999</c:v>
                </c:pt>
                <c:pt idx="12">
                  <c:v>0.72539685714285695</c:v>
                </c:pt>
                <c:pt idx="13">
                  <c:v>0.94000073333333301</c:v>
                </c:pt>
                <c:pt idx="14">
                  <c:v>0.50444446666666698</c:v>
                </c:pt>
                <c:pt idx="15">
                  <c:v>1.1077756000000001</c:v>
                </c:pt>
                <c:pt idx="16">
                  <c:v>1.626668</c:v>
                </c:pt>
                <c:pt idx="17">
                  <c:v>1.55983</c:v>
                </c:pt>
                <c:pt idx="18">
                  <c:v>1.5357149999999999</c:v>
                </c:pt>
                <c:pt idx="19">
                  <c:v>1.23999866666667</c:v>
                </c:pt>
                <c:pt idx="20">
                  <c:v>1.20222133333333</c:v>
                </c:pt>
                <c:pt idx="21">
                  <c:v>1.531112</c:v>
                </c:pt>
                <c:pt idx="22">
                  <c:v>0.92307700000000004</c:v>
                </c:pt>
                <c:pt idx="23">
                  <c:v>1.7205130769230801</c:v>
                </c:pt>
                <c:pt idx="24">
                  <c:v>1.6935183333333299</c:v>
                </c:pt>
                <c:pt idx="25">
                  <c:v>1.0958333333333301</c:v>
                </c:pt>
                <c:pt idx="26">
                  <c:v>1.2916666666666701</c:v>
                </c:pt>
                <c:pt idx="27">
                  <c:v>1.2124999999999999</c:v>
                </c:pt>
                <c:pt idx="28">
                  <c:v>1.3125</c:v>
                </c:pt>
                <c:pt idx="29">
                  <c:v>1.05</c:v>
                </c:pt>
                <c:pt idx="30">
                  <c:v>1.06666666666667</c:v>
                </c:pt>
                <c:pt idx="31">
                  <c:v>1.5458333333333301</c:v>
                </c:pt>
                <c:pt idx="32">
                  <c:v>1.0458333333333301</c:v>
                </c:pt>
                <c:pt idx="33">
                  <c:v>1.0291666666666699</c:v>
                </c:pt>
                <c:pt idx="34">
                  <c:v>0.8125</c:v>
                </c:pt>
                <c:pt idx="35">
                  <c:v>1.925</c:v>
                </c:pt>
                <c:pt idx="36">
                  <c:v>0.8125</c:v>
                </c:pt>
                <c:pt idx="37">
                  <c:v>1.2666666666666699</c:v>
                </c:pt>
                <c:pt idx="38">
                  <c:v>1.1125</c:v>
                </c:pt>
                <c:pt idx="39">
                  <c:v>0.77916666666666701</c:v>
                </c:pt>
                <c:pt idx="40">
                  <c:v>1.3958333333333299</c:v>
                </c:pt>
                <c:pt idx="41">
                  <c:v>1.4791666666666701</c:v>
                </c:pt>
                <c:pt idx="42">
                  <c:v>1.2625</c:v>
                </c:pt>
                <c:pt idx="43">
                  <c:v>1.50833333333333</c:v>
                </c:pt>
                <c:pt idx="44">
                  <c:v>1.325</c:v>
                </c:pt>
                <c:pt idx="45">
                  <c:v>2.5333333333333301</c:v>
                </c:pt>
                <c:pt idx="46">
                  <c:v>1.5791666666666699</c:v>
                </c:pt>
                <c:pt idx="47">
                  <c:v>0.74583333333333302</c:v>
                </c:pt>
                <c:pt idx="48">
                  <c:v>0.92916666666666703</c:v>
                </c:pt>
                <c:pt idx="49">
                  <c:v>1.37916666666667</c:v>
                </c:pt>
              </c:numCache>
            </c:numRef>
          </c:val>
        </c:ser>
        <c:dLbls>
          <c:showLegendKey val="0"/>
          <c:showVal val="0"/>
          <c:showCatName val="0"/>
          <c:showSerName val="0"/>
          <c:showPercent val="0"/>
          <c:showBubbleSize val="0"/>
        </c:dLbls>
        <c:gapWidth val="100"/>
        <c:overlap val="-24"/>
        <c:axId val="341044200"/>
        <c:axId val="341048680"/>
      </c:barChart>
      <c:catAx>
        <c:axId val="34104420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1048680"/>
        <c:crosses val="autoZero"/>
        <c:auto val="1"/>
        <c:lblAlgn val="ctr"/>
        <c:lblOffset val="100"/>
        <c:noMultiLvlLbl val="0"/>
      </c:catAx>
      <c:valAx>
        <c:axId val="341048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104420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r>
              <a:rPr lang="zh-CN" altLang="en-US"/>
              <a:t>连通率</a:t>
            </a:r>
          </a:p>
        </c:rich>
      </c:tx>
      <c:layout/>
      <c:overlay val="0"/>
      <c:spPr>
        <a:noFill/>
        <a:ln>
          <a:noFill/>
        </a:ln>
        <a:effectLst/>
      </c:spPr>
      <c:txPr>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'[浏览器内核(Q2)整体性能竞品对比报告.xlsx]连通率'!$B$7</c:f>
              <c:strCache>
                <c:ptCount val="1"/>
                <c:pt idx="0">
                  <c:v>vivo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'[浏览器内核(Q2)整体性能竞品对比报告.xlsx]连通率'!$A$8:$A$9</c:f>
              <c:strCache>
                <c:ptCount val="2"/>
                <c:pt idx="0">
                  <c:v>wifi-开加速</c:v>
                </c:pt>
                <c:pt idx="1">
                  <c:v>4G-开加速</c:v>
                </c:pt>
              </c:strCache>
            </c:strRef>
          </c:cat>
          <c:val>
            <c:numRef>
              <c:f>'[浏览器内核(Q2)整体性能竞品对比报告.xlsx]连通率'!$B$8:$B$9</c:f>
              <c:numCache>
                <c:formatCode>0.00%</c:formatCode>
                <c:ptCount val="2"/>
                <c:pt idx="0">
                  <c:v>0.78600000000000003</c:v>
                </c:pt>
                <c:pt idx="1">
                  <c:v>0.77</c:v>
                </c:pt>
              </c:numCache>
            </c:numRef>
          </c:val>
        </c:ser>
        <c:ser>
          <c:idx val="1"/>
          <c:order val="1"/>
          <c:tx>
            <c:strRef>
              <c:f>'[浏览器内核(Q2)整体性能竞品对比报告.xlsx]连通率'!$C$7</c:f>
              <c:strCache>
                <c:ptCount val="1"/>
                <c:pt idx="0">
                  <c:v>UC</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'[浏览器内核(Q2)整体性能竞品对比报告.xlsx]连通率'!$A$8:$A$9</c:f>
              <c:strCache>
                <c:ptCount val="2"/>
                <c:pt idx="0">
                  <c:v>wifi-开加速</c:v>
                </c:pt>
                <c:pt idx="1">
                  <c:v>4G-开加速</c:v>
                </c:pt>
              </c:strCache>
            </c:strRef>
          </c:cat>
          <c:val>
            <c:numRef>
              <c:f>'[浏览器内核(Q2)整体性能竞品对比报告.xlsx]连通率'!$C$8:$C$9</c:f>
              <c:numCache>
                <c:formatCode>0.00%</c:formatCode>
                <c:ptCount val="2"/>
                <c:pt idx="0">
                  <c:v>0.79900000000000004</c:v>
                </c:pt>
                <c:pt idx="1">
                  <c:v>0.78700000000000003</c:v>
                </c:pt>
              </c:numCache>
            </c:numRef>
          </c:val>
        </c:ser>
        <c:ser>
          <c:idx val="2"/>
          <c:order val="2"/>
          <c:tx>
            <c:strRef>
              <c:f>'[浏览器内核(Q2)整体性能竞品对比报告.xlsx]连通率'!$D$7</c:f>
              <c:strCache>
                <c:ptCount val="1"/>
                <c:pt idx="0">
                  <c:v>QQ</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'[浏览器内核(Q2)整体性能竞品对比报告.xlsx]连通率'!$A$8:$A$9</c:f>
              <c:strCache>
                <c:ptCount val="2"/>
                <c:pt idx="0">
                  <c:v>wifi-开加速</c:v>
                </c:pt>
                <c:pt idx="1">
                  <c:v>4G-开加速</c:v>
                </c:pt>
              </c:strCache>
            </c:strRef>
          </c:cat>
          <c:val>
            <c:numRef>
              <c:f>'[浏览器内核(Q2)整体性能竞品对比报告.xlsx]连通率'!$D$8:$D$9</c:f>
              <c:numCache>
                <c:formatCode>0.00%</c:formatCode>
                <c:ptCount val="2"/>
                <c:pt idx="0">
                  <c:v>0.85199999999999998</c:v>
                </c:pt>
                <c:pt idx="1">
                  <c:v>0.77800000000000002</c:v>
                </c:pt>
              </c:numCache>
            </c:numRef>
          </c:val>
        </c:ser>
        <c:dLbls>
          <c:showLegendKey val="0"/>
          <c:showVal val="1"/>
          <c:showCatName val="0"/>
          <c:showSerName val="0"/>
          <c:showPercent val="0"/>
          <c:showBubbleSize val="0"/>
        </c:dLbls>
        <c:gapWidth val="100"/>
        <c:overlap val="-24"/>
        <c:axId val="340027304"/>
        <c:axId val="340031784"/>
      </c:barChart>
      <c:catAx>
        <c:axId val="34002730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0031784"/>
        <c:crosses val="autoZero"/>
        <c:auto val="1"/>
        <c:lblAlgn val="ctr"/>
        <c:lblOffset val="100"/>
        <c:noMultiLvlLbl val="0"/>
      </c:catAx>
      <c:valAx>
        <c:axId val="3400317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002730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zh-CN" altLang="en-US"/>
              <a:t>各类门户网站慢滑操作</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'[浏览器内核(Q2)整体性能竞品对比报告.xlsx]内核类'!$B$132</c:f>
              <c:strCache>
                <c:ptCount val="1"/>
                <c:pt idx="0">
                  <c:v>vivo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'[浏览器内核(Q2)整体性能竞品对比报告.xlsx]内核类'!$A$133:$A$138</c:f>
              <c:strCache>
                <c:ptCount val="6"/>
                <c:pt idx="0">
                  <c:v>https://sina.cn/</c:v>
                </c:pt>
                <c:pt idx="1">
                  <c:v>http://m.iqiyi.com/</c:v>
                </c:pt>
                <c:pt idx="2">
                  <c:v>http://pic.sogou.com</c:v>
                </c:pt>
                <c:pt idx="3">
                  <c:v>https://www.tmall.com/#/main</c:v>
                </c:pt>
                <c:pt idx="4">
                  <c:v>https://m.baidu.com/ 搜索“vivo”</c:v>
                </c:pt>
                <c:pt idx="5">
                  <c:v>新浪PC版</c:v>
                </c:pt>
              </c:strCache>
            </c:strRef>
          </c:cat>
          <c:val>
            <c:numRef>
              <c:f>'[浏览器内核(Q2)整体性能竞品对比报告.xlsx]内核类'!$B$133:$B$138</c:f>
              <c:numCache>
                <c:formatCode>General</c:formatCode>
                <c:ptCount val="6"/>
                <c:pt idx="0">
                  <c:v>59.662664482702098</c:v>
                </c:pt>
                <c:pt idx="1">
                  <c:v>59.633067485193898</c:v>
                </c:pt>
                <c:pt idx="2">
                  <c:v>59.524378572827999</c:v>
                </c:pt>
                <c:pt idx="3">
                  <c:v>59.230993855481699</c:v>
                </c:pt>
                <c:pt idx="4">
                  <c:v>59.511716857491201</c:v>
                </c:pt>
                <c:pt idx="5">
                  <c:v>59.2984512038121</c:v>
                </c:pt>
              </c:numCache>
            </c:numRef>
          </c:val>
        </c:ser>
        <c:ser>
          <c:idx val="1"/>
          <c:order val="1"/>
          <c:tx>
            <c:strRef>
              <c:f>'[浏览器内核(Q2)整体性能竞品对比报告.xlsx]内核类'!$C$132</c:f>
              <c:strCache>
                <c:ptCount val="1"/>
                <c:pt idx="0">
                  <c:v>UC</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'[浏览器内核(Q2)整体性能竞品对比报告.xlsx]内核类'!$A$133:$A$138</c:f>
              <c:strCache>
                <c:ptCount val="6"/>
                <c:pt idx="0">
                  <c:v>https://sina.cn/</c:v>
                </c:pt>
                <c:pt idx="1">
                  <c:v>http://m.iqiyi.com/</c:v>
                </c:pt>
                <c:pt idx="2">
                  <c:v>http://pic.sogou.com</c:v>
                </c:pt>
                <c:pt idx="3">
                  <c:v>https://www.tmall.com/#/main</c:v>
                </c:pt>
                <c:pt idx="4">
                  <c:v>https://m.baidu.com/ 搜索“vivo”</c:v>
                </c:pt>
                <c:pt idx="5">
                  <c:v>新浪PC版</c:v>
                </c:pt>
              </c:strCache>
            </c:strRef>
          </c:cat>
          <c:val>
            <c:numRef>
              <c:f>'[浏览器内核(Q2)整体性能竞品对比报告.xlsx]内核类'!$C$133:$C$138</c:f>
              <c:numCache>
                <c:formatCode>General</c:formatCode>
                <c:ptCount val="6"/>
                <c:pt idx="0" formatCode="0.00_ ">
                  <c:v>59.199160506272598</c:v>
                </c:pt>
                <c:pt idx="1">
                  <c:v>59.721684526691703</c:v>
                </c:pt>
                <c:pt idx="2">
                  <c:v>59.5897996716064</c:v>
                </c:pt>
                <c:pt idx="3">
                  <c:v>59.4176838199649</c:v>
                </c:pt>
                <c:pt idx="4">
                  <c:v>59.610712388826698</c:v>
                </c:pt>
                <c:pt idx="5">
                  <c:v>59.583272589365102</c:v>
                </c:pt>
              </c:numCache>
            </c:numRef>
          </c:val>
        </c:ser>
        <c:ser>
          <c:idx val="2"/>
          <c:order val="2"/>
          <c:tx>
            <c:strRef>
              <c:f>'[浏览器内核(Q2)整体性能竞品对比报告.xlsx]内核类'!$D$132</c:f>
              <c:strCache>
                <c:ptCount val="1"/>
                <c:pt idx="0">
                  <c:v>QQ</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'[浏览器内核(Q2)整体性能竞品对比报告.xlsx]内核类'!$A$133:$A$138</c:f>
              <c:strCache>
                <c:ptCount val="6"/>
                <c:pt idx="0">
                  <c:v>https://sina.cn/</c:v>
                </c:pt>
                <c:pt idx="1">
                  <c:v>http://m.iqiyi.com/</c:v>
                </c:pt>
                <c:pt idx="2">
                  <c:v>http://pic.sogou.com</c:v>
                </c:pt>
                <c:pt idx="3">
                  <c:v>https://www.tmall.com/#/main</c:v>
                </c:pt>
                <c:pt idx="4">
                  <c:v>https://m.baidu.com/ 搜索“vivo”</c:v>
                </c:pt>
                <c:pt idx="5">
                  <c:v>新浪PC版</c:v>
                </c:pt>
              </c:strCache>
            </c:strRef>
          </c:cat>
          <c:val>
            <c:numRef>
              <c:f>'[浏览器内核(Q2)整体性能竞品对比报告.xlsx]内核类'!$D$133:$D$138</c:f>
              <c:numCache>
                <c:formatCode>General</c:formatCode>
                <c:ptCount val="6"/>
                <c:pt idx="0" formatCode="0.00_ ">
                  <c:v>59.548930588300003</c:v>
                </c:pt>
                <c:pt idx="1">
                  <c:v>59.375807281573401</c:v>
                </c:pt>
                <c:pt idx="2">
                  <c:v>59.286144604463402</c:v>
                </c:pt>
                <c:pt idx="3">
                  <c:v>59.432504775918702</c:v>
                </c:pt>
                <c:pt idx="4">
                  <c:v>59.6047587490661</c:v>
                </c:pt>
                <c:pt idx="5">
                  <c:v>59.679605750771401</c:v>
                </c:pt>
              </c:numCache>
            </c:numRef>
          </c:val>
        </c:ser>
        <c:dLbls>
          <c:showLegendKey val="0"/>
          <c:showVal val="0"/>
          <c:showCatName val="0"/>
          <c:showSerName val="0"/>
          <c:showPercent val="0"/>
          <c:showBubbleSize val="0"/>
        </c:dLbls>
        <c:gapWidth val="100"/>
        <c:overlap val="-24"/>
        <c:axId val="340175160"/>
        <c:axId val="340175552"/>
      </c:barChart>
      <c:catAx>
        <c:axId val="34017516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0175552"/>
        <c:crosses val="autoZero"/>
        <c:auto val="1"/>
        <c:lblAlgn val="ctr"/>
        <c:lblOffset val="100"/>
        <c:noMultiLvlLbl val="0"/>
      </c:catAx>
      <c:valAx>
        <c:axId val="340175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017516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zh-CN" altLang="en-US"/>
              <a:t>各类门户网站快滑操作</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strRef>
              <c:f>'[浏览器内核(Q2)整体性能竞品对比报告.xlsx]内核类'!$B$132</c:f>
              <c:strCache>
                <c:ptCount val="1"/>
                <c:pt idx="0">
                  <c:v>vivo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'[浏览器内核(Q2)整体性能竞品对比报告.xlsx]内核类'!$A$133:$A$138</c:f>
              <c:strCache>
                <c:ptCount val="6"/>
                <c:pt idx="0">
                  <c:v>https://sina.cn/</c:v>
                </c:pt>
                <c:pt idx="1">
                  <c:v>http://m.iqiyi.com/</c:v>
                </c:pt>
                <c:pt idx="2">
                  <c:v>http://pic.sogou.com</c:v>
                </c:pt>
                <c:pt idx="3">
                  <c:v>https://www.tmall.com/#/main</c:v>
                </c:pt>
                <c:pt idx="4">
                  <c:v>https://m.baidu.com/ 搜索“vivo”</c:v>
                </c:pt>
                <c:pt idx="5">
                  <c:v>新浪PC版</c:v>
                </c:pt>
              </c:strCache>
            </c:strRef>
          </c:cat>
          <c:val>
            <c:numRef>
              <c:f>'[浏览器内核(Q2)整体性能竞品对比报告.xlsx]内核类'!$B$133:$B$138</c:f>
              <c:numCache>
                <c:formatCode>General</c:formatCode>
                <c:ptCount val="6"/>
                <c:pt idx="0">
                  <c:v>59.890041183635397</c:v>
                </c:pt>
                <c:pt idx="1">
                  <c:v>59.776291220097598</c:v>
                </c:pt>
                <c:pt idx="2">
                  <c:v>59.674267426926299</c:v>
                </c:pt>
                <c:pt idx="3">
                  <c:v>60.024098926993297</c:v>
                </c:pt>
                <c:pt idx="4">
                  <c:v>59.798140294037601</c:v>
                </c:pt>
                <c:pt idx="5">
                  <c:v>59.9205336385739</c:v>
                </c:pt>
              </c:numCache>
            </c:numRef>
          </c:val>
        </c:ser>
        <c:ser>
          <c:idx val="1"/>
          <c:order val="1"/>
          <c:tx>
            <c:strRef>
              <c:f>'[浏览器内核(Q2)整体性能竞品对比报告.xlsx]内核类'!$C$132</c:f>
              <c:strCache>
                <c:ptCount val="1"/>
                <c:pt idx="0">
                  <c:v>UC</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'[浏览器内核(Q2)整体性能竞品对比报告.xlsx]内核类'!$A$133:$A$138</c:f>
              <c:strCache>
                <c:ptCount val="6"/>
                <c:pt idx="0">
                  <c:v>https://sina.cn/</c:v>
                </c:pt>
                <c:pt idx="1">
                  <c:v>http://m.iqiyi.com/</c:v>
                </c:pt>
                <c:pt idx="2">
                  <c:v>http://pic.sogou.com</c:v>
                </c:pt>
                <c:pt idx="3">
                  <c:v>https://www.tmall.com/#/main</c:v>
                </c:pt>
                <c:pt idx="4">
                  <c:v>https://m.baidu.com/ 搜索“vivo”</c:v>
                </c:pt>
                <c:pt idx="5">
                  <c:v>新浪PC版</c:v>
                </c:pt>
              </c:strCache>
            </c:strRef>
          </c:cat>
          <c:val>
            <c:numRef>
              <c:f>'[浏览器内核(Q2)整体性能竞品对比报告.xlsx]内核类'!$C$133:$C$138</c:f>
              <c:numCache>
                <c:formatCode>General</c:formatCode>
                <c:ptCount val="6"/>
                <c:pt idx="0">
                  <c:v>59.935750697857401</c:v>
                </c:pt>
                <c:pt idx="1">
                  <c:v>59.737402630096902</c:v>
                </c:pt>
                <c:pt idx="2">
                  <c:v>59.772738586956997</c:v>
                </c:pt>
                <c:pt idx="3">
                  <c:v>59.804496290219603</c:v>
                </c:pt>
                <c:pt idx="4">
                  <c:v>59.915852655552797</c:v>
                </c:pt>
                <c:pt idx="5">
                  <c:v>59.845078994360399</c:v>
                </c:pt>
              </c:numCache>
            </c:numRef>
          </c:val>
        </c:ser>
        <c:ser>
          <c:idx val="2"/>
          <c:order val="2"/>
          <c:tx>
            <c:strRef>
              <c:f>'[浏览器内核(Q2)整体性能竞品对比报告.xlsx]内核类'!$D$132</c:f>
              <c:strCache>
                <c:ptCount val="1"/>
                <c:pt idx="0">
                  <c:v>QQ</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a:outerShdw blurRad="40000" dist="20000" dir="5400000" rotWithShape="0">
                <a:srgbClr val="000000">
                  <a:alpha val="38000"/>
                </a:srgbClr>
              </a:outerShdw>
            </a:effectLst>
          </c:spPr>
          <c:invertIfNegative val="0"/>
          <c:cat>
            <c:strRef>
              <c:f>'[浏览器内核(Q2)整体性能竞品对比报告.xlsx]内核类'!$A$133:$A$138</c:f>
              <c:strCache>
                <c:ptCount val="6"/>
                <c:pt idx="0">
                  <c:v>https://sina.cn/</c:v>
                </c:pt>
                <c:pt idx="1">
                  <c:v>http://m.iqiyi.com/</c:v>
                </c:pt>
                <c:pt idx="2">
                  <c:v>http://pic.sogou.com</c:v>
                </c:pt>
                <c:pt idx="3">
                  <c:v>https://www.tmall.com/#/main</c:v>
                </c:pt>
                <c:pt idx="4">
                  <c:v>https://m.baidu.com/ 搜索“vivo”</c:v>
                </c:pt>
                <c:pt idx="5">
                  <c:v>新浪PC版</c:v>
                </c:pt>
              </c:strCache>
            </c:strRef>
          </c:cat>
          <c:val>
            <c:numRef>
              <c:f>'[浏览器内核(Q2)整体性能竞品对比报告.xlsx]内核类'!$D$133:$D$138</c:f>
              <c:numCache>
                <c:formatCode>General</c:formatCode>
                <c:ptCount val="6"/>
                <c:pt idx="0">
                  <c:v>59.874619629254298</c:v>
                </c:pt>
                <c:pt idx="1">
                  <c:v>59.823701872157599</c:v>
                </c:pt>
                <c:pt idx="2">
                  <c:v>59.815856262645298</c:v>
                </c:pt>
                <c:pt idx="3">
                  <c:v>59.649181537606999</c:v>
                </c:pt>
                <c:pt idx="4">
                  <c:v>59.841283365863099</c:v>
                </c:pt>
                <c:pt idx="5">
                  <c:v>59.877562154739898</c:v>
                </c:pt>
              </c:numCache>
            </c:numRef>
          </c:val>
        </c:ser>
        <c:dLbls>
          <c:showLegendKey val="0"/>
          <c:showVal val="0"/>
          <c:showCatName val="0"/>
          <c:showSerName val="0"/>
          <c:showPercent val="0"/>
          <c:showBubbleSize val="0"/>
        </c:dLbls>
        <c:gapWidth val="100"/>
        <c:overlap val="-24"/>
        <c:axId val="340176336"/>
        <c:axId val="340176728"/>
      </c:barChart>
      <c:catAx>
        <c:axId val="34017633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0176728"/>
        <c:crosses val="autoZero"/>
        <c:auto val="1"/>
        <c:lblAlgn val="ctr"/>
        <c:lblOffset val="100"/>
        <c:noMultiLvlLbl val="0"/>
      </c:catAx>
      <c:valAx>
        <c:axId val="340176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017633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en-US"/>
              <a:t>HTML5</a:t>
            </a:r>
            <a:r>
              <a:rPr lang="zh-CN" altLang="en-US"/>
              <a:t>支持度</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'[浏览器内核(Q2)整体性能竞品对比报告.xlsx]内核跑分'!$C$2:$E$2</c:f>
              <c:strCache>
                <c:ptCount val="3"/>
                <c:pt idx="0">
                  <c:v>vivo</c:v>
                </c:pt>
                <c:pt idx="1">
                  <c:v>UC</c:v>
                </c:pt>
                <c:pt idx="2">
                  <c:v>QQ</c:v>
                </c:pt>
              </c:strCache>
            </c:strRef>
          </c:cat>
          <c:val>
            <c:numRef>
              <c:f>'[浏览器内核(Q2)整体性能竞品对比报告.xlsx]内核跑分'!$C$3:$E$3</c:f>
              <c:numCache>
                <c:formatCode>General</c:formatCode>
                <c:ptCount val="3"/>
                <c:pt idx="0">
                  <c:v>502</c:v>
                </c:pt>
                <c:pt idx="1">
                  <c:v>481</c:v>
                </c:pt>
                <c:pt idx="2">
                  <c:v>504</c:v>
                </c:pt>
              </c:numCache>
            </c:numRef>
          </c:val>
        </c:ser>
        <c:dLbls>
          <c:showLegendKey val="0"/>
          <c:showVal val="1"/>
          <c:showCatName val="0"/>
          <c:showSerName val="0"/>
          <c:showPercent val="0"/>
          <c:showBubbleSize val="0"/>
        </c:dLbls>
        <c:gapWidth val="100"/>
        <c:overlap val="-24"/>
        <c:axId val="340177512"/>
        <c:axId val="340177904"/>
      </c:barChart>
      <c:catAx>
        <c:axId val="34017751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0177904"/>
        <c:crosses val="autoZero"/>
        <c:auto val="1"/>
        <c:lblAlgn val="ctr"/>
        <c:lblOffset val="100"/>
        <c:noMultiLvlLbl val="0"/>
      </c:catAx>
      <c:valAx>
        <c:axId val="340177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017751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en-US"/>
              <a:t>ARES-6 JS</a:t>
            </a:r>
            <a:r>
              <a:rPr lang="zh-CN" altLang="en-US"/>
              <a:t>性能（越小越好）</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'[浏览器内核(Q2)整体性能竞品对比报告.xlsx]内核跑分'!$C$13:$E$13</c:f>
              <c:strCache>
                <c:ptCount val="3"/>
                <c:pt idx="0">
                  <c:v>vivo</c:v>
                </c:pt>
                <c:pt idx="1">
                  <c:v>UC</c:v>
                </c:pt>
                <c:pt idx="2">
                  <c:v>QQ</c:v>
                </c:pt>
              </c:strCache>
            </c:strRef>
          </c:cat>
          <c:val>
            <c:numRef>
              <c:f>'[浏览器内核(Q2)整体性能竞品对比报告.xlsx]内核跑分'!$C$14:$E$14</c:f>
              <c:numCache>
                <c:formatCode>General</c:formatCode>
                <c:ptCount val="3"/>
                <c:pt idx="0">
                  <c:v>52.84</c:v>
                </c:pt>
                <c:pt idx="1">
                  <c:v>161.51</c:v>
                </c:pt>
                <c:pt idx="2">
                  <c:v>170.45</c:v>
                </c:pt>
              </c:numCache>
            </c:numRef>
          </c:val>
        </c:ser>
        <c:dLbls>
          <c:showLegendKey val="0"/>
          <c:showVal val="1"/>
          <c:showCatName val="0"/>
          <c:showSerName val="0"/>
          <c:showPercent val="0"/>
          <c:showBubbleSize val="0"/>
        </c:dLbls>
        <c:gapWidth val="100"/>
        <c:overlap val="-24"/>
        <c:axId val="340178688"/>
        <c:axId val="394259344"/>
      </c:barChart>
      <c:catAx>
        <c:axId val="34017868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259344"/>
        <c:crosses val="autoZero"/>
        <c:auto val="1"/>
        <c:lblAlgn val="ctr"/>
        <c:lblOffset val="100"/>
        <c:noMultiLvlLbl val="0"/>
      </c:catAx>
      <c:valAx>
        <c:axId val="39425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401786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en-US"/>
              <a:t>MotionMark</a:t>
            </a:r>
            <a:r>
              <a:rPr lang="zh-CN" altLang="en-US"/>
              <a:t>图形性能</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'[浏览器内核(Q2)整体性能竞品对比报告.xlsx]内核跑分'!$C$13:$E$13</c:f>
              <c:strCache>
                <c:ptCount val="3"/>
                <c:pt idx="0">
                  <c:v>vivo</c:v>
                </c:pt>
                <c:pt idx="1">
                  <c:v>UC</c:v>
                </c:pt>
                <c:pt idx="2">
                  <c:v>QQ</c:v>
                </c:pt>
              </c:strCache>
            </c:strRef>
          </c:cat>
          <c:val>
            <c:numRef>
              <c:f>'[浏览器内核(Q2)整体性能竞品对比报告.xlsx]内核跑分'!$C$14:$E$14</c:f>
              <c:numCache>
                <c:formatCode>General</c:formatCode>
                <c:ptCount val="3"/>
                <c:pt idx="0">
                  <c:v>232.61</c:v>
                </c:pt>
                <c:pt idx="1">
                  <c:v>46.03</c:v>
                </c:pt>
                <c:pt idx="2">
                  <c:v>40.06</c:v>
                </c:pt>
              </c:numCache>
            </c:numRef>
          </c:val>
        </c:ser>
        <c:dLbls>
          <c:showLegendKey val="0"/>
          <c:showVal val="1"/>
          <c:showCatName val="0"/>
          <c:showSerName val="0"/>
          <c:showPercent val="0"/>
          <c:showBubbleSize val="0"/>
        </c:dLbls>
        <c:gapWidth val="100"/>
        <c:overlap val="-24"/>
        <c:axId val="394260128"/>
        <c:axId val="394260520"/>
      </c:barChart>
      <c:catAx>
        <c:axId val="39426012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260520"/>
        <c:crosses val="autoZero"/>
        <c:auto val="1"/>
        <c:lblAlgn val="ctr"/>
        <c:lblOffset val="100"/>
        <c:noMultiLvlLbl val="0"/>
      </c:catAx>
      <c:valAx>
        <c:axId val="39426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26012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en-US"/>
              <a:t>Speddometer</a:t>
            </a:r>
            <a:r>
              <a:rPr lang="zh-CN" altLang="en-US"/>
              <a:t>用户操作</a:t>
            </a:r>
          </a:p>
        </c:rich>
      </c:tx>
      <c:layout/>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'[浏览器内核(Q2)整体性能竞品对比报告.xlsx]内核跑分'!$C$13:$E$13</c:f>
              <c:strCache>
                <c:ptCount val="3"/>
                <c:pt idx="0">
                  <c:v>vivo</c:v>
                </c:pt>
                <c:pt idx="1">
                  <c:v>UC</c:v>
                </c:pt>
                <c:pt idx="2">
                  <c:v>QQ</c:v>
                </c:pt>
              </c:strCache>
            </c:strRef>
          </c:cat>
          <c:val>
            <c:numRef>
              <c:f>'[浏览器内核(Q2)整体性能竞品对比报告.xlsx]内核跑分'!$C$14:$E$14</c:f>
              <c:numCache>
                <c:formatCode>General</c:formatCode>
                <c:ptCount val="3"/>
                <c:pt idx="0">
                  <c:v>73.75</c:v>
                </c:pt>
                <c:pt idx="1">
                  <c:v>17.5</c:v>
                </c:pt>
                <c:pt idx="2">
                  <c:v>23.1</c:v>
                </c:pt>
              </c:numCache>
            </c:numRef>
          </c:val>
        </c:ser>
        <c:dLbls>
          <c:showLegendKey val="0"/>
          <c:showVal val="1"/>
          <c:showCatName val="0"/>
          <c:showSerName val="0"/>
          <c:showPercent val="0"/>
          <c:showBubbleSize val="0"/>
        </c:dLbls>
        <c:gapWidth val="100"/>
        <c:overlap val="-24"/>
        <c:axId val="394261304"/>
        <c:axId val="394261696"/>
      </c:barChart>
      <c:catAx>
        <c:axId val="39426130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261696"/>
        <c:crosses val="autoZero"/>
        <c:auto val="1"/>
        <c:lblAlgn val="ctr"/>
        <c:lblOffset val="100"/>
        <c:noMultiLvlLbl val="0"/>
      </c:catAx>
      <c:valAx>
        <c:axId val="394261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39426130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2019/7/26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220365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1868488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10</a:t>
            </a:fld>
            <a:endParaRPr lang="en-US" altLang="zh-CN"/>
          </a:p>
        </p:txBody>
      </p:sp>
    </p:spTree>
    <p:extLst>
      <p:ext uri="{BB962C8B-B14F-4D97-AF65-F5344CB8AC3E}">
        <p14:creationId xmlns:p14="http://schemas.microsoft.com/office/powerpoint/2010/main" val="754206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11</a:t>
            </a:fld>
            <a:endParaRPr lang="en-US" altLang="zh-CN"/>
          </a:p>
        </p:txBody>
      </p:sp>
    </p:spTree>
    <p:extLst>
      <p:ext uri="{BB962C8B-B14F-4D97-AF65-F5344CB8AC3E}">
        <p14:creationId xmlns:p14="http://schemas.microsoft.com/office/powerpoint/2010/main" val="63669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12</a:t>
            </a:fld>
            <a:endParaRPr lang="en-US" altLang="zh-CN"/>
          </a:p>
        </p:txBody>
      </p:sp>
    </p:spTree>
    <p:extLst>
      <p:ext uri="{BB962C8B-B14F-4D97-AF65-F5344CB8AC3E}">
        <p14:creationId xmlns:p14="http://schemas.microsoft.com/office/powerpoint/2010/main" val="2804189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13</a:t>
            </a:fld>
            <a:endParaRPr lang="en-US" altLang="zh-CN"/>
          </a:p>
        </p:txBody>
      </p:sp>
    </p:spTree>
    <p:extLst>
      <p:ext uri="{BB962C8B-B14F-4D97-AF65-F5344CB8AC3E}">
        <p14:creationId xmlns:p14="http://schemas.microsoft.com/office/powerpoint/2010/main" val="180882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14</a:t>
            </a:fld>
            <a:endParaRPr lang="en-US" altLang="zh-CN"/>
          </a:p>
        </p:txBody>
      </p:sp>
    </p:spTree>
    <p:extLst>
      <p:ext uri="{BB962C8B-B14F-4D97-AF65-F5344CB8AC3E}">
        <p14:creationId xmlns:p14="http://schemas.microsoft.com/office/powerpoint/2010/main" val="183923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15</a:t>
            </a:fld>
            <a:endParaRPr lang="en-US" altLang="zh-CN"/>
          </a:p>
        </p:txBody>
      </p:sp>
    </p:spTree>
    <p:extLst>
      <p:ext uri="{BB962C8B-B14F-4D97-AF65-F5344CB8AC3E}">
        <p14:creationId xmlns:p14="http://schemas.microsoft.com/office/powerpoint/2010/main" val="1079194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16</a:t>
            </a:fld>
            <a:endParaRPr lang="en-US" altLang="zh-CN"/>
          </a:p>
        </p:txBody>
      </p:sp>
    </p:spTree>
    <p:extLst>
      <p:ext uri="{BB962C8B-B14F-4D97-AF65-F5344CB8AC3E}">
        <p14:creationId xmlns:p14="http://schemas.microsoft.com/office/powerpoint/2010/main" val="4260230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17</a:t>
            </a:fld>
            <a:endParaRPr lang="en-US" altLang="zh-CN"/>
          </a:p>
        </p:txBody>
      </p:sp>
    </p:spTree>
    <p:extLst>
      <p:ext uri="{BB962C8B-B14F-4D97-AF65-F5344CB8AC3E}">
        <p14:creationId xmlns:p14="http://schemas.microsoft.com/office/powerpoint/2010/main" val="1416773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1868191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19</a:t>
            </a:fld>
            <a:endParaRPr lang="en-US" altLang="zh-CN"/>
          </a:p>
        </p:txBody>
      </p:sp>
    </p:spTree>
    <p:extLst>
      <p:ext uri="{BB962C8B-B14F-4D97-AF65-F5344CB8AC3E}">
        <p14:creationId xmlns:p14="http://schemas.microsoft.com/office/powerpoint/2010/main" val="16451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1141610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20</a:t>
            </a:fld>
            <a:endParaRPr lang="en-US" altLang="zh-CN"/>
          </a:p>
        </p:txBody>
      </p:sp>
    </p:spTree>
    <p:extLst>
      <p:ext uri="{BB962C8B-B14F-4D97-AF65-F5344CB8AC3E}">
        <p14:creationId xmlns:p14="http://schemas.microsoft.com/office/powerpoint/2010/main" val="3085923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21</a:t>
            </a:fld>
            <a:endParaRPr lang="en-US" altLang="zh-CN"/>
          </a:p>
        </p:txBody>
      </p:sp>
    </p:spTree>
    <p:extLst>
      <p:ext uri="{BB962C8B-B14F-4D97-AF65-F5344CB8AC3E}">
        <p14:creationId xmlns:p14="http://schemas.microsoft.com/office/powerpoint/2010/main" val="3743510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22</a:t>
            </a:fld>
            <a:endParaRPr lang="en-US" altLang="zh-CN"/>
          </a:p>
        </p:txBody>
      </p:sp>
    </p:spTree>
    <p:extLst>
      <p:ext uri="{BB962C8B-B14F-4D97-AF65-F5344CB8AC3E}">
        <p14:creationId xmlns:p14="http://schemas.microsoft.com/office/powerpoint/2010/main" val="31724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23</a:t>
            </a:fld>
            <a:endParaRPr lang="en-US" altLang="zh-CN"/>
          </a:p>
        </p:txBody>
      </p:sp>
    </p:spTree>
    <p:extLst>
      <p:ext uri="{BB962C8B-B14F-4D97-AF65-F5344CB8AC3E}">
        <p14:creationId xmlns:p14="http://schemas.microsoft.com/office/powerpoint/2010/main" val="6545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24</a:t>
            </a:fld>
            <a:endParaRPr lang="en-US" altLang="zh-CN"/>
          </a:p>
        </p:txBody>
      </p:sp>
    </p:spTree>
    <p:extLst>
      <p:ext uri="{BB962C8B-B14F-4D97-AF65-F5344CB8AC3E}">
        <p14:creationId xmlns:p14="http://schemas.microsoft.com/office/powerpoint/2010/main" val="1012025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25</a:t>
            </a:fld>
            <a:endParaRPr lang="en-US" altLang="zh-CN"/>
          </a:p>
        </p:txBody>
      </p:sp>
    </p:spTree>
    <p:extLst>
      <p:ext uri="{BB962C8B-B14F-4D97-AF65-F5344CB8AC3E}">
        <p14:creationId xmlns:p14="http://schemas.microsoft.com/office/powerpoint/2010/main" val="3880955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26</a:t>
            </a:fld>
            <a:endParaRPr lang="en-US" altLang="zh-CN"/>
          </a:p>
        </p:txBody>
      </p:sp>
    </p:spTree>
    <p:extLst>
      <p:ext uri="{BB962C8B-B14F-4D97-AF65-F5344CB8AC3E}">
        <p14:creationId xmlns:p14="http://schemas.microsoft.com/office/powerpoint/2010/main" val="3463776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27</a:t>
            </a:fld>
            <a:endParaRPr lang="en-US" altLang="zh-CN"/>
          </a:p>
        </p:txBody>
      </p:sp>
    </p:spTree>
    <p:extLst>
      <p:ext uri="{BB962C8B-B14F-4D97-AF65-F5344CB8AC3E}">
        <p14:creationId xmlns:p14="http://schemas.microsoft.com/office/powerpoint/2010/main" val="223032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28</a:t>
            </a:fld>
            <a:endParaRPr lang="en-US" altLang="zh-CN"/>
          </a:p>
        </p:txBody>
      </p:sp>
    </p:spTree>
    <p:extLst>
      <p:ext uri="{BB962C8B-B14F-4D97-AF65-F5344CB8AC3E}">
        <p14:creationId xmlns:p14="http://schemas.microsoft.com/office/powerpoint/2010/main" val="2428124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29</a:t>
            </a:fld>
            <a:endParaRPr lang="en-US" altLang="zh-CN"/>
          </a:p>
        </p:txBody>
      </p:sp>
    </p:spTree>
    <p:extLst>
      <p:ext uri="{BB962C8B-B14F-4D97-AF65-F5344CB8AC3E}">
        <p14:creationId xmlns:p14="http://schemas.microsoft.com/office/powerpoint/2010/main" val="788995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a:t>
            </a:fld>
            <a:endParaRPr lang="en-US" altLang="zh-CN"/>
          </a:p>
        </p:txBody>
      </p:sp>
    </p:spTree>
    <p:extLst>
      <p:ext uri="{BB962C8B-B14F-4D97-AF65-F5344CB8AC3E}">
        <p14:creationId xmlns:p14="http://schemas.microsoft.com/office/powerpoint/2010/main" val="158967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30</a:t>
            </a:fld>
            <a:endParaRPr lang="en-US" altLang="zh-CN"/>
          </a:p>
        </p:txBody>
      </p:sp>
    </p:spTree>
    <p:extLst>
      <p:ext uri="{BB962C8B-B14F-4D97-AF65-F5344CB8AC3E}">
        <p14:creationId xmlns:p14="http://schemas.microsoft.com/office/powerpoint/2010/main" val="2364742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31</a:t>
            </a:fld>
            <a:endParaRPr lang="en-US" altLang="zh-CN"/>
          </a:p>
        </p:txBody>
      </p:sp>
    </p:spTree>
    <p:extLst>
      <p:ext uri="{BB962C8B-B14F-4D97-AF65-F5344CB8AC3E}">
        <p14:creationId xmlns:p14="http://schemas.microsoft.com/office/powerpoint/2010/main" val="620702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32</a:t>
            </a:fld>
            <a:endParaRPr lang="en-US" altLang="zh-CN"/>
          </a:p>
        </p:txBody>
      </p:sp>
    </p:spTree>
    <p:extLst>
      <p:ext uri="{BB962C8B-B14F-4D97-AF65-F5344CB8AC3E}">
        <p14:creationId xmlns:p14="http://schemas.microsoft.com/office/powerpoint/2010/main" val="1246804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33</a:t>
            </a:fld>
            <a:endParaRPr lang="en-US" altLang="zh-CN"/>
          </a:p>
        </p:txBody>
      </p:sp>
    </p:spTree>
    <p:extLst>
      <p:ext uri="{BB962C8B-B14F-4D97-AF65-F5344CB8AC3E}">
        <p14:creationId xmlns:p14="http://schemas.microsoft.com/office/powerpoint/2010/main" val="12708756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34</a:t>
            </a:fld>
            <a:endParaRPr lang="en-US" altLang="zh-CN"/>
          </a:p>
        </p:txBody>
      </p:sp>
    </p:spTree>
    <p:extLst>
      <p:ext uri="{BB962C8B-B14F-4D97-AF65-F5344CB8AC3E}">
        <p14:creationId xmlns:p14="http://schemas.microsoft.com/office/powerpoint/2010/main" val="5712409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800804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36</a:t>
            </a:fld>
            <a:endParaRPr lang="en-US" altLang="zh-CN"/>
          </a:p>
        </p:txBody>
      </p:sp>
    </p:spTree>
    <p:extLst>
      <p:ext uri="{BB962C8B-B14F-4D97-AF65-F5344CB8AC3E}">
        <p14:creationId xmlns:p14="http://schemas.microsoft.com/office/powerpoint/2010/main" val="543452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37</a:t>
            </a:fld>
            <a:endParaRPr lang="en-US" altLang="zh-CN"/>
          </a:p>
        </p:txBody>
      </p:sp>
    </p:spTree>
    <p:extLst>
      <p:ext uri="{BB962C8B-B14F-4D97-AF65-F5344CB8AC3E}">
        <p14:creationId xmlns:p14="http://schemas.microsoft.com/office/powerpoint/2010/main" val="2574479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38</a:t>
            </a:fld>
            <a:endParaRPr lang="en-US" altLang="zh-CN"/>
          </a:p>
        </p:txBody>
      </p:sp>
    </p:spTree>
    <p:extLst>
      <p:ext uri="{BB962C8B-B14F-4D97-AF65-F5344CB8AC3E}">
        <p14:creationId xmlns:p14="http://schemas.microsoft.com/office/powerpoint/2010/main" val="3855293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39</a:t>
            </a:fld>
            <a:endParaRPr lang="en-US" altLang="zh-CN"/>
          </a:p>
        </p:txBody>
      </p:sp>
    </p:spTree>
    <p:extLst>
      <p:ext uri="{BB962C8B-B14F-4D97-AF65-F5344CB8AC3E}">
        <p14:creationId xmlns:p14="http://schemas.microsoft.com/office/powerpoint/2010/main" val="311949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2512616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40</a:t>
            </a:fld>
            <a:endParaRPr lang="en-US" altLang="zh-CN"/>
          </a:p>
        </p:txBody>
      </p:sp>
    </p:spTree>
    <p:extLst>
      <p:ext uri="{BB962C8B-B14F-4D97-AF65-F5344CB8AC3E}">
        <p14:creationId xmlns:p14="http://schemas.microsoft.com/office/powerpoint/2010/main" val="38740845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41</a:t>
            </a:fld>
            <a:endParaRPr lang="en-US" altLang="zh-CN"/>
          </a:p>
        </p:txBody>
      </p:sp>
    </p:spTree>
    <p:extLst>
      <p:ext uri="{BB962C8B-B14F-4D97-AF65-F5344CB8AC3E}">
        <p14:creationId xmlns:p14="http://schemas.microsoft.com/office/powerpoint/2010/main" val="978203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42</a:t>
            </a:fld>
            <a:endParaRPr lang="en-US" altLang="zh-CN"/>
          </a:p>
        </p:txBody>
      </p:sp>
    </p:spTree>
    <p:extLst>
      <p:ext uri="{BB962C8B-B14F-4D97-AF65-F5344CB8AC3E}">
        <p14:creationId xmlns:p14="http://schemas.microsoft.com/office/powerpoint/2010/main" val="29358229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43</a:t>
            </a:fld>
            <a:endParaRPr lang="en-US" altLang="zh-CN"/>
          </a:p>
        </p:txBody>
      </p:sp>
    </p:spTree>
    <p:extLst>
      <p:ext uri="{BB962C8B-B14F-4D97-AF65-F5344CB8AC3E}">
        <p14:creationId xmlns:p14="http://schemas.microsoft.com/office/powerpoint/2010/main" val="1722364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44</a:t>
            </a:fld>
            <a:endParaRPr lang="en-US" altLang="zh-CN"/>
          </a:p>
        </p:txBody>
      </p:sp>
    </p:spTree>
    <p:extLst>
      <p:ext uri="{BB962C8B-B14F-4D97-AF65-F5344CB8AC3E}">
        <p14:creationId xmlns:p14="http://schemas.microsoft.com/office/powerpoint/2010/main" val="41378506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45</a:t>
            </a:fld>
            <a:endParaRPr lang="zh-CN" altLang="en-US"/>
          </a:p>
        </p:txBody>
      </p:sp>
    </p:spTree>
    <p:extLst>
      <p:ext uri="{BB962C8B-B14F-4D97-AF65-F5344CB8AC3E}">
        <p14:creationId xmlns:p14="http://schemas.microsoft.com/office/powerpoint/2010/main" val="43782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5</a:t>
            </a:fld>
            <a:endParaRPr lang="en-US" altLang="zh-CN"/>
          </a:p>
        </p:txBody>
      </p:sp>
    </p:spTree>
    <p:extLst>
      <p:ext uri="{BB962C8B-B14F-4D97-AF65-F5344CB8AC3E}">
        <p14:creationId xmlns:p14="http://schemas.microsoft.com/office/powerpoint/2010/main" val="203796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6</a:t>
            </a:fld>
            <a:endParaRPr lang="en-US" altLang="zh-CN"/>
          </a:p>
        </p:txBody>
      </p:sp>
    </p:spTree>
    <p:extLst>
      <p:ext uri="{BB962C8B-B14F-4D97-AF65-F5344CB8AC3E}">
        <p14:creationId xmlns:p14="http://schemas.microsoft.com/office/powerpoint/2010/main" val="396857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7</a:t>
            </a:fld>
            <a:endParaRPr lang="en-US" altLang="zh-CN"/>
          </a:p>
        </p:txBody>
      </p:sp>
    </p:spTree>
    <p:extLst>
      <p:ext uri="{BB962C8B-B14F-4D97-AF65-F5344CB8AC3E}">
        <p14:creationId xmlns:p14="http://schemas.microsoft.com/office/powerpoint/2010/main" val="167525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8</a:t>
            </a:fld>
            <a:endParaRPr lang="en-US" altLang="zh-CN"/>
          </a:p>
        </p:txBody>
      </p:sp>
    </p:spTree>
    <p:extLst>
      <p:ext uri="{BB962C8B-B14F-4D97-AF65-F5344CB8AC3E}">
        <p14:creationId xmlns:p14="http://schemas.microsoft.com/office/powerpoint/2010/main" val="4268026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9</a:t>
            </a:fld>
            <a:endParaRPr lang="en-US" altLang="zh-CN"/>
          </a:p>
        </p:txBody>
      </p:sp>
    </p:spTree>
    <p:extLst>
      <p:ext uri="{BB962C8B-B14F-4D97-AF65-F5344CB8AC3E}">
        <p14:creationId xmlns:p14="http://schemas.microsoft.com/office/powerpoint/2010/main" val="299070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t>2019/7/26</a:t>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14.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18" Type="http://schemas.openxmlformats.org/officeDocument/2006/relationships/image" Target="../media/image8.svg"/><Relationship Id="rId26" Type="http://schemas.openxmlformats.org/officeDocument/2006/relationships/image" Target="../media/image12.svg"/><Relationship Id="rId3" Type="http://schemas.openxmlformats.org/officeDocument/2006/relationships/image" Target="../media/image3.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5.sv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notesSlide" Target="../notesSlides/notesSlide19.xml"/><Relationship Id="rId16" Type="http://schemas.openxmlformats.org/officeDocument/2006/relationships/image" Target="../media/image7.svg"/><Relationship Id="rId20" Type="http://schemas.openxmlformats.org/officeDocument/2006/relationships/image" Target="../media/image9.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11.sv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10" Type="http://schemas.openxmlformats.org/officeDocument/2006/relationships/image" Target="../media/image4.svg"/><Relationship Id="rId19" Type="http://schemas.openxmlformats.org/officeDocument/2006/relationships/image" Target="../media/image11.png"/><Relationship Id="rId4" Type="http://schemas.openxmlformats.org/officeDocument/2006/relationships/image" Target="../media/image1.svg"/><Relationship Id="rId9" Type="http://schemas.openxmlformats.org/officeDocument/2006/relationships/image" Target="../media/image6.png"/><Relationship Id="rId14" Type="http://schemas.openxmlformats.org/officeDocument/2006/relationships/image" Target="../media/image6.svg"/><Relationship Id="rId22"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1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svg"/><Relationship Id="rId11" Type="http://schemas.openxmlformats.org/officeDocument/2006/relationships/image" Target="../media/image21.png"/><Relationship Id="rId5" Type="http://schemas.openxmlformats.org/officeDocument/2006/relationships/image" Target="../media/image3.png"/><Relationship Id="rId10" Type="http://schemas.openxmlformats.org/officeDocument/2006/relationships/image" Target="../media/image13.svg"/><Relationship Id="rId4" Type="http://schemas.openxmlformats.org/officeDocument/2006/relationships/image" Target="../media/image14.sv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8.png"/><Relationship Id="rId7"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png"/><Relationship Id="rId7" Type="http://schemas.openxmlformats.org/officeDocument/2006/relationships/image" Target="../media/image19.png"/><Relationship Id="rId12"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4.svg"/><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10.svg"/></Relationships>
</file>

<file path=ppt/slides/_rels/slide2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16.png"/><Relationship Id="rId12" Type="http://schemas.openxmlformats.org/officeDocument/2006/relationships/image" Target="../media/image13.sv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image" Target="../media/image15.svg"/><Relationship Id="rId4" Type="http://schemas.openxmlformats.org/officeDocument/2006/relationships/image" Target="../media/image17.png"/><Relationship Id="rId9" Type="http://schemas.openxmlformats.org/officeDocument/2006/relationships/image" Target="../media/image21.png"/><Relationship Id="rId1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9.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6.svg"/><Relationship Id="rId4" Type="http://schemas.openxmlformats.org/officeDocument/2006/relationships/image" Target="../media/image17.png"/><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p:nvPr/>
        </p:nvSpPr>
        <p:spPr bwMode="auto">
          <a:xfrm>
            <a:off x="0" y="946270"/>
            <a:ext cx="11328078" cy="5332963"/>
          </a:xfrm>
          <a:custGeom>
            <a:avLst/>
            <a:gdLst>
              <a:gd name="T0" fmla="*/ 0 w 4756"/>
              <a:gd name="T1" fmla="*/ 0 h 2239"/>
              <a:gd name="T2" fmla="*/ 3897 w 4756"/>
              <a:gd name="T3" fmla="*/ 0 h 2239"/>
              <a:gd name="T4" fmla="*/ 4756 w 4756"/>
              <a:gd name="T5" fmla="*/ 1121 h 2239"/>
              <a:gd name="T6" fmla="*/ 3897 w 4756"/>
              <a:gd name="T7" fmla="*/ 2239 h 2239"/>
              <a:gd name="T8" fmla="*/ 0 w 4756"/>
              <a:gd name="T9" fmla="*/ 2239 h 2239"/>
              <a:gd name="T10" fmla="*/ 0 w 4756"/>
              <a:gd name="T11" fmla="*/ 0 h 2239"/>
            </a:gdLst>
            <a:ahLst/>
            <a:cxnLst>
              <a:cxn ang="0">
                <a:pos x="T0" y="T1"/>
              </a:cxn>
              <a:cxn ang="0">
                <a:pos x="T2" y="T3"/>
              </a:cxn>
              <a:cxn ang="0">
                <a:pos x="T4" y="T5"/>
              </a:cxn>
              <a:cxn ang="0">
                <a:pos x="T6" y="T7"/>
              </a:cxn>
              <a:cxn ang="0">
                <a:pos x="T8" y="T9"/>
              </a:cxn>
              <a:cxn ang="0">
                <a:pos x="T10" y="T11"/>
              </a:cxn>
            </a:cxnLst>
            <a:rect l="0" t="0" r="r" b="b"/>
            <a:pathLst>
              <a:path w="4756" h="2239">
                <a:moveTo>
                  <a:pt x="0" y="0"/>
                </a:moveTo>
                <a:lnTo>
                  <a:pt x="3897" y="0"/>
                </a:lnTo>
                <a:lnTo>
                  <a:pt x="4756" y="1121"/>
                </a:lnTo>
                <a:lnTo>
                  <a:pt x="3897" y="2239"/>
                </a:lnTo>
                <a:lnTo>
                  <a:pt x="0" y="2239"/>
                </a:lnTo>
                <a:lnTo>
                  <a:pt x="0" y="0"/>
                </a:lnTo>
                <a:close/>
              </a:path>
            </a:pathLst>
          </a:custGeom>
          <a:solidFill>
            <a:srgbClr val="008CD7"/>
          </a:solidFill>
          <a:ln w="0">
            <a:noFill/>
            <a:prstDash val="solid"/>
            <a:round/>
          </a:ln>
        </p:spPr>
        <p:txBody>
          <a:bodyPr vert="horz" wrap="square" lIns="128580" tIns="64290" rIns="128580" bIns="64290" numCol="1" anchor="t" anchorCtr="0" compatLnSpc="1"/>
          <a:lstStyle/>
          <a:p>
            <a:endParaRPr lang="zh-CN" altLang="en-US" dirty="0"/>
          </a:p>
        </p:txBody>
      </p:sp>
      <p:sp>
        <p:nvSpPr>
          <p:cNvPr id="18" name="Freeform 7"/>
          <p:cNvSpPr/>
          <p:nvPr/>
        </p:nvSpPr>
        <p:spPr bwMode="auto">
          <a:xfrm>
            <a:off x="5942716" y="-4087"/>
            <a:ext cx="4620789" cy="7240824"/>
          </a:xfrm>
          <a:custGeom>
            <a:avLst/>
            <a:gdLst>
              <a:gd name="T0" fmla="*/ 0 w 1940"/>
              <a:gd name="T1" fmla="*/ 0 h 3040"/>
              <a:gd name="T2" fmla="*/ 774 w 1940"/>
              <a:gd name="T3" fmla="*/ 0 h 3040"/>
              <a:gd name="T4" fmla="*/ 1938 w 1940"/>
              <a:gd name="T5" fmla="*/ 1537 h 3040"/>
              <a:gd name="T6" fmla="*/ 1940 w 1940"/>
              <a:gd name="T7" fmla="*/ 1537 h 3040"/>
              <a:gd name="T8" fmla="*/ 774 w 1940"/>
              <a:gd name="T9" fmla="*/ 3040 h 3040"/>
              <a:gd name="T10" fmla="*/ 0 w 1940"/>
              <a:gd name="T11" fmla="*/ 3040 h 3040"/>
              <a:gd name="T12" fmla="*/ 1167 w 1940"/>
              <a:gd name="T13" fmla="*/ 1537 h 3040"/>
              <a:gd name="T14" fmla="*/ 0 w 1940"/>
              <a:gd name="T15" fmla="*/ 0 h 3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0" h="3040">
                <a:moveTo>
                  <a:pt x="0" y="0"/>
                </a:moveTo>
                <a:lnTo>
                  <a:pt x="774" y="0"/>
                </a:lnTo>
                <a:lnTo>
                  <a:pt x="1938" y="1537"/>
                </a:lnTo>
                <a:lnTo>
                  <a:pt x="1940" y="1537"/>
                </a:lnTo>
                <a:lnTo>
                  <a:pt x="774" y="3040"/>
                </a:lnTo>
                <a:lnTo>
                  <a:pt x="0" y="3040"/>
                </a:lnTo>
                <a:lnTo>
                  <a:pt x="1167" y="1537"/>
                </a:lnTo>
                <a:lnTo>
                  <a:pt x="0" y="0"/>
                </a:lnTo>
                <a:close/>
              </a:path>
            </a:pathLst>
          </a:custGeom>
          <a:solidFill>
            <a:srgbClr val="82B1E5"/>
          </a:solidFill>
          <a:ln w="0">
            <a:noFill/>
            <a:prstDash val="solid"/>
            <a:round/>
          </a:ln>
        </p:spPr>
        <p:txBody>
          <a:bodyPr vert="horz" wrap="square" lIns="128580" tIns="64290" rIns="128580" bIns="64290" numCol="1" anchor="t" anchorCtr="0" compatLnSpc="1"/>
          <a:lstStyle/>
          <a:p>
            <a:endParaRPr lang="zh-CN" altLang="en-US"/>
          </a:p>
        </p:txBody>
      </p:sp>
      <p:sp>
        <p:nvSpPr>
          <p:cNvPr id="11" name="矩形 259"/>
          <p:cNvSpPr>
            <a:spLocks noChangeArrowheads="1"/>
          </p:cNvSpPr>
          <p:nvPr/>
        </p:nvSpPr>
        <p:spPr bwMode="auto">
          <a:xfrm>
            <a:off x="4171315" y="2554605"/>
            <a:ext cx="480441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b="1" cap="all" spc="300" dirty="0" smtClean="0">
                <a:solidFill>
                  <a:schemeClr val="bg1"/>
                </a:solidFill>
                <a:cs typeface="Arial" panose="020B0604020202020204" pitchFamily="34" charset="0"/>
              </a:rPr>
              <a:t>浏览器内核技术</a:t>
            </a:r>
            <a:endParaRPr lang="zh-CN" altLang="en-US" sz="6400" b="1" cap="all" spc="300" dirty="0" smtClean="0">
              <a:solidFill>
                <a:schemeClr val="bg1"/>
              </a:solidFill>
              <a:cs typeface="Arial" panose="020B0604020202020204" pitchFamily="34" charset="0"/>
            </a:endParaRPr>
          </a:p>
          <a:p>
            <a:pPr>
              <a:buNone/>
            </a:pPr>
            <a:r>
              <a:rPr lang="en-US" altLang="zh-CN" sz="4000" b="1" cap="all" spc="300" dirty="0">
                <a:solidFill>
                  <a:schemeClr val="bg1"/>
                </a:solidFill>
                <a:cs typeface="Arial" panose="020B0604020202020204" pitchFamily="34" charset="0"/>
              </a:rPr>
              <a:t>Q1-Q2</a:t>
            </a:r>
            <a:r>
              <a:rPr lang="zh-CN" altLang="en-US" sz="4000" b="1" cap="all" spc="300" dirty="0">
                <a:solidFill>
                  <a:schemeClr val="bg1"/>
                </a:solidFill>
                <a:cs typeface="Arial" panose="020B0604020202020204" pitchFamily="34" charset="0"/>
              </a:rPr>
              <a:t>分析报告</a:t>
            </a:r>
          </a:p>
        </p:txBody>
      </p:sp>
      <p:cxnSp>
        <p:nvCxnSpPr>
          <p:cNvPr id="13" name="直接连接符 12"/>
          <p:cNvCxnSpPr/>
          <p:nvPr/>
        </p:nvCxnSpPr>
        <p:spPr>
          <a:xfrm>
            <a:off x="838200" y="4466783"/>
            <a:ext cx="68183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259"/>
          <p:cNvSpPr>
            <a:spLocks noChangeArrowheads="1"/>
          </p:cNvSpPr>
          <p:nvPr/>
        </p:nvSpPr>
        <p:spPr bwMode="auto">
          <a:xfrm>
            <a:off x="838200" y="4507423"/>
            <a:ext cx="6818313" cy="4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500" cap="all" dirty="0">
                <a:solidFill>
                  <a:schemeClr val="bg1"/>
                </a:solidFill>
                <a:latin typeface="Franklin Gothic Book" panose="020B0503020102020204" pitchFamily="34" charset="0"/>
                <a:cs typeface="Arial" panose="020B0604020202020204" pitchFamily="34" charset="0"/>
              </a:rPr>
              <a:t>2019 BROWSER CORE TECHNOLOGY analysis</a:t>
            </a:r>
            <a:endParaRPr lang="zh-CN" altLang="en-US" sz="2500" cap="all" dirty="0">
              <a:solidFill>
                <a:schemeClr val="bg1"/>
              </a:solidFill>
              <a:latin typeface="Franklin Gothic Book" panose="020B0503020102020204" pitchFamily="34" charset="0"/>
              <a:cs typeface="Arial" panose="020B0604020202020204" pitchFamily="34" charset="0"/>
            </a:endParaRPr>
          </a:p>
        </p:txBody>
      </p:sp>
      <p:sp>
        <p:nvSpPr>
          <p:cNvPr id="19" name="矩形 259"/>
          <p:cNvSpPr>
            <a:spLocks noChangeArrowheads="1"/>
          </p:cNvSpPr>
          <p:nvPr/>
        </p:nvSpPr>
        <p:spPr bwMode="auto">
          <a:xfrm>
            <a:off x="452711" y="2450701"/>
            <a:ext cx="4032448"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3800" cap="all" spc="300" dirty="0">
                <a:solidFill>
                  <a:schemeClr val="bg1"/>
                </a:solidFill>
                <a:latin typeface="Impact" panose="020B0806030902050204" pitchFamily="34" charset="0"/>
                <a:cs typeface="Arial" panose="020B0604020202020204" pitchFamily="34" charset="0"/>
              </a:rPr>
              <a:t>2019</a:t>
            </a:r>
            <a:endParaRPr lang="zh-CN" altLang="en-US" sz="13800" cap="all" spc="300" dirty="0">
              <a:solidFill>
                <a:schemeClr val="bg1"/>
              </a:solidFill>
              <a:latin typeface="Impact" panose="020B0806030902050204" pitchFamily="34" charset="0"/>
              <a:cs typeface="Arial" panose="020B0604020202020204" pitchFamily="34"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5330" y="494806"/>
            <a:ext cx="1960364" cy="644120"/>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459867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数据分析对比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帧率</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p:cNvSpPr txBox="1"/>
          <p:nvPr/>
        </p:nvSpPr>
        <p:spPr>
          <a:xfrm>
            <a:off x="1423507" y="5582510"/>
            <a:ext cx="5520690" cy="398780"/>
          </a:xfrm>
          <a:prstGeom prst="rect">
            <a:avLst/>
          </a:prstGeom>
          <a:noFill/>
        </p:spPr>
        <p:txBody>
          <a:bodyPr wrap="none" rtlCol="0">
            <a:spAutoFit/>
          </a:bodyPr>
          <a:lstStyle/>
          <a:p>
            <a:pPr algn="l"/>
            <a:r>
              <a:rPr lang="zh-CN" altLang="en-US" sz="2000" dirty="0"/>
              <a:t>说明：</a:t>
            </a:r>
            <a:r>
              <a:rPr lang="zh-CN" altLang="en-US" sz="2000" dirty="0">
                <a:sym typeface="+mn-ea"/>
              </a:rPr>
              <a:t>各浏览器都接近</a:t>
            </a:r>
            <a:r>
              <a:rPr lang="en-US" altLang="zh-CN" sz="2000" dirty="0">
                <a:sym typeface="+mn-ea"/>
              </a:rPr>
              <a:t>60</a:t>
            </a:r>
            <a:r>
              <a:rPr lang="zh-CN" altLang="en-US" sz="2000" dirty="0">
                <a:sym typeface="+mn-ea"/>
              </a:rPr>
              <a:t>帧左右，几乎无差距。</a:t>
            </a:r>
            <a:endParaRPr lang="en-US" altLang="zh-CN" sz="2000" dirty="0" smtClean="0"/>
          </a:p>
        </p:txBody>
      </p:sp>
      <p:graphicFrame>
        <p:nvGraphicFramePr>
          <p:cNvPr id="4" name="图表 3"/>
          <p:cNvGraphicFramePr>
            <a:graphicFrameLocks noChangeAspect="1"/>
          </p:cNvGraphicFramePr>
          <p:nvPr/>
        </p:nvGraphicFramePr>
        <p:xfrm>
          <a:off x="6611620" y="1698625"/>
          <a:ext cx="5085715" cy="33312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图表 1"/>
          <p:cNvGraphicFramePr>
            <a:graphicFrameLocks noChangeAspect="1"/>
          </p:cNvGraphicFramePr>
          <p:nvPr/>
        </p:nvGraphicFramePr>
        <p:xfrm>
          <a:off x="1163955" y="1679575"/>
          <a:ext cx="5038725" cy="333121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520827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数据分析对比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性能跑分</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图表 2"/>
          <p:cNvGraphicFramePr>
            <a:graphicFrameLocks noChangeAspect="1"/>
          </p:cNvGraphicFramePr>
          <p:nvPr/>
        </p:nvGraphicFramePr>
        <p:xfrm>
          <a:off x="1311910" y="1463675"/>
          <a:ext cx="3386455" cy="1949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a:graphicFrameLocks noChangeAspect="1"/>
          </p:cNvGraphicFramePr>
          <p:nvPr/>
        </p:nvGraphicFramePr>
        <p:xfrm>
          <a:off x="4855210" y="1469390"/>
          <a:ext cx="3237230" cy="19589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noChangeAspect="1"/>
          </p:cNvGraphicFramePr>
          <p:nvPr/>
        </p:nvGraphicFramePr>
        <p:xfrm>
          <a:off x="8241665" y="1470025"/>
          <a:ext cx="3285490" cy="19431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noChangeAspect="1"/>
          </p:cNvGraphicFramePr>
          <p:nvPr/>
        </p:nvGraphicFramePr>
        <p:xfrm>
          <a:off x="3208655" y="3670935"/>
          <a:ext cx="3223642" cy="1951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图表 12"/>
          <p:cNvGraphicFramePr>
            <a:graphicFrameLocks noChangeAspect="1"/>
          </p:cNvGraphicFramePr>
          <p:nvPr/>
        </p:nvGraphicFramePr>
        <p:xfrm>
          <a:off x="6655435" y="3678238"/>
          <a:ext cx="3224828" cy="1951200"/>
        </p:xfrm>
        <a:graphic>
          <a:graphicData uri="http://schemas.openxmlformats.org/drawingml/2006/chart">
            <c:chart xmlns:c="http://schemas.openxmlformats.org/drawingml/2006/chart" xmlns:r="http://schemas.openxmlformats.org/officeDocument/2006/relationships" r:id="rId7"/>
          </a:graphicData>
        </a:graphic>
      </p:graphicFrame>
      <p:sp>
        <p:nvSpPr>
          <p:cNvPr id="14" name="TextBox 5"/>
          <p:cNvSpPr txBox="1"/>
          <p:nvPr/>
        </p:nvSpPr>
        <p:spPr>
          <a:xfrm>
            <a:off x="1495262" y="6013040"/>
            <a:ext cx="5814695" cy="398780"/>
          </a:xfrm>
          <a:prstGeom prst="rect">
            <a:avLst/>
          </a:prstGeom>
          <a:noFill/>
        </p:spPr>
        <p:txBody>
          <a:bodyPr wrap="none" rtlCol="0">
            <a:spAutoFit/>
          </a:bodyPr>
          <a:lstStyle/>
          <a:p>
            <a:r>
              <a:rPr lang="zh-CN" altLang="en-US" sz="2000" dirty="0"/>
              <a:t>说明：</a:t>
            </a:r>
            <a:r>
              <a:rPr lang="en-US" altLang="zh-CN" sz="2000" dirty="0"/>
              <a:t>vivo</a:t>
            </a:r>
            <a:r>
              <a:rPr lang="zh-CN" altLang="zh-CN" sz="2000" dirty="0"/>
              <a:t>对比</a:t>
            </a:r>
            <a:r>
              <a:rPr lang="en-US" altLang="zh-CN" sz="2000" dirty="0"/>
              <a:t>UC</a:t>
            </a:r>
            <a:r>
              <a:rPr lang="zh-CN" altLang="en-US" sz="2000" dirty="0"/>
              <a:t>、</a:t>
            </a:r>
            <a:r>
              <a:rPr lang="en-US" altLang="zh-CN" sz="2000" dirty="0"/>
              <a:t>QQ</a:t>
            </a:r>
            <a:r>
              <a:rPr lang="zh-CN" altLang="en-US" sz="2000" dirty="0"/>
              <a:t>在性能跑分上有明显优势。</a:t>
            </a:r>
            <a:endParaRPr lang="zh-CN" alt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520827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数据分析对比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页面内存</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图表 1"/>
          <p:cNvGraphicFramePr/>
          <p:nvPr/>
        </p:nvGraphicFramePr>
        <p:xfrm>
          <a:off x="1136015" y="1158875"/>
          <a:ext cx="10485755" cy="21209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5"/>
          <p:cNvSpPr txBox="1"/>
          <p:nvPr/>
        </p:nvSpPr>
        <p:spPr>
          <a:xfrm>
            <a:off x="1423507" y="6246720"/>
            <a:ext cx="10640695" cy="398780"/>
          </a:xfrm>
          <a:prstGeom prst="rect">
            <a:avLst/>
          </a:prstGeom>
          <a:noFill/>
        </p:spPr>
        <p:txBody>
          <a:bodyPr wrap="none" rtlCol="0">
            <a:spAutoFit/>
          </a:bodyPr>
          <a:lstStyle/>
          <a:p>
            <a:r>
              <a:rPr lang="zh-CN" altLang="en-US" sz="2000" dirty="0"/>
              <a:t>说明：</a:t>
            </a:r>
            <a:r>
              <a:rPr lang="en-US" altLang="zh-CN" sz="2000" dirty="0"/>
              <a:t>vivo</a:t>
            </a:r>
            <a:r>
              <a:rPr lang="zh-CN" altLang="zh-CN" sz="2000" dirty="0"/>
              <a:t>对比</a:t>
            </a:r>
            <a:r>
              <a:rPr lang="en-US" altLang="zh-CN" sz="2000" dirty="0"/>
              <a:t>UC</a:t>
            </a:r>
            <a:r>
              <a:rPr lang="zh-CN" altLang="en-US" sz="2000" dirty="0"/>
              <a:t>、</a:t>
            </a:r>
            <a:r>
              <a:rPr lang="en-US" altLang="zh-CN" sz="2000" dirty="0"/>
              <a:t>QQ</a:t>
            </a:r>
            <a:r>
              <a:rPr lang="zh-CN" altLang="en-US" sz="2000" dirty="0"/>
              <a:t>在页面前台、后台内存占用上有一定优势，但多标签页场景需要优化。</a:t>
            </a:r>
            <a:endParaRPr lang="zh-CN" altLang="en-US" sz="2000" dirty="0" smtClean="0"/>
          </a:p>
        </p:txBody>
      </p:sp>
      <p:graphicFrame>
        <p:nvGraphicFramePr>
          <p:cNvPr id="6" name="图表 5"/>
          <p:cNvGraphicFramePr/>
          <p:nvPr/>
        </p:nvGraphicFramePr>
        <p:xfrm>
          <a:off x="1136015" y="3536950"/>
          <a:ext cx="10485755" cy="2276475"/>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5"/>
          <p:cNvSpPr txBox="1"/>
          <p:nvPr/>
        </p:nvSpPr>
        <p:spPr>
          <a:xfrm>
            <a:off x="4843780" y="5838825"/>
            <a:ext cx="6656705" cy="275590"/>
          </a:xfrm>
          <a:prstGeom prst="rect">
            <a:avLst/>
          </a:prstGeom>
          <a:noFill/>
        </p:spPr>
        <p:txBody>
          <a:bodyPr wrap="square" rtlCol="0">
            <a:spAutoFit/>
          </a:bodyPr>
          <a:lstStyle/>
          <a:p>
            <a:r>
              <a:rPr lang="zh-CN" altLang="en-US" sz="1200" dirty="0" smtClean="0"/>
              <a:t>注：内存测试</a:t>
            </a:r>
            <a:r>
              <a:rPr lang="en-US" altLang="zh-CN" sz="1200" dirty="0" smtClean="0"/>
              <a:t> QQ</a:t>
            </a:r>
            <a:r>
              <a:rPr lang="zh-CN" altLang="en-US" sz="1200" dirty="0" smtClean="0"/>
              <a:t>全屏播放</a:t>
            </a:r>
            <a:r>
              <a:rPr lang="en-US" altLang="zh-CN" sz="1200" dirty="0" smtClean="0"/>
              <a:t>feeds</a:t>
            </a:r>
            <a:r>
              <a:rPr lang="zh-CN" altLang="en-US" sz="1200" dirty="0" smtClean="0"/>
              <a:t>无数据因为</a:t>
            </a:r>
            <a:r>
              <a:rPr lang="en-US" altLang="zh-CN" sz="1200" dirty="0" smtClean="0"/>
              <a:t>QQ</a:t>
            </a:r>
            <a:r>
              <a:rPr lang="zh-CN" altLang="en-US" sz="1200" dirty="0" smtClean="0"/>
              <a:t>不支持该模式。</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581787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数据分析对比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视频首帧速度</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图表 2"/>
          <p:cNvGraphicFramePr/>
          <p:nvPr/>
        </p:nvGraphicFramePr>
        <p:xfrm>
          <a:off x="1249045" y="1020445"/>
          <a:ext cx="10253980" cy="2571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p:nvPr/>
        </p:nvGraphicFramePr>
        <p:xfrm>
          <a:off x="1249045" y="3675380"/>
          <a:ext cx="10253980" cy="2571750"/>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5"/>
          <p:cNvSpPr txBox="1"/>
          <p:nvPr/>
        </p:nvSpPr>
        <p:spPr>
          <a:xfrm>
            <a:off x="1423507" y="6605495"/>
            <a:ext cx="7294880" cy="398780"/>
          </a:xfrm>
          <a:prstGeom prst="rect">
            <a:avLst/>
          </a:prstGeom>
          <a:noFill/>
        </p:spPr>
        <p:txBody>
          <a:bodyPr wrap="none" rtlCol="0">
            <a:spAutoFit/>
          </a:bodyPr>
          <a:lstStyle/>
          <a:p>
            <a:r>
              <a:rPr lang="zh-CN" altLang="en-US" sz="2000" dirty="0"/>
              <a:t>说明：各浏览器在视频首帧速度上互有胜负，在同一水平线上。</a:t>
            </a:r>
            <a:endParaRPr lang="zh-CN" altLang="en-US" sz="2000" dirty="0" smtClean="0"/>
          </a:p>
        </p:txBody>
      </p:sp>
      <p:sp>
        <p:nvSpPr>
          <p:cNvPr id="2" name="TextBox 5"/>
          <p:cNvSpPr txBox="1"/>
          <p:nvPr/>
        </p:nvSpPr>
        <p:spPr>
          <a:xfrm>
            <a:off x="4843780" y="6269355"/>
            <a:ext cx="6656705" cy="275590"/>
          </a:xfrm>
          <a:prstGeom prst="rect">
            <a:avLst/>
          </a:prstGeom>
          <a:noFill/>
        </p:spPr>
        <p:txBody>
          <a:bodyPr wrap="square" rtlCol="0">
            <a:spAutoFit/>
          </a:bodyPr>
          <a:lstStyle/>
          <a:p>
            <a:r>
              <a:rPr lang="zh-CN" altLang="en-US" sz="1200" dirty="0" smtClean="0"/>
              <a:t>注：</a:t>
            </a:r>
            <a:r>
              <a:rPr lang="en-US" altLang="en-US" sz="1200" dirty="0" smtClean="0"/>
              <a:t>wifi</a:t>
            </a:r>
            <a:r>
              <a:rPr lang="zh-CN" altLang="en-US" sz="1200" dirty="0" smtClean="0"/>
              <a:t>下</a:t>
            </a:r>
            <a:r>
              <a:rPr lang="en-US" altLang="zh-CN" sz="1200" dirty="0" smtClean="0"/>
              <a:t>iqiyi QQ</a:t>
            </a:r>
            <a:r>
              <a:rPr lang="zh-CN" altLang="en-US" sz="1200" dirty="0" smtClean="0"/>
              <a:t>无数据因为</a:t>
            </a:r>
            <a:r>
              <a:rPr lang="en-US" altLang="zh-CN" sz="1200" dirty="0" smtClean="0"/>
              <a:t>QQ</a:t>
            </a:r>
            <a:r>
              <a:rPr lang="zh-CN" altLang="en-US" sz="1200" dirty="0" smtClean="0"/>
              <a:t>在该网站自动播放。</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612267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数据分析对比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多媒体格式支持</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图表 1"/>
          <p:cNvGraphicFramePr/>
          <p:nvPr/>
        </p:nvGraphicFramePr>
        <p:xfrm>
          <a:off x="1701165" y="1383665"/>
          <a:ext cx="9727565" cy="446278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5"/>
          <p:cNvSpPr txBox="1"/>
          <p:nvPr/>
        </p:nvSpPr>
        <p:spPr>
          <a:xfrm>
            <a:off x="2069465" y="6174740"/>
            <a:ext cx="6144895" cy="398780"/>
          </a:xfrm>
          <a:prstGeom prst="rect">
            <a:avLst/>
          </a:prstGeom>
          <a:noFill/>
        </p:spPr>
        <p:txBody>
          <a:bodyPr wrap="square" rtlCol="0">
            <a:spAutoFit/>
          </a:bodyPr>
          <a:lstStyle/>
          <a:p>
            <a:r>
              <a:rPr lang="zh-CN" altLang="en-US" sz="2000" dirty="0"/>
              <a:t>说明：</a:t>
            </a:r>
            <a:r>
              <a:rPr lang="en-US" altLang="zh-CN" sz="2000" dirty="0"/>
              <a:t>vivo</a:t>
            </a:r>
            <a:r>
              <a:rPr lang="zh-CN" altLang="en-US" sz="2000" dirty="0"/>
              <a:t>在一些长尾媒体格式的支持上比竞品少。</a:t>
            </a:r>
            <a:endParaRPr lang="zh-CN" alt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642747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数据分析对比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多媒体播放成功率</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5" name="图表 4"/>
          <p:cNvGraphicFramePr/>
          <p:nvPr/>
        </p:nvGraphicFramePr>
        <p:xfrm>
          <a:off x="1414780" y="1168400"/>
          <a:ext cx="10140950" cy="2400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1414780" y="3972560"/>
          <a:ext cx="10140315" cy="2400300"/>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5"/>
          <p:cNvSpPr txBox="1"/>
          <p:nvPr/>
        </p:nvSpPr>
        <p:spPr>
          <a:xfrm>
            <a:off x="1638935" y="6461760"/>
            <a:ext cx="6544310" cy="398780"/>
          </a:xfrm>
          <a:prstGeom prst="rect">
            <a:avLst/>
          </a:prstGeom>
          <a:noFill/>
        </p:spPr>
        <p:txBody>
          <a:bodyPr wrap="square" rtlCol="0">
            <a:spAutoFit/>
          </a:bodyPr>
          <a:lstStyle/>
          <a:p>
            <a:r>
              <a:rPr lang="zh-CN" altLang="en-US" sz="2000" dirty="0"/>
              <a:t>说明：各浏览器在视频播放成功率上差距不大，</a:t>
            </a:r>
            <a:r>
              <a:rPr lang="en-US" altLang="zh-CN" sz="2000" dirty="0"/>
              <a:t>vivo</a:t>
            </a:r>
            <a:r>
              <a:rPr lang="zh-CN" altLang="en-US" sz="2000" dirty="0"/>
              <a:t>稍好。</a:t>
            </a:r>
            <a:endParaRPr lang="zh-CN" alt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2695575"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总结</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内容占位符 3"/>
          <p:cNvSpPr>
            <a:spLocks noGrp="1"/>
          </p:cNvSpPr>
          <p:nvPr/>
        </p:nvSpPr>
        <p:spPr>
          <a:xfrm>
            <a:off x="992505" y="969010"/>
            <a:ext cx="10878820" cy="5996940"/>
          </a:xfrm>
          <a:prstGeom prst="rect">
            <a:avLst/>
          </a:prstGeom>
        </p:spPr>
        <p:txBody>
          <a:bodyPr lIns="127997" tIns="63999" rIns="127997" bIns="63999"/>
          <a:lstStyle>
            <a:lvl1pPr marL="507365" indent="-507365" algn="l" defTabSz="1279525" rtl="0" eaLnBrk="1" latinLnBrk="0" hangingPunct="1">
              <a:lnSpc>
                <a:spcPct val="150000"/>
              </a:lnSpc>
              <a:spcBef>
                <a:spcPct val="20000"/>
              </a:spcBef>
              <a:buFont typeface="+mj-lt"/>
              <a:buAutoNum type="arabicPeriod"/>
              <a:defRPr sz="2600" kern="1200" spc="148" baseline="0">
                <a:solidFill>
                  <a:schemeClr val="tx1">
                    <a:lumMod val="75000"/>
                    <a:lumOff val="25000"/>
                  </a:schemeClr>
                </a:solidFill>
                <a:latin typeface="方正兰亭粗黑_GBK" panose="02000000000000000000" pitchFamily="2" charset="-122"/>
                <a:ea typeface="方正兰亭粗黑_GBK" panose="02000000000000000000" pitchFamily="2" charset="-122"/>
                <a:cs typeface="方正兰亭粗黑_GBK" panose="02000000000000000000" pitchFamily="2" charset="-122"/>
              </a:defRPr>
            </a:lvl1pPr>
            <a:lvl2pPr marL="1040130" indent="-400050" algn="l" defTabSz="1279525" rtl="0" eaLnBrk="1" latinLnBrk="0" hangingPunct="1">
              <a:lnSpc>
                <a:spcPct val="150000"/>
              </a:lnSpc>
              <a:spcBef>
                <a:spcPct val="20000"/>
              </a:spcBef>
              <a:buFont typeface="Arial" panose="020B0604020202020204" pitchFamily="34" charset="0"/>
              <a:buChar char="–"/>
              <a:defRPr sz="24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2pPr>
            <a:lvl3pPr marL="1600200"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3pPr>
            <a:lvl4pPr marL="223964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4pPr>
            <a:lvl5pPr marL="287972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5pPr>
            <a:lvl6pPr marL="351980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5988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79996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39410"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Wingdings" panose="05000000000000000000" charset="0"/>
              <a:buChar char="l"/>
            </a:pPr>
            <a:r>
              <a:rPr lang="en-US" altLang="zh-CN" sz="2000" dirty="0" smtClean="0">
                <a:latin typeface="+mn-ea"/>
                <a:ea typeface="+mn-ea"/>
              </a:rPr>
              <a:t>vivo</a:t>
            </a:r>
            <a:r>
              <a:rPr lang="zh-CN" altLang="en-US" sz="2000" dirty="0" smtClean="0">
                <a:latin typeface="+mn-ea"/>
                <a:ea typeface="+mn-ea"/>
              </a:rPr>
              <a:t>浏览器内核在性能跑分（主要为图形能力和</a:t>
            </a:r>
            <a:r>
              <a:rPr lang="en-US" altLang="zh-CN" sz="2000" dirty="0" smtClean="0">
                <a:latin typeface="+mn-ea"/>
                <a:ea typeface="+mn-ea"/>
              </a:rPr>
              <a:t>JavaScript</a:t>
            </a:r>
            <a:r>
              <a:rPr lang="zh-CN" altLang="en-US" sz="2000" dirty="0" smtClean="0">
                <a:latin typeface="+mn-ea"/>
                <a:ea typeface="+mn-ea"/>
              </a:rPr>
              <a:t>能力）、网页内存占用、视频播放成功率上比竞品表现好，这得益于比竞品更新的内核版本以及之前大家的优化工作。</a:t>
            </a:r>
          </a:p>
          <a:p>
            <a:pPr marL="0" indent="0">
              <a:buNone/>
            </a:pPr>
            <a:endParaRPr lang="en-US" altLang="zh-CN" sz="2000" dirty="0" smtClean="0">
              <a:latin typeface="+mn-ea"/>
              <a:ea typeface="+mn-ea"/>
            </a:endParaRPr>
          </a:p>
          <a:p>
            <a:pPr marL="342900" indent="-342900">
              <a:buFont typeface="Wingdings" panose="05000000000000000000" charset="0"/>
              <a:buChar char="l"/>
            </a:pPr>
            <a:r>
              <a:rPr lang="en-US" altLang="zh-CN" sz="2000" dirty="0" smtClean="0">
                <a:latin typeface="+mn-ea"/>
                <a:ea typeface="+mn-ea"/>
              </a:rPr>
              <a:t>vivo</a:t>
            </a:r>
            <a:r>
              <a:rPr lang="zh-CN" altLang="en-US" sz="2000" dirty="0" smtClean="0">
                <a:latin typeface="+mn-ea"/>
                <a:ea typeface="+mn-ea"/>
              </a:rPr>
              <a:t>浏览器在视频首帧速度、帧率上与竞品不相上下，一方面是竞品也在不断进步，之前的优势项目优势不再；另一方面，部分指标的区分度不够，需要进一步细化找到竞品差异。</a:t>
            </a:r>
          </a:p>
          <a:p>
            <a:pPr marL="0" indent="0">
              <a:buNone/>
            </a:pPr>
            <a:endParaRPr lang="zh-CN" altLang="en-US" sz="2000" dirty="0" smtClean="0">
              <a:latin typeface="+mn-ea"/>
              <a:ea typeface="+mn-ea"/>
            </a:endParaRPr>
          </a:p>
          <a:p>
            <a:pPr marL="342900" indent="-342900">
              <a:buFont typeface="Wingdings" panose="05000000000000000000" charset="0"/>
              <a:buChar char="l"/>
            </a:pPr>
            <a:r>
              <a:rPr lang="en-US" altLang="zh-CN" sz="2000" dirty="0" smtClean="0">
                <a:latin typeface="+mn-ea"/>
                <a:ea typeface="+mn-ea"/>
              </a:rPr>
              <a:t>vivo</a:t>
            </a:r>
            <a:r>
              <a:rPr lang="zh-CN" altLang="en-US" sz="2000" dirty="0" smtClean="0">
                <a:latin typeface="+mn-ea"/>
                <a:ea typeface="+mn-ea"/>
              </a:rPr>
              <a:t>浏览器在首字速度、连通率及视频格式支持上表现不佳。首字速度、连通率方面后续需要投入更大的精力找到差距原因并持续优化赶超竞品；视频格式不支持则多为长尾格式，使用场景很少，在技术上赶上竞品目前看投入产出比较低。</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3305175"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改进计划</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内容占位符 3"/>
          <p:cNvSpPr>
            <a:spLocks noGrp="1"/>
          </p:cNvSpPr>
          <p:nvPr/>
        </p:nvSpPr>
        <p:spPr>
          <a:xfrm>
            <a:off x="992505" y="969010"/>
            <a:ext cx="10878820" cy="5996940"/>
          </a:xfrm>
          <a:prstGeom prst="rect">
            <a:avLst/>
          </a:prstGeom>
        </p:spPr>
        <p:txBody>
          <a:bodyPr lIns="127997" tIns="63999" rIns="127997" bIns="63999"/>
          <a:lstStyle>
            <a:lvl1pPr marL="507365" indent="-507365" algn="l" defTabSz="1279525" rtl="0" eaLnBrk="1" latinLnBrk="0" hangingPunct="1">
              <a:lnSpc>
                <a:spcPct val="150000"/>
              </a:lnSpc>
              <a:spcBef>
                <a:spcPct val="20000"/>
              </a:spcBef>
              <a:buFont typeface="+mj-lt"/>
              <a:buAutoNum type="arabicPeriod"/>
              <a:defRPr sz="2600" kern="1200" spc="148" baseline="0">
                <a:solidFill>
                  <a:schemeClr val="tx1">
                    <a:lumMod val="75000"/>
                    <a:lumOff val="25000"/>
                  </a:schemeClr>
                </a:solidFill>
                <a:latin typeface="方正兰亭粗黑_GBK" panose="02000000000000000000" pitchFamily="2" charset="-122"/>
                <a:ea typeface="方正兰亭粗黑_GBK" panose="02000000000000000000" pitchFamily="2" charset="-122"/>
                <a:cs typeface="方正兰亭粗黑_GBK" panose="02000000000000000000" pitchFamily="2" charset="-122"/>
              </a:defRPr>
            </a:lvl1pPr>
            <a:lvl2pPr marL="1040130" indent="-400050" algn="l" defTabSz="1279525" rtl="0" eaLnBrk="1" latinLnBrk="0" hangingPunct="1">
              <a:lnSpc>
                <a:spcPct val="150000"/>
              </a:lnSpc>
              <a:spcBef>
                <a:spcPct val="20000"/>
              </a:spcBef>
              <a:buFont typeface="Arial" panose="020B0604020202020204" pitchFamily="34" charset="0"/>
              <a:buChar char="–"/>
              <a:defRPr sz="24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2pPr>
            <a:lvl3pPr marL="1600200"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3pPr>
            <a:lvl4pPr marL="223964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4pPr>
            <a:lvl5pPr marL="287972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5pPr>
            <a:lvl6pPr marL="351980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5988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79996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39410"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0" indent="0">
              <a:buFont typeface="Wingdings" panose="05000000000000000000" charset="0"/>
              <a:buNone/>
            </a:pPr>
            <a:endParaRPr lang="zh-CN" altLang="en-US" sz="2000" dirty="0" smtClean="0">
              <a:latin typeface="+mn-ea"/>
              <a:ea typeface="+mn-ea"/>
            </a:endParaRPr>
          </a:p>
        </p:txBody>
      </p:sp>
      <p:pic>
        <p:nvPicPr>
          <p:cNvPr id="5" name="图片 4" descr="指标改进计划"/>
          <p:cNvPicPr>
            <a:picLocks noChangeAspect="1"/>
          </p:cNvPicPr>
          <p:nvPr/>
        </p:nvPicPr>
        <p:blipFill>
          <a:blip r:embed="rId3"/>
          <a:stretch>
            <a:fillRect/>
          </a:stretch>
        </p:blipFill>
        <p:spPr>
          <a:xfrm>
            <a:off x="466725" y="1409065"/>
            <a:ext cx="11925300" cy="48342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6213351" y="29056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6213351" y="36676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25171"/>
            <a:ext cx="3765079" cy="7257821"/>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6213351" y="20928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9"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40" name="矩形 39"/>
          <p:cNvSpPr/>
          <p:nvPr/>
        </p:nvSpPr>
        <p:spPr>
          <a:xfrm>
            <a:off x="6667200" y="2078404"/>
            <a:ext cx="1605280" cy="607695"/>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发展现状</a:t>
            </a:r>
          </a:p>
        </p:txBody>
      </p:sp>
      <p:sp>
        <p:nvSpPr>
          <p:cNvPr id="41" name="圆角矩形 40"/>
          <p:cNvSpPr/>
          <p:nvPr/>
        </p:nvSpPr>
        <p:spPr bwMode="auto">
          <a:xfrm>
            <a:off x="5282251" y="2066758"/>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01</a:t>
            </a:r>
            <a:endParaRPr lang="zh-CN" altLang="en-US" sz="2800" dirty="0">
              <a:latin typeface="Impact" panose="020B0806030902050204" pitchFamily="34" charset="0"/>
              <a:cs typeface="+mn-ea"/>
              <a:sym typeface="+mn-lt"/>
            </a:endParaRPr>
          </a:p>
        </p:txBody>
      </p:sp>
      <p:sp>
        <p:nvSpPr>
          <p:cNvPr id="42" name="矩形 41"/>
          <p:cNvSpPr/>
          <p:nvPr/>
        </p:nvSpPr>
        <p:spPr>
          <a:xfrm>
            <a:off x="6667200" y="2868979"/>
            <a:ext cx="1960880" cy="607695"/>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新标准支持</a:t>
            </a:r>
          </a:p>
        </p:txBody>
      </p:sp>
      <p:sp>
        <p:nvSpPr>
          <p:cNvPr id="43" name="圆角矩形 42"/>
          <p:cNvSpPr/>
          <p:nvPr/>
        </p:nvSpPr>
        <p:spPr bwMode="auto">
          <a:xfrm>
            <a:off x="5282251" y="2857333"/>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02</a:t>
            </a:r>
            <a:endParaRPr lang="zh-CN" altLang="en-US" sz="2800" dirty="0">
              <a:latin typeface="Impact" panose="020B0806030902050204" pitchFamily="34" charset="0"/>
              <a:cs typeface="+mn-ea"/>
              <a:sym typeface="+mn-lt"/>
            </a:endParaRPr>
          </a:p>
        </p:txBody>
      </p:sp>
      <p:sp>
        <p:nvSpPr>
          <p:cNvPr id="44" name="矩形 43"/>
          <p:cNvSpPr/>
          <p:nvPr/>
        </p:nvSpPr>
        <p:spPr>
          <a:xfrm>
            <a:off x="6668010" y="3659554"/>
            <a:ext cx="894080" cy="607695"/>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总结</a:t>
            </a:r>
          </a:p>
        </p:txBody>
      </p:sp>
      <p:sp>
        <p:nvSpPr>
          <p:cNvPr id="61" name="圆角矩形 60"/>
          <p:cNvSpPr/>
          <p:nvPr/>
        </p:nvSpPr>
        <p:spPr bwMode="auto">
          <a:xfrm>
            <a:off x="5282251" y="3647908"/>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03</a:t>
            </a:r>
            <a:endParaRPr lang="zh-CN" altLang="en-US" sz="2800" dirty="0">
              <a:latin typeface="Impact" panose="020B0806030902050204" pitchFamily="34" charset="0"/>
              <a:cs typeface="+mn-ea"/>
              <a:sym typeface="+mn-lt"/>
            </a:endParaRPr>
          </a:p>
        </p:txBody>
      </p:sp>
      <p:sp>
        <p:nvSpPr>
          <p:cNvPr id="76" name="矩形 75"/>
          <p:cNvSpPr/>
          <p:nvPr/>
        </p:nvSpPr>
        <p:spPr>
          <a:xfrm>
            <a:off x="6667200" y="5240704"/>
            <a:ext cx="902812" cy="565604"/>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总结</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 name="TextBox 148"/>
          <p:cNvSpPr txBox="1"/>
          <p:nvPr/>
        </p:nvSpPr>
        <p:spPr>
          <a:xfrm>
            <a:off x="5282565" y="990600"/>
            <a:ext cx="4952365" cy="829945"/>
          </a:xfrm>
          <a:prstGeom prst="rect">
            <a:avLst/>
          </a:prstGeom>
          <a:noFill/>
        </p:spPr>
        <p:txBody>
          <a:bodyPr wrap="square" rtlCol="0">
            <a:spAutoFit/>
          </a:bodyPr>
          <a:lstStyle/>
          <a:p>
            <a:pPr>
              <a:lnSpc>
                <a:spcPct val="120000"/>
              </a:lnSpc>
            </a:pPr>
            <a:r>
              <a:rPr lang="en-US" altLang="zh-CN" sz="4000" b="1" cap="all" dirty="0">
                <a:solidFill>
                  <a:schemeClr val="tx2">
                    <a:lumMod val="60000"/>
                    <a:lumOff val="4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W3C</a:t>
            </a:r>
            <a:r>
              <a:rPr lang="zh-CN" altLang="en-US" sz="4000" b="1" cap="all" dirty="0">
                <a:solidFill>
                  <a:schemeClr val="tx2">
                    <a:lumMod val="60000"/>
                    <a:lumOff val="4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发展扫描</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500"/>
                                        <p:tgtEl>
                                          <p:spTgt spid="38"/>
                                        </p:tgtEl>
                                        <p:attrNameLst>
                                          <p:attrName>ppt_y</p:attrName>
                                        </p:attrNameLst>
                                      </p:cBhvr>
                                      <p:tavLst>
                                        <p:tav tm="0">
                                          <p:val>
                                            <p:strVal val="#ppt_y+#ppt_h*1.125000"/>
                                          </p:val>
                                        </p:tav>
                                        <p:tav tm="100000">
                                          <p:val>
                                            <p:strVal val="#ppt_y"/>
                                          </p:val>
                                        </p:tav>
                                      </p:tavLst>
                                    </p:anim>
                                    <p:animEffect transition="in" filter="wipe(up)">
                                      <p:cBhvr>
                                        <p:cTn id="11" dur="500"/>
                                        <p:tgtEl>
                                          <p:spTgt spid="38"/>
                                        </p:tgtEl>
                                      </p:cBhvr>
                                    </p:animEffect>
                                  </p:childTnLst>
                                </p:cTn>
                              </p:par>
                            </p:childTnLst>
                          </p:cTn>
                        </p:par>
                        <p:par>
                          <p:cTn id="12" fill="hold">
                            <p:stCondLst>
                              <p:cond delay="500"/>
                            </p:stCondLst>
                            <p:childTnLst>
                              <p:par>
                                <p:cTn id="13" presetID="23" presetClass="entr" presetSubtype="32"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strVal val="4*#ppt_w"/>
                                          </p:val>
                                        </p:tav>
                                        <p:tav tm="100000">
                                          <p:val>
                                            <p:strVal val="#ppt_w"/>
                                          </p:val>
                                        </p:tav>
                                      </p:tavLst>
                                    </p:anim>
                                    <p:anim calcmode="lin" valueType="num">
                                      <p:cBhvr>
                                        <p:cTn id="16" dur="500" fill="hold"/>
                                        <p:tgtEl>
                                          <p:spTgt spid="39"/>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ppt_x"/>
                                          </p:val>
                                        </p:tav>
                                        <p:tav tm="100000">
                                          <p:val>
                                            <p:strVal val="#ppt_x"/>
                                          </p:val>
                                        </p:tav>
                                      </p:tavLst>
                                    </p:anim>
                                    <p:anim calcmode="lin" valueType="num">
                                      <p:cBhvr additive="base">
                                        <p:cTn id="21" dur="500" fill="hold"/>
                                        <p:tgtEl>
                                          <p:spTgt spid="41"/>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par>
                          <p:cTn id="31" fill="hold">
                            <p:stCondLst>
                              <p:cond delay="2500"/>
                            </p:stCondLst>
                            <p:childTnLst>
                              <p:par>
                                <p:cTn id="32" presetID="2" presetClass="entr" presetSubtype="1"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ppt_x"/>
                                          </p:val>
                                        </p:tav>
                                        <p:tav tm="100000">
                                          <p:val>
                                            <p:strVal val="#ppt_x"/>
                                          </p:val>
                                        </p:tav>
                                      </p:tavLst>
                                    </p:anim>
                                    <p:anim calcmode="lin" valueType="num">
                                      <p:cBhvr additive="base">
                                        <p:cTn id="35" dur="500" fill="hold"/>
                                        <p:tgtEl>
                                          <p:spTgt spid="43"/>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 calcmode="lin" valueType="num">
                                      <p:cBhvr additive="base">
                                        <p:cTn id="38" dur="500" fill="hold"/>
                                        <p:tgtEl>
                                          <p:spTgt spid="78"/>
                                        </p:tgtEl>
                                        <p:attrNameLst>
                                          <p:attrName>ppt_x</p:attrName>
                                        </p:attrNameLst>
                                      </p:cBhvr>
                                      <p:tavLst>
                                        <p:tav tm="0">
                                          <p:val>
                                            <p:strVal val="#ppt_x"/>
                                          </p:val>
                                        </p:tav>
                                        <p:tav tm="100000">
                                          <p:val>
                                            <p:strVal val="#ppt_x"/>
                                          </p:val>
                                        </p:tav>
                                      </p:tavLst>
                                    </p:anim>
                                    <p:anim calcmode="lin" valueType="num">
                                      <p:cBhvr additive="base">
                                        <p:cTn id="39" dur="500" fill="hold"/>
                                        <p:tgtEl>
                                          <p:spTgt spid="78"/>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3500"/>
                            </p:stCondLst>
                            <p:childTnLst>
                              <p:par>
                                <p:cTn id="45" presetID="2" presetClass="entr" presetSubtype="1"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ppt_x"/>
                                          </p:val>
                                        </p:tav>
                                        <p:tav tm="100000">
                                          <p:val>
                                            <p:strVal val="#ppt_x"/>
                                          </p:val>
                                        </p:tav>
                                      </p:tavLst>
                                    </p:anim>
                                    <p:anim calcmode="lin" valueType="num">
                                      <p:cBhvr additive="base">
                                        <p:cTn id="48" dur="500" fill="hold"/>
                                        <p:tgtEl>
                                          <p:spTgt spid="61"/>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500"/>
                                        <p:tgtEl>
                                          <p:spTgt spid="44"/>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wipe(left)">
                                      <p:cBhvr>
                                        <p:cTn id="60" dur="500"/>
                                        <p:tgtEl>
                                          <p:spTgt spid="76"/>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p:tgtEl>
                                          <p:spTgt spid="2"/>
                                        </p:tgtEl>
                                        <p:attrNameLst>
                                          <p:attrName>ppt_y</p:attrName>
                                        </p:attrNameLst>
                                      </p:cBhvr>
                                      <p:tavLst>
                                        <p:tav tm="0">
                                          <p:val>
                                            <p:strVal val="#ppt_y+#ppt_h*1.125000"/>
                                          </p:val>
                                        </p:tav>
                                        <p:tav tm="100000">
                                          <p:val>
                                            <p:strVal val="#ppt_y"/>
                                          </p:val>
                                        </p:tav>
                                      </p:tavLst>
                                    </p:anim>
                                    <p:animEffect transition="in" filter="wipe(up)">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79" grpId="0" bldLvl="0" animBg="1"/>
      <p:bldP spid="4" grpId="0" bldLvl="0" animBg="1"/>
      <p:bldP spid="37" grpId="0" bldLvl="0" animBg="1"/>
      <p:bldP spid="38" grpId="0"/>
      <p:bldP spid="39" grpId="0"/>
      <p:bldP spid="40" grpId="0" bldLvl="0" animBg="1"/>
      <p:bldP spid="41" grpId="0" bldLvl="0" animBg="1"/>
      <p:bldP spid="42" grpId="0" bldLvl="0" animBg="1"/>
      <p:bldP spid="43" grpId="0" bldLvl="0" animBg="1"/>
      <p:bldP spid="44" grpId="0" bldLvl="0" animBg="1"/>
      <p:bldP spid="61" grpId="0" bldLvl="0" animBg="1"/>
      <p:bldP spid="76" grpId="0" bldLvl="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321685" cy="460375"/>
            </a:xfrm>
            <a:prstGeom prst="rect">
              <a:avLst/>
            </a:prstGeom>
            <a:noFill/>
          </p:spPr>
          <p:txBody>
            <a:bodyPr wrap="none" rtlCol="0">
              <a:spAutoFit/>
            </a:bodyPr>
            <a:lstStyle/>
            <a:p>
              <a:pPr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rPr>
                <a:t>W3C</a:t>
              </a:r>
              <a:r>
                <a:rPr lang="zh-CN" altLang="en-US" sz="2400" b="1" dirty="0">
                  <a:solidFill>
                    <a:schemeClr val="bg1"/>
                  </a:solidFill>
                  <a:latin typeface="Franklin Gothic Medium" panose="020B0603020102020204" pitchFamily="34" charset="0"/>
                  <a:ea typeface="微软雅黑" panose="020B0503020204020204" pitchFamily="34" charset="-122"/>
                </a:rPr>
                <a:t>发展扫描</a:t>
              </a:r>
              <a:r>
                <a:rPr lang="en-US" altLang="zh-CN" sz="2400" b="1" dirty="0">
                  <a:solidFill>
                    <a:schemeClr val="bg1"/>
                  </a:solidFill>
                  <a:latin typeface="Franklin Gothic Medium" panose="020B0603020102020204" pitchFamily="34" charset="0"/>
                  <a:ea typeface="微软雅黑" panose="020B0503020204020204" pitchFamily="34" charset="-122"/>
                </a:rPr>
                <a:t>-</a:t>
              </a:r>
              <a:r>
                <a:rPr lang="zh-CN" altLang="en-US" sz="2400" b="1" dirty="0">
                  <a:solidFill>
                    <a:schemeClr val="bg1"/>
                  </a:solidFill>
                  <a:latin typeface="Franklin Gothic Medium" panose="020B0603020102020204" pitchFamily="34" charset="0"/>
                  <a:ea typeface="微软雅黑" panose="020B0503020204020204" pitchFamily="34" charset="-122"/>
                </a:rPr>
                <a:t>发展现状</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descr="mobile-adaptation"/>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58515" y="2141855"/>
            <a:ext cx="900000" cy="900000"/>
          </a:xfrm>
          <a:prstGeom prst="rect">
            <a:avLst/>
          </a:prstGeom>
        </p:spPr>
      </p:pic>
      <p:pic>
        <p:nvPicPr>
          <p:cNvPr id="19" name="图片 18" descr="mobile-forms"/>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167630" y="2141855"/>
            <a:ext cx="900000" cy="900000"/>
          </a:xfrm>
          <a:prstGeom prst="rect">
            <a:avLst/>
          </a:prstGeom>
        </p:spPr>
      </p:pic>
      <p:pic>
        <p:nvPicPr>
          <p:cNvPr id="55" name="图片 54" descr="mobile-graphics"/>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581150" y="2141855"/>
            <a:ext cx="900000" cy="900000"/>
          </a:xfrm>
          <a:prstGeom prst="rect">
            <a:avLst/>
          </a:prstGeom>
        </p:spPr>
      </p:pic>
      <p:pic>
        <p:nvPicPr>
          <p:cNvPr id="56" name="图片 55" descr="mobile-media"/>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581150" y="4695190"/>
            <a:ext cx="900000" cy="900000"/>
          </a:xfrm>
          <a:prstGeom prst="rect">
            <a:avLst/>
          </a:prstGeom>
        </p:spPr>
      </p:pic>
      <p:pic>
        <p:nvPicPr>
          <p:cNvPr id="57" name="图片 56" descr="mobile-network"/>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7030720" y="4631055"/>
            <a:ext cx="900000" cy="900000"/>
          </a:xfrm>
          <a:prstGeom prst="rect">
            <a:avLst/>
          </a:prstGeom>
        </p:spPr>
      </p:pic>
      <p:pic>
        <p:nvPicPr>
          <p:cNvPr id="58" name="图片 57" descr="mobile-sensors"/>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3358515" y="4605020"/>
            <a:ext cx="900000" cy="900000"/>
          </a:xfrm>
          <a:prstGeom prst="rect">
            <a:avLst/>
          </a:prstGeom>
        </p:spPr>
      </p:pic>
      <p:pic>
        <p:nvPicPr>
          <p:cNvPr id="59" name="图片 58" descr="mobile-storage"/>
          <p:cNvPicPr>
            <a:picLocks noChangeAspect="1"/>
          </p:cNvPicPr>
          <p:nvPr/>
        </p:nvPicPr>
        <p:blipFill>
          <a:blip r:embed="rId15">
            <a:extLst>
              <a:ext uri="{96DAC541-7B7A-43D3-8B79-37D633B846F1}">
                <asvg:svgBlip xmlns:asvg="http://schemas.microsoft.com/office/drawing/2016/SVG/main" xmlns="" r:embed="rId16"/>
              </a:ext>
            </a:extLst>
          </a:blip>
          <a:stretch>
            <a:fillRect/>
          </a:stretch>
        </p:blipFill>
        <p:spPr>
          <a:xfrm>
            <a:off x="6927215" y="2141855"/>
            <a:ext cx="900000" cy="900000"/>
          </a:xfrm>
          <a:prstGeom prst="rect">
            <a:avLst/>
          </a:prstGeom>
        </p:spPr>
      </p:pic>
      <p:pic>
        <p:nvPicPr>
          <p:cNvPr id="60" name="图片 59" descr="mobile-userinput"/>
          <p:cNvPicPr>
            <a:picLocks noChangeAspect="1"/>
          </p:cNvPicPr>
          <p:nvPr/>
        </p:nvPicPr>
        <p:blipFill>
          <a:blip r:embed="rId17">
            <a:extLst>
              <a:ext uri="{96DAC541-7B7A-43D3-8B79-37D633B846F1}">
                <asvg:svgBlip xmlns:asvg="http://schemas.microsoft.com/office/drawing/2016/SVG/main" xmlns="" r:embed="rId18"/>
              </a:ext>
            </a:extLst>
          </a:blip>
          <a:stretch>
            <a:fillRect/>
          </a:stretch>
        </p:blipFill>
        <p:spPr>
          <a:xfrm>
            <a:off x="5162550" y="4605020"/>
            <a:ext cx="900000" cy="900000"/>
          </a:xfrm>
          <a:prstGeom prst="rect">
            <a:avLst/>
          </a:prstGeom>
        </p:spPr>
      </p:pic>
      <p:sp>
        <p:nvSpPr>
          <p:cNvPr id="61" name="文本框 60"/>
          <p:cNvSpPr txBox="1"/>
          <p:nvPr/>
        </p:nvSpPr>
        <p:spPr>
          <a:xfrm>
            <a:off x="1099185" y="3211830"/>
            <a:ext cx="1852930" cy="368300"/>
          </a:xfrm>
          <a:prstGeom prst="rect">
            <a:avLst/>
          </a:prstGeom>
          <a:noFill/>
        </p:spPr>
        <p:txBody>
          <a:bodyPr wrap="square" rtlCol="0">
            <a:spAutoFit/>
          </a:bodyPr>
          <a:lstStyle/>
          <a:p>
            <a:pPr algn="ctr"/>
            <a:r>
              <a:rPr lang="zh-CN" altLang="en-US"/>
              <a:t>图形和布局</a:t>
            </a:r>
            <a:endParaRPr lang="zh-CN" altLang="en-US" sz="1000"/>
          </a:p>
        </p:txBody>
      </p:sp>
      <p:sp>
        <p:nvSpPr>
          <p:cNvPr id="62" name="文本框 61"/>
          <p:cNvSpPr txBox="1"/>
          <p:nvPr/>
        </p:nvSpPr>
        <p:spPr>
          <a:xfrm>
            <a:off x="2825115" y="3192780"/>
            <a:ext cx="1996440" cy="368300"/>
          </a:xfrm>
          <a:prstGeom prst="rect">
            <a:avLst/>
          </a:prstGeom>
          <a:noFill/>
        </p:spPr>
        <p:txBody>
          <a:bodyPr wrap="square" rtlCol="0">
            <a:spAutoFit/>
          </a:bodyPr>
          <a:lstStyle/>
          <a:p>
            <a:pPr algn="ctr"/>
            <a:r>
              <a:rPr lang="zh-CN" altLang="en-US"/>
              <a:t>设备适配</a:t>
            </a:r>
            <a:endParaRPr lang="zh-CN" altLang="en-US" sz="1000"/>
          </a:p>
        </p:txBody>
      </p:sp>
      <p:sp>
        <p:nvSpPr>
          <p:cNvPr id="63" name="文本框 62"/>
          <p:cNvSpPr txBox="1"/>
          <p:nvPr/>
        </p:nvSpPr>
        <p:spPr>
          <a:xfrm>
            <a:off x="4667885" y="3221355"/>
            <a:ext cx="1858645" cy="368300"/>
          </a:xfrm>
          <a:prstGeom prst="rect">
            <a:avLst/>
          </a:prstGeom>
          <a:noFill/>
        </p:spPr>
        <p:txBody>
          <a:bodyPr wrap="square" rtlCol="0">
            <a:spAutoFit/>
          </a:bodyPr>
          <a:lstStyle/>
          <a:p>
            <a:pPr algn="ctr"/>
            <a:r>
              <a:rPr lang="zh-CN" altLang="en-US"/>
              <a:t>表单</a:t>
            </a:r>
            <a:endParaRPr lang="zh-CN" altLang="en-US" sz="1000"/>
          </a:p>
        </p:txBody>
      </p:sp>
      <p:sp>
        <p:nvSpPr>
          <p:cNvPr id="64" name="文本框 63"/>
          <p:cNvSpPr txBox="1"/>
          <p:nvPr/>
        </p:nvSpPr>
        <p:spPr>
          <a:xfrm>
            <a:off x="6398895" y="3202940"/>
            <a:ext cx="2038350" cy="368300"/>
          </a:xfrm>
          <a:prstGeom prst="rect">
            <a:avLst/>
          </a:prstGeom>
          <a:noFill/>
        </p:spPr>
        <p:txBody>
          <a:bodyPr wrap="square" rtlCol="0">
            <a:spAutoFit/>
          </a:bodyPr>
          <a:lstStyle/>
          <a:p>
            <a:pPr algn="ctr"/>
            <a:r>
              <a:rPr lang="zh-CN" altLang="en-US"/>
              <a:t>数据存储</a:t>
            </a:r>
            <a:endParaRPr lang="zh-CN" altLang="en-US" sz="1000"/>
          </a:p>
        </p:txBody>
      </p:sp>
      <p:sp>
        <p:nvSpPr>
          <p:cNvPr id="65" name="文本框 64"/>
          <p:cNvSpPr txBox="1"/>
          <p:nvPr/>
        </p:nvSpPr>
        <p:spPr>
          <a:xfrm>
            <a:off x="1099185" y="5811520"/>
            <a:ext cx="1828800" cy="368300"/>
          </a:xfrm>
          <a:prstGeom prst="rect">
            <a:avLst/>
          </a:prstGeom>
          <a:noFill/>
        </p:spPr>
        <p:txBody>
          <a:bodyPr wrap="square" rtlCol="0">
            <a:spAutoFit/>
          </a:bodyPr>
          <a:lstStyle/>
          <a:p>
            <a:pPr algn="ctr"/>
            <a:r>
              <a:rPr lang="zh-CN" altLang="en-US"/>
              <a:t>媒体</a:t>
            </a:r>
            <a:endParaRPr lang="zh-CN" altLang="en-US" sz="1000"/>
          </a:p>
        </p:txBody>
      </p:sp>
      <p:sp>
        <p:nvSpPr>
          <p:cNvPr id="66" name="文本框 65"/>
          <p:cNvSpPr txBox="1"/>
          <p:nvPr/>
        </p:nvSpPr>
        <p:spPr>
          <a:xfrm>
            <a:off x="2529840" y="5800090"/>
            <a:ext cx="2605405" cy="368300"/>
          </a:xfrm>
          <a:prstGeom prst="rect">
            <a:avLst/>
          </a:prstGeom>
          <a:noFill/>
        </p:spPr>
        <p:txBody>
          <a:bodyPr wrap="square" rtlCol="0">
            <a:spAutoFit/>
          </a:bodyPr>
          <a:lstStyle/>
          <a:p>
            <a:pPr algn="ctr"/>
            <a:r>
              <a:rPr lang="zh-CN" altLang="en-US"/>
              <a:t>传感器和用户本地交互</a:t>
            </a:r>
            <a:endParaRPr lang="zh-CN" altLang="en-US" sz="1000"/>
          </a:p>
        </p:txBody>
      </p:sp>
      <p:sp>
        <p:nvSpPr>
          <p:cNvPr id="67" name="文本框 66"/>
          <p:cNvSpPr txBox="1"/>
          <p:nvPr/>
        </p:nvSpPr>
        <p:spPr>
          <a:xfrm>
            <a:off x="4739640" y="5805170"/>
            <a:ext cx="1882775" cy="368300"/>
          </a:xfrm>
          <a:prstGeom prst="rect">
            <a:avLst/>
          </a:prstGeom>
          <a:noFill/>
        </p:spPr>
        <p:txBody>
          <a:bodyPr wrap="square" rtlCol="0">
            <a:spAutoFit/>
          </a:bodyPr>
          <a:lstStyle/>
          <a:p>
            <a:pPr algn="ctr"/>
            <a:r>
              <a:rPr lang="zh-CN" altLang="en-US"/>
              <a:t>用户交互</a:t>
            </a:r>
            <a:endParaRPr lang="zh-CN" altLang="en-US" sz="1000"/>
          </a:p>
        </p:txBody>
      </p:sp>
      <p:sp>
        <p:nvSpPr>
          <p:cNvPr id="68" name="文本框 67"/>
          <p:cNvSpPr txBox="1"/>
          <p:nvPr/>
        </p:nvSpPr>
        <p:spPr>
          <a:xfrm>
            <a:off x="6555740" y="5821045"/>
            <a:ext cx="1851025" cy="368300"/>
          </a:xfrm>
          <a:prstGeom prst="rect">
            <a:avLst/>
          </a:prstGeom>
          <a:noFill/>
        </p:spPr>
        <p:txBody>
          <a:bodyPr wrap="square" rtlCol="0">
            <a:spAutoFit/>
          </a:bodyPr>
          <a:lstStyle/>
          <a:p>
            <a:pPr algn="ctr"/>
            <a:r>
              <a:rPr lang="zh-CN" altLang="en-US"/>
              <a:t>网络和通信</a:t>
            </a:r>
            <a:endParaRPr lang="zh-CN" altLang="en-US" sz="1000"/>
          </a:p>
        </p:txBody>
      </p:sp>
      <p:pic>
        <p:nvPicPr>
          <p:cNvPr id="69" name="图片 68" descr="mobile-payment"/>
          <p:cNvPicPr>
            <a:picLocks noChangeAspect="1"/>
          </p:cNvPicPr>
          <p:nvPr/>
        </p:nvPicPr>
        <p:blipFill>
          <a:blip r:embed="rId19">
            <a:extLst>
              <a:ext uri="{96DAC541-7B7A-43D3-8B79-37D633B846F1}">
                <asvg:svgBlip xmlns:asvg="http://schemas.microsoft.com/office/drawing/2016/SVG/main" xmlns="" r:embed="rId20"/>
              </a:ext>
            </a:extLst>
          </a:blip>
          <a:stretch>
            <a:fillRect/>
          </a:stretch>
        </p:blipFill>
        <p:spPr>
          <a:xfrm>
            <a:off x="10560050" y="4650740"/>
            <a:ext cx="900000" cy="900000"/>
          </a:xfrm>
          <a:prstGeom prst="rect">
            <a:avLst/>
          </a:prstGeom>
        </p:spPr>
      </p:pic>
      <p:pic>
        <p:nvPicPr>
          <p:cNvPr id="70" name="图片 69" descr="mobile-performance"/>
          <p:cNvPicPr>
            <a:picLocks noChangeAspect="1"/>
          </p:cNvPicPr>
          <p:nvPr/>
        </p:nvPicPr>
        <p:blipFill>
          <a:blip r:embed="rId21">
            <a:extLst>
              <a:ext uri="{96DAC541-7B7A-43D3-8B79-37D633B846F1}">
                <asvg:svgBlip xmlns:asvg="http://schemas.microsoft.com/office/drawing/2016/SVG/main" xmlns="" r:embed="rId22"/>
              </a:ext>
            </a:extLst>
          </a:blip>
          <a:stretch>
            <a:fillRect/>
          </a:stretch>
        </p:blipFill>
        <p:spPr>
          <a:xfrm>
            <a:off x="8684895" y="2125345"/>
            <a:ext cx="900000" cy="900000"/>
          </a:xfrm>
          <a:prstGeom prst="rect">
            <a:avLst/>
          </a:prstGeom>
        </p:spPr>
      </p:pic>
      <p:pic>
        <p:nvPicPr>
          <p:cNvPr id="71" name="图片 70" descr="mobile-lifecycle"/>
          <p:cNvPicPr>
            <a:picLocks noChangeAspect="1"/>
          </p:cNvPicPr>
          <p:nvPr/>
        </p:nvPicPr>
        <p:blipFill>
          <a:blip r:embed="rId23">
            <a:extLst>
              <a:ext uri="{96DAC541-7B7A-43D3-8B79-37D633B846F1}">
                <asvg:svgBlip xmlns:asvg="http://schemas.microsoft.com/office/drawing/2016/SVG/main" xmlns="" r:embed="rId24"/>
              </a:ext>
            </a:extLst>
          </a:blip>
          <a:stretch>
            <a:fillRect/>
          </a:stretch>
        </p:blipFill>
        <p:spPr>
          <a:xfrm>
            <a:off x="8756650" y="4647565"/>
            <a:ext cx="900000" cy="900000"/>
          </a:xfrm>
          <a:prstGeom prst="rect">
            <a:avLst/>
          </a:prstGeom>
        </p:spPr>
      </p:pic>
      <p:pic>
        <p:nvPicPr>
          <p:cNvPr id="72" name="图片 71" descr="mobile-security"/>
          <p:cNvPicPr>
            <a:picLocks noChangeAspect="1"/>
          </p:cNvPicPr>
          <p:nvPr/>
        </p:nvPicPr>
        <p:blipFill>
          <a:blip r:embed="rId25">
            <a:extLst>
              <a:ext uri="{96DAC541-7B7A-43D3-8B79-37D633B846F1}">
                <asvg:svgBlip xmlns:asvg="http://schemas.microsoft.com/office/drawing/2016/SVG/main" xmlns="" r:embed="rId26"/>
              </a:ext>
            </a:extLst>
          </a:blip>
          <a:stretch>
            <a:fillRect/>
          </a:stretch>
        </p:blipFill>
        <p:spPr>
          <a:xfrm>
            <a:off x="10424160" y="2205355"/>
            <a:ext cx="900000" cy="900000"/>
          </a:xfrm>
          <a:prstGeom prst="rect">
            <a:avLst/>
          </a:prstGeom>
        </p:spPr>
      </p:pic>
      <p:sp>
        <p:nvSpPr>
          <p:cNvPr id="73" name="文本框 72"/>
          <p:cNvSpPr txBox="1"/>
          <p:nvPr/>
        </p:nvSpPr>
        <p:spPr>
          <a:xfrm>
            <a:off x="8293735" y="5821045"/>
            <a:ext cx="1851025" cy="368300"/>
          </a:xfrm>
          <a:prstGeom prst="rect">
            <a:avLst/>
          </a:prstGeom>
          <a:noFill/>
        </p:spPr>
        <p:txBody>
          <a:bodyPr wrap="square" rtlCol="0">
            <a:spAutoFit/>
          </a:bodyPr>
          <a:lstStyle/>
          <a:p>
            <a:pPr algn="ctr"/>
            <a:r>
              <a:rPr lang="zh-CN" altLang="en-US" sz="1800"/>
              <a:t>应用生命周期</a:t>
            </a:r>
          </a:p>
        </p:txBody>
      </p:sp>
      <p:sp>
        <p:nvSpPr>
          <p:cNvPr id="74" name="文本框 73"/>
          <p:cNvSpPr txBox="1"/>
          <p:nvPr/>
        </p:nvSpPr>
        <p:spPr>
          <a:xfrm>
            <a:off x="10084435" y="5821045"/>
            <a:ext cx="1851025" cy="368300"/>
          </a:xfrm>
          <a:prstGeom prst="rect">
            <a:avLst/>
          </a:prstGeom>
          <a:noFill/>
        </p:spPr>
        <p:txBody>
          <a:bodyPr wrap="square" rtlCol="0">
            <a:spAutoFit/>
          </a:bodyPr>
          <a:lstStyle/>
          <a:p>
            <a:pPr algn="ctr"/>
            <a:r>
              <a:rPr lang="zh-CN" altLang="en-US" sz="1800"/>
              <a:t>支付与服务</a:t>
            </a:r>
          </a:p>
        </p:txBody>
      </p:sp>
      <p:sp>
        <p:nvSpPr>
          <p:cNvPr id="75" name="文本框 74"/>
          <p:cNvSpPr txBox="1"/>
          <p:nvPr/>
        </p:nvSpPr>
        <p:spPr>
          <a:xfrm>
            <a:off x="8200390" y="3221355"/>
            <a:ext cx="2038350" cy="368300"/>
          </a:xfrm>
          <a:prstGeom prst="rect">
            <a:avLst/>
          </a:prstGeom>
          <a:noFill/>
        </p:spPr>
        <p:txBody>
          <a:bodyPr wrap="square" rtlCol="0">
            <a:spAutoFit/>
          </a:bodyPr>
          <a:lstStyle/>
          <a:p>
            <a:pPr algn="ctr"/>
            <a:r>
              <a:rPr lang="zh-CN" altLang="en-US" sz="1800"/>
              <a:t>性能和调优</a:t>
            </a:r>
          </a:p>
        </p:txBody>
      </p:sp>
      <p:sp>
        <p:nvSpPr>
          <p:cNvPr id="76" name="文本框 75"/>
          <p:cNvSpPr txBox="1"/>
          <p:nvPr/>
        </p:nvSpPr>
        <p:spPr>
          <a:xfrm>
            <a:off x="9854565" y="3192780"/>
            <a:ext cx="2038350" cy="368300"/>
          </a:xfrm>
          <a:prstGeom prst="rect">
            <a:avLst/>
          </a:prstGeom>
          <a:noFill/>
        </p:spPr>
        <p:txBody>
          <a:bodyPr wrap="square" rtlCol="0">
            <a:spAutoFit/>
          </a:bodyPr>
          <a:lstStyle/>
          <a:p>
            <a:pPr algn="ctr"/>
            <a:r>
              <a:rPr lang="zh-CN" altLang="en-US" sz="1800"/>
              <a:t>安全和隐私</a:t>
            </a:r>
          </a:p>
        </p:txBody>
      </p:sp>
      <p:sp>
        <p:nvSpPr>
          <p:cNvPr id="77" name="文本框 76"/>
          <p:cNvSpPr txBox="1"/>
          <p:nvPr/>
        </p:nvSpPr>
        <p:spPr>
          <a:xfrm>
            <a:off x="781050" y="1211580"/>
            <a:ext cx="10892790" cy="645160"/>
          </a:xfrm>
          <a:prstGeom prst="rect">
            <a:avLst/>
          </a:prstGeom>
          <a:noFill/>
        </p:spPr>
        <p:txBody>
          <a:bodyPr wrap="square" rtlCol="0">
            <a:spAutoFit/>
          </a:bodyPr>
          <a:lstStyle/>
          <a:p>
            <a:pPr algn="l"/>
            <a:r>
              <a:rPr lang="en-US" altLang="zh-CN" sz="1800"/>
              <a:t>       </a:t>
            </a:r>
            <a:r>
              <a:rPr lang="zh-CN" altLang="en-US" sz="1800"/>
              <a:t>进入</a:t>
            </a:r>
            <a:r>
              <a:rPr lang="en-US" altLang="zh-CN" sz="1800"/>
              <a:t>2019</a:t>
            </a:r>
            <a:r>
              <a:rPr lang="zh-CN" altLang="en-US" sz="1800"/>
              <a:t>年，</a:t>
            </a:r>
            <a:r>
              <a:rPr lang="en-US" altLang="zh-CN" sz="1800"/>
              <a:t>W3C</a:t>
            </a:r>
            <a:r>
              <a:rPr lang="zh-CN" altLang="en-US" sz="1800"/>
              <a:t>在以下十二个方面制定了大量的新标准，接下来我们对</a:t>
            </a:r>
            <a:r>
              <a:rPr lang="en-US" altLang="zh-CN" sz="1800"/>
              <a:t>Chrome</a:t>
            </a:r>
            <a:r>
              <a:rPr lang="zh-CN" altLang="en-US" sz="1800"/>
              <a:t>、</a:t>
            </a:r>
            <a:r>
              <a:rPr lang="en-US" altLang="zh-CN" sz="1800"/>
              <a:t>vivo</a:t>
            </a:r>
            <a:r>
              <a:rPr lang="zh-CN" altLang="en-US" sz="1800"/>
              <a:t>、</a:t>
            </a:r>
            <a:r>
              <a:rPr lang="en-US" altLang="zh-CN" sz="1800"/>
              <a:t>UC</a:t>
            </a:r>
            <a:r>
              <a:rPr lang="zh-CN" altLang="en-US" sz="1800"/>
              <a:t>、</a:t>
            </a:r>
            <a:r>
              <a:rPr lang="en-US" altLang="zh-CN" sz="1800"/>
              <a:t>QQ</a:t>
            </a:r>
            <a:r>
              <a:rPr lang="zh-CN" altLang="en-US" sz="1800"/>
              <a:t>的目前进展做一次全面扫描。</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6213351" y="367397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25171"/>
            <a:ext cx="3765079" cy="7257821"/>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6213351" y="20928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9"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40" name="矩形 39"/>
          <p:cNvSpPr/>
          <p:nvPr/>
        </p:nvSpPr>
        <p:spPr>
          <a:xfrm>
            <a:off x="6667200" y="2078404"/>
            <a:ext cx="2316480" cy="607695"/>
          </a:xfrm>
          <a:prstGeom prst="rect">
            <a:avLst/>
          </a:prstGeom>
          <a:effectLst/>
        </p:spPr>
        <p:txBody>
          <a:bodyPr wrap="none">
            <a:spAutoFit/>
          </a:bodyPr>
          <a:lstStyle/>
          <a:p>
            <a:pPr algn="l">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国内竞品对比</a:t>
            </a:r>
          </a:p>
        </p:txBody>
      </p:sp>
      <p:sp>
        <p:nvSpPr>
          <p:cNvPr id="41" name="圆角矩形 40"/>
          <p:cNvSpPr/>
          <p:nvPr/>
        </p:nvSpPr>
        <p:spPr bwMode="auto">
          <a:xfrm>
            <a:off x="5282251" y="2066758"/>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01</a:t>
            </a:r>
            <a:endParaRPr lang="zh-CN" altLang="en-US" sz="2800" dirty="0">
              <a:latin typeface="Impact" panose="020B0806030902050204" pitchFamily="34" charset="0"/>
              <a:cs typeface="+mn-ea"/>
              <a:sym typeface="+mn-lt"/>
            </a:endParaRPr>
          </a:p>
        </p:txBody>
      </p:sp>
      <p:sp>
        <p:nvSpPr>
          <p:cNvPr id="42" name="矩形 41"/>
          <p:cNvSpPr/>
          <p:nvPr/>
        </p:nvSpPr>
        <p:spPr>
          <a:xfrm>
            <a:off x="6667200" y="3637329"/>
            <a:ext cx="2954655" cy="607695"/>
          </a:xfrm>
          <a:prstGeom prst="rect">
            <a:avLst/>
          </a:prstGeom>
          <a:effectLst/>
        </p:spPr>
        <p:txBody>
          <a:bodyPr wrap="none">
            <a:spAutoFit/>
          </a:bodyPr>
          <a:lstStyle/>
          <a:p>
            <a:pP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Chrome</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技术扫描</a:t>
            </a:r>
          </a:p>
        </p:txBody>
      </p:sp>
      <p:sp>
        <p:nvSpPr>
          <p:cNvPr id="43" name="圆角矩形 42"/>
          <p:cNvSpPr/>
          <p:nvPr/>
        </p:nvSpPr>
        <p:spPr bwMode="auto">
          <a:xfrm>
            <a:off x="5282251" y="2857333"/>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02</a:t>
            </a:r>
            <a:endParaRPr lang="zh-CN" altLang="en-US" sz="2800" dirty="0">
              <a:latin typeface="Impact" panose="020B0806030902050204" pitchFamily="34" charset="0"/>
              <a:cs typeface="+mn-ea"/>
              <a:sym typeface="+mn-lt"/>
            </a:endParaRPr>
          </a:p>
        </p:txBody>
      </p:sp>
      <p:sp>
        <p:nvSpPr>
          <p:cNvPr id="61" name="圆角矩形 60"/>
          <p:cNvSpPr/>
          <p:nvPr/>
        </p:nvSpPr>
        <p:spPr bwMode="auto">
          <a:xfrm>
            <a:off x="5282251" y="3647908"/>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03</a:t>
            </a:r>
            <a:endParaRPr lang="zh-CN" altLang="en-US" sz="2800" dirty="0">
              <a:latin typeface="Impact" panose="020B0806030902050204" pitchFamily="34" charset="0"/>
              <a:cs typeface="+mn-ea"/>
              <a:sym typeface="+mn-lt"/>
            </a:endParaRPr>
          </a:p>
        </p:txBody>
      </p:sp>
      <p:sp>
        <p:nvSpPr>
          <p:cNvPr id="2" name="圆角矩形 1"/>
          <p:cNvSpPr/>
          <p:nvPr/>
        </p:nvSpPr>
        <p:spPr>
          <a:xfrm>
            <a:off x="6213351" y="2883396"/>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667200" y="2848024"/>
            <a:ext cx="2413635" cy="607695"/>
          </a:xfrm>
          <a:prstGeom prst="rect">
            <a:avLst/>
          </a:prstGeom>
          <a:effectLst/>
        </p:spPr>
        <p:txBody>
          <a:bodyPr wrap="none">
            <a:spAutoFit/>
          </a:bodyPr>
          <a:lstStyle/>
          <a:p>
            <a:pP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W3C</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发展扫描</a:t>
            </a:r>
          </a:p>
        </p:txBody>
      </p:sp>
      <p:sp>
        <p:nvSpPr>
          <p:cNvPr id="5" name="TextBox 148"/>
          <p:cNvSpPr txBox="1"/>
          <p:nvPr/>
        </p:nvSpPr>
        <p:spPr>
          <a:xfrm>
            <a:off x="5282565" y="990600"/>
            <a:ext cx="4952365" cy="829945"/>
          </a:xfrm>
          <a:prstGeom prst="rect">
            <a:avLst/>
          </a:prstGeom>
          <a:noFill/>
        </p:spPr>
        <p:txBody>
          <a:bodyPr wrap="square" rtlCol="0">
            <a:spAutoFit/>
          </a:bodyPr>
          <a:lstStyle/>
          <a:p>
            <a:pPr>
              <a:lnSpc>
                <a:spcPct val="120000"/>
              </a:lnSpc>
            </a:pPr>
            <a:r>
              <a:rPr lang="zh-CN" altLang="en-US" sz="4000" b="1" cap="all" dirty="0">
                <a:solidFill>
                  <a:schemeClr val="tx2">
                    <a:lumMod val="60000"/>
                    <a:lumOff val="4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总目录</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500"/>
                                        <p:tgtEl>
                                          <p:spTgt spid="38"/>
                                        </p:tgtEl>
                                        <p:attrNameLst>
                                          <p:attrName>ppt_y</p:attrName>
                                        </p:attrNameLst>
                                      </p:cBhvr>
                                      <p:tavLst>
                                        <p:tav tm="0">
                                          <p:val>
                                            <p:strVal val="#ppt_y+#ppt_h*1.125000"/>
                                          </p:val>
                                        </p:tav>
                                        <p:tav tm="100000">
                                          <p:val>
                                            <p:strVal val="#ppt_y"/>
                                          </p:val>
                                        </p:tav>
                                      </p:tavLst>
                                    </p:anim>
                                    <p:animEffect transition="in" filter="wipe(up)">
                                      <p:cBhvr>
                                        <p:cTn id="11" dur="500"/>
                                        <p:tgtEl>
                                          <p:spTgt spid="38"/>
                                        </p:tgtEl>
                                      </p:cBhvr>
                                    </p:animEffect>
                                  </p:childTnLst>
                                </p:cTn>
                              </p:par>
                            </p:childTnLst>
                          </p:cTn>
                        </p:par>
                        <p:par>
                          <p:cTn id="12" fill="hold">
                            <p:stCondLst>
                              <p:cond delay="500"/>
                            </p:stCondLst>
                            <p:childTnLst>
                              <p:par>
                                <p:cTn id="13" presetID="23" presetClass="entr" presetSubtype="32"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strVal val="4*#ppt_w"/>
                                          </p:val>
                                        </p:tav>
                                        <p:tav tm="100000">
                                          <p:val>
                                            <p:strVal val="#ppt_w"/>
                                          </p:val>
                                        </p:tav>
                                      </p:tavLst>
                                    </p:anim>
                                    <p:anim calcmode="lin" valueType="num">
                                      <p:cBhvr>
                                        <p:cTn id="16" dur="500" fill="hold"/>
                                        <p:tgtEl>
                                          <p:spTgt spid="39"/>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ppt_x"/>
                                          </p:val>
                                        </p:tav>
                                        <p:tav tm="100000">
                                          <p:val>
                                            <p:strVal val="#ppt_x"/>
                                          </p:val>
                                        </p:tav>
                                      </p:tavLst>
                                    </p:anim>
                                    <p:anim calcmode="lin" valueType="num">
                                      <p:cBhvr additive="base">
                                        <p:cTn id="21" dur="500" fill="hold"/>
                                        <p:tgtEl>
                                          <p:spTgt spid="41"/>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par>
                          <p:cTn id="31" fill="hold">
                            <p:stCondLst>
                              <p:cond delay="2500"/>
                            </p:stCondLst>
                            <p:childTnLst>
                              <p:par>
                                <p:cTn id="32" presetID="2" presetClass="entr" presetSubtype="1"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ppt_x"/>
                                          </p:val>
                                        </p:tav>
                                        <p:tav tm="100000">
                                          <p:val>
                                            <p:strVal val="#ppt_x"/>
                                          </p:val>
                                        </p:tav>
                                      </p:tavLst>
                                    </p:anim>
                                    <p:anim calcmode="lin" valueType="num">
                                      <p:cBhvr additive="base">
                                        <p:cTn id="35" dur="500" fill="hold"/>
                                        <p:tgtEl>
                                          <p:spTgt spid="43"/>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 calcmode="lin" valueType="num">
                                      <p:cBhvr additive="base">
                                        <p:cTn id="38" dur="500" fill="hold"/>
                                        <p:tgtEl>
                                          <p:spTgt spid="78"/>
                                        </p:tgtEl>
                                        <p:attrNameLst>
                                          <p:attrName>ppt_x</p:attrName>
                                        </p:attrNameLst>
                                      </p:cBhvr>
                                      <p:tavLst>
                                        <p:tav tm="0">
                                          <p:val>
                                            <p:strVal val="#ppt_x"/>
                                          </p:val>
                                        </p:tav>
                                        <p:tav tm="100000">
                                          <p:val>
                                            <p:strVal val="#ppt_x"/>
                                          </p:val>
                                        </p:tav>
                                      </p:tavLst>
                                    </p:anim>
                                    <p:anim calcmode="lin" valueType="num">
                                      <p:cBhvr additive="base">
                                        <p:cTn id="39" dur="500" fill="hold"/>
                                        <p:tgtEl>
                                          <p:spTgt spid="78"/>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3500"/>
                            </p:stCondLst>
                            <p:childTnLst>
                              <p:par>
                                <p:cTn id="45" presetID="2" presetClass="entr" presetSubtype="1"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ppt_x"/>
                                          </p:val>
                                        </p:tav>
                                        <p:tav tm="100000">
                                          <p:val>
                                            <p:strVal val="#ppt_x"/>
                                          </p:val>
                                        </p:tav>
                                      </p:tavLst>
                                    </p:anim>
                                    <p:anim calcmode="lin" valueType="num">
                                      <p:cBhvr additive="base">
                                        <p:cTn id="48" dur="500" fill="hold"/>
                                        <p:tgtEl>
                                          <p:spTgt spid="61"/>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p:tgtEl>
                                          <p:spTgt spid="5"/>
                                        </p:tgtEl>
                                        <p:attrNameLst>
                                          <p:attrName>ppt_y</p:attrName>
                                        </p:attrNameLst>
                                      </p:cBhvr>
                                      <p:tavLst>
                                        <p:tav tm="0">
                                          <p:val>
                                            <p:strVal val="#ppt_y+#ppt_h*1.125000"/>
                                          </p:val>
                                        </p:tav>
                                        <p:tav tm="100000">
                                          <p:val>
                                            <p:strVal val="#ppt_y"/>
                                          </p:val>
                                        </p:tav>
                                      </p:tavLst>
                                    </p:anim>
                                    <p:animEffect transition="in" filter="wipe(up)">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4" grpId="0" animBg="1"/>
      <p:bldP spid="37" grpId="0" animBg="1"/>
      <p:bldP spid="38" grpId="0"/>
      <p:bldP spid="39" grpId="0"/>
      <p:bldP spid="40" grpId="0" bldLvl="0" animBg="1"/>
      <p:bldP spid="41" grpId="0" animBg="1"/>
      <p:bldP spid="42" grpId="0" bldLvl="0" animBg="1"/>
      <p:bldP spid="43" grpId="0" animBg="1"/>
      <p:bldP spid="61" grpId="0" bldLvl="0" animBg="1"/>
      <p:bldP spid="2" grpId="0" bldLvl="0" animBg="1"/>
      <p:bldP spid="3" grpId="0" bldLvl="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5" name="图片 54" descr="mobile-graphics"/>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78865" y="1567815"/>
            <a:ext cx="1440000" cy="1440000"/>
          </a:xfrm>
          <a:prstGeom prst="rect">
            <a:avLst/>
          </a:prstGeom>
        </p:spPr>
      </p:pic>
      <p:sp>
        <p:nvSpPr>
          <p:cNvPr id="61" name="文本框 60"/>
          <p:cNvSpPr txBox="1"/>
          <p:nvPr/>
        </p:nvSpPr>
        <p:spPr>
          <a:xfrm>
            <a:off x="490220" y="3140075"/>
            <a:ext cx="2605405" cy="368300"/>
          </a:xfrm>
          <a:prstGeom prst="rect">
            <a:avLst/>
          </a:prstGeom>
          <a:noFill/>
        </p:spPr>
        <p:txBody>
          <a:bodyPr wrap="square" rtlCol="0">
            <a:spAutoFit/>
          </a:bodyPr>
          <a:lstStyle/>
          <a:p>
            <a:pPr algn="ctr"/>
            <a:r>
              <a:rPr lang="zh-CN" altLang="en-US"/>
              <a:t>图形和布局</a:t>
            </a:r>
            <a:endParaRPr lang="zh-CN" altLang="en-US" sz="1000"/>
          </a:p>
        </p:txBody>
      </p:sp>
      <p:graphicFrame>
        <p:nvGraphicFramePr>
          <p:cNvPr id="4" name="表格 3"/>
          <p:cNvGraphicFramePr/>
          <p:nvPr/>
        </p:nvGraphicFramePr>
        <p:xfrm>
          <a:off x="3005455" y="1562735"/>
          <a:ext cx="9307830" cy="358140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640080">
                <a:tc>
                  <a:txBody>
                    <a:bodyPr/>
                    <a:lstStyle/>
                    <a:p>
                      <a:pPr>
                        <a:buNone/>
                      </a:pPr>
                      <a:r>
                        <a:rPr lang="zh-CN" altLang="en-US"/>
                        <a:t>动画</a:t>
                      </a:r>
                    </a:p>
                  </a:txBody>
                  <a:tcPr/>
                </a:tc>
                <a:tc>
                  <a:txBody>
                    <a:bodyPr/>
                    <a:lstStyle/>
                    <a:p>
                      <a:pPr>
                        <a:buNone/>
                      </a:pPr>
                      <a:r>
                        <a:rPr lang="zh-CN" altLang="en-US" sz="1200"/>
                        <a:t>Web 动画 (Web Animations)</a:t>
                      </a:r>
                    </a:p>
                    <a:p>
                      <a:pPr>
                        <a:buNone/>
                      </a:pPr>
                      <a:r>
                        <a:rPr lang="zh-CN" altLang="en-US" sz="1200"/>
                        <a:t>CSS 工作组 (CSS Working Group)</a:t>
                      </a:r>
                    </a:p>
                    <a:p>
                      <a:pPr>
                        <a:buNone/>
                      </a:pPr>
                      <a:r>
                        <a:rPr lang="zh-CN" altLang="en-US" sz="1200"/>
                        <a:t>SVG 工作组 (SVG Working Group)</a:t>
                      </a:r>
                    </a:p>
                  </a:txBody>
                  <a:tcPr/>
                </a:tc>
                <a:tc>
                  <a:txBody>
                    <a:bodyPr/>
                    <a:lstStyle/>
                    <a:p>
                      <a:pPr>
                        <a:buNone/>
                      </a:pPr>
                      <a:endParaRPr lang="zh-CN" altLang="en-US"/>
                    </a:p>
                  </a:txBody>
                  <a:tcPr/>
                </a:tc>
                <a:tc>
                  <a:txBody>
                    <a:bodyPr/>
                    <a:lstStyle/>
                    <a:p>
                      <a:pPr>
                        <a:buNone/>
                      </a:pPr>
                      <a:endParaRPr lang="zh-CN" altLang="en-US"/>
                    </a:p>
                  </a:txBody>
                  <a:tcPr/>
                </a:tc>
              </a:tr>
              <a:tr h="381000">
                <a:tc>
                  <a:txBody>
                    <a:bodyPr/>
                    <a:lstStyle/>
                    <a:p>
                      <a:pPr>
                        <a:buNone/>
                      </a:pPr>
                      <a:r>
                        <a:rPr lang="zh-CN" altLang="en-US"/>
                        <a:t>2D 可编程 API</a:t>
                      </a:r>
                    </a:p>
                  </a:txBody>
                  <a:tcPr/>
                </a:tc>
                <a:tc>
                  <a:txBody>
                    <a:bodyPr/>
                    <a:lstStyle/>
                    <a:p>
                      <a:pPr>
                        <a:buNone/>
                      </a:pPr>
                      <a:r>
                        <a:rPr lang="zh-CN" altLang="en-US" sz="1200"/>
                        <a:t>CSS 绘图 API 第一版 (CSS Painting API Level 1)</a:t>
                      </a:r>
                    </a:p>
                    <a:p>
                      <a:pPr>
                        <a:buNone/>
                      </a:pPr>
                      <a:r>
                        <a:rPr lang="zh-CN" altLang="en-US" sz="1200"/>
                        <a:t>CSS 工作组 (CSS Working Group)</a:t>
                      </a:r>
                    </a:p>
                  </a:txBody>
                  <a:tcPr/>
                </a:tc>
                <a:tc>
                  <a:txBody>
                    <a:bodyPr/>
                    <a:lstStyle/>
                    <a:p>
                      <a:pPr>
                        <a:buNone/>
                      </a:pPr>
                      <a:endParaRPr lang="zh-CN" altLang="en-US"/>
                    </a:p>
                  </a:txBody>
                  <a:tcPr/>
                </a:tc>
                <a:tc>
                  <a:txBody>
                    <a:bodyPr/>
                    <a:lstStyle/>
                    <a:p>
                      <a:pPr>
                        <a:buNone/>
                      </a:pPr>
                      <a:endParaRPr lang="zh-CN" altLang="en-US"/>
                    </a:p>
                  </a:txBody>
                  <a:tcPr/>
                </a:tc>
              </a:tr>
              <a:tr h="640080">
                <a:tc rowSpan="3">
                  <a:txBody>
                    <a:bodyPr/>
                    <a:lstStyle/>
                    <a:p>
                      <a:pPr>
                        <a:buNone/>
                      </a:pPr>
                      <a:r>
                        <a:rPr lang="zh-CN" altLang="en-US"/>
                        <a:t>可下载字体</a:t>
                      </a:r>
                    </a:p>
                  </a:txBody>
                  <a:tcPr/>
                </a:tc>
                <a:tc>
                  <a:txBody>
                    <a:bodyPr/>
                    <a:lstStyle/>
                    <a:p>
                      <a:pPr>
                        <a:buNone/>
                      </a:pPr>
                      <a:r>
                        <a:rPr lang="zh-CN" altLang="en-US" sz="1200"/>
                        <a:t>CSS 字体加载第三版 (CSS Font Loading Module Level 3)</a:t>
                      </a:r>
                    </a:p>
                    <a:p>
                      <a:pPr>
                        <a:buNone/>
                      </a:pPr>
                      <a:r>
                        <a:rPr lang="zh-CN" altLang="en-US" sz="1200"/>
                        <a:t>CSS 工作组 (CSS Working Group)</a:t>
                      </a:r>
                    </a:p>
                  </a:txBody>
                  <a:tcPr/>
                </a:tc>
                <a:tc>
                  <a:txBody>
                    <a:bodyPr/>
                    <a:lstStyle/>
                    <a:p>
                      <a:pPr>
                        <a:buNone/>
                      </a:pPr>
                      <a:endParaRPr lang="zh-CN" altLang="en-US"/>
                    </a:p>
                  </a:txBody>
                  <a:tcPr/>
                </a:tc>
                <a:tc>
                  <a:txBody>
                    <a:bodyPr/>
                    <a:lstStyle/>
                    <a:p>
                      <a:pPr>
                        <a:buNone/>
                      </a:pPr>
                      <a:endParaRPr lang="zh-CN" altLang="en-US"/>
                    </a:p>
                  </a:txBody>
                  <a:tcPr/>
                </a:tc>
              </a:tr>
              <a:tr h="0">
                <a:tc vMerge="1">
                  <a:txBody>
                    <a:bodyPr/>
                    <a:lstStyle/>
                    <a:p>
                      <a:endParaRPr lang="zh-CN"/>
                    </a:p>
                  </a:txBody>
                  <a:tcPr/>
                </a:tc>
                <a:tc>
                  <a:txBody>
                    <a:bodyPr/>
                    <a:lstStyle/>
                    <a:p>
                      <a:pPr>
                        <a:buNone/>
                      </a:pPr>
                      <a:r>
                        <a:rPr lang="zh-CN" altLang="en-US" sz="1200"/>
                        <a:t>CSS 字体模块第四版中的font-display (font-display in CSS Fonts Module Level 4)</a:t>
                      </a:r>
                    </a:p>
                    <a:p>
                      <a:pPr>
                        <a:buNone/>
                      </a:pPr>
                      <a:r>
                        <a:rPr lang="zh-CN" altLang="en-US" sz="1200"/>
                        <a:t>CSS 工作组 (CSS Working Group)</a:t>
                      </a:r>
                    </a:p>
                  </a:txBody>
                  <a:tcPr/>
                </a:tc>
                <a:tc>
                  <a:txBody>
                    <a:bodyPr/>
                    <a:lstStyle/>
                    <a:p>
                      <a:pPr>
                        <a:buNone/>
                      </a:pPr>
                      <a:endParaRPr lang="zh-CN" altLang="en-US"/>
                    </a:p>
                  </a:txBody>
                  <a:tcPr/>
                </a:tc>
                <a:tc>
                  <a:txBody>
                    <a:bodyPr/>
                    <a:lstStyle/>
                    <a:p>
                      <a:pPr>
                        <a:buNone/>
                      </a:pPr>
                      <a:endParaRPr lang="zh-CN" altLang="en-US"/>
                    </a:p>
                  </a:txBody>
                  <a:tcPr/>
                </a:tc>
              </a:tr>
              <a:tr h="0">
                <a:tc vMerge="1">
                  <a:txBody>
                    <a:bodyPr/>
                    <a:lstStyle/>
                    <a:p>
                      <a:endParaRPr lang="zh-CN"/>
                    </a:p>
                  </a:txBody>
                  <a:tcPr/>
                </a:tc>
                <a:tc>
                  <a:txBody>
                    <a:bodyPr/>
                    <a:lstStyle/>
                    <a:p>
                      <a:pPr>
                        <a:buNone/>
                      </a:pPr>
                      <a:r>
                        <a:rPr lang="zh-CN" altLang="en-US" sz="1200"/>
                        <a:t>CSS 字体模块第四版中的可变字体 (Variable fonts in CSS Fonts Module Level 4)</a:t>
                      </a:r>
                    </a:p>
                    <a:p>
                      <a:pPr>
                        <a:buNone/>
                      </a:pPr>
                      <a:r>
                        <a:rPr lang="zh-CN" altLang="en-US" sz="1200"/>
                        <a:t>CSS 工作组 (CSS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pic>
        <p:nvPicPr>
          <p:cNvPr id="5" name="图片 4"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548370" y="1959610"/>
            <a:ext cx="623570" cy="623570"/>
          </a:xfrm>
          <a:prstGeom prst="rect">
            <a:avLst/>
          </a:prstGeom>
        </p:spPr>
      </p:pic>
      <p:pic>
        <p:nvPicPr>
          <p:cNvPr id="6" name="图片 5" descr="c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9170" y="2583180"/>
            <a:ext cx="615315" cy="615315"/>
          </a:xfrm>
          <a:prstGeom prst="rect">
            <a:avLst/>
          </a:prstGeom>
        </p:spPr>
      </p:pic>
      <p:pic>
        <p:nvPicPr>
          <p:cNvPr id="7" name="图片 6"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599170" y="3283585"/>
            <a:ext cx="623570" cy="623570"/>
          </a:xfrm>
          <a:prstGeom prst="rect">
            <a:avLst/>
          </a:prstGeom>
        </p:spPr>
      </p:pic>
      <p:pic>
        <p:nvPicPr>
          <p:cNvPr id="8" name="图片 7"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599170" y="3907155"/>
            <a:ext cx="623570" cy="623570"/>
          </a:xfrm>
          <a:prstGeom prst="rect">
            <a:avLst/>
          </a:prstGeom>
        </p:spPr>
      </p:pic>
      <p:pic>
        <p:nvPicPr>
          <p:cNvPr id="9" name="图片 8"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599170" y="4520565"/>
            <a:ext cx="623570" cy="623570"/>
          </a:xfrm>
          <a:prstGeom prst="rect">
            <a:avLst/>
          </a:prstGeom>
        </p:spPr>
      </p:pic>
      <p:pic>
        <p:nvPicPr>
          <p:cNvPr id="10" name="图片 9" descr="chrome"/>
          <p:cNvPicPr>
            <a:picLocks noChangeAspect="1"/>
          </p:cNvPicPr>
          <p:nvPr/>
        </p:nvPicPr>
        <p:blipFill>
          <a:blip r:embed="rId9"/>
          <a:stretch>
            <a:fillRect/>
          </a:stretch>
        </p:blipFill>
        <p:spPr>
          <a:xfrm>
            <a:off x="9390380" y="2011680"/>
            <a:ext cx="571500" cy="571500"/>
          </a:xfrm>
          <a:prstGeom prst="rect">
            <a:avLst/>
          </a:prstGeom>
        </p:spPr>
      </p:pic>
      <p:pic>
        <p:nvPicPr>
          <p:cNvPr id="12" name="图片 11" descr="uc"/>
          <p:cNvPicPr>
            <a:picLocks noChangeAspect="1"/>
          </p:cNvPicPr>
          <p:nvPr/>
        </p:nvPicPr>
        <p:blipFill>
          <a:blip r:embed="rId10"/>
          <a:stretch>
            <a:fillRect/>
          </a:stretch>
        </p:blipFill>
        <p:spPr>
          <a:xfrm>
            <a:off x="10533380" y="2011680"/>
            <a:ext cx="549910" cy="549910"/>
          </a:xfrm>
          <a:prstGeom prst="rect">
            <a:avLst/>
          </a:prstGeom>
        </p:spPr>
      </p:pic>
      <p:pic>
        <p:nvPicPr>
          <p:cNvPr id="13" name="图片 12" descr="qq"/>
          <p:cNvPicPr>
            <a:picLocks noChangeAspect="1"/>
          </p:cNvPicPr>
          <p:nvPr/>
        </p:nvPicPr>
        <p:blipFill>
          <a:blip r:embed="rId11"/>
          <a:stretch>
            <a:fillRect/>
          </a:stretch>
        </p:blipFill>
        <p:spPr>
          <a:xfrm>
            <a:off x="11155045" y="2031365"/>
            <a:ext cx="528320" cy="528320"/>
          </a:xfrm>
          <a:prstGeom prst="rect">
            <a:avLst/>
          </a:prstGeom>
        </p:spPr>
      </p:pic>
      <p:pic>
        <p:nvPicPr>
          <p:cNvPr id="14" name="图片 13" descr="chrome"/>
          <p:cNvPicPr>
            <a:picLocks noChangeAspect="1"/>
          </p:cNvPicPr>
          <p:nvPr/>
        </p:nvPicPr>
        <p:blipFill>
          <a:blip r:embed="rId9"/>
          <a:stretch>
            <a:fillRect/>
          </a:stretch>
        </p:blipFill>
        <p:spPr>
          <a:xfrm>
            <a:off x="9390380" y="2626995"/>
            <a:ext cx="571500" cy="571500"/>
          </a:xfrm>
          <a:prstGeom prst="rect">
            <a:avLst/>
          </a:prstGeom>
        </p:spPr>
      </p:pic>
      <p:pic>
        <p:nvPicPr>
          <p:cNvPr id="15" name="图片 14" descr="chrome"/>
          <p:cNvPicPr>
            <a:picLocks noChangeAspect="1"/>
          </p:cNvPicPr>
          <p:nvPr/>
        </p:nvPicPr>
        <p:blipFill>
          <a:blip r:embed="rId9"/>
          <a:stretch>
            <a:fillRect/>
          </a:stretch>
        </p:blipFill>
        <p:spPr>
          <a:xfrm>
            <a:off x="9390380" y="3270250"/>
            <a:ext cx="571500" cy="571500"/>
          </a:xfrm>
          <a:prstGeom prst="rect">
            <a:avLst/>
          </a:prstGeom>
        </p:spPr>
      </p:pic>
      <p:pic>
        <p:nvPicPr>
          <p:cNvPr id="20" name="图片 19" descr="uc"/>
          <p:cNvPicPr>
            <a:picLocks noChangeAspect="1"/>
          </p:cNvPicPr>
          <p:nvPr/>
        </p:nvPicPr>
        <p:blipFill>
          <a:blip r:embed="rId10"/>
          <a:stretch>
            <a:fillRect/>
          </a:stretch>
        </p:blipFill>
        <p:spPr>
          <a:xfrm>
            <a:off x="9999345" y="3289935"/>
            <a:ext cx="549910" cy="549910"/>
          </a:xfrm>
          <a:prstGeom prst="rect">
            <a:avLst/>
          </a:prstGeom>
        </p:spPr>
      </p:pic>
      <p:pic>
        <p:nvPicPr>
          <p:cNvPr id="21" name="图片 20" descr="qq"/>
          <p:cNvPicPr>
            <a:picLocks noChangeAspect="1"/>
          </p:cNvPicPr>
          <p:nvPr/>
        </p:nvPicPr>
        <p:blipFill>
          <a:blip r:embed="rId11"/>
          <a:stretch>
            <a:fillRect/>
          </a:stretch>
        </p:blipFill>
        <p:spPr>
          <a:xfrm>
            <a:off x="10626725" y="3300730"/>
            <a:ext cx="528320" cy="528320"/>
          </a:xfrm>
          <a:prstGeom prst="rect">
            <a:avLst/>
          </a:prstGeom>
        </p:spPr>
      </p:pic>
      <p:pic>
        <p:nvPicPr>
          <p:cNvPr id="23" name="图片 22" descr="chrome"/>
          <p:cNvPicPr>
            <a:picLocks noChangeAspect="1"/>
          </p:cNvPicPr>
          <p:nvPr/>
        </p:nvPicPr>
        <p:blipFill>
          <a:blip r:embed="rId9"/>
          <a:stretch>
            <a:fillRect/>
          </a:stretch>
        </p:blipFill>
        <p:spPr>
          <a:xfrm>
            <a:off x="9390380" y="3959225"/>
            <a:ext cx="571500" cy="571500"/>
          </a:xfrm>
          <a:prstGeom prst="rect">
            <a:avLst/>
          </a:prstGeom>
        </p:spPr>
      </p:pic>
      <p:pic>
        <p:nvPicPr>
          <p:cNvPr id="26" name="图片 25" descr="chrome"/>
          <p:cNvPicPr>
            <a:picLocks noChangeAspect="1"/>
          </p:cNvPicPr>
          <p:nvPr/>
        </p:nvPicPr>
        <p:blipFill>
          <a:blip r:embed="rId9"/>
          <a:stretch>
            <a:fillRect/>
          </a:stretch>
        </p:blipFill>
        <p:spPr>
          <a:xfrm>
            <a:off x="9390380" y="3932555"/>
            <a:ext cx="571500" cy="571500"/>
          </a:xfrm>
          <a:prstGeom prst="rect">
            <a:avLst/>
          </a:prstGeom>
        </p:spPr>
      </p:pic>
      <p:pic>
        <p:nvPicPr>
          <p:cNvPr id="29" name="图片 28" descr="chrome"/>
          <p:cNvPicPr>
            <a:picLocks noChangeAspect="1"/>
          </p:cNvPicPr>
          <p:nvPr/>
        </p:nvPicPr>
        <p:blipFill>
          <a:blip r:embed="rId9"/>
          <a:stretch>
            <a:fillRect/>
          </a:stretch>
        </p:blipFill>
        <p:spPr>
          <a:xfrm>
            <a:off x="9390380" y="4546600"/>
            <a:ext cx="571500" cy="571500"/>
          </a:xfrm>
          <a:prstGeom prst="rect">
            <a:avLst/>
          </a:prstGeom>
        </p:spPr>
      </p:pic>
      <p:pic>
        <p:nvPicPr>
          <p:cNvPr id="2" name="图片 1" descr="ic_launcher_browser"/>
          <p:cNvPicPr>
            <a:picLocks noChangeAspect="1"/>
          </p:cNvPicPr>
          <p:nvPr/>
        </p:nvPicPr>
        <p:blipFill>
          <a:blip r:embed="rId12"/>
          <a:stretch>
            <a:fillRect/>
          </a:stretch>
        </p:blipFill>
        <p:spPr>
          <a:xfrm>
            <a:off x="9961880" y="2031365"/>
            <a:ext cx="534035" cy="534035"/>
          </a:xfrm>
          <a:prstGeom prst="rect">
            <a:avLst/>
          </a:prstGeom>
        </p:spPr>
      </p:pic>
      <p:pic>
        <p:nvPicPr>
          <p:cNvPr id="17" name="图片 16" descr="ic_launcher_browser"/>
          <p:cNvPicPr>
            <a:picLocks noChangeAspect="1"/>
          </p:cNvPicPr>
          <p:nvPr/>
        </p:nvPicPr>
        <p:blipFill>
          <a:blip r:embed="rId12"/>
          <a:stretch>
            <a:fillRect/>
          </a:stretch>
        </p:blipFill>
        <p:spPr>
          <a:xfrm>
            <a:off x="9999345" y="3951605"/>
            <a:ext cx="534035" cy="534035"/>
          </a:xfrm>
          <a:prstGeom prst="rect">
            <a:avLst/>
          </a:prstGeom>
        </p:spPr>
      </p:pic>
      <p:pic>
        <p:nvPicPr>
          <p:cNvPr id="19" name="图片 18" descr="ic_launcher_browser"/>
          <p:cNvPicPr>
            <a:picLocks noChangeAspect="1"/>
          </p:cNvPicPr>
          <p:nvPr/>
        </p:nvPicPr>
        <p:blipFill>
          <a:blip r:embed="rId12"/>
          <a:stretch>
            <a:fillRect/>
          </a:stretch>
        </p:blipFill>
        <p:spPr>
          <a:xfrm>
            <a:off x="9999345" y="4565650"/>
            <a:ext cx="534035" cy="534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562735"/>
          <a:ext cx="9307830" cy="376428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320040">
                <a:tc rowSpan="3">
                  <a:txBody>
                    <a:bodyPr/>
                    <a:lstStyle/>
                    <a:p>
                      <a:pPr>
                        <a:buNone/>
                      </a:pPr>
                      <a:r>
                        <a:rPr lang="zh-CN" altLang="en-US"/>
                        <a:t>基于 CSS 的适配</a:t>
                      </a:r>
                    </a:p>
                  </a:txBody>
                  <a:tcPr/>
                </a:tc>
                <a:tc>
                  <a:txBody>
                    <a:bodyPr/>
                    <a:lstStyle/>
                    <a:p>
                      <a:pPr>
                        <a:buNone/>
                      </a:pPr>
                      <a:r>
                        <a:rPr lang="zh-CN" altLang="en-US" sz="1200"/>
                        <a:t>CSS 设备适配模块第一版 (CSS Device Adaptation Module Level 1)</a:t>
                      </a:r>
                    </a:p>
                    <a:p>
                      <a:pPr>
                        <a:buNone/>
                      </a:pPr>
                      <a:r>
                        <a:rPr lang="zh-CN" altLang="en-US" sz="1200"/>
                        <a:t>CSS 工作组 (CSS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160020">
                <a:tc vMerge="1">
                  <a:txBody>
                    <a:bodyPr/>
                    <a:lstStyle/>
                    <a:p>
                      <a:endParaRPr lang="zh-CN"/>
                    </a:p>
                  </a:txBody>
                  <a:tcPr/>
                </a:tc>
                <a:tc>
                  <a:txBody>
                    <a:bodyPr/>
                    <a:lstStyle/>
                    <a:p>
                      <a:pPr>
                        <a:buNone/>
                      </a:pPr>
                      <a:r>
                        <a:rPr lang="zh-CN" altLang="en-US" sz="1200"/>
                        <a:t>媒体查询第四版 (Media Queries Level 4)</a:t>
                      </a:r>
                    </a:p>
                    <a:p>
                      <a:pPr>
                        <a:buNone/>
                      </a:pPr>
                      <a:r>
                        <a:rPr lang="zh-CN" altLang="en-US" sz="1200"/>
                        <a:t>CSS 工作组 (CSS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160020">
                <a:tc vMerge="1">
                  <a:txBody>
                    <a:bodyPr/>
                    <a:lstStyle/>
                    <a:p>
                      <a:endParaRPr lang="zh-CN"/>
                    </a:p>
                  </a:txBody>
                  <a:tcPr/>
                </a:tc>
                <a:tc>
                  <a:txBody>
                    <a:bodyPr/>
                    <a:lstStyle/>
                    <a:p>
                      <a:pPr>
                        <a:buNone/>
                      </a:pPr>
                      <a:r>
                        <a:rPr lang="zh-CN" altLang="en-US" sz="1200"/>
                        <a:t>媒体查询第五版 (Media Queries Level 5)</a:t>
                      </a:r>
                    </a:p>
                    <a:p>
                      <a:pPr>
                        <a:buNone/>
                      </a:pPr>
                      <a:r>
                        <a:rPr lang="zh-CN" altLang="en-US" sz="1200"/>
                        <a:t>CSS 工作组 (CSS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服务器端适配</a:t>
                      </a:r>
                    </a:p>
                  </a:txBody>
                  <a:tcPr/>
                </a:tc>
                <a:tc>
                  <a:txBody>
                    <a:bodyPr/>
                    <a:lstStyle/>
                    <a:p>
                      <a:pPr>
                        <a:buNone/>
                      </a:pPr>
                      <a:r>
                        <a:rPr lang="zh-CN" altLang="en-US" sz="1200"/>
                        <a:t>设备内存第一版 (Device Memory 1)</a:t>
                      </a:r>
                    </a:p>
                    <a:p>
                      <a:pPr>
                        <a:buNone/>
                      </a:pPr>
                      <a:r>
                        <a:rPr lang="zh-CN" altLang="en-US" sz="1200"/>
                        <a:t>W3C</a:t>
                      </a:r>
                    </a:p>
                  </a:txBody>
                  <a:tcPr/>
                </a:tc>
                <a:tc>
                  <a:txBody>
                    <a:bodyPr/>
                    <a:lstStyle/>
                    <a:p>
                      <a:pPr>
                        <a:buNone/>
                      </a:pPr>
                      <a:endParaRPr lang="zh-CN" altLang="en-US"/>
                    </a:p>
                  </a:txBody>
                  <a:tcPr/>
                </a:tc>
                <a:tc>
                  <a:txBody>
                    <a:bodyPr/>
                    <a:lstStyle/>
                    <a:p>
                      <a:pPr>
                        <a:buNone/>
                      </a:pPr>
                      <a:endParaRPr lang="zh-CN" altLang="en-US"/>
                    </a:p>
                  </a:txBody>
                  <a:tcPr/>
                </a:tc>
              </a:tr>
              <a:tr h="0">
                <a:tc>
                  <a:txBody>
                    <a:bodyPr/>
                    <a:lstStyle/>
                    <a:p>
                      <a:pPr>
                        <a:buNone/>
                      </a:pPr>
                      <a:r>
                        <a:rPr lang="zh-CN" altLang="en-US"/>
                        <a:t>媒体捕获功能</a:t>
                      </a:r>
                    </a:p>
                  </a:txBody>
                  <a:tcPr/>
                </a:tc>
                <a:tc>
                  <a:txBody>
                    <a:bodyPr/>
                    <a:lstStyle/>
                    <a:p>
                      <a:pPr>
                        <a:buNone/>
                      </a:pPr>
                      <a:r>
                        <a:rPr lang="zh-CN" altLang="en-US" sz="1200"/>
                        <a:t>媒体捕捉与媒体流中的源功能 (Source capabilities in Media Capture and Streams)</a:t>
                      </a:r>
                    </a:p>
                    <a:p>
                      <a:pPr>
                        <a:buNone/>
                      </a:pPr>
                      <a:r>
                        <a:rPr lang="zh-CN" altLang="en-US" sz="1200"/>
                        <a:t>Web 实时通讯工作组 (WebRTC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pic>
        <p:nvPicPr>
          <p:cNvPr id="6" name="图片 5" descr="c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599170" y="2798445"/>
            <a:ext cx="615315" cy="615315"/>
          </a:xfrm>
          <a:prstGeom prst="rect">
            <a:avLst/>
          </a:prstGeom>
        </p:spPr>
      </p:pic>
      <p:pic>
        <p:nvPicPr>
          <p:cNvPr id="17" name="图片 16" descr="mobile-adaptation"/>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91235" y="1567815"/>
            <a:ext cx="1440000" cy="1440000"/>
          </a:xfrm>
          <a:prstGeom prst="rect">
            <a:avLst/>
          </a:prstGeom>
        </p:spPr>
      </p:pic>
      <p:sp>
        <p:nvSpPr>
          <p:cNvPr id="62" name="文本框 61"/>
          <p:cNvSpPr txBox="1"/>
          <p:nvPr/>
        </p:nvSpPr>
        <p:spPr>
          <a:xfrm>
            <a:off x="313690" y="3121025"/>
            <a:ext cx="2740660" cy="368300"/>
          </a:xfrm>
          <a:prstGeom prst="rect">
            <a:avLst/>
          </a:prstGeom>
          <a:noFill/>
        </p:spPr>
        <p:txBody>
          <a:bodyPr wrap="square" rtlCol="0">
            <a:spAutoFit/>
          </a:bodyPr>
          <a:lstStyle/>
          <a:p>
            <a:pPr algn="ctr"/>
            <a:r>
              <a:rPr lang="zh-CN" altLang="en-US"/>
              <a:t>设备适配</a:t>
            </a:r>
            <a:endParaRPr lang="zh-CN" altLang="en-US" sz="1000"/>
          </a:p>
        </p:txBody>
      </p:sp>
      <p:pic>
        <p:nvPicPr>
          <p:cNvPr id="52" name="图片 51" descr="uc"/>
          <p:cNvPicPr>
            <a:picLocks noChangeAspect="1"/>
          </p:cNvPicPr>
          <p:nvPr/>
        </p:nvPicPr>
        <p:blipFill>
          <a:blip r:embed="rId7"/>
          <a:stretch>
            <a:fillRect/>
          </a:stretch>
        </p:blipFill>
        <p:spPr>
          <a:xfrm>
            <a:off x="10533380" y="2842260"/>
            <a:ext cx="549910" cy="549910"/>
          </a:xfrm>
          <a:prstGeom prst="rect">
            <a:avLst/>
          </a:prstGeom>
        </p:spPr>
      </p:pic>
      <p:pic>
        <p:nvPicPr>
          <p:cNvPr id="56" name="图片 55" descr="chrome"/>
          <p:cNvPicPr>
            <a:picLocks noChangeAspect="1"/>
          </p:cNvPicPr>
          <p:nvPr/>
        </p:nvPicPr>
        <p:blipFill>
          <a:blip r:embed="rId8"/>
          <a:stretch>
            <a:fillRect/>
          </a:stretch>
        </p:blipFill>
        <p:spPr>
          <a:xfrm>
            <a:off x="9390380" y="2844800"/>
            <a:ext cx="571500" cy="571500"/>
          </a:xfrm>
          <a:prstGeom prst="rect">
            <a:avLst/>
          </a:prstGeom>
        </p:spPr>
      </p:pic>
      <p:pic>
        <p:nvPicPr>
          <p:cNvPr id="74" name="图片 73" descr="uc"/>
          <p:cNvPicPr>
            <a:picLocks noChangeAspect="1"/>
          </p:cNvPicPr>
          <p:nvPr/>
        </p:nvPicPr>
        <p:blipFill>
          <a:blip r:embed="rId7"/>
          <a:stretch>
            <a:fillRect/>
          </a:stretch>
        </p:blipFill>
        <p:spPr>
          <a:xfrm>
            <a:off x="9457055" y="4755515"/>
            <a:ext cx="549910" cy="549910"/>
          </a:xfrm>
          <a:prstGeom prst="rect">
            <a:avLst/>
          </a:prstGeom>
        </p:spPr>
      </p:pic>
      <p:pic>
        <p:nvPicPr>
          <p:cNvPr id="78" name="图片 77" descr="chrome"/>
          <p:cNvPicPr>
            <a:picLocks noChangeAspect="1"/>
          </p:cNvPicPr>
          <p:nvPr/>
        </p:nvPicPr>
        <p:blipFill>
          <a:blip r:embed="rId8"/>
          <a:stretch>
            <a:fillRect/>
          </a:stretch>
        </p:blipFill>
        <p:spPr>
          <a:xfrm>
            <a:off x="9390380" y="4073525"/>
            <a:ext cx="571500" cy="571500"/>
          </a:xfrm>
          <a:prstGeom prst="rect">
            <a:avLst/>
          </a:prstGeom>
        </p:spPr>
      </p:pic>
      <p:pic>
        <p:nvPicPr>
          <p:cNvPr id="80" name="图片 79" descr="wd"/>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548370" y="2031365"/>
            <a:ext cx="623570" cy="623570"/>
          </a:xfrm>
          <a:prstGeom prst="rect">
            <a:avLst/>
          </a:prstGeom>
        </p:spPr>
      </p:pic>
      <p:pic>
        <p:nvPicPr>
          <p:cNvPr id="81" name="图片 80" descr="ed"/>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8557895" y="3426460"/>
            <a:ext cx="675005" cy="675005"/>
          </a:xfrm>
          <a:prstGeom prst="rect">
            <a:avLst/>
          </a:prstGeom>
        </p:spPr>
      </p:pic>
      <p:pic>
        <p:nvPicPr>
          <p:cNvPr id="82" name="图片 81" descr="wd"/>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590915" y="4121150"/>
            <a:ext cx="623570" cy="623570"/>
          </a:xfrm>
          <a:prstGeom prst="rect">
            <a:avLst/>
          </a:prstGeom>
        </p:spPr>
      </p:pic>
      <p:pic>
        <p:nvPicPr>
          <p:cNvPr id="83" name="图片 82" descr="c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617585" y="4690110"/>
            <a:ext cx="615315" cy="615315"/>
          </a:xfrm>
          <a:prstGeom prst="rect">
            <a:avLst/>
          </a:prstGeom>
        </p:spPr>
      </p:pic>
      <p:pic>
        <p:nvPicPr>
          <p:cNvPr id="2" name="图片 1" descr="ic_launcher_browser"/>
          <p:cNvPicPr>
            <a:picLocks noChangeAspect="1"/>
          </p:cNvPicPr>
          <p:nvPr/>
        </p:nvPicPr>
        <p:blipFill>
          <a:blip r:embed="rId13"/>
          <a:stretch>
            <a:fillRect/>
          </a:stretch>
        </p:blipFill>
        <p:spPr>
          <a:xfrm>
            <a:off x="9961880" y="2858135"/>
            <a:ext cx="534035" cy="534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descr="mobile-forms"/>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71550" y="1567815"/>
            <a:ext cx="1440000" cy="1440000"/>
          </a:xfrm>
          <a:prstGeom prst="rect">
            <a:avLst/>
          </a:prstGeom>
        </p:spPr>
      </p:pic>
      <p:sp>
        <p:nvSpPr>
          <p:cNvPr id="63" name="文本框 62"/>
          <p:cNvSpPr txBox="1"/>
          <p:nvPr/>
        </p:nvSpPr>
        <p:spPr>
          <a:xfrm>
            <a:off x="290830" y="3149600"/>
            <a:ext cx="2740660" cy="368300"/>
          </a:xfrm>
          <a:prstGeom prst="rect">
            <a:avLst/>
          </a:prstGeom>
          <a:noFill/>
        </p:spPr>
        <p:txBody>
          <a:bodyPr wrap="square" rtlCol="0">
            <a:spAutoFit/>
          </a:bodyPr>
          <a:lstStyle/>
          <a:p>
            <a:pPr algn="ctr"/>
            <a:r>
              <a:rPr lang="zh-CN" altLang="en-US"/>
              <a:t>表单</a:t>
            </a:r>
            <a:endParaRPr lang="zh-CN" altLang="en-US" sz="1000"/>
          </a:p>
        </p:txBody>
      </p:sp>
      <p:sp>
        <p:nvSpPr>
          <p:cNvPr id="7" name="文本框 6"/>
          <p:cNvSpPr txBox="1"/>
          <p:nvPr/>
        </p:nvSpPr>
        <p:spPr>
          <a:xfrm>
            <a:off x="3031490" y="1713230"/>
            <a:ext cx="8836660" cy="2183765"/>
          </a:xfrm>
          <a:prstGeom prst="rect">
            <a:avLst/>
          </a:prstGeom>
          <a:noFill/>
        </p:spPr>
        <p:txBody>
          <a:bodyPr wrap="square" rtlCol="0" anchor="t">
            <a:spAutoFit/>
          </a:bodyPr>
          <a:lstStyle/>
          <a:p>
            <a:r>
              <a:rPr lang="zh-CN" altLang="en-US" sz="2800" b="1"/>
              <a:t>不再进行的工作</a:t>
            </a:r>
            <a:endParaRPr lang="zh-CN" altLang="en-US" sz="2800"/>
          </a:p>
          <a:p>
            <a:endParaRPr lang="zh-CN" altLang="en-US"/>
          </a:p>
          <a:p>
            <a:r>
              <a:rPr lang="zh-CN" altLang="en-US"/>
              <a:t>输入模式</a:t>
            </a:r>
          </a:p>
          <a:p>
            <a:r>
              <a:rPr lang="zh-CN" altLang="en-US"/>
              <a:t>inputmode 属性定义了文本输入所预期的文本输入类型。移动浏览器可以使用这些提示来渲染正确的屏幕键盘类型，例如当用户希望输入信用卡号码是展示一个数字键盘。这个属性已经不再被当前的大多数浏览器版本所支持，且这个属性已经被移出HTML规范。开发者应使用tel、email 和 url等更为具体的输入类型。</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562735"/>
          <a:ext cx="9307830" cy="102108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640080">
                <a:tc>
                  <a:txBody>
                    <a:bodyPr/>
                    <a:lstStyle/>
                    <a:p>
                      <a:pPr>
                        <a:buNone/>
                      </a:pPr>
                      <a:r>
                        <a:rPr lang="zh-CN" altLang="en-US"/>
                        <a:t>文件操作</a:t>
                      </a:r>
                    </a:p>
                  </a:txBody>
                  <a:tcPr/>
                </a:tc>
                <a:tc>
                  <a:txBody>
                    <a:bodyPr/>
                    <a:lstStyle/>
                    <a:p>
                      <a:pPr>
                        <a:buNone/>
                      </a:pPr>
                      <a:r>
                        <a:rPr lang="zh-CN" altLang="en-US" sz="1200"/>
                        <a:t>文件 API (File API)</a:t>
                      </a:r>
                    </a:p>
                    <a:p>
                      <a:pPr>
                        <a:buNone/>
                      </a:pPr>
                      <a:r>
                        <a:rPr lang="zh-CN" altLang="en-US" sz="1200"/>
                        <a:t>Web 平台工作组 (Web Platform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pic>
        <p:nvPicPr>
          <p:cNvPr id="52" name="图片 51" descr="uc"/>
          <p:cNvPicPr>
            <a:picLocks noChangeAspect="1"/>
          </p:cNvPicPr>
          <p:nvPr/>
        </p:nvPicPr>
        <p:blipFill>
          <a:blip r:embed="rId3"/>
          <a:stretch>
            <a:fillRect/>
          </a:stretch>
        </p:blipFill>
        <p:spPr>
          <a:xfrm>
            <a:off x="10533380" y="1981200"/>
            <a:ext cx="549910" cy="549910"/>
          </a:xfrm>
          <a:prstGeom prst="rect">
            <a:avLst/>
          </a:prstGeom>
        </p:spPr>
      </p:pic>
      <p:pic>
        <p:nvPicPr>
          <p:cNvPr id="56" name="图片 55" descr="chrome"/>
          <p:cNvPicPr>
            <a:picLocks noChangeAspect="1"/>
          </p:cNvPicPr>
          <p:nvPr/>
        </p:nvPicPr>
        <p:blipFill>
          <a:blip r:embed="rId4"/>
          <a:stretch>
            <a:fillRect/>
          </a:stretch>
        </p:blipFill>
        <p:spPr>
          <a:xfrm>
            <a:off x="9390380" y="1983740"/>
            <a:ext cx="571500" cy="571500"/>
          </a:xfrm>
          <a:prstGeom prst="rect">
            <a:avLst/>
          </a:prstGeom>
        </p:spPr>
      </p:pic>
      <p:pic>
        <p:nvPicPr>
          <p:cNvPr id="80" name="图片 79"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548370" y="1959610"/>
            <a:ext cx="623570" cy="623570"/>
          </a:xfrm>
          <a:prstGeom prst="rect">
            <a:avLst/>
          </a:prstGeom>
        </p:spPr>
      </p:pic>
      <p:pic>
        <p:nvPicPr>
          <p:cNvPr id="59" name="图片 58" descr="mobile-storage"/>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2805" y="1630045"/>
            <a:ext cx="1440000" cy="1440000"/>
          </a:xfrm>
          <a:prstGeom prst="rect">
            <a:avLst/>
          </a:prstGeom>
        </p:spPr>
      </p:pic>
      <p:sp>
        <p:nvSpPr>
          <p:cNvPr id="64" name="文本框 63"/>
          <p:cNvSpPr txBox="1"/>
          <p:nvPr/>
        </p:nvSpPr>
        <p:spPr>
          <a:xfrm>
            <a:off x="227965" y="3131185"/>
            <a:ext cx="2740660" cy="368300"/>
          </a:xfrm>
          <a:prstGeom prst="rect">
            <a:avLst/>
          </a:prstGeom>
          <a:noFill/>
        </p:spPr>
        <p:txBody>
          <a:bodyPr wrap="square" rtlCol="0">
            <a:spAutoFit/>
          </a:bodyPr>
          <a:lstStyle/>
          <a:p>
            <a:pPr algn="ctr"/>
            <a:r>
              <a:rPr lang="zh-CN" altLang="en-US"/>
              <a:t>数据存储</a:t>
            </a:r>
            <a:endParaRPr lang="zh-CN" altLang="en-US" sz="1000"/>
          </a:p>
        </p:txBody>
      </p:sp>
      <p:pic>
        <p:nvPicPr>
          <p:cNvPr id="3" name="图片 2" descr="qq"/>
          <p:cNvPicPr>
            <a:picLocks noChangeAspect="1"/>
          </p:cNvPicPr>
          <p:nvPr/>
        </p:nvPicPr>
        <p:blipFill>
          <a:blip r:embed="rId9"/>
          <a:stretch>
            <a:fillRect/>
          </a:stretch>
        </p:blipFill>
        <p:spPr>
          <a:xfrm>
            <a:off x="11155045" y="1998345"/>
            <a:ext cx="528320" cy="528320"/>
          </a:xfrm>
          <a:prstGeom prst="rect">
            <a:avLst/>
          </a:prstGeom>
        </p:spPr>
      </p:pic>
      <p:pic>
        <p:nvPicPr>
          <p:cNvPr id="2" name="图片 1" descr="ic_launcher_browser"/>
          <p:cNvPicPr>
            <a:picLocks noChangeAspect="1"/>
          </p:cNvPicPr>
          <p:nvPr/>
        </p:nvPicPr>
        <p:blipFill>
          <a:blip r:embed="rId10"/>
          <a:stretch>
            <a:fillRect/>
          </a:stretch>
        </p:blipFill>
        <p:spPr>
          <a:xfrm>
            <a:off x="9961880" y="1997075"/>
            <a:ext cx="534035" cy="534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490980"/>
          <a:ext cx="9307830" cy="486156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320040">
                <a:tc rowSpan="2">
                  <a:txBody>
                    <a:bodyPr/>
                    <a:lstStyle/>
                    <a:p>
                      <a:pPr>
                        <a:buNone/>
                      </a:pPr>
                      <a:r>
                        <a:rPr lang="zh-CN" altLang="en-US"/>
                        <a:t>网络优先级</a:t>
                      </a:r>
                    </a:p>
                  </a:txBody>
                  <a:tcPr/>
                </a:tc>
                <a:tc>
                  <a:txBody>
                    <a:bodyPr/>
                    <a:lstStyle/>
                    <a:p>
                      <a:pPr>
                        <a:buNone/>
                      </a:pPr>
                      <a:r>
                        <a:rPr lang="zh-CN" altLang="en-US" sz="1200"/>
                        <a:t>资源提示 (Resource Hints)</a:t>
                      </a:r>
                    </a:p>
                    <a:p>
                      <a:pPr>
                        <a:buNone/>
                      </a:pPr>
                      <a:r>
                        <a:rPr lang="zh-CN" altLang="en-US" sz="1200"/>
                        <a:t>Web 性能工作组 (Web Performance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320040">
                <a:tc vMerge="1">
                  <a:txBody>
                    <a:bodyPr/>
                    <a:lstStyle/>
                    <a:p>
                      <a:endParaRPr lang="zh-CN"/>
                    </a:p>
                  </a:txBody>
                  <a:tcPr/>
                </a:tc>
                <a:tc>
                  <a:txBody>
                    <a:bodyPr/>
                    <a:lstStyle/>
                    <a:p>
                      <a:pPr>
                        <a:buNone/>
                      </a:pPr>
                      <a:r>
                        <a:rPr lang="zh-CN" altLang="en-US" sz="1200"/>
                        <a:t>预加载 (Preload)</a:t>
                      </a:r>
                    </a:p>
                    <a:p>
                      <a:pPr>
                        <a:buNone/>
                      </a:pPr>
                      <a:r>
                        <a:rPr lang="zh-CN" altLang="en-US" sz="1200"/>
                        <a:t>Web 性能工作组 (Web Performance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缓存</a:t>
                      </a:r>
                    </a:p>
                  </a:txBody>
                  <a:tcPr/>
                </a:tc>
                <a:tc>
                  <a:txBody>
                    <a:bodyPr/>
                    <a:lstStyle/>
                    <a:p>
                      <a:pPr>
                        <a:buNone/>
                      </a:pPr>
                      <a:r>
                        <a:rPr lang="zh-CN" altLang="en-US" sz="1200"/>
                        <a:t>Service Workers 1</a:t>
                      </a:r>
                    </a:p>
                    <a:p>
                      <a:pPr>
                        <a:buNone/>
                      </a:pPr>
                      <a:r>
                        <a:rPr lang="zh-CN" altLang="en-US" sz="1200"/>
                        <a:t>Service Workers Working Group</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电池状态</a:t>
                      </a:r>
                    </a:p>
                  </a:txBody>
                  <a:tcPr/>
                </a:tc>
                <a:tc>
                  <a:txBody>
                    <a:bodyPr/>
                    <a:lstStyle/>
                    <a:p>
                      <a:pPr>
                        <a:buNone/>
                      </a:pPr>
                      <a:r>
                        <a:rPr lang="zh-CN" altLang="en-US" sz="1200"/>
                        <a:t>电池状态 API (Battery Status API)</a:t>
                      </a:r>
                    </a:p>
                    <a:p>
                      <a:pPr>
                        <a:buNone/>
                      </a:pPr>
                      <a:r>
                        <a:rPr lang="zh-CN" altLang="en-US" sz="1200"/>
                        <a:t>设备与传感器工作组 (Devices and Sensors Working Group)</a:t>
                      </a:r>
                    </a:p>
                  </a:txBody>
                  <a:tcPr/>
                </a:tc>
                <a:tc>
                  <a:txBody>
                    <a:bodyPr/>
                    <a:lstStyle/>
                    <a:p>
                      <a:pPr>
                        <a:buNone/>
                      </a:pPr>
                      <a:endParaRPr lang="zh-CN" altLang="en-US"/>
                    </a:p>
                  </a:txBody>
                  <a:tcPr/>
                </a:tc>
                <a:tc>
                  <a:txBody>
                    <a:bodyPr/>
                    <a:lstStyle/>
                    <a:p>
                      <a:pPr>
                        <a:buNone/>
                      </a:pPr>
                      <a:endParaRPr lang="zh-CN" altLang="en-US"/>
                    </a:p>
                  </a:txBody>
                  <a:tcPr/>
                </a:tc>
              </a:tr>
              <a:tr h="213360">
                <a:tc rowSpan="3">
                  <a:txBody>
                    <a:bodyPr/>
                    <a:lstStyle/>
                    <a:p>
                      <a:pPr>
                        <a:buNone/>
                      </a:pPr>
                      <a:r>
                        <a:rPr lang="zh-CN" altLang="en-US"/>
                        <a:t>计时 API</a:t>
                      </a:r>
                    </a:p>
                  </a:txBody>
                  <a:tcPr/>
                </a:tc>
                <a:tc>
                  <a:txBody>
                    <a:bodyPr/>
                    <a:lstStyle/>
                    <a:p>
                      <a:pPr>
                        <a:buNone/>
                      </a:pPr>
                      <a:r>
                        <a:rPr lang="zh-CN" altLang="en-US" sz="1200"/>
                        <a:t>服务器计时 (Server Timing)</a:t>
                      </a:r>
                    </a:p>
                    <a:p>
                      <a:pPr>
                        <a:buNone/>
                      </a:pPr>
                      <a:r>
                        <a:rPr lang="zh-CN" altLang="en-US" sz="1200"/>
                        <a:t>Web 性能工作组 (Web Performance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213360">
                <a:tc vMerge="1">
                  <a:txBody>
                    <a:bodyPr/>
                    <a:lstStyle/>
                    <a:p>
                      <a:endParaRPr lang="zh-CN"/>
                    </a:p>
                  </a:txBody>
                  <a:tcPr/>
                </a:tc>
                <a:tc>
                  <a:txBody>
                    <a:bodyPr/>
                    <a:lstStyle/>
                    <a:p>
                      <a:pPr>
                        <a:buNone/>
                      </a:pPr>
                      <a:r>
                        <a:rPr lang="zh-CN" altLang="en-US" sz="1200"/>
                        <a:t>长任务 API 第一版 (Long Tasks API 1)</a:t>
                      </a:r>
                    </a:p>
                    <a:p>
                      <a:pPr>
                        <a:buNone/>
                      </a:pPr>
                      <a:r>
                        <a:rPr lang="zh-CN" altLang="en-US" sz="1200"/>
                        <a:t>Web 性能工作组 (Web Performance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213360">
                <a:tc vMerge="1">
                  <a:txBody>
                    <a:bodyPr/>
                    <a:lstStyle/>
                    <a:p>
                      <a:endParaRPr lang="zh-CN"/>
                    </a:p>
                  </a:txBody>
                  <a:tcPr/>
                </a:tc>
                <a:tc>
                  <a:txBody>
                    <a:bodyPr/>
                    <a:lstStyle/>
                    <a:p>
                      <a:pPr>
                        <a:buNone/>
                      </a:pPr>
                      <a:r>
                        <a:rPr lang="zh-CN" altLang="en-US" sz="1200"/>
                        <a:t>绘制计时第一版 (Paint Timing 1)</a:t>
                      </a:r>
                    </a:p>
                    <a:p>
                      <a:pPr>
                        <a:buNone/>
                      </a:pPr>
                      <a:r>
                        <a:rPr lang="zh-CN" altLang="en-US" sz="1200"/>
                        <a:t>Web 性能工作组 (Web Performance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bl>
          </a:graphicData>
        </a:graphic>
      </p:graphicFrame>
      <p:pic>
        <p:nvPicPr>
          <p:cNvPr id="52" name="图片 51" descr="uc"/>
          <p:cNvPicPr>
            <a:picLocks noChangeAspect="1"/>
          </p:cNvPicPr>
          <p:nvPr/>
        </p:nvPicPr>
        <p:blipFill>
          <a:blip r:embed="rId3"/>
          <a:stretch>
            <a:fillRect/>
          </a:stretch>
        </p:blipFill>
        <p:spPr>
          <a:xfrm>
            <a:off x="10533380" y="1909445"/>
            <a:ext cx="549910" cy="549910"/>
          </a:xfrm>
          <a:prstGeom prst="rect">
            <a:avLst/>
          </a:prstGeom>
        </p:spPr>
      </p:pic>
      <p:pic>
        <p:nvPicPr>
          <p:cNvPr id="56" name="图片 55" descr="chrome"/>
          <p:cNvPicPr>
            <a:picLocks noChangeAspect="1"/>
          </p:cNvPicPr>
          <p:nvPr/>
        </p:nvPicPr>
        <p:blipFill>
          <a:blip r:embed="rId4"/>
          <a:stretch>
            <a:fillRect/>
          </a:stretch>
        </p:blipFill>
        <p:spPr>
          <a:xfrm>
            <a:off x="9390380" y="1911985"/>
            <a:ext cx="571500" cy="571500"/>
          </a:xfrm>
          <a:prstGeom prst="rect">
            <a:avLst/>
          </a:prstGeom>
        </p:spPr>
      </p:pic>
      <p:pic>
        <p:nvPicPr>
          <p:cNvPr id="80" name="图片 79"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548370" y="1887855"/>
            <a:ext cx="623570" cy="623570"/>
          </a:xfrm>
          <a:prstGeom prst="rect">
            <a:avLst/>
          </a:prstGeom>
        </p:spPr>
      </p:pic>
      <p:sp>
        <p:nvSpPr>
          <p:cNvPr id="64" name="文本框 63"/>
          <p:cNvSpPr txBox="1"/>
          <p:nvPr/>
        </p:nvSpPr>
        <p:spPr>
          <a:xfrm>
            <a:off x="156210" y="3131185"/>
            <a:ext cx="2740660" cy="368300"/>
          </a:xfrm>
          <a:prstGeom prst="rect">
            <a:avLst/>
          </a:prstGeom>
          <a:noFill/>
        </p:spPr>
        <p:txBody>
          <a:bodyPr wrap="square" rtlCol="0">
            <a:spAutoFit/>
          </a:bodyPr>
          <a:lstStyle/>
          <a:p>
            <a:pPr algn="ctr"/>
            <a:r>
              <a:rPr lang="zh-CN" altLang="en-US" sz="1800"/>
              <a:t>性能和调优</a:t>
            </a:r>
          </a:p>
        </p:txBody>
      </p:sp>
      <p:pic>
        <p:nvPicPr>
          <p:cNvPr id="3" name="图片 2" descr="qq"/>
          <p:cNvPicPr>
            <a:picLocks noChangeAspect="1"/>
          </p:cNvPicPr>
          <p:nvPr/>
        </p:nvPicPr>
        <p:blipFill>
          <a:blip r:embed="rId7"/>
          <a:stretch>
            <a:fillRect/>
          </a:stretch>
        </p:blipFill>
        <p:spPr>
          <a:xfrm>
            <a:off x="11155045" y="1926590"/>
            <a:ext cx="528320" cy="528320"/>
          </a:xfrm>
          <a:prstGeom prst="rect">
            <a:avLst/>
          </a:prstGeom>
        </p:spPr>
      </p:pic>
      <p:pic>
        <p:nvPicPr>
          <p:cNvPr id="70" name="图片 69" descr="mobile-performance"/>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791845" y="1551305"/>
            <a:ext cx="1440000" cy="1440000"/>
          </a:xfrm>
          <a:prstGeom prst="rect">
            <a:avLst/>
          </a:prstGeom>
        </p:spPr>
      </p:pic>
      <p:pic>
        <p:nvPicPr>
          <p:cNvPr id="6" name="图片 5" descr="c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8599170" y="2511425"/>
            <a:ext cx="615315" cy="615315"/>
          </a:xfrm>
          <a:prstGeom prst="rect">
            <a:avLst/>
          </a:prstGeom>
        </p:spPr>
      </p:pic>
      <p:pic>
        <p:nvPicPr>
          <p:cNvPr id="2" name="图片 1" descr="chrome"/>
          <p:cNvPicPr>
            <a:picLocks noChangeAspect="1"/>
          </p:cNvPicPr>
          <p:nvPr/>
        </p:nvPicPr>
        <p:blipFill>
          <a:blip r:embed="rId4"/>
          <a:stretch>
            <a:fillRect/>
          </a:stretch>
        </p:blipFill>
        <p:spPr>
          <a:xfrm>
            <a:off x="9382125" y="2559685"/>
            <a:ext cx="571500" cy="571500"/>
          </a:xfrm>
          <a:prstGeom prst="rect">
            <a:avLst/>
          </a:prstGeom>
        </p:spPr>
      </p:pic>
      <p:pic>
        <p:nvPicPr>
          <p:cNvPr id="7" name="图片 6"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599170" y="3208655"/>
            <a:ext cx="623570" cy="623570"/>
          </a:xfrm>
          <a:prstGeom prst="rect">
            <a:avLst/>
          </a:prstGeom>
        </p:spPr>
      </p:pic>
      <p:pic>
        <p:nvPicPr>
          <p:cNvPr id="14" name="图片 13" descr="chrome"/>
          <p:cNvPicPr>
            <a:picLocks noChangeAspect="1"/>
          </p:cNvPicPr>
          <p:nvPr/>
        </p:nvPicPr>
        <p:blipFill>
          <a:blip r:embed="rId4"/>
          <a:stretch>
            <a:fillRect/>
          </a:stretch>
        </p:blipFill>
        <p:spPr>
          <a:xfrm>
            <a:off x="9390380" y="3208655"/>
            <a:ext cx="571500" cy="571500"/>
          </a:xfrm>
          <a:prstGeom prst="rect">
            <a:avLst/>
          </a:prstGeom>
        </p:spPr>
      </p:pic>
      <p:pic>
        <p:nvPicPr>
          <p:cNvPr id="17" name="图片 16" descr="uc"/>
          <p:cNvPicPr>
            <a:picLocks noChangeAspect="1"/>
          </p:cNvPicPr>
          <p:nvPr/>
        </p:nvPicPr>
        <p:blipFill>
          <a:blip r:embed="rId3"/>
          <a:stretch>
            <a:fillRect/>
          </a:stretch>
        </p:blipFill>
        <p:spPr>
          <a:xfrm>
            <a:off x="10533380" y="3219450"/>
            <a:ext cx="549910" cy="549910"/>
          </a:xfrm>
          <a:prstGeom prst="rect">
            <a:avLst/>
          </a:prstGeom>
        </p:spPr>
      </p:pic>
      <p:pic>
        <p:nvPicPr>
          <p:cNvPr id="18" name="图片 17" descr="qq"/>
          <p:cNvPicPr>
            <a:picLocks noChangeAspect="1"/>
          </p:cNvPicPr>
          <p:nvPr/>
        </p:nvPicPr>
        <p:blipFill>
          <a:blip r:embed="rId7"/>
          <a:stretch>
            <a:fillRect/>
          </a:stretch>
        </p:blipFill>
        <p:spPr>
          <a:xfrm>
            <a:off x="11155045" y="3208655"/>
            <a:ext cx="528320" cy="528320"/>
          </a:xfrm>
          <a:prstGeom prst="rect">
            <a:avLst/>
          </a:prstGeom>
        </p:spPr>
      </p:pic>
      <p:pic>
        <p:nvPicPr>
          <p:cNvPr id="20" name="图片 19" descr="chrome"/>
          <p:cNvPicPr>
            <a:picLocks noChangeAspect="1"/>
          </p:cNvPicPr>
          <p:nvPr/>
        </p:nvPicPr>
        <p:blipFill>
          <a:blip r:embed="rId4"/>
          <a:stretch>
            <a:fillRect/>
          </a:stretch>
        </p:blipFill>
        <p:spPr>
          <a:xfrm>
            <a:off x="9390380" y="3832225"/>
            <a:ext cx="571500" cy="571500"/>
          </a:xfrm>
          <a:prstGeom prst="rect">
            <a:avLst/>
          </a:prstGeom>
        </p:spPr>
      </p:pic>
      <p:pic>
        <p:nvPicPr>
          <p:cNvPr id="22" name="图片 21" descr="uc"/>
          <p:cNvPicPr>
            <a:picLocks noChangeAspect="1"/>
          </p:cNvPicPr>
          <p:nvPr/>
        </p:nvPicPr>
        <p:blipFill>
          <a:blip r:embed="rId3"/>
          <a:stretch>
            <a:fillRect/>
          </a:stretch>
        </p:blipFill>
        <p:spPr>
          <a:xfrm>
            <a:off x="9961880" y="3865245"/>
            <a:ext cx="549910" cy="549910"/>
          </a:xfrm>
          <a:prstGeom prst="rect">
            <a:avLst/>
          </a:prstGeom>
        </p:spPr>
      </p:pic>
      <p:pic>
        <p:nvPicPr>
          <p:cNvPr id="23" name="图片 22" descr="c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8607425" y="3832225"/>
            <a:ext cx="615315" cy="615315"/>
          </a:xfrm>
          <a:prstGeom prst="rect">
            <a:avLst/>
          </a:prstGeom>
        </p:spPr>
      </p:pic>
      <p:pic>
        <p:nvPicPr>
          <p:cNvPr id="24" name="图片 23"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607425" y="4447540"/>
            <a:ext cx="623570" cy="623570"/>
          </a:xfrm>
          <a:prstGeom prst="rect">
            <a:avLst/>
          </a:prstGeom>
        </p:spPr>
      </p:pic>
      <p:pic>
        <p:nvPicPr>
          <p:cNvPr id="25" name="图片 24"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607425" y="5143500"/>
            <a:ext cx="623570" cy="623570"/>
          </a:xfrm>
          <a:prstGeom prst="rect">
            <a:avLst/>
          </a:prstGeom>
        </p:spPr>
      </p:pic>
      <p:pic>
        <p:nvPicPr>
          <p:cNvPr id="26" name="图片 25" descr="wd"/>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607425" y="5767070"/>
            <a:ext cx="623570" cy="623570"/>
          </a:xfrm>
          <a:prstGeom prst="rect">
            <a:avLst/>
          </a:prstGeom>
        </p:spPr>
      </p:pic>
      <p:pic>
        <p:nvPicPr>
          <p:cNvPr id="27" name="图片 26" descr="chrome"/>
          <p:cNvPicPr>
            <a:picLocks noChangeAspect="1"/>
          </p:cNvPicPr>
          <p:nvPr/>
        </p:nvPicPr>
        <p:blipFill>
          <a:blip r:embed="rId4"/>
          <a:stretch>
            <a:fillRect/>
          </a:stretch>
        </p:blipFill>
        <p:spPr>
          <a:xfrm>
            <a:off x="9390380" y="4499610"/>
            <a:ext cx="571500" cy="571500"/>
          </a:xfrm>
          <a:prstGeom prst="rect">
            <a:avLst/>
          </a:prstGeom>
        </p:spPr>
      </p:pic>
      <p:pic>
        <p:nvPicPr>
          <p:cNvPr id="28" name="图片 27" descr="chrome"/>
          <p:cNvPicPr>
            <a:picLocks noChangeAspect="1"/>
          </p:cNvPicPr>
          <p:nvPr/>
        </p:nvPicPr>
        <p:blipFill>
          <a:blip r:embed="rId4"/>
          <a:stretch>
            <a:fillRect/>
          </a:stretch>
        </p:blipFill>
        <p:spPr>
          <a:xfrm>
            <a:off x="9390380" y="5143500"/>
            <a:ext cx="571500" cy="571500"/>
          </a:xfrm>
          <a:prstGeom prst="rect">
            <a:avLst/>
          </a:prstGeom>
        </p:spPr>
      </p:pic>
      <p:pic>
        <p:nvPicPr>
          <p:cNvPr id="29" name="图片 28" descr="chrome"/>
          <p:cNvPicPr>
            <a:picLocks noChangeAspect="1"/>
          </p:cNvPicPr>
          <p:nvPr/>
        </p:nvPicPr>
        <p:blipFill>
          <a:blip r:embed="rId4"/>
          <a:stretch>
            <a:fillRect/>
          </a:stretch>
        </p:blipFill>
        <p:spPr>
          <a:xfrm>
            <a:off x="9390380" y="5767070"/>
            <a:ext cx="571500" cy="571500"/>
          </a:xfrm>
          <a:prstGeom prst="rect">
            <a:avLst/>
          </a:prstGeom>
        </p:spPr>
      </p:pic>
      <p:pic>
        <p:nvPicPr>
          <p:cNvPr id="8" name="图片 7" descr="ic_launcher_browser"/>
          <p:cNvPicPr>
            <a:picLocks noChangeAspect="1"/>
          </p:cNvPicPr>
          <p:nvPr/>
        </p:nvPicPr>
        <p:blipFill>
          <a:blip r:embed="rId12"/>
          <a:stretch>
            <a:fillRect/>
          </a:stretch>
        </p:blipFill>
        <p:spPr>
          <a:xfrm>
            <a:off x="9961880" y="1949450"/>
            <a:ext cx="534035" cy="534035"/>
          </a:xfrm>
          <a:prstGeom prst="rect">
            <a:avLst/>
          </a:prstGeom>
        </p:spPr>
      </p:pic>
      <p:pic>
        <p:nvPicPr>
          <p:cNvPr id="9" name="图片 8" descr="ic_launcher_browser"/>
          <p:cNvPicPr>
            <a:picLocks noChangeAspect="1"/>
          </p:cNvPicPr>
          <p:nvPr/>
        </p:nvPicPr>
        <p:blipFill>
          <a:blip r:embed="rId12"/>
          <a:stretch>
            <a:fillRect/>
          </a:stretch>
        </p:blipFill>
        <p:spPr>
          <a:xfrm>
            <a:off x="9961880" y="2578735"/>
            <a:ext cx="534035" cy="534035"/>
          </a:xfrm>
          <a:prstGeom prst="rect">
            <a:avLst/>
          </a:prstGeom>
        </p:spPr>
      </p:pic>
      <p:pic>
        <p:nvPicPr>
          <p:cNvPr id="10" name="图片 9" descr="ic_launcher_browser"/>
          <p:cNvPicPr>
            <a:picLocks noChangeAspect="1"/>
          </p:cNvPicPr>
          <p:nvPr/>
        </p:nvPicPr>
        <p:blipFill>
          <a:blip r:embed="rId12"/>
          <a:stretch>
            <a:fillRect/>
          </a:stretch>
        </p:blipFill>
        <p:spPr>
          <a:xfrm>
            <a:off x="9961880" y="3246120"/>
            <a:ext cx="534035" cy="534035"/>
          </a:xfrm>
          <a:prstGeom prst="rect">
            <a:avLst/>
          </a:prstGeom>
        </p:spPr>
      </p:pic>
      <p:pic>
        <p:nvPicPr>
          <p:cNvPr id="12" name="图片 11" descr="ic_launcher_browser"/>
          <p:cNvPicPr>
            <a:picLocks noChangeAspect="1"/>
          </p:cNvPicPr>
          <p:nvPr/>
        </p:nvPicPr>
        <p:blipFill>
          <a:blip r:embed="rId12"/>
          <a:stretch>
            <a:fillRect/>
          </a:stretch>
        </p:blipFill>
        <p:spPr>
          <a:xfrm>
            <a:off x="9999345" y="5180965"/>
            <a:ext cx="534035" cy="534035"/>
          </a:xfrm>
          <a:prstGeom prst="rect">
            <a:avLst/>
          </a:prstGeom>
        </p:spPr>
      </p:pic>
      <p:pic>
        <p:nvPicPr>
          <p:cNvPr id="13" name="图片 12" descr="ic_launcher_browser"/>
          <p:cNvPicPr>
            <a:picLocks noChangeAspect="1"/>
          </p:cNvPicPr>
          <p:nvPr/>
        </p:nvPicPr>
        <p:blipFill>
          <a:blip r:embed="rId12"/>
          <a:stretch>
            <a:fillRect/>
          </a:stretch>
        </p:blipFill>
        <p:spPr>
          <a:xfrm>
            <a:off x="9999345" y="5786120"/>
            <a:ext cx="534035" cy="534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490980"/>
          <a:ext cx="9307830" cy="358140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320040">
                <a:tc rowSpan="2">
                  <a:txBody>
                    <a:bodyPr/>
                    <a:lstStyle/>
                    <a:p>
                      <a:pPr>
                        <a:buNone/>
                      </a:pPr>
                      <a:r>
                        <a:rPr lang="zh-CN" altLang="en-US"/>
                        <a:t>渲染性能</a:t>
                      </a:r>
                    </a:p>
                  </a:txBody>
                  <a:tcPr/>
                </a:tc>
                <a:tc>
                  <a:txBody>
                    <a:bodyPr/>
                    <a:lstStyle/>
                    <a:p>
                      <a:pPr>
                        <a:buNone/>
                      </a:pPr>
                      <a:r>
                        <a:rPr lang="zh-CN" altLang="en-US" sz="1200"/>
                        <a:t>CSS Will Change Module Level 1</a:t>
                      </a:r>
                    </a:p>
                    <a:p>
                      <a:pPr>
                        <a:buNone/>
                      </a:pPr>
                      <a:r>
                        <a:rPr lang="zh-CN" altLang="en-US" sz="1200"/>
                        <a:t>CSS 工作组 (CSS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320040">
                <a:tc vMerge="1">
                  <a:txBody>
                    <a:bodyPr/>
                    <a:lstStyle/>
                    <a:p>
                      <a:endParaRPr lang="zh-CN"/>
                    </a:p>
                  </a:txBody>
                  <a:tcPr/>
                </a:tc>
                <a:tc>
                  <a:txBody>
                    <a:bodyPr/>
                    <a:lstStyle/>
                    <a:p>
                      <a:pPr>
                        <a:buNone/>
                      </a:pPr>
                      <a:r>
                        <a:rPr lang="zh-CN" altLang="en-US" sz="1200"/>
                        <a:t>CSS Containment Module Level 1</a:t>
                      </a:r>
                    </a:p>
                    <a:p>
                      <a:pPr>
                        <a:buNone/>
                      </a:pPr>
                      <a:r>
                        <a:rPr lang="zh-CN" altLang="en-US" sz="1200"/>
                        <a:t>CSS 工作组 (CSS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底层字节码格式</a:t>
                      </a:r>
                    </a:p>
                  </a:txBody>
                  <a:tcPr/>
                </a:tc>
                <a:tc>
                  <a:txBody>
                    <a:bodyPr/>
                    <a:lstStyle/>
                    <a:p>
                      <a:pPr>
                        <a:buNone/>
                      </a:pPr>
                      <a:r>
                        <a:rPr lang="zh-CN" altLang="en-US" sz="1200"/>
                        <a:t>WebAssembly</a:t>
                      </a:r>
                    </a:p>
                    <a:p>
                      <a:pPr>
                        <a:buNone/>
                      </a:pPr>
                      <a:r>
                        <a:rPr lang="zh-CN" altLang="en-US" sz="1200"/>
                        <a:t>WebAssembly 工作组 (WebAssembly Working Group)</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无限滚动</a:t>
                      </a:r>
                    </a:p>
                  </a:txBody>
                  <a:tcPr/>
                </a:tc>
                <a:tc>
                  <a:txBody>
                    <a:bodyPr/>
                    <a:lstStyle/>
                    <a:p>
                      <a:pPr>
                        <a:buNone/>
                      </a:pPr>
                      <a:r>
                        <a:rPr lang="zh-CN" altLang="en-US" sz="1200"/>
                        <a:t>交叉观察器 (Intersection Observer)</a:t>
                      </a:r>
                    </a:p>
                    <a:p>
                      <a:pPr>
                        <a:buNone/>
                      </a:pPr>
                      <a:r>
                        <a:rPr lang="zh-CN" altLang="en-US" sz="1200"/>
                        <a:t>Web 平台工作组 (Web Platform Working Group)</a:t>
                      </a:r>
                    </a:p>
                  </a:txBody>
                  <a:tcPr/>
                </a:tc>
                <a:tc>
                  <a:txBody>
                    <a:bodyPr/>
                    <a:lstStyle/>
                    <a:p>
                      <a:pPr>
                        <a:buNone/>
                      </a:pPr>
                      <a:endParaRPr lang="zh-CN" altLang="en-US"/>
                    </a:p>
                  </a:txBody>
                  <a:tcPr/>
                </a:tc>
                <a:tc>
                  <a:txBody>
                    <a:bodyPr/>
                    <a:lstStyle/>
                    <a:p>
                      <a:pPr>
                        <a:buNone/>
                      </a:pPr>
                      <a:endParaRPr lang="zh-CN" altLang="en-US"/>
                    </a:p>
                  </a:txBody>
                  <a:tcPr/>
                </a:tc>
              </a:tr>
              <a:tr h="213360">
                <a:tc>
                  <a:txBody>
                    <a:bodyPr/>
                    <a:lstStyle/>
                    <a:p>
                      <a:pPr>
                        <a:buNone/>
                      </a:pPr>
                      <a:r>
                        <a:rPr lang="zh-CN" altLang="en-US"/>
                        <a:t>实时通讯</a:t>
                      </a:r>
                    </a:p>
                  </a:txBody>
                  <a:tcPr/>
                </a:tc>
                <a:tc>
                  <a:txBody>
                    <a:bodyPr/>
                    <a:lstStyle/>
                    <a:p>
                      <a:pPr>
                        <a:buNone/>
                      </a:pPr>
                      <a:r>
                        <a:rPr lang="zh-CN" altLang="en-US" sz="1200"/>
                        <a:t>WebRTC统计信息API标识 (Identifiers for WebRTC's Statistics API)</a:t>
                      </a:r>
                    </a:p>
                    <a:p>
                      <a:pPr>
                        <a:buNone/>
                      </a:pPr>
                      <a:r>
                        <a:rPr lang="zh-CN" altLang="en-US" sz="1200"/>
                        <a:t>Web 实时通讯工作组 (WebRTC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pic>
        <p:nvPicPr>
          <p:cNvPr id="52" name="图片 51" descr="uc"/>
          <p:cNvPicPr>
            <a:picLocks noChangeAspect="1"/>
          </p:cNvPicPr>
          <p:nvPr/>
        </p:nvPicPr>
        <p:blipFill>
          <a:blip r:embed="rId3"/>
          <a:stretch>
            <a:fillRect/>
          </a:stretch>
        </p:blipFill>
        <p:spPr>
          <a:xfrm>
            <a:off x="9961880" y="1922780"/>
            <a:ext cx="549910" cy="549910"/>
          </a:xfrm>
          <a:prstGeom prst="rect">
            <a:avLst/>
          </a:prstGeom>
        </p:spPr>
      </p:pic>
      <p:pic>
        <p:nvPicPr>
          <p:cNvPr id="56" name="图片 55" descr="chrome"/>
          <p:cNvPicPr>
            <a:picLocks noChangeAspect="1"/>
          </p:cNvPicPr>
          <p:nvPr/>
        </p:nvPicPr>
        <p:blipFill>
          <a:blip r:embed="rId4"/>
          <a:stretch>
            <a:fillRect/>
          </a:stretch>
        </p:blipFill>
        <p:spPr>
          <a:xfrm>
            <a:off x="9390380" y="1911985"/>
            <a:ext cx="571500" cy="571500"/>
          </a:xfrm>
          <a:prstGeom prst="rect">
            <a:avLst/>
          </a:prstGeom>
        </p:spPr>
      </p:pic>
      <p:sp>
        <p:nvSpPr>
          <p:cNvPr id="64" name="文本框 63"/>
          <p:cNvSpPr txBox="1"/>
          <p:nvPr/>
        </p:nvSpPr>
        <p:spPr>
          <a:xfrm>
            <a:off x="156210" y="3131185"/>
            <a:ext cx="2740660" cy="368300"/>
          </a:xfrm>
          <a:prstGeom prst="rect">
            <a:avLst/>
          </a:prstGeom>
          <a:noFill/>
        </p:spPr>
        <p:txBody>
          <a:bodyPr wrap="square" rtlCol="0">
            <a:spAutoFit/>
          </a:bodyPr>
          <a:lstStyle/>
          <a:p>
            <a:pPr algn="ctr"/>
            <a:r>
              <a:rPr lang="zh-CN" altLang="en-US" sz="1800"/>
              <a:t>性能和调优</a:t>
            </a:r>
          </a:p>
        </p:txBody>
      </p:sp>
      <p:pic>
        <p:nvPicPr>
          <p:cNvPr id="70" name="图片 69" descr="mobile-performance"/>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91845" y="1551305"/>
            <a:ext cx="1440000" cy="1440000"/>
          </a:xfrm>
          <a:prstGeom prst="rect">
            <a:avLst/>
          </a:prstGeom>
        </p:spPr>
      </p:pic>
      <p:pic>
        <p:nvPicPr>
          <p:cNvPr id="6" name="图片 5" descr="c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9170" y="2511425"/>
            <a:ext cx="615315" cy="615315"/>
          </a:xfrm>
          <a:prstGeom prst="rect">
            <a:avLst/>
          </a:prstGeom>
        </p:spPr>
      </p:pic>
      <p:pic>
        <p:nvPicPr>
          <p:cNvPr id="2" name="图片 1" descr="chrome"/>
          <p:cNvPicPr>
            <a:picLocks noChangeAspect="1"/>
          </p:cNvPicPr>
          <p:nvPr/>
        </p:nvPicPr>
        <p:blipFill>
          <a:blip r:embed="rId4"/>
          <a:stretch>
            <a:fillRect/>
          </a:stretch>
        </p:blipFill>
        <p:spPr>
          <a:xfrm>
            <a:off x="9382125" y="2559685"/>
            <a:ext cx="571500" cy="571500"/>
          </a:xfrm>
          <a:prstGeom prst="rect">
            <a:avLst/>
          </a:prstGeom>
        </p:spPr>
      </p:pic>
      <p:pic>
        <p:nvPicPr>
          <p:cNvPr id="14" name="图片 13" descr="chrome"/>
          <p:cNvPicPr>
            <a:picLocks noChangeAspect="1"/>
          </p:cNvPicPr>
          <p:nvPr/>
        </p:nvPicPr>
        <p:blipFill>
          <a:blip r:embed="rId4"/>
          <a:stretch>
            <a:fillRect/>
          </a:stretch>
        </p:blipFill>
        <p:spPr>
          <a:xfrm>
            <a:off x="9390380" y="3208655"/>
            <a:ext cx="571500" cy="571500"/>
          </a:xfrm>
          <a:prstGeom prst="rect">
            <a:avLst/>
          </a:prstGeom>
        </p:spPr>
      </p:pic>
      <p:pic>
        <p:nvPicPr>
          <p:cNvPr id="20" name="图片 19" descr="chrome"/>
          <p:cNvPicPr>
            <a:picLocks noChangeAspect="1"/>
          </p:cNvPicPr>
          <p:nvPr/>
        </p:nvPicPr>
        <p:blipFill>
          <a:blip r:embed="rId4"/>
          <a:stretch>
            <a:fillRect/>
          </a:stretch>
        </p:blipFill>
        <p:spPr>
          <a:xfrm>
            <a:off x="9390380" y="3832225"/>
            <a:ext cx="571500" cy="571500"/>
          </a:xfrm>
          <a:prstGeom prst="rect">
            <a:avLst/>
          </a:prstGeom>
        </p:spPr>
      </p:pic>
      <p:pic>
        <p:nvPicPr>
          <p:cNvPr id="22" name="图片 21" descr="uc"/>
          <p:cNvPicPr>
            <a:picLocks noChangeAspect="1"/>
          </p:cNvPicPr>
          <p:nvPr/>
        </p:nvPicPr>
        <p:blipFill>
          <a:blip r:embed="rId3"/>
          <a:stretch>
            <a:fillRect/>
          </a:stretch>
        </p:blipFill>
        <p:spPr>
          <a:xfrm>
            <a:off x="10533380" y="3853815"/>
            <a:ext cx="549910" cy="549910"/>
          </a:xfrm>
          <a:prstGeom prst="rect">
            <a:avLst/>
          </a:prstGeom>
        </p:spPr>
      </p:pic>
      <p:pic>
        <p:nvPicPr>
          <p:cNvPr id="27" name="图片 26" descr="chrome"/>
          <p:cNvPicPr>
            <a:picLocks noChangeAspect="1"/>
          </p:cNvPicPr>
          <p:nvPr/>
        </p:nvPicPr>
        <p:blipFill>
          <a:blip r:embed="rId4"/>
          <a:stretch>
            <a:fillRect/>
          </a:stretch>
        </p:blipFill>
        <p:spPr>
          <a:xfrm>
            <a:off x="9390380" y="4499610"/>
            <a:ext cx="571500" cy="571500"/>
          </a:xfrm>
          <a:prstGeom prst="rect">
            <a:avLst/>
          </a:prstGeom>
        </p:spPr>
      </p:pic>
      <p:pic>
        <p:nvPicPr>
          <p:cNvPr id="8" name="图片 7" descr="c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9170" y="1911985"/>
            <a:ext cx="615315" cy="615315"/>
          </a:xfrm>
          <a:prstGeom prst="rect">
            <a:avLst/>
          </a:prstGeom>
        </p:spPr>
      </p:pic>
      <p:pic>
        <p:nvPicPr>
          <p:cNvPr id="9" name="图片 8" descr="uc"/>
          <p:cNvPicPr>
            <a:picLocks noChangeAspect="1"/>
          </p:cNvPicPr>
          <p:nvPr/>
        </p:nvPicPr>
        <p:blipFill>
          <a:blip r:embed="rId3"/>
          <a:stretch>
            <a:fillRect/>
          </a:stretch>
        </p:blipFill>
        <p:spPr>
          <a:xfrm>
            <a:off x="10533380" y="2595245"/>
            <a:ext cx="549910" cy="549910"/>
          </a:xfrm>
          <a:prstGeom prst="rect">
            <a:avLst/>
          </a:prstGeom>
        </p:spPr>
      </p:pic>
      <p:pic>
        <p:nvPicPr>
          <p:cNvPr id="81" name="图片 80" descr="ed"/>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539480" y="3136900"/>
            <a:ext cx="675005" cy="675005"/>
          </a:xfrm>
          <a:prstGeom prst="rect">
            <a:avLst/>
          </a:prstGeom>
        </p:spPr>
      </p:pic>
      <p:pic>
        <p:nvPicPr>
          <p:cNvPr id="10" name="图片 9" descr="wd"/>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8564880" y="3832225"/>
            <a:ext cx="623570" cy="623570"/>
          </a:xfrm>
          <a:prstGeom prst="rect">
            <a:avLst/>
          </a:prstGeom>
        </p:spPr>
      </p:pic>
      <p:pic>
        <p:nvPicPr>
          <p:cNvPr id="11" name="图片 10" descr="c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599170" y="4478020"/>
            <a:ext cx="615315" cy="615315"/>
          </a:xfrm>
          <a:prstGeom prst="rect">
            <a:avLst/>
          </a:prstGeom>
        </p:spPr>
      </p:pic>
      <p:pic>
        <p:nvPicPr>
          <p:cNvPr id="7" name="图片 6" descr="ic_launcher_browser"/>
          <p:cNvPicPr>
            <a:picLocks noChangeAspect="1"/>
          </p:cNvPicPr>
          <p:nvPr/>
        </p:nvPicPr>
        <p:blipFill>
          <a:blip r:embed="rId13"/>
          <a:stretch>
            <a:fillRect/>
          </a:stretch>
        </p:blipFill>
        <p:spPr>
          <a:xfrm>
            <a:off x="9961880" y="2602865"/>
            <a:ext cx="534035" cy="534035"/>
          </a:xfrm>
          <a:prstGeom prst="rect">
            <a:avLst/>
          </a:prstGeom>
        </p:spPr>
      </p:pic>
      <p:pic>
        <p:nvPicPr>
          <p:cNvPr id="13" name="图片 12" descr="ic_launcher_browser"/>
          <p:cNvPicPr>
            <a:picLocks noChangeAspect="1"/>
          </p:cNvPicPr>
          <p:nvPr/>
        </p:nvPicPr>
        <p:blipFill>
          <a:blip r:embed="rId13"/>
          <a:stretch>
            <a:fillRect/>
          </a:stretch>
        </p:blipFill>
        <p:spPr>
          <a:xfrm>
            <a:off x="9961880" y="3850640"/>
            <a:ext cx="534035" cy="534035"/>
          </a:xfrm>
          <a:prstGeom prst="rect">
            <a:avLst/>
          </a:prstGeom>
        </p:spPr>
      </p:pic>
      <p:pic>
        <p:nvPicPr>
          <p:cNvPr id="17" name="图片 16" descr="ic_launcher_browser"/>
          <p:cNvPicPr>
            <a:picLocks noChangeAspect="1"/>
          </p:cNvPicPr>
          <p:nvPr/>
        </p:nvPicPr>
        <p:blipFill>
          <a:blip r:embed="rId13"/>
          <a:stretch>
            <a:fillRect/>
          </a:stretch>
        </p:blipFill>
        <p:spPr>
          <a:xfrm>
            <a:off x="9999345" y="4518660"/>
            <a:ext cx="534035" cy="534035"/>
          </a:xfrm>
          <a:prstGeom prst="rect">
            <a:avLst/>
          </a:prstGeom>
        </p:spPr>
      </p:pic>
      <p:pic>
        <p:nvPicPr>
          <p:cNvPr id="3" name="图片 2" descr="qq"/>
          <p:cNvPicPr>
            <a:picLocks noChangeAspect="1"/>
          </p:cNvPicPr>
          <p:nvPr/>
        </p:nvPicPr>
        <p:blipFill>
          <a:blip r:embed="rId14"/>
          <a:stretch>
            <a:fillRect/>
          </a:stretch>
        </p:blipFill>
        <p:spPr>
          <a:xfrm>
            <a:off x="10544175" y="1933575"/>
            <a:ext cx="528320" cy="528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490980"/>
          <a:ext cx="9307830" cy="504444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320040">
                <a:tc>
                  <a:txBody>
                    <a:bodyPr/>
                    <a:lstStyle/>
                    <a:p>
                      <a:pPr>
                        <a:buNone/>
                      </a:pPr>
                      <a:r>
                        <a:rPr lang="zh-CN" altLang="en-US"/>
                        <a:t>权限</a:t>
                      </a:r>
                    </a:p>
                  </a:txBody>
                  <a:tcPr/>
                </a:tc>
                <a:tc>
                  <a:txBody>
                    <a:bodyPr/>
                    <a:lstStyle/>
                    <a:p>
                      <a:pPr>
                        <a:buNone/>
                      </a:pPr>
                      <a:r>
                        <a:rPr lang="zh-CN" altLang="en-US" sz="1200"/>
                        <a:t>权限API (Permissions)</a:t>
                      </a:r>
                    </a:p>
                    <a:p>
                      <a:pPr>
                        <a:buNone/>
                      </a:pPr>
                      <a:r>
                        <a:rPr lang="zh-CN" altLang="en-US" sz="1200"/>
                        <a:t>Web 应用安全工作组 (Web Application Security Working Group)</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身份管理</a:t>
                      </a:r>
                    </a:p>
                  </a:txBody>
                  <a:tcPr/>
                </a:tc>
                <a:tc>
                  <a:txBody>
                    <a:bodyPr/>
                    <a:lstStyle/>
                    <a:p>
                      <a:pPr>
                        <a:buNone/>
                      </a:pPr>
                      <a:r>
                        <a:rPr lang="zh-CN" altLang="en-US" sz="1200"/>
                        <a:t>信任证管理 API 第一版 (Credential Management Level 1)</a:t>
                      </a:r>
                    </a:p>
                    <a:p>
                      <a:pPr>
                        <a:buNone/>
                      </a:pPr>
                      <a:r>
                        <a:rPr lang="zh-CN" altLang="en-US" sz="1200"/>
                        <a:t>Web 应用安全工作组 (Web Application Security Working Group)</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认证</a:t>
                      </a:r>
                    </a:p>
                  </a:txBody>
                  <a:tcPr/>
                </a:tc>
                <a:tc>
                  <a:txBody>
                    <a:bodyPr/>
                    <a:lstStyle/>
                    <a:p>
                      <a:pPr>
                        <a:buNone/>
                      </a:pPr>
                      <a:r>
                        <a:rPr lang="zh-CN" altLang="en-US" sz="1200"/>
                        <a:t>Web认证：一个访问公钥凭证的API (Web Authentication: An API for accessing Public Key Credentials Level 1)</a:t>
                      </a:r>
                    </a:p>
                    <a:p>
                      <a:pPr>
                        <a:buNone/>
                      </a:pPr>
                      <a:r>
                        <a:rPr lang="zh-CN" altLang="en-US" sz="1200"/>
                        <a:t>Web认证工作组 (Web Authentication Working Group)</a:t>
                      </a:r>
                    </a:p>
                  </a:txBody>
                  <a:tcPr/>
                </a:tc>
                <a:tc>
                  <a:txBody>
                    <a:bodyPr/>
                    <a:lstStyle/>
                    <a:p>
                      <a:pPr>
                        <a:buNone/>
                      </a:pPr>
                      <a:endParaRPr lang="zh-CN" altLang="en-US"/>
                    </a:p>
                  </a:txBody>
                  <a:tcPr/>
                </a:tc>
                <a:tc>
                  <a:txBody>
                    <a:bodyPr/>
                    <a:lstStyle/>
                    <a:p>
                      <a:pPr>
                        <a:buNone/>
                      </a:pPr>
                      <a:endParaRPr lang="zh-CN" altLang="en-US"/>
                    </a:p>
                  </a:txBody>
                  <a:tcPr/>
                </a:tc>
              </a:tr>
              <a:tr h="213360">
                <a:tc>
                  <a:txBody>
                    <a:bodyPr/>
                    <a:lstStyle/>
                    <a:p>
                      <a:pPr>
                        <a:buNone/>
                      </a:pPr>
                      <a:r>
                        <a:rPr lang="zh-CN" altLang="en-US"/>
                        <a:t>安全上下文</a:t>
                      </a:r>
                    </a:p>
                  </a:txBody>
                  <a:tcPr/>
                </a:tc>
                <a:tc>
                  <a:txBody>
                    <a:bodyPr/>
                    <a:lstStyle/>
                    <a:p>
                      <a:pPr>
                        <a:buNone/>
                      </a:pPr>
                      <a:r>
                        <a:rPr lang="zh-CN" altLang="en-US" sz="1200"/>
                        <a:t>安全上下文 (Secure Contexts)</a:t>
                      </a:r>
                    </a:p>
                    <a:p>
                      <a:pPr>
                        <a:buNone/>
                      </a:pPr>
                      <a:r>
                        <a:rPr lang="zh-CN" altLang="en-US" sz="1200"/>
                        <a:t>Web 应用安全工作组 (Web Application Security Working Group)</a:t>
                      </a:r>
                    </a:p>
                  </a:txBody>
                  <a:tcPr/>
                </a:tc>
                <a:tc>
                  <a:txBody>
                    <a:bodyPr/>
                    <a:lstStyle/>
                    <a:p>
                      <a:pPr>
                        <a:buNone/>
                      </a:pPr>
                      <a:endParaRPr lang="zh-CN" altLang="en-US"/>
                    </a:p>
                  </a:txBody>
                  <a:tcPr/>
                </a:tc>
                <a:tc>
                  <a:txBody>
                    <a:bodyPr/>
                    <a:lstStyle/>
                    <a:p>
                      <a:pPr>
                        <a:buNone/>
                      </a:pPr>
                      <a:endParaRPr lang="zh-CN" altLang="en-US"/>
                    </a:p>
                  </a:txBody>
                  <a:tcPr/>
                </a:tc>
              </a:tr>
              <a:tr h="213360">
                <a:tc>
                  <a:txBody>
                    <a:bodyPr/>
                    <a:lstStyle/>
                    <a:p>
                      <a:pPr>
                        <a:buNone/>
                      </a:pPr>
                      <a:r>
                        <a:rPr lang="zh-CN" altLang="en-US"/>
                        <a:t>采用 HTTPs</a:t>
                      </a:r>
                    </a:p>
                  </a:txBody>
                  <a:tcPr/>
                </a:tc>
                <a:tc>
                  <a:txBody>
                    <a:bodyPr/>
                    <a:lstStyle/>
                    <a:p>
                      <a:pPr>
                        <a:buNone/>
                      </a:pPr>
                      <a:r>
                        <a:rPr lang="zh-CN" altLang="en-US" sz="1200"/>
                        <a:t>升级不安全请求 (Upgrade Insecure Requests)</a:t>
                      </a:r>
                    </a:p>
                    <a:p>
                      <a:pPr>
                        <a:buNone/>
                      </a:pPr>
                      <a:r>
                        <a:rPr lang="zh-CN" altLang="en-US" sz="1200"/>
                        <a:t>Web 应用安全工作组 (Web Application Security Working Group)</a:t>
                      </a:r>
                    </a:p>
                  </a:txBody>
                  <a:tcPr/>
                </a:tc>
                <a:tc>
                  <a:txBody>
                    <a:bodyPr/>
                    <a:lstStyle/>
                    <a:p>
                      <a:pPr>
                        <a:buNone/>
                      </a:pPr>
                      <a:endParaRPr lang="zh-CN" altLang="en-US"/>
                    </a:p>
                  </a:txBody>
                  <a:tcPr/>
                </a:tc>
                <a:tc>
                  <a:txBody>
                    <a:bodyPr/>
                    <a:lstStyle/>
                    <a:p>
                      <a:pPr>
                        <a:buNone/>
                      </a:pPr>
                      <a:endParaRPr lang="zh-CN" altLang="en-US"/>
                    </a:p>
                  </a:txBody>
                  <a:tcPr/>
                </a:tc>
              </a:tr>
              <a:tr h="213360">
                <a:tc>
                  <a:txBody>
                    <a:bodyPr/>
                    <a:lstStyle/>
                    <a:p>
                      <a:pPr>
                        <a:buNone/>
                      </a:pPr>
                      <a:r>
                        <a:rPr lang="zh-CN" altLang="en-US"/>
                        <a:t>Referrer Policy</a:t>
                      </a:r>
                    </a:p>
                  </a:txBody>
                  <a:tcPr/>
                </a:tc>
                <a:tc>
                  <a:txBody>
                    <a:bodyPr/>
                    <a:lstStyle/>
                    <a:p>
                      <a:pPr>
                        <a:buNone/>
                      </a:pPr>
                      <a:r>
                        <a:rPr lang="zh-CN" altLang="en-US" sz="1200"/>
                        <a:t>Referrer Policy</a:t>
                      </a:r>
                    </a:p>
                    <a:p>
                      <a:pPr>
                        <a:buNone/>
                      </a:pPr>
                      <a:r>
                        <a:rPr lang="zh-CN" altLang="en-US" sz="1200"/>
                        <a:t>Web 应用安全工作组 (Web Application Security Working Group)</a:t>
                      </a:r>
                    </a:p>
                  </a:txBody>
                  <a:tcPr/>
                </a:tc>
                <a:tc>
                  <a:txBody>
                    <a:bodyPr/>
                    <a:lstStyle/>
                    <a:p>
                      <a:pPr>
                        <a:buNone/>
                      </a:pPr>
                      <a:endParaRPr lang="zh-CN" altLang="en-US"/>
                    </a:p>
                  </a:txBody>
                  <a:tcPr/>
                </a:tc>
                <a:tc>
                  <a:txBody>
                    <a:bodyPr/>
                    <a:lstStyle/>
                    <a:p>
                      <a:pPr>
                        <a:buNone/>
                      </a:pPr>
                      <a:endParaRPr lang="zh-CN" altLang="en-US"/>
                    </a:p>
                  </a:txBody>
                  <a:tcPr/>
                </a:tc>
              </a:tr>
              <a:tr h="213360">
                <a:tc>
                  <a:txBody>
                    <a:bodyPr/>
                    <a:lstStyle/>
                    <a:p>
                      <a:pPr>
                        <a:buNone/>
                      </a:pPr>
                      <a:r>
                        <a:rPr lang="zh-CN" altLang="en-US"/>
                        <a:t>沙盒</a:t>
                      </a:r>
                    </a:p>
                  </a:txBody>
                  <a:tcPr/>
                </a:tc>
                <a:tc>
                  <a:txBody>
                    <a:bodyPr/>
                    <a:lstStyle/>
                    <a:p>
                      <a:pPr>
                        <a:buNone/>
                      </a:pPr>
                      <a:r>
                        <a:rPr lang="zh-CN" altLang="en-US" sz="1200"/>
                        <a:t>用户界面安全性和可见性 API (User Interface Security and the Visibility API)</a:t>
                      </a:r>
                    </a:p>
                    <a:p>
                      <a:pPr>
                        <a:buNone/>
                      </a:pPr>
                      <a:r>
                        <a:rPr lang="zh-CN" altLang="en-US" sz="1200"/>
                        <a:t>Web 应用安全工作组 (Web Application Security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pic>
        <p:nvPicPr>
          <p:cNvPr id="56" name="图片 55" descr="chrome"/>
          <p:cNvPicPr>
            <a:picLocks noChangeAspect="1"/>
          </p:cNvPicPr>
          <p:nvPr/>
        </p:nvPicPr>
        <p:blipFill>
          <a:blip r:embed="rId3"/>
          <a:stretch>
            <a:fillRect/>
          </a:stretch>
        </p:blipFill>
        <p:spPr>
          <a:xfrm>
            <a:off x="9390380" y="1911985"/>
            <a:ext cx="571500" cy="571500"/>
          </a:xfrm>
          <a:prstGeom prst="rect">
            <a:avLst/>
          </a:prstGeom>
        </p:spPr>
      </p:pic>
      <p:sp>
        <p:nvSpPr>
          <p:cNvPr id="64" name="文本框 63"/>
          <p:cNvSpPr txBox="1"/>
          <p:nvPr/>
        </p:nvSpPr>
        <p:spPr>
          <a:xfrm>
            <a:off x="156210" y="3131185"/>
            <a:ext cx="2740660" cy="368300"/>
          </a:xfrm>
          <a:prstGeom prst="rect">
            <a:avLst/>
          </a:prstGeom>
          <a:noFill/>
        </p:spPr>
        <p:txBody>
          <a:bodyPr wrap="square" rtlCol="0">
            <a:spAutoFit/>
          </a:bodyPr>
          <a:lstStyle/>
          <a:p>
            <a:pPr algn="ctr"/>
            <a:r>
              <a:rPr lang="zh-CN" altLang="en-US" sz="1800"/>
              <a:t>安全和隐私</a:t>
            </a:r>
          </a:p>
        </p:txBody>
      </p:sp>
      <p:pic>
        <p:nvPicPr>
          <p:cNvPr id="6" name="图片 5" descr="cr"/>
          <p:cNvPicPr>
            <a:picLocks noChangeAspect="1"/>
          </p:cNvPicPr>
          <p:nvPr/>
        </p:nvPicPr>
        <p:blipFill>
          <a:blip r:embed="rId4"/>
          <a:stretch>
            <a:fillRect/>
          </a:stretch>
        </p:blipFill>
        <p:spPr>
          <a:xfrm>
            <a:off x="8599170" y="2511425"/>
            <a:ext cx="615315" cy="615315"/>
          </a:xfrm>
          <a:prstGeom prst="rect">
            <a:avLst/>
          </a:prstGeom>
        </p:spPr>
      </p:pic>
      <p:pic>
        <p:nvPicPr>
          <p:cNvPr id="2" name="图片 1" descr="chrome"/>
          <p:cNvPicPr>
            <a:picLocks noChangeAspect="1"/>
          </p:cNvPicPr>
          <p:nvPr/>
        </p:nvPicPr>
        <p:blipFill>
          <a:blip r:embed="rId3"/>
          <a:stretch>
            <a:fillRect/>
          </a:stretch>
        </p:blipFill>
        <p:spPr>
          <a:xfrm>
            <a:off x="9382125" y="2559685"/>
            <a:ext cx="571500" cy="571500"/>
          </a:xfrm>
          <a:prstGeom prst="rect">
            <a:avLst/>
          </a:prstGeom>
        </p:spPr>
      </p:pic>
      <p:pic>
        <p:nvPicPr>
          <p:cNvPr id="14" name="图片 13" descr="chrome"/>
          <p:cNvPicPr>
            <a:picLocks noChangeAspect="1"/>
          </p:cNvPicPr>
          <p:nvPr/>
        </p:nvPicPr>
        <p:blipFill>
          <a:blip r:embed="rId3"/>
          <a:stretch>
            <a:fillRect/>
          </a:stretch>
        </p:blipFill>
        <p:spPr>
          <a:xfrm>
            <a:off x="9390380" y="3208655"/>
            <a:ext cx="571500" cy="571500"/>
          </a:xfrm>
          <a:prstGeom prst="rect">
            <a:avLst/>
          </a:prstGeom>
        </p:spPr>
      </p:pic>
      <p:pic>
        <p:nvPicPr>
          <p:cNvPr id="27" name="图片 26" descr="chrome"/>
          <p:cNvPicPr>
            <a:picLocks noChangeAspect="1"/>
          </p:cNvPicPr>
          <p:nvPr/>
        </p:nvPicPr>
        <p:blipFill>
          <a:blip r:embed="rId3"/>
          <a:stretch>
            <a:fillRect/>
          </a:stretch>
        </p:blipFill>
        <p:spPr>
          <a:xfrm>
            <a:off x="9390380" y="4499610"/>
            <a:ext cx="571500" cy="571500"/>
          </a:xfrm>
          <a:prstGeom prst="rect">
            <a:avLst/>
          </a:prstGeom>
        </p:spPr>
      </p:pic>
      <p:pic>
        <p:nvPicPr>
          <p:cNvPr id="8" name="图片 7" descr="cr"/>
          <p:cNvPicPr>
            <a:picLocks noChangeAspect="1"/>
          </p:cNvPicPr>
          <p:nvPr/>
        </p:nvPicPr>
        <p:blipFill>
          <a:blip r:embed="rId4"/>
          <a:stretch>
            <a:fillRect/>
          </a:stretch>
        </p:blipFill>
        <p:spPr>
          <a:xfrm>
            <a:off x="8599170" y="1911985"/>
            <a:ext cx="615315" cy="615315"/>
          </a:xfrm>
          <a:prstGeom prst="rect">
            <a:avLst/>
          </a:prstGeom>
        </p:spPr>
      </p:pic>
      <p:pic>
        <p:nvPicPr>
          <p:cNvPr id="9" name="图片 8" descr="uc"/>
          <p:cNvPicPr>
            <a:picLocks noChangeAspect="1"/>
          </p:cNvPicPr>
          <p:nvPr/>
        </p:nvPicPr>
        <p:blipFill>
          <a:blip r:embed="rId5"/>
          <a:stretch>
            <a:fillRect/>
          </a:stretch>
        </p:blipFill>
        <p:spPr>
          <a:xfrm>
            <a:off x="10580370" y="2559685"/>
            <a:ext cx="549910" cy="549910"/>
          </a:xfrm>
          <a:prstGeom prst="rect">
            <a:avLst/>
          </a:prstGeom>
        </p:spPr>
      </p:pic>
      <p:pic>
        <p:nvPicPr>
          <p:cNvPr id="81" name="图片 80" descr="ed"/>
          <p:cNvPicPr>
            <a:picLocks noChangeAspect="1"/>
          </p:cNvPicPr>
          <p:nvPr/>
        </p:nvPicPr>
        <p:blipFill>
          <a:blip r:embed="rId6"/>
          <a:stretch>
            <a:fillRect/>
          </a:stretch>
        </p:blipFill>
        <p:spPr>
          <a:xfrm>
            <a:off x="8539480" y="3136900"/>
            <a:ext cx="675005" cy="675005"/>
          </a:xfrm>
          <a:prstGeom prst="rect">
            <a:avLst/>
          </a:prstGeom>
        </p:spPr>
      </p:pic>
      <p:pic>
        <p:nvPicPr>
          <p:cNvPr id="10" name="图片 9" descr="wd"/>
          <p:cNvPicPr>
            <a:picLocks noChangeAspect="1"/>
          </p:cNvPicPr>
          <p:nvPr/>
        </p:nvPicPr>
        <p:blipFill>
          <a:blip r:embed="rId7"/>
          <a:stretch>
            <a:fillRect/>
          </a:stretch>
        </p:blipFill>
        <p:spPr>
          <a:xfrm>
            <a:off x="8564880" y="3832225"/>
            <a:ext cx="623570" cy="623570"/>
          </a:xfrm>
          <a:prstGeom prst="rect">
            <a:avLst/>
          </a:prstGeom>
        </p:spPr>
      </p:pic>
      <p:pic>
        <p:nvPicPr>
          <p:cNvPr id="11" name="图片 10" descr="cr"/>
          <p:cNvPicPr>
            <a:picLocks noChangeAspect="1"/>
          </p:cNvPicPr>
          <p:nvPr/>
        </p:nvPicPr>
        <p:blipFill>
          <a:blip r:embed="rId4"/>
          <a:stretch>
            <a:fillRect/>
          </a:stretch>
        </p:blipFill>
        <p:spPr>
          <a:xfrm>
            <a:off x="8599170" y="4478020"/>
            <a:ext cx="615315" cy="615315"/>
          </a:xfrm>
          <a:prstGeom prst="rect">
            <a:avLst/>
          </a:prstGeom>
        </p:spPr>
      </p:pic>
      <p:pic>
        <p:nvPicPr>
          <p:cNvPr id="72" name="图片 71" descr="mobile-security"/>
          <p:cNvPicPr>
            <a:picLocks noChangeAspect="1"/>
          </p:cNvPicPr>
          <p:nvPr/>
        </p:nvPicPr>
        <p:blipFill>
          <a:blip r:embed="rId8"/>
          <a:stretch>
            <a:fillRect/>
          </a:stretch>
        </p:blipFill>
        <p:spPr>
          <a:xfrm>
            <a:off x="808990" y="1631315"/>
            <a:ext cx="1440000" cy="1440000"/>
          </a:xfrm>
          <a:prstGeom prst="rect">
            <a:avLst/>
          </a:prstGeom>
        </p:spPr>
      </p:pic>
      <p:pic>
        <p:nvPicPr>
          <p:cNvPr id="5" name="图片 4" descr="wd"/>
          <p:cNvPicPr>
            <a:picLocks noChangeAspect="1"/>
          </p:cNvPicPr>
          <p:nvPr/>
        </p:nvPicPr>
        <p:blipFill>
          <a:blip r:embed="rId7"/>
          <a:stretch>
            <a:fillRect/>
          </a:stretch>
        </p:blipFill>
        <p:spPr>
          <a:xfrm>
            <a:off x="8565515" y="5809615"/>
            <a:ext cx="623570" cy="623570"/>
          </a:xfrm>
          <a:prstGeom prst="rect">
            <a:avLst/>
          </a:prstGeom>
        </p:spPr>
      </p:pic>
      <p:pic>
        <p:nvPicPr>
          <p:cNvPr id="7" name="图片 6" descr="cr"/>
          <p:cNvPicPr>
            <a:picLocks noChangeAspect="1"/>
          </p:cNvPicPr>
          <p:nvPr/>
        </p:nvPicPr>
        <p:blipFill>
          <a:blip r:embed="rId4"/>
          <a:stretch>
            <a:fillRect/>
          </a:stretch>
        </p:blipFill>
        <p:spPr>
          <a:xfrm>
            <a:off x="8599170" y="5093335"/>
            <a:ext cx="615315" cy="615315"/>
          </a:xfrm>
          <a:prstGeom prst="rect">
            <a:avLst/>
          </a:prstGeom>
        </p:spPr>
      </p:pic>
      <p:pic>
        <p:nvPicPr>
          <p:cNvPr id="12" name="图片 11" descr="chrome"/>
          <p:cNvPicPr>
            <a:picLocks noChangeAspect="1"/>
          </p:cNvPicPr>
          <p:nvPr/>
        </p:nvPicPr>
        <p:blipFill>
          <a:blip r:embed="rId3"/>
          <a:stretch>
            <a:fillRect/>
          </a:stretch>
        </p:blipFill>
        <p:spPr>
          <a:xfrm>
            <a:off x="9411970" y="5093335"/>
            <a:ext cx="571500" cy="571500"/>
          </a:xfrm>
          <a:prstGeom prst="rect">
            <a:avLst/>
          </a:prstGeom>
        </p:spPr>
      </p:pic>
      <p:pic>
        <p:nvPicPr>
          <p:cNvPr id="17" name="图片 16" descr="uc"/>
          <p:cNvPicPr>
            <a:picLocks noChangeAspect="1"/>
          </p:cNvPicPr>
          <p:nvPr/>
        </p:nvPicPr>
        <p:blipFill>
          <a:blip r:embed="rId5"/>
          <a:stretch>
            <a:fillRect/>
          </a:stretch>
        </p:blipFill>
        <p:spPr>
          <a:xfrm>
            <a:off x="10554970" y="5114925"/>
            <a:ext cx="549910" cy="549910"/>
          </a:xfrm>
          <a:prstGeom prst="rect">
            <a:avLst/>
          </a:prstGeom>
        </p:spPr>
      </p:pic>
      <p:pic>
        <p:nvPicPr>
          <p:cNvPr id="23" name="图片 22" descr="qq"/>
          <p:cNvPicPr>
            <a:picLocks noChangeAspect="1"/>
          </p:cNvPicPr>
          <p:nvPr/>
        </p:nvPicPr>
        <p:blipFill>
          <a:blip r:embed="rId9"/>
          <a:stretch>
            <a:fillRect/>
          </a:stretch>
        </p:blipFill>
        <p:spPr>
          <a:xfrm>
            <a:off x="11155045" y="5125720"/>
            <a:ext cx="528320" cy="528320"/>
          </a:xfrm>
          <a:prstGeom prst="rect">
            <a:avLst/>
          </a:prstGeom>
        </p:spPr>
      </p:pic>
      <p:pic>
        <p:nvPicPr>
          <p:cNvPr id="25" name="图片 24" descr="qq"/>
          <p:cNvPicPr>
            <a:picLocks noChangeAspect="1"/>
          </p:cNvPicPr>
          <p:nvPr/>
        </p:nvPicPr>
        <p:blipFill>
          <a:blip r:embed="rId9"/>
          <a:stretch>
            <a:fillRect/>
          </a:stretch>
        </p:blipFill>
        <p:spPr>
          <a:xfrm>
            <a:off x="10601960" y="4542790"/>
            <a:ext cx="528320" cy="528320"/>
          </a:xfrm>
          <a:prstGeom prst="rect">
            <a:avLst/>
          </a:prstGeom>
        </p:spPr>
      </p:pic>
      <p:pic>
        <p:nvPicPr>
          <p:cNvPr id="19" name="图片 18" descr="ic_launcher_browser"/>
          <p:cNvPicPr>
            <a:picLocks noChangeAspect="1"/>
          </p:cNvPicPr>
          <p:nvPr/>
        </p:nvPicPr>
        <p:blipFill>
          <a:blip r:embed="rId10"/>
          <a:stretch>
            <a:fillRect/>
          </a:stretch>
        </p:blipFill>
        <p:spPr>
          <a:xfrm>
            <a:off x="9961880" y="2602865"/>
            <a:ext cx="534035" cy="534035"/>
          </a:xfrm>
          <a:prstGeom prst="rect">
            <a:avLst/>
          </a:prstGeom>
        </p:spPr>
      </p:pic>
      <p:pic>
        <p:nvPicPr>
          <p:cNvPr id="20" name="图片 19" descr="ic_launcher_browser"/>
          <p:cNvPicPr>
            <a:picLocks noChangeAspect="1"/>
          </p:cNvPicPr>
          <p:nvPr/>
        </p:nvPicPr>
        <p:blipFill>
          <a:blip r:embed="rId10"/>
          <a:stretch>
            <a:fillRect/>
          </a:stretch>
        </p:blipFill>
        <p:spPr>
          <a:xfrm>
            <a:off x="9983470" y="4518660"/>
            <a:ext cx="534035" cy="534035"/>
          </a:xfrm>
          <a:prstGeom prst="rect">
            <a:avLst/>
          </a:prstGeom>
        </p:spPr>
      </p:pic>
      <p:pic>
        <p:nvPicPr>
          <p:cNvPr id="21" name="图片 20" descr="ic_launcher_browser"/>
          <p:cNvPicPr>
            <a:picLocks noChangeAspect="1"/>
          </p:cNvPicPr>
          <p:nvPr/>
        </p:nvPicPr>
        <p:blipFill>
          <a:blip r:embed="rId10"/>
          <a:stretch>
            <a:fillRect/>
          </a:stretch>
        </p:blipFill>
        <p:spPr>
          <a:xfrm>
            <a:off x="9983470" y="5133975"/>
            <a:ext cx="534035" cy="534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701675"/>
          <a:ext cx="9307830" cy="614172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640080">
                <a:tc>
                  <a:txBody>
                    <a:bodyPr/>
                    <a:lstStyle/>
                    <a:p>
                      <a:pPr>
                        <a:buNone/>
                      </a:pPr>
                      <a:r>
                        <a:rPr lang="zh-CN" altLang="en-US"/>
                        <a:t>音频播放</a:t>
                      </a:r>
                    </a:p>
                  </a:txBody>
                  <a:tcPr/>
                </a:tc>
                <a:tc>
                  <a:txBody>
                    <a:bodyPr/>
                    <a:lstStyle/>
                    <a:p>
                      <a:pPr>
                        <a:buNone/>
                      </a:pPr>
                      <a:r>
                        <a:rPr lang="zh-CN" altLang="en-US" sz="1200"/>
                        <a:t>Web 音频 API (Web Audio API)</a:t>
                      </a:r>
                    </a:p>
                    <a:p>
                      <a:pPr>
                        <a:buNone/>
                      </a:pPr>
                      <a:r>
                        <a:rPr lang="zh-CN" altLang="en-US" sz="1200"/>
                        <a:t>音频工作组 (Audio Working Group)</a:t>
                      </a:r>
                    </a:p>
                  </a:txBody>
                  <a:tcPr/>
                </a:tc>
                <a:tc>
                  <a:txBody>
                    <a:bodyPr/>
                    <a:lstStyle/>
                    <a:p>
                      <a:pPr>
                        <a:buNone/>
                      </a:pPr>
                      <a:endParaRPr lang="zh-CN" altLang="en-US"/>
                    </a:p>
                  </a:txBody>
                  <a:tcPr/>
                </a:tc>
                <a:tc>
                  <a:txBody>
                    <a:bodyPr/>
                    <a:lstStyle/>
                    <a:p>
                      <a:pPr>
                        <a:buNone/>
                      </a:pPr>
                      <a:endParaRPr lang="zh-CN" altLang="en-US"/>
                    </a:p>
                  </a:txBody>
                  <a:tcPr/>
                </a:tc>
              </a:tr>
              <a:tr h="213360">
                <a:tc rowSpan="3">
                  <a:txBody>
                    <a:bodyPr/>
                    <a:lstStyle/>
                    <a:p>
                      <a:pPr>
                        <a:buNone/>
                      </a:pPr>
                      <a:r>
                        <a:rPr lang="zh-CN" altLang="en-US"/>
                        <a:t>分布式渲染</a:t>
                      </a:r>
                    </a:p>
                  </a:txBody>
                  <a:tcPr/>
                </a:tc>
                <a:tc>
                  <a:txBody>
                    <a:bodyPr/>
                    <a:lstStyle/>
                    <a:p>
                      <a:pPr>
                        <a:buNone/>
                      </a:pPr>
                      <a:r>
                        <a:rPr lang="zh-CN" altLang="en-US" sz="1200"/>
                        <a:t>呈现 API (Presentation API)</a:t>
                      </a:r>
                    </a:p>
                    <a:p>
                      <a:pPr>
                        <a:buNone/>
                      </a:pPr>
                      <a:r>
                        <a:rPr lang="zh-CN" altLang="en-US" sz="1200"/>
                        <a:t>第二屏工作组 (Second Screen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640080">
                <a:tc vMerge="1">
                  <a:txBody>
                    <a:bodyPr/>
                    <a:lstStyle/>
                    <a:p>
                      <a:endParaRPr lang="zh-CN"/>
                    </a:p>
                  </a:txBody>
                  <a:tcPr/>
                </a:tc>
                <a:tc>
                  <a:txBody>
                    <a:bodyPr/>
                    <a:lstStyle/>
                    <a:p>
                      <a:pPr>
                        <a:buNone/>
                      </a:pPr>
                      <a:r>
                        <a:rPr lang="zh-CN" altLang="en-US" sz="1200"/>
                        <a:t>远程回放 API (Remote Playback API)</a:t>
                      </a:r>
                    </a:p>
                    <a:p>
                      <a:pPr>
                        <a:buNone/>
                      </a:pPr>
                      <a:r>
                        <a:rPr lang="zh-CN" altLang="en-US" sz="1200"/>
                        <a:t>第二屏工作组 (Second Screen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457200">
                <a:tc vMerge="1">
                  <a:txBody>
                    <a:bodyPr/>
                    <a:lstStyle/>
                    <a:p>
                      <a:endParaRPr lang="zh-CN"/>
                    </a:p>
                  </a:txBody>
                  <a:tcPr/>
                </a:tc>
                <a:tc>
                  <a:txBody>
                    <a:bodyPr/>
                    <a:lstStyle/>
                    <a:p>
                      <a:pPr>
                        <a:buNone/>
                      </a:pPr>
                      <a:r>
                        <a:rPr lang="zh-CN" altLang="en-US" sz="1200"/>
                        <a:t>音频输出设备 API (Audio Output Devices API)</a:t>
                      </a:r>
                    </a:p>
                    <a:p>
                      <a:pPr>
                        <a:buNone/>
                      </a:pPr>
                      <a:r>
                        <a:rPr lang="zh-CN" altLang="en-US" sz="1200"/>
                        <a:t>Web 实时通讯工作组 (WebRTC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VR头盔中的渲染</a:t>
                      </a:r>
                    </a:p>
                  </a:txBody>
                  <a:tcPr/>
                </a:tc>
                <a:tc>
                  <a:txBody>
                    <a:bodyPr/>
                    <a:lstStyle/>
                    <a:p>
                      <a:pPr>
                        <a:buNone/>
                      </a:pPr>
                      <a:r>
                        <a:rPr lang="zh-CN" altLang="en-US" sz="1200"/>
                        <a:t>WebXR 设备 API (WebXR Device API)</a:t>
                      </a:r>
                    </a:p>
                    <a:p>
                      <a:pPr>
                        <a:buNone/>
                      </a:pPr>
                      <a:r>
                        <a:rPr lang="zh-CN" altLang="en-US" sz="1200"/>
                        <a:t>沉浸式Web工作组 (Immersive Web Working Group)</a:t>
                      </a:r>
                    </a:p>
                  </a:txBody>
                  <a:tcPr/>
                </a:tc>
                <a:tc>
                  <a:txBody>
                    <a:bodyPr/>
                    <a:lstStyle/>
                    <a:p>
                      <a:pPr>
                        <a:buNone/>
                      </a:pPr>
                      <a:endParaRPr lang="zh-CN" altLang="en-US"/>
                    </a:p>
                  </a:txBody>
                  <a:tcPr/>
                </a:tc>
                <a:tc>
                  <a:txBody>
                    <a:bodyPr/>
                    <a:lstStyle/>
                    <a:p>
                      <a:pPr>
                        <a:buNone/>
                      </a:pPr>
                      <a:endParaRPr lang="zh-CN" altLang="en-US"/>
                    </a:p>
                  </a:txBody>
                  <a:tcPr/>
                </a:tc>
              </a:tr>
              <a:tr h="320040">
                <a:tc rowSpan="2">
                  <a:txBody>
                    <a:bodyPr/>
                    <a:lstStyle/>
                    <a:p>
                      <a:pPr>
                        <a:buNone/>
                      </a:pPr>
                      <a:r>
                        <a:rPr lang="zh-CN" altLang="en-US"/>
                        <a:t>捕捉音频/视频</a:t>
                      </a:r>
                    </a:p>
                  </a:txBody>
                  <a:tcPr/>
                </a:tc>
                <a:tc>
                  <a:txBody>
                    <a:bodyPr/>
                    <a:lstStyle/>
                    <a:p>
                      <a:pPr>
                        <a:buNone/>
                      </a:pPr>
                      <a:r>
                        <a:rPr lang="zh-CN" altLang="en-US" sz="1200"/>
                        <a:t>流媒体录制 (MediaStream Recording)</a:t>
                      </a:r>
                    </a:p>
                    <a:p>
                      <a:pPr>
                        <a:buNone/>
                      </a:pPr>
                      <a:r>
                        <a:rPr lang="zh-CN" altLang="en-US" sz="1200"/>
                        <a:t>设备与传感器工作组 (Devices and Sensors Working Group)</a:t>
                      </a:r>
                    </a:p>
                    <a:p>
                      <a:pPr>
                        <a:buNone/>
                      </a:pPr>
                      <a:r>
                        <a:rPr lang="zh-CN" altLang="en-US" sz="1200"/>
                        <a:t>Web 实时通讯工作组 (WebRTC Working Group)</a:t>
                      </a:r>
                    </a:p>
                  </a:txBody>
                  <a:tcPr/>
                </a:tc>
                <a:tc>
                  <a:txBody>
                    <a:bodyPr/>
                    <a:lstStyle/>
                    <a:p>
                      <a:pPr>
                        <a:buNone/>
                      </a:pPr>
                      <a:endParaRPr lang="zh-CN" altLang="en-US"/>
                    </a:p>
                  </a:txBody>
                  <a:tcPr/>
                </a:tc>
                <a:tc>
                  <a:txBody>
                    <a:bodyPr/>
                    <a:lstStyle/>
                    <a:p>
                      <a:pPr>
                        <a:buNone/>
                      </a:pPr>
                      <a:endParaRPr lang="zh-CN" altLang="en-US"/>
                    </a:p>
                  </a:txBody>
                  <a:tcPr/>
                </a:tc>
              </a:tr>
              <a:tr h="640080">
                <a:tc vMerge="1">
                  <a:txBody>
                    <a:bodyPr/>
                    <a:lstStyle/>
                    <a:p>
                      <a:endParaRPr lang="zh-CN"/>
                    </a:p>
                  </a:txBody>
                  <a:tcPr/>
                </a:tc>
                <a:tc>
                  <a:txBody>
                    <a:bodyPr/>
                    <a:lstStyle/>
                    <a:p>
                      <a:pPr>
                        <a:buNone/>
                      </a:pPr>
                      <a:r>
                        <a:rPr lang="zh-CN" altLang="en-US" sz="1200"/>
                        <a:t>"MediaStream Image Capture"</a:t>
                      </a:r>
                    </a:p>
                    <a:p>
                      <a:pPr>
                        <a:buNone/>
                      </a:pPr>
                      <a:r>
                        <a:rPr lang="zh-CN" altLang="en-US" sz="1200"/>
                        <a:t>设备与传感器工作组 (Devices and Sensors Working Group)</a:t>
                      </a:r>
                    </a:p>
                    <a:p>
                      <a:pPr>
                        <a:buNone/>
                      </a:pPr>
                      <a:r>
                        <a:rPr lang="zh-CN" altLang="en-US" sz="1200"/>
                        <a:t>Web 实时通讯工作组 (WebRTC Working Group)</a:t>
                      </a:r>
                    </a:p>
                  </a:txBody>
                  <a:tcPr/>
                </a:tc>
                <a:tc>
                  <a:txBody>
                    <a:bodyPr/>
                    <a:lstStyle/>
                    <a:p>
                      <a:pPr>
                        <a:buNone/>
                      </a:pPr>
                      <a:endParaRPr lang="zh-CN" altLang="en-US"/>
                    </a:p>
                  </a:txBody>
                  <a:tcPr/>
                </a:tc>
                <a:tc>
                  <a:txBody>
                    <a:bodyPr/>
                    <a:lstStyle/>
                    <a:p>
                      <a:pPr>
                        <a:buNone/>
                      </a:pPr>
                      <a:endParaRPr lang="zh-CN" altLang="en-US"/>
                    </a:p>
                  </a:txBody>
                  <a:tcPr/>
                </a:tc>
              </a:tr>
              <a:tr h="320040">
                <a:tc rowSpan="2">
                  <a:txBody>
                    <a:bodyPr/>
                    <a:lstStyle/>
                    <a:p>
                      <a:pPr>
                        <a:buNone/>
                      </a:pPr>
                      <a:r>
                        <a:rPr lang="zh-CN" altLang="en-US"/>
                        <a:t>点对点连接以及音视频流</a:t>
                      </a:r>
                    </a:p>
                  </a:txBody>
                  <a:tcPr/>
                </a:tc>
                <a:tc>
                  <a:txBody>
                    <a:bodyPr/>
                    <a:lstStyle/>
                    <a:p>
                      <a:pPr>
                        <a:buNone/>
                      </a:pPr>
                      <a:r>
                        <a:rPr lang="zh-CN" altLang="en-US" sz="1200"/>
                        <a:t>WebRTC 1.0: 浏览器间实时通讯 (WebRTC 1.0: Real-time Communication Between Browsers)</a:t>
                      </a:r>
                    </a:p>
                    <a:p>
                      <a:pPr>
                        <a:buNone/>
                      </a:pPr>
                      <a:r>
                        <a:rPr lang="zh-CN" altLang="en-US" sz="1200"/>
                        <a:t>Web 实时通讯工作组 (WebRTC Working Group)</a:t>
                      </a:r>
                    </a:p>
                  </a:txBody>
                  <a:tcPr/>
                </a:tc>
                <a:tc>
                  <a:txBody>
                    <a:bodyPr/>
                    <a:lstStyle/>
                    <a:p>
                      <a:pPr>
                        <a:buNone/>
                      </a:pPr>
                      <a:endParaRPr lang="zh-CN" altLang="en-US"/>
                    </a:p>
                  </a:txBody>
                  <a:tcPr/>
                </a:tc>
                <a:tc>
                  <a:txBody>
                    <a:bodyPr/>
                    <a:lstStyle/>
                    <a:p>
                      <a:pPr>
                        <a:buNone/>
                      </a:pPr>
                      <a:endParaRPr lang="zh-CN" altLang="en-US"/>
                    </a:p>
                  </a:txBody>
                  <a:tcPr/>
                </a:tc>
              </a:tr>
              <a:tr h="320040">
                <a:tc vMerge="1">
                  <a:txBody>
                    <a:bodyPr/>
                    <a:lstStyle/>
                    <a:p>
                      <a:endParaRPr lang="zh-CN"/>
                    </a:p>
                  </a:txBody>
                  <a:tcPr/>
                </a:tc>
                <a:tc>
                  <a:txBody>
                    <a:bodyPr/>
                    <a:lstStyle/>
                    <a:p>
                      <a:pPr>
                        <a:buNone/>
                      </a:pPr>
                      <a:r>
                        <a:rPr lang="zh-CN" altLang="en-US" sz="1200"/>
                        <a:t>MediaStreamTrack 内容提示 (MediaStreamTrack Content Hints)</a:t>
                      </a:r>
                    </a:p>
                    <a:p>
                      <a:pPr>
                        <a:buNone/>
                      </a:pPr>
                      <a:r>
                        <a:rPr lang="zh-CN" altLang="en-US" sz="1200"/>
                        <a:t>Web 实时通讯工作组 (WebRTC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pic>
        <p:nvPicPr>
          <p:cNvPr id="52" name="图片 51" descr="uc"/>
          <p:cNvPicPr>
            <a:picLocks noChangeAspect="1"/>
          </p:cNvPicPr>
          <p:nvPr/>
        </p:nvPicPr>
        <p:blipFill>
          <a:blip r:embed="rId3"/>
          <a:stretch>
            <a:fillRect/>
          </a:stretch>
        </p:blipFill>
        <p:spPr>
          <a:xfrm>
            <a:off x="9432290" y="1120775"/>
            <a:ext cx="549910" cy="549910"/>
          </a:xfrm>
          <a:prstGeom prst="rect">
            <a:avLst/>
          </a:prstGeom>
        </p:spPr>
      </p:pic>
      <p:pic>
        <p:nvPicPr>
          <p:cNvPr id="80" name="图片 79" descr="wd"/>
          <p:cNvPicPr>
            <a:picLocks noChangeAspect="1"/>
          </p:cNvPicPr>
          <p:nvPr/>
        </p:nvPicPr>
        <p:blipFill>
          <a:blip r:embed="rId4"/>
          <a:stretch>
            <a:fillRect/>
          </a:stretch>
        </p:blipFill>
        <p:spPr>
          <a:xfrm>
            <a:off x="8580755" y="4334510"/>
            <a:ext cx="623570" cy="623570"/>
          </a:xfrm>
          <a:prstGeom prst="rect">
            <a:avLst/>
          </a:prstGeom>
        </p:spPr>
      </p:pic>
      <p:pic>
        <p:nvPicPr>
          <p:cNvPr id="3" name="图片 2" descr="qq"/>
          <p:cNvPicPr>
            <a:picLocks noChangeAspect="1"/>
          </p:cNvPicPr>
          <p:nvPr/>
        </p:nvPicPr>
        <p:blipFill>
          <a:blip r:embed="rId5"/>
          <a:stretch>
            <a:fillRect/>
          </a:stretch>
        </p:blipFill>
        <p:spPr>
          <a:xfrm>
            <a:off x="10052050" y="1153160"/>
            <a:ext cx="528320" cy="528320"/>
          </a:xfrm>
          <a:prstGeom prst="rect">
            <a:avLst/>
          </a:prstGeom>
        </p:spPr>
      </p:pic>
      <p:pic>
        <p:nvPicPr>
          <p:cNvPr id="2" name="图片 1" descr="mobile-media"/>
          <p:cNvPicPr>
            <a:picLocks noChangeAspect="1"/>
          </p:cNvPicPr>
          <p:nvPr/>
        </p:nvPicPr>
        <p:blipFill>
          <a:blip r:embed="rId6"/>
          <a:stretch>
            <a:fillRect/>
          </a:stretch>
        </p:blipFill>
        <p:spPr>
          <a:xfrm>
            <a:off x="791845" y="1681480"/>
            <a:ext cx="1428750" cy="1428750"/>
          </a:xfrm>
          <a:prstGeom prst="rect">
            <a:avLst/>
          </a:prstGeom>
        </p:spPr>
      </p:pic>
      <p:sp>
        <p:nvSpPr>
          <p:cNvPr id="65" name="文本框 64"/>
          <p:cNvSpPr txBox="1"/>
          <p:nvPr/>
        </p:nvSpPr>
        <p:spPr>
          <a:xfrm>
            <a:off x="207645" y="3110230"/>
            <a:ext cx="2605405" cy="675640"/>
          </a:xfrm>
          <a:prstGeom prst="rect">
            <a:avLst/>
          </a:prstGeom>
          <a:noFill/>
        </p:spPr>
        <p:txBody>
          <a:bodyPr wrap="square" rtlCol="0">
            <a:spAutoFit/>
          </a:bodyPr>
          <a:lstStyle/>
          <a:p>
            <a:pPr algn="ctr"/>
            <a:r>
              <a:rPr lang="zh-CN" altLang="en-US"/>
              <a:t>媒体</a:t>
            </a:r>
          </a:p>
          <a:p>
            <a:pPr algn="ctr"/>
            <a:r>
              <a:rPr lang="zh-CN" altLang="en-US" sz="1000"/>
              <a:t>在移动设备上创建身临其境的音频</a:t>
            </a:r>
            <a:r>
              <a:rPr lang="en-US" altLang="en-US" sz="1000"/>
              <a:t>/</a:t>
            </a:r>
            <a:r>
              <a:rPr lang="zh-CN" altLang="en-US" sz="1000"/>
              <a:t>视频体验所需的特性</a:t>
            </a:r>
          </a:p>
        </p:txBody>
      </p:sp>
      <p:pic>
        <p:nvPicPr>
          <p:cNvPr id="5" name="图片 4" descr="wd"/>
          <p:cNvPicPr>
            <a:picLocks noChangeAspect="1"/>
          </p:cNvPicPr>
          <p:nvPr/>
        </p:nvPicPr>
        <p:blipFill>
          <a:blip r:embed="rId4"/>
          <a:stretch>
            <a:fillRect/>
          </a:stretch>
        </p:blipFill>
        <p:spPr>
          <a:xfrm>
            <a:off x="8580755" y="4958080"/>
            <a:ext cx="623570" cy="623570"/>
          </a:xfrm>
          <a:prstGeom prst="rect">
            <a:avLst/>
          </a:prstGeom>
        </p:spPr>
      </p:pic>
      <p:pic>
        <p:nvPicPr>
          <p:cNvPr id="6" name="图片 5" descr="wd"/>
          <p:cNvPicPr>
            <a:picLocks noChangeAspect="1"/>
          </p:cNvPicPr>
          <p:nvPr/>
        </p:nvPicPr>
        <p:blipFill>
          <a:blip r:embed="rId4"/>
          <a:stretch>
            <a:fillRect/>
          </a:stretch>
        </p:blipFill>
        <p:spPr>
          <a:xfrm>
            <a:off x="8580755" y="6245225"/>
            <a:ext cx="623570" cy="623570"/>
          </a:xfrm>
          <a:prstGeom prst="rect">
            <a:avLst/>
          </a:prstGeom>
        </p:spPr>
      </p:pic>
      <p:pic>
        <p:nvPicPr>
          <p:cNvPr id="81" name="图片 80" descr="ed"/>
          <p:cNvPicPr>
            <a:picLocks noChangeAspect="1"/>
          </p:cNvPicPr>
          <p:nvPr/>
        </p:nvPicPr>
        <p:blipFill>
          <a:blip r:embed="rId7"/>
          <a:stretch>
            <a:fillRect/>
          </a:stretch>
        </p:blipFill>
        <p:spPr>
          <a:xfrm>
            <a:off x="8557895" y="3641725"/>
            <a:ext cx="675005" cy="675005"/>
          </a:xfrm>
          <a:prstGeom prst="rect">
            <a:avLst/>
          </a:prstGeom>
        </p:spPr>
      </p:pic>
      <p:pic>
        <p:nvPicPr>
          <p:cNvPr id="7" name="图片 6" descr="cr"/>
          <p:cNvPicPr>
            <a:picLocks noChangeAspect="1"/>
          </p:cNvPicPr>
          <p:nvPr/>
        </p:nvPicPr>
        <p:blipFill>
          <a:blip r:embed="rId8"/>
          <a:stretch>
            <a:fillRect/>
          </a:stretch>
        </p:blipFill>
        <p:spPr>
          <a:xfrm>
            <a:off x="8557895" y="1120775"/>
            <a:ext cx="615315" cy="615315"/>
          </a:xfrm>
          <a:prstGeom prst="rect">
            <a:avLst/>
          </a:prstGeom>
        </p:spPr>
      </p:pic>
      <p:pic>
        <p:nvPicPr>
          <p:cNvPr id="8" name="图片 7" descr="cr"/>
          <p:cNvPicPr>
            <a:picLocks noChangeAspect="1"/>
          </p:cNvPicPr>
          <p:nvPr/>
        </p:nvPicPr>
        <p:blipFill>
          <a:blip r:embed="rId8"/>
          <a:stretch>
            <a:fillRect/>
          </a:stretch>
        </p:blipFill>
        <p:spPr>
          <a:xfrm>
            <a:off x="8545830" y="1783080"/>
            <a:ext cx="615315" cy="615315"/>
          </a:xfrm>
          <a:prstGeom prst="rect">
            <a:avLst/>
          </a:prstGeom>
        </p:spPr>
      </p:pic>
      <p:pic>
        <p:nvPicPr>
          <p:cNvPr id="10" name="图片 9" descr="cr"/>
          <p:cNvPicPr>
            <a:picLocks noChangeAspect="1"/>
          </p:cNvPicPr>
          <p:nvPr/>
        </p:nvPicPr>
        <p:blipFill>
          <a:blip r:embed="rId8"/>
          <a:stretch>
            <a:fillRect/>
          </a:stretch>
        </p:blipFill>
        <p:spPr>
          <a:xfrm>
            <a:off x="8545830" y="2398395"/>
            <a:ext cx="615315" cy="615315"/>
          </a:xfrm>
          <a:prstGeom prst="rect">
            <a:avLst/>
          </a:prstGeom>
        </p:spPr>
      </p:pic>
      <p:pic>
        <p:nvPicPr>
          <p:cNvPr id="11" name="图片 10" descr="cr"/>
          <p:cNvPicPr>
            <a:picLocks noChangeAspect="1"/>
          </p:cNvPicPr>
          <p:nvPr/>
        </p:nvPicPr>
        <p:blipFill>
          <a:blip r:embed="rId8"/>
          <a:stretch>
            <a:fillRect/>
          </a:stretch>
        </p:blipFill>
        <p:spPr>
          <a:xfrm>
            <a:off x="8545830" y="3013710"/>
            <a:ext cx="615315" cy="615315"/>
          </a:xfrm>
          <a:prstGeom prst="rect">
            <a:avLst/>
          </a:prstGeom>
        </p:spPr>
      </p:pic>
      <p:pic>
        <p:nvPicPr>
          <p:cNvPr id="12" name="图片 11" descr="cr"/>
          <p:cNvPicPr>
            <a:picLocks noChangeAspect="1"/>
          </p:cNvPicPr>
          <p:nvPr/>
        </p:nvPicPr>
        <p:blipFill>
          <a:blip r:embed="rId8"/>
          <a:stretch>
            <a:fillRect/>
          </a:stretch>
        </p:blipFill>
        <p:spPr>
          <a:xfrm>
            <a:off x="8580755" y="5581650"/>
            <a:ext cx="615315" cy="615315"/>
          </a:xfrm>
          <a:prstGeom prst="rect">
            <a:avLst/>
          </a:prstGeom>
        </p:spPr>
      </p:pic>
      <p:pic>
        <p:nvPicPr>
          <p:cNvPr id="19" name="图片 18" descr="chrome"/>
          <p:cNvPicPr>
            <a:picLocks noChangeAspect="1"/>
          </p:cNvPicPr>
          <p:nvPr/>
        </p:nvPicPr>
        <p:blipFill>
          <a:blip r:embed="rId9"/>
          <a:stretch>
            <a:fillRect/>
          </a:stretch>
        </p:blipFill>
        <p:spPr>
          <a:xfrm>
            <a:off x="9387205" y="1733550"/>
            <a:ext cx="571500" cy="571500"/>
          </a:xfrm>
          <a:prstGeom prst="rect">
            <a:avLst/>
          </a:prstGeom>
        </p:spPr>
      </p:pic>
      <p:pic>
        <p:nvPicPr>
          <p:cNvPr id="20" name="图片 19" descr="chrome"/>
          <p:cNvPicPr>
            <a:picLocks noChangeAspect="1"/>
          </p:cNvPicPr>
          <p:nvPr/>
        </p:nvPicPr>
        <p:blipFill>
          <a:blip r:embed="rId9"/>
          <a:stretch>
            <a:fillRect/>
          </a:stretch>
        </p:blipFill>
        <p:spPr>
          <a:xfrm>
            <a:off x="9410700" y="2398395"/>
            <a:ext cx="571500" cy="571500"/>
          </a:xfrm>
          <a:prstGeom prst="rect">
            <a:avLst/>
          </a:prstGeom>
        </p:spPr>
      </p:pic>
      <p:pic>
        <p:nvPicPr>
          <p:cNvPr id="21" name="图片 20" descr="chrome"/>
          <p:cNvPicPr>
            <a:picLocks noChangeAspect="1"/>
          </p:cNvPicPr>
          <p:nvPr/>
        </p:nvPicPr>
        <p:blipFill>
          <a:blip r:embed="rId9"/>
          <a:stretch>
            <a:fillRect/>
          </a:stretch>
        </p:blipFill>
        <p:spPr>
          <a:xfrm>
            <a:off x="9387205" y="3035300"/>
            <a:ext cx="571500" cy="571500"/>
          </a:xfrm>
          <a:prstGeom prst="rect">
            <a:avLst/>
          </a:prstGeom>
        </p:spPr>
      </p:pic>
      <p:pic>
        <p:nvPicPr>
          <p:cNvPr id="23" name="图片 22" descr="chrome"/>
          <p:cNvPicPr>
            <a:picLocks noChangeAspect="1"/>
          </p:cNvPicPr>
          <p:nvPr/>
        </p:nvPicPr>
        <p:blipFill>
          <a:blip r:embed="rId9"/>
          <a:stretch>
            <a:fillRect/>
          </a:stretch>
        </p:blipFill>
        <p:spPr>
          <a:xfrm>
            <a:off x="9410700" y="4316730"/>
            <a:ext cx="571500" cy="571500"/>
          </a:xfrm>
          <a:prstGeom prst="rect">
            <a:avLst/>
          </a:prstGeom>
        </p:spPr>
      </p:pic>
      <p:pic>
        <p:nvPicPr>
          <p:cNvPr id="25" name="图片 24" descr="chrome"/>
          <p:cNvPicPr>
            <a:picLocks noChangeAspect="1"/>
          </p:cNvPicPr>
          <p:nvPr/>
        </p:nvPicPr>
        <p:blipFill>
          <a:blip r:embed="rId9"/>
          <a:stretch>
            <a:fillRect/>
          </a:stretch>
        </p:blipFill>
        <p:spPr>
          <a:xfrm>
            <a:off x="9410700" y="4958080"/>
            <a:ext cx="571500" cy="571500"/>
          </a:xfrm>
          <a:prstGeom prst="rect">
            <a:avLst/>
          </a:prstGeom>
        </p:spPr>
      </p:pic>
      <p:pic>
        <p:nvPicPr>
          <p:cNvPr id="26" name="图片 25" descr="chrome"/>
          <p:cNvPicPr>
            <a:picLocks noChangeAspect="1"/>
          </p:cNvPicPr>
          <p:nvPr/>
        </p:nvPicPr>
        <p:blipFill>
          <a:blip r:embed="rId9"/>
          <a:stretch>
            <a:fillRect/>
          </a:stretch>
        </p:blipFill>
        <p:spPr>
          <a:xfrm>
            <a:off x="9410700" y="5625465"/>
            <a:ext cx="571500" cy="571500"/>
          </a:xfrm>
          <a:prstGeom prst="rect">
            <a:avLst/>
          </a:prstGeom>
        </p:spPr>
      </p:pic>
      <p:pic>
        <p:nvPicPr>
          <p:cNvPr id="9" name="图片 8" descr="ic_launcher_browser"/>
          <p:cNvPicPr>
            <a:picLocks noChangeAspect="1"/>
          </p:cNvPicPr>
          <p:nvPr/>
        </p:nvPicPr>
        <p:blipFill>
          <a:blip r:embed="rId10"/>
          <a:stretch>
            <a:fillRect/>
          </a:stretch>
        </p:blipFill>
        <p:spPr>
          <a:xfrm>
            <a:off x="9982200" y="4354195"/>
            <a:ext cx="534035" cy="534035"/>
          </a:xfrm>
          <a:prstGeom prst="rect">
            <a:avLst/>
          </a:prstGeom>
        </p:spPr>
      </p:pic>
      <p:pic>
        <p:nvPicPr>
          <p:cNvPr id="13" name="图片 12" descr="ic_launcher_browser"/>
          <p:cNvPicPr>
            <a:picLocks noChangeAspect="1"/>
          </p:cNvPicPr>
          <p:nvPr/>
        </p:nvPicPr>
        <p:blipFill>
          <a:blip r:embed="rId10"/>
          <a:stretch>
            <a:fillRect/>
          </a:stretch>
        </p:blipFill>
        <p:spPr>
          <a:xfrm>
            <a:off x="9982200" y="4977130"/>
            <a:ext cx="534035" cy="534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490980"/>
          <a:ext cx="9307830" cy="294132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320040">
                <a:tc>
                  <a:txBody>
                    <a:bodyPr/>
                    <a:lstStyle/>
                    <a:p>
                      <a:pPr>
                        <a:buNone/>
                      </a:pPr>
                      <a:r>
                        <a:rPr lang="zh-CN" altLang="en-US"/>
                        <a:t>通用传感器</a:t>
                      </a:r>
                    </a:p>
                  </a:txBody>
                  <a:tcPr/>
                </a:tc>
                <a:tc>
                  <a:txBody>
                    <a:bodyPr/>
                    <a:lstStyle/>
                    <a:p>
                      <a:pPr>
                        <a:buNone/>
                      </a:pPr>
                      <a:r>
                        <a:rPr lang="zh-CN" altLang="en-US" sz="1200"/>
                        <a:t>通用传感器 API (Generic Sensor API)</a:t>
                      </a:r>
                    </a:p>
                    <a:p>
                      <a:pPr>
                        <a:buNone/>
                      </a:pPr>
                      <a:r>
                        <a:rPr lang="zh-CN" altLang="en-US" sz="1200"/>
                        <a:t>设备与传感器工作组 (Devices and Sensors Working Group)</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接近度传感器</a:t>
                      </a:r>
                    </a:p>
                  </a:txBody>
                  <a:tcPr/>
                </a:tc>
                <a:tc>
                  <a:txBody>
                    <a:bodyPr/>
                    <a:lstStyle/>
                    <a:p>
                      <a:pPr>
                        <a:buNone/>
                      </a:pPr>
                      <a:r>
                        <a:rPr lang="zh-CN" altLang="en-US" sz="1200"/>
                        <a:t>接近度传感器 (Proximity Sensor)</a:t>
                      </a:r>
                    </a:p>
                    <a:p>
                      <a:pPr>
                        <a:buNone/>
                      </a:pPr>
                      <a:r>
                        <a:rPr lang="zh-CN" altLang="en-US" sz="1200"/>
                        <a:t>设备与传感器工作组 (Devices and Sensors Working Group)	</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环境光线传感器</a:t>
                      </a:r>
                    </a:p>
                  </a:txBody>
                  <a:tcPr/>
                </a:tc>
                <a:tc>
                  <a:txBody>
                    <a:bodyPr/>
                    <a:lstStyle/>
                    <a:p>
                      <a:pPr>
                        <a:buNone/>
                      </a:pPr>
                      <a:r>
                        <a:rPr lang="zh-CN" altLang="en-US" sz="1200"/>
                        <a:t>环境光线传感器 (Ambient Light Sensor)</a:t>
                      </a:r>
                    </a:p>
                    <a:p>
                      <a:pPr>
                        <a:buNone/>
                      </a:pPr>
                      <a:r>
                        <a:rPr lang="zh-CN" altLang="en-US" sz="1200"/>
                        <a:t>设备与传感器工作组 (Devices and Sensors Working Group)</a:t>
                      </a:r>
                    </a:p>
                  </a:txBody>
                  <a:tcPr/>
                </a:tc>
                <a:tc>
                  <a:txBody>
                    <a:bodyPr/>
                    <a:lstStyle/>
                    <a:p>
                      <a:pPr>
                        <a:buNone/>
                      </a:pPr>
                      <a:endParaRPr lang="zh-CN" altLang="en-US"/>
                    </a:p>
                  </a:txBody>
                  <a:tcPr/>
                </a:tc>
                <a:tc>
                  <a:txBody>
                    <a:bodyPr/>
                    <a:lstStyle/>
                    <a:p>
                      <a:pPr>
                        <a:buNone/>
                      </a:pPr>
                      <a:endParaRPr lang="zh-CN" altLang="en-US"/>
                    </a:p>
                  </a:txBody>
                  <a:tcPr/>
                </a:tc>
              </a:tr>
              <a:tr h="213360">
                <a:tc>
                  <a:txBody>
                    <a:bodyPr/>
                    <a:lstStyle/>
                    <a:p>
                      <a:pPr>
                        <a:buNone/>
                      </a:pPr>
                      <a:r>
                        <a:rPr lang="zh-CN" altLang="en-US"/>
                        <a:t>电池状态</a:t>
                      </a:r>
                    </a:p>
                  </a:txBody>
                  <a:tcPr/>
                </a:tc>
                <a:tc>
                  <a:txBody>
                    <a:bodyPr/>
                    <a:lstStyle/>
                    <a:p>
                      <a:pPr>
                        <a:buNone/>
                      </a:pPr>
                      <a:r>
                        <a:rPr lang="zh-CN" altLang="en-US" sz="1200"/>
                        <a:t>电池状态 API (Battery Status API)</a:t>
                      </a:r>
                    </a:p>
                    <a:p>
                      <a:pPr>
                        <a:buNone/>
                      </a:pPr>
                      <a:r>
                        <a:rPr lang="zh-CN" altLang="en-US" sz="1200"/>
                        <a:t>设备与传感器工作组 (Devices and Sensors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
        <p:nvSpPr>
          <p:cNvPr id="64" name="文本框 63"/>
          <p:cNvSpPr txBox="1"/>
          <p:nvPr/>
        </p:nvSpPr>
        <p:spPr>
          <a:xfrm>
            <a:off x="156210" y="3131185"/>
            <a:ext cx="2740660" cy="368300"/>
          </a:xfrm>
          <a:prstGeom prst="rect">
            <a:avLst/>
          </a:prstGeom>
          <a:noFill/>
        </p:spPr>
        <p:txBody>
          <a:bodyPr wrap="square" rtlCol="0">
            <a:spAutoFit/>
          </a:bodyPr>
          <a:lstStyle/>
          <a:p>
            <a:pPr algn="ctr"/>
            <a:r>
              <a:rPr lang="zh-CN" altLang="en-US" sz="1800"/>
              <a:t>传感器和用户本地交互</a:t>
            </a:r>
          </a:p>
        </p:txBody>
      </p:sp>
      <p:pic>
        <p:nvPicPr>
          <p:cNvPr id="8" name="图片 7" descr="cr"/>
          <p:cNvPicPr>
            <a:picLocks noChangeAspect="1"/>
          </p:cNvPicPr>
          <p:nvPr/>
        </p:nvPicPr>
        <p:blipFill>
          <a:blip r:embed="rId3"/>
          <a:stretch>
            <a:fillRect/>
          </a:stretch>
        </p:blipFill>
        <p:spPr>
          <a:xfrm>
            <a:off x="8599170" y="1911985"/>
            <a:ext cx="615315" cy="615315"/>
          </a:xfrm>
          <a:prstGeom prst="rect">
            <a:avLst/>
          </a:prstGeom>
        </p:spPr>
      </p:pic>
      <p:pic>
        <p:nvPicPr>
          <p:cNvPr id="81" name="图片 80" descr="ed"/>
          <p:cNvPicPr>
            <a:picLocks noChangeAspect="1"/>
          </p:cNvPicPr>
          <p:nvPr/>
        </p:nvPicPr>
        <p:blipFill>
          <a:blip r:embed="rId4"/>
          <a:stretch>
            <a:fillRect/>
          </a:stretch>
        </p:blipFill>
        <p:spPr>
          <a:xfrm>
            <a:off x="8539480" y="3136900"/>
            <a:ext cx="675005" cy="675005"/>
          </a:xfrm>
          <a:prstGeom prst="rect">
            <a:avLst/>
          </a:prstGeom>
        </p:spPr>
      </p:pic>
      <p:pic>
        <p:nvPicPr>
          <p:cNvPr id="10" name="图片 9" descr="wd"/>
          <p:cNvPicPr>
            <a:picLocks noChangeAspect="1"/>
          </p:cNvPicPr>
          <p:nvPr/>
        </p:nvPicPr>
        <p:blipFill>
          <a:blip r:embed="rId5"/>
          <a:stretch>
            <a:fillRect/>
          </a:stretch>
        </p:blipFill>
        <p:spPr>
          <a:xfrm>
            <a:off x="8564880" y="3832225"/>
            <a:ext cx="623570" cy="623570"/>
          </a:xfrm>
          <a:prstGeom prst="rect">
            <a:avLst/>
          </a:prstGeom>
        </p:spPr>
      </p:pic>
      <p:pic>
        <p:nvPicPr>
          <p:cNvPr id="5" name="图片 4" descr="wd"/>
          <p:cNvPicPr>
            <a:picLocks noChangeAspect="1"/>
          </p:cNvPicPr>
          <p:nvPr/>
        </p:nvPicPr>
        <p:blipFill>
          <a:blip r:embed="rId5"/>
          <a:stretch>
            <a:fillRect/>
          </a:stretch>
        </p:blipFill>
        <p:spPr>
          <a:xfrm>
            <a:off x="8565515" y="2527300"/>
            <a:ext cx="623570" cy="623570"/>
          </a:xfrm>
          <a:prstGeom prst="rect">
            <a:avLst/>
          </a:prstGeom>
        </p:spPr>
      </p:pic>
      <p:pic>
        <p:nvPicPr>
          <p:cNvPr id="58" name="图片 57" descr="mobile-sensors"/>
          <p:cNvPicPr>
            <a:picLocks noChangeAspect="1"/>
          </p:cNvPicPr>
          <p:nvPr/>
        </p:nvPicPr>
        <p:blipFill>
          <a:blip r:embed="rId6"/>
          <a:stretch>
            <a:fillRect/>
          </a:stretch>
        </p:blipFill>
        <p:spPr>
          <a:xfrm>
            <a:off x="847090" y="1663065"/>
            <a:ext cx="1440000" cy="1440000"/>
          </a:xfrm>
          <a:prstGeom prst="rect">
            <a:avLst/>
          </a:prstGeom>
        </p:spPr>
      </p:pic>
      <p:pic>
        <p:nvPicPr>
          <p:cNvPr id="19" name="图片 18" descr="chrome"/>
          <p:cNvPicPr>
            <a:picLocks noChangeAspect="1"/>
          </p:cNvPicPr>
          <p:nvPr/>
        </p:nvPicPr>
        <p:blipFill>
          <a:blip r:embed="rId7"/>
          <a:stretch>
            <a:fillRect/>
          </a:stretch>
        </p:blipFill>
        <p:spPr>
          <a:xfrm>
            <a:off x="9390380" y="3858260"/>
            <a:ext cx="571500" cy="571500"/>
          </a:xfrm>
          <a:prstGeom prst="rect">
            <a:avLst/>
          </a:prstGeom>
        </p:spPr>
      </p:pic>
      <p:pic>
        <p:nvPicPr>
          <p:cNvPr id="21" name="图片 20" descr="uc"/>
          <p:cNvPicPr>
            <a:picLocks noChangeAspect="1"/>
          </p:cNvPicPr>
          <p:nvPr/>
        </p:nvPicPr>
        <p:blipFill>
          <a:blip r:embed="rId8"/>
          <a:stretch>
            <a:fillRect/>
          </a:stretch>
        </p:blipFill>
        <p:spPr>
          <a:xfrm>
            <a:off x="9961880" y="3858260"/>
            <a:ext cx="549910"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490980"/>
          <a:ext cx="9307830" cy="422148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0">
                <a:tc rowSpan="4">
                  <a:txBody>
                    <a:bodyPr/>
                    <a:lstStyle/>
                    <a:p>
                      <a:pPr>
                        <a:buNone/>
                      </a:pPr>
                      <a:r>
                        <a:rPr lang="zh-CN" altLang="en-US"/>
                        <a:t>运动传感器</a:t>
                      </a:r>
                    </a:p>
                  </a:txBody>
                  <a:tcPr/>
                </a:tc>
                <a:tc>
                  <a:txBody>
                    <a:bodyPr/>
                    <a:lstStyle/>
                    <a:p>
                      <a:pPr>
                        <a:buNone/>
                      </a:pPr>
                      <a:r>
                        <a:rPr lang="zh-CN" altLang="en-US" sz="1200"/>
                        <a:t>加速度传感器 (Accelerometer)</a:t>
                      </a:r>
                    </a:p>
                    <a:p>
                      <a:pPr>
                        <a:buNone/>
                      </a:pPr>
                      <a:r>
                        <a:rPr lang="zh-CN" altLang="en-US" sz="1200"/>
                        <a:t>设备与传感器工作组 (Devices and Sensors Working Group)	</a:t>
                      </a:r>
                    </a:p>
                  </a:txBody>
                  <a:tcPr/>
                </a:tc>
                <a:tc>
                  <a:txBody>
                    <a:bodyPr/>
                    <a:lstStyle/>
                    <a:p>
                      <a:pPr>
                        <a:buNone/>
                      </a:pPr>
                      <a:endParaRPr lang="zh-CN" altLang="en-US"/>
                    </a:p>
                  </a:txBody>
                  <a:tcPr/>
                </a:tc>
                <a:tc>
                  <a:txBody>
                    <a:bodyPr/>
                    <a:lstStyle/>
                    <a:p>
                      <a:pPr>
                        <a:buNone/>
                      </a:pPr>
                      <a:endParaRPr lang="zh-CN" altLang="en-US"/>
                    </a:p>
                  </a:txBody>
                  <a:tcPr/>
                </a:tc>
              </a:tr>
              <a:tr h="0">
                <a:tc vMerge="1">
                  <a:txBody>
                    <a:bodyPr/>
                    <a:lstStyle/>
                    <a:p>
                      <a:endParaRPr lang="zh-CN"/>
                    </a:p>
                  </a:txBody>
                  <a:tcPr/>
                </a:tc>
                <a:tc>
                  <a:txBody>
                    <a:bodyPr/>
                    <a:lstStyle/>
                    <a:p>
                      <a:pPr>
                        <a:buNone/>
                      </a:pPr>
                      <a:r>
                        <a:rPr lang="zh-CN" altLang="en-US" sz="1200"/>
                        <a:t>陀螺仪 (Gyroscope)</a:t>
                      </a:r>
                    </a:p>
                    <a:p>
                      <a:pPr>
                        <a:buNone/>
                      </a:pPr>
                      <a:r>
                        <a:rPr lang="zh-CN" altLang="en-US" sz="1200"/>
                        <a:t>设备与传感器工作组 (Devices and Sensors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0">
                <a:tc vMerge="1">
                  <a:txBody>
                    <a:bodyPr/>
                    <a:lstStyle/>
                    <a:p>
                      <a:endParaRPr lang="zh-CN"/>
                    </a:p>
                  </a:txBody>
                  <a:tcPr/>
                </a:tc>
                <a:tc>
                  <a:txBody>
                    <a:bodyPr/>
                    <a:lstStyle/>
                    <a:p>
                      <a:pPr>
                        <a:buNone/>
                      </a:pPr>
                      <a:r>
                        <a:rPr lang="zh-CN" altLang="en-US" sz="1200"/>
                        <a:t>磁强计 (Magnetometer)</a:t>
                      </a:r>
                    </a:p>
                    <a:p>
                      <a:pPr>
                        <a:buNone/>
                      </a:pPr>
                      <a:r>
                        <a:rPr lang="zh-CN" altLang="en-US" sz="1200"/>
                        <a:t>设备与传感器工作组 (Devices and Sensors Working Group)	</a:t>
                      </a:r>
                    </a:p>
                  </a:txBody>
                  <a:tcPr/>
                </a:tc>
                <a:tc>
                  <a:txBody>
                    <a:bodyPr/>
                    <a:lstStyle/>
                    <a:p>
                      <a:pPr>
                        <a:buNone/>
                      </a:pPr>
                      <a:endParaRPr lang="zh-CN" altLang="en-US"/>
                    </a:p>
                  </a:txBody>
                  <a:tcPr/>
                </a:tc>
                <a:tc>
                  <a:txBody>
                    <a:bodyPr/>
                    <a:lstStyle/>
                    <a:p>
                      <a:pPr>
                        <a:buNone/>
                      </a:pPr>
                      <a:endParaRPr lang="zh-CN" altLang="en-US"/>
                    </a:p>
                  </a:txBody>
                  <a:tcPr/>
                </a:tc>
              </a:tr>
              <a:tr h="0">
                <a:tc vMerge="1">
                  <a:txBody>
                    <a:bodyPr/>
                    <a:lstStyle/>
                    <a:p>
                      <a:endParaRPr lang="zh-CN"/>
                    </a:p>
                  </a:txBody>
                  <a:tcPr/>
                </a:tc>
                <a:tc>
                  <a:txBody>
                    <a:bodyPr/>
                    <a:lstStyle/>
                    <a:p>
                      <a:pPr>
                        <a:buNone/>
                      </a:pPr>
                      <a:r>
                        <a:rPr lang="zh-CN" altLang="en-US" sz="1200"/>
                        <a:t>方向传感器 (Orientation Sensor)</a:t>
                      </a:r>
                    </a:p>
                    <a:p>
                      <a:pPr>
                        <a:buNone/>
                      </a:pPr>
                      <a:r>
                        <a:rPr lang="zh-CN" altLang="en-US" sz="1200"/>
                        <a:t>设备与传感器工作组 (Devices and Sensors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地理位置</a:t>
                      </a:r>
                    </a:p>
                  </a:txBody>
                  <a:tcPr/>
                </a:tc>
                <a:tc>
                  <a:txBody>
                    <a:bodyPr/>
                    <a:lstStyle/>
                    <a:p>
                      <a:pPr>
                        <a:buNone/>
                      </a:pPr>
                      <a:r>
                        <a:rPr lang="zh-CN" altLang="en-US" sz="1200"/>
                        <a:t>地理位置传感器 (Geolocation Sensor)</a:t>
                      </a:r>
                    </a:p>
                    <a:p>
                      <a:pPr>
                        <a:buNone/>
                      </a:pPr>
                      <a:r>
                        <a:rPr lang="zh-CN" altLang="en-US" sz="1200"/>
                        <a:t>设备与传感器工作组 (Devices and Sensors Working Group)	</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方向锁定</a:t>
                      </a:r>
                    </a:p>
                  </a:txBody>
                  <a:tcPr/>
                </a:tc>
                <a:tc>
                  <a:txBody>
                    <a:bodyPr/>
                    <a:lstStyle/>
                    <a:p>
                      <a:pPr>
                        <a:buNone/>
                      </a:pPr>
                      <a:r>
                        <a:rPr lang="zh-CN" altLang="en-US" sz="1200"/>
                        <a:t>屏幕方向API (The Screen Orientation API)</a:t>
                      </a:r>
                    </a:p>
                    <a:p>
                      <a:pPr>
                        <a:buNone/>
                      </a:pPr>
                      <a:r>
                        <a:rPr lang="zh-CN" altLang="en-US" sz="1200"/>
                        <a:t>Web 平台工作组 (Web Platform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
        <p:nvSpPr>
          <p:cNvPr id="64" name="文本框 63"/>
          <p:cNvSpPr txBox="1"/>
          <p:nvPr/>
        </p:nvSpPr>
        <p:spPr>
          <a:xfrm>
            <a:off x="156210" y="3131185"/>
            <a:ext cx="2740660" cy="368300"/>
          </a:xfrm>
          <a:prstGeom prst="rect">
            <a:avLst/>
          </a:prstGeom>
          <a:noFill/>
        </p:spPr>
        <p:txBody>
          <a:bodyPr wrap="square" rtlCol="0">
            <a:spAutoFit/>
          </a:bodyPr>
          <a:lstStyle/>
          <a:p>
            <a:pPr algn="ctr"/>
            <a:r>
              <a:rPr lang="zh-CN" altLang="en-US" sz="1800"/>
              <a:t>传感器和用户本地交互</a:t>
            </a:r>
          </a:p>
        </p:txBody>
      </p:sp>
      <p:pic>
        <p:nvPicPr>
          <p:cNvPr id="8" name="图片 7" descr="cr"/>
          <p:cNvPicPr>
            <a:picLocks noChangeAspect="1"/>
          </p:cNvPicPr>
          <p:nvPr/>
        </p:nvPicPr>
        <p:blipFill>
          <a:blip r:embed="rId3"/>
          <a:stretch>
            <a:fillRect/>
          </a:stretch>
        </p:blipFill>
        <p:spPr>
          <a:xfrm>
            <a:off x="8599170" y="1911985"/>
            <a:ext cx="615315" cy="615315"/>
          </a:xfrm>
          <a:prstGeom prst="rect">
            <a:avLst/>
          </a:prstGeom>
        </p:spPr>
      </p:pic>
      <p:pic>
        <p:nvPicPr>
          <p:cNvPr id="10" name="图片 9" descr="wd"/>
          <p:cNvPicPr>
            <a:picLocks noChangeAspect="1"/>
          </p:cNvPicPr>
          <p:nvPr/>
        </p:nvPicPr>
        <p:blipFill>
          <a:blip r:embed="rId4"/>
          <a:stretch>
            <a:fillRect/>
          </a:stretch>
        </p:blipFill>
        <p:spPr>
          <a:xfrm>
            <a:off x="8599170" y="5088890"/>
            <a:ext cx="623570" cy="623570"/>
          </a:xfrm>
          <a:prstGeom prst="rect">
            <a:avLst/>
          </a:prstGeom>
        </p:spPr>
      </p:pic>
      <p:pic>
        <p:nvPicPr>
          <p:cNvPr id="5" name="图片 4" descr="wd"/>
          <p:cNvPicPr>
            <a:picLocks noChangeAspect="1"/>
          </p:cNvPicPr>
          <p:nvPr/>
        </p:nvPicPr>
        <p:blipFill>
          <a:blip r:embed="rId4"/>
          <a:stretch>
            <a:fillRect/>
          </a:stretch>
        </p:blipFill>
        <p:spPr>
          <a:xfrm>
            <a:off x="8599170" y="4465320"/>
            <a:ext cx="623570" cy="623570"/>
          </a:xfrm>
          <a:prstGeom prst="rect">
            <a:avLst/>
          </a:prstGeom>
        </p:spPr>
      </p:pic>
      <p:pic>
        <p:nvPicPr>
          <p:cNvPr id="58" name="图片 57" descr="mobile-sensors"/>
          <p:cNvPicPr>
            <a:picLocks noChangeAspect="1"/>
          </p:cNvPicPr>
          <p:nvPr/>
        </p:nvPicPr>
        <p:blipFill>
          <a:blip r:embed="rId5"/>
          <a:stretch>
            <a:fillRect/>
          </a:stretch>
        </p:blipFill>
        <p:spPr>
          <a:xfrm>
            <a:off x="847090" y="1663065"/>
            <a:ext cx="1440000" cy="1440000"/>
          </a:xfrm>
          <a:prstGeom prst="rect">
            <a:avLst/>
          </a:prstGeom>
        </p:spPr>
      </p:pic>
      <p:pic>
        <p:nvPicPr>
          <p:cNvPr id="19" name="图片 18" descr="chrome"/>
          <p:cNvPicPr>
            <a:picLocks noChangeAspect="1"/>
          </p:cNvPicPr>
          <p:nvPr/>
        </p:nvPicPr>
        <p:blipFill>
          <a:blip r:embed="rId6"/>
          <a:stretch>
            <a:fillRect/>
          </a:stretch>
        </p:blipFill>
        <p:spPr>
          <a:xfrm>
            <a:off x="9425305" y="5114925"/>
            <a:ext cx="571500" cy="571500"/>
          </a:xfrm>
          <a:prstGeom prst="rect">
            <a:avLst/>
          </a:prstGeom>
        </p:spPr>
      </p:pic>
      <p:pic>
        <p:nvPicPr>
          <p:cNvPr id="21" name="图片 20" descr="uc"/>
          <p:cNvPicPr>
            <a:picLocks noChangeAspect="1"/>
          </p:cNvPicPr>
          <p:nvPr/>
        </p:nvPicPr>
        <p:blipFill>
          <a:blip r:embed="rId7"/>
          <a:stretch>
            <a:fillRect/>
          </a:stretch>
        </p:blipFill>
        <p:spPr>
          <a:xfrm>
            <a:off x="9996805" y="5136515"/>
            <a:ext cx="549910" cy="549910"/>
          </a:xfrm>
          <a:prstGeom prst="rect">
            <a:avLst/>
          </a:prstGeom>
        </p:spPr>
      </p:pic>
      <p:pic>
        <p:nvPicPr>
          <p:cNvPr id="2" name="图片 1" descr="cr"/>
          <p:cNvPicPr>
            <a:picLocks noChangeAspect="1"/>
          </p:cNvPicPr>
          <p:nvPr/>
        </p:nvPicPr>
        <p:blipFill>
          <a:blip r:embed="rId3"/>
          <a:stretch>
            <a:fillRect/>
          </a:stretch>
        </p:blipFill>
        <p:spPr>
          <a:xfrm>
            <a:off x="8607425" y="2515870"/>
            <a:ext cx="615315" cy="615315"/>
          </a:xfrm>
          <a:prstGeom prst="rect">
            <a:avLst/>
          </a:prstGeom>
        </p:spPr>
      </p:pic>
      <p:pic>
        <p:nvPicPr>
          <p:cNvPr id="3" name="图片 2" descr="cr"/>
          <p:cNvPicPr>
            <a:picLocks noChangeAspect="1"/>
          </p:cNvPicPr>
          <p:nvPr/>
        </p:nvPicPr>
        <p:blipFill>
          <a:blip r:embed="rId3"/>
          <a:stretch>
            <a:fillRect/>
          </a:stretch>
        </p:blipFill>
        <p:spPr>
          <a:xfrm>
            <a:off x="8607425" y="3202940"/>
            <a:ext cx="615315" cy="615315"/>
          </a:xfrm>
          <a:prstGeom prst="rect">
            <a:avLst/>
          </a:prstGeom>
        </p:spPr>
      </p:pic>
      <p:pic>
        <p:nvPicPr>
          <p:cNvPr id="6" name="图片 5" descr="cr"/>
          <p:cNvPicPr>
            <a:picLocks noChangeAspect="1"/>
          </p:cNvPicPr>
          <p:nvPr/>
        </p:nvPicPr>
        <p:blipFill>
          <a:blip r:embed="rId3"/>
          <a:stretch>
            <a:fillRect/>
          </a:stretch>
        </p:blipFill>
        <p:spPr>
          <a:xfrm>
            <a:off x="8607425" y="3792855"/>
            <a:ext cx="615315" cy="615315"/>
          </a:xfrm>
          <a:prstGeom prst="rect">
            <a:avLst/>
          </a:prstGeom>
        </p:spPr>
      </p:pic>
      <p:pic>
        <p:nvPicPr>
          <p:cNvPr id="9" name="图片 8" descr="chrome"/>
          <p:cNvPicPr>
            <a:picLocks noChangeAspect="1"/>
          </p:cNvPicPr>
          <p:nvPr/>
        </p:nvPicPr>
        <p:blipFill>
          <a:blip r:embed="rId6"/>
          <a:stretch>
            <a:fillRect/>
          </a:stretch>
        </p:blipFill>
        <p:spPr>
          <a:xfrm>
            <a:off x="9425305" y="1911985"/>
            <a:ext cx="571500" cy="571500"/>
          </a:xfrm>
          <a:prstGeom prst="rect">
            <a:avLst/>
          </a:prstGeom>
        </p:spPr>
      </p:pic>
      <p:pic>
        <p:nvPicPr>
          <p:cNvPr id="11" name="图片 10" descr="chrome"/>
          <p:cNvPicPr>
            <a:picLocks noChangeAspect="1"/>
          </p:cNvPicPr>
          <p:nvPr/>
        </p:nvPicPr>
        <p:blipFill>
          <a:blip r:embed="rId6"/>
          <a:stretch>
            <a:fillRect/>
          </a:stretch>
        </p:blipFill>
        <p:spPr>
          <a:xfrm>
            <a:off x="9425305" y="2559685"/>
            <a:ext cx="571500" cy="571500"/>
          </a:xfrm>
          <a:prstGeom prst="rect">
            <a:avLst/>
          </a:prstGeom>
        </p:spPr>
      </p:pic>
      <p:pic>
        <p:nvPicPr>
          <p:cNvPr id="12" name="图片 11" descr="chrome"/>
          <p:cNvPicPr>
            <a:picLocks noChangeAspect="1"/>
          </p:cNvPicPr>
          <p:nvPr/>
        </p:nvPicPr>
        <p:blipFill>
          <a:blip r:embed="rId6"/>
          <a:stretch>
            <a:fillRect/>
          </a:stretch>
        </p:blipFill>
        <p:spPr>
          <a:xfrm>
            <a:off x="9425305" y="3202940"/>
            <a:ext cx="571500" cy="571500"/>
          </a:xfrm>
          <a:prstGeom prst="rect">
            <a:avLst/>
          </a:prstGeom>
        </p:spPr>
      </p:pic>
      <p:pic>
        <p:nvPicPr>
          <p:cNvPr id="13" name="图片 12" descr="chrome"/>
          <p:cNvPicPr>
            <a:picLocks noChangeAspect="1"/>
          </p:cNvPicPr>
          <p:nvPr/>
        </p:nvPicPr>
        <p:blipFill>
          <a:blip r:embed="rId6"/>
          <a:stretch>
            <a:fillRect/>
          </a:stretch>
        </p:blipFill>
        <p:spPr>
          <a:xfrm>
            <a:off x="9425305" y="3836670"/>
            <a:ext cx="571500"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109728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总目录</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内容占位符 3"/>
          <p:cNvSpPr>
            <a:spLocks noGrp="1"/>
          </p:cNvSpPr>
          <p:nvPr/>
        </p:nvSpPr>
        <p:spPr>
          <a:xfrm>
            <a:off x="992505" y="969010"/>
            <a:ext cx="10878820" cy="5996940"/>
          </a:xfrm>
          <a:prstGeom prst="rect">
            <a:avLst/>
          </a:prstGeom>
        </p:spPr>
        <p:txBody>
          <a:bodyPr lIns="127997" tIns="63999" rIns="127997" bIns="63999"/>
          <a:lstStyle>
            <a:lvl1pPr marL="507365" indent="-507365" algn="l" defTabSz="1279525" rtl="0" eaLnBrk="1" latinLnBrk="0" hangingPunct="1">
              <a:lnSpc>
                <a:spcPct val="150000"/>
              </a:lnSpc>
              <a:spcBef>
                <a:spcPct val="20000"/>
              </a:spcBef>
              <a:buFont typeface="+mj-lt"/>
              <a:buAutoNum type="arabicPeriod"/>
              <a:defRPr sz="2600" kern="1200" spc="148" baseline="0">
                <a:solidFill>
                  <a:schemeClr val="tx1">
                    <a:lumMod val="75000"/>
                    <a:lumOff val="25000"/>
                  </a:schemeClr>
                </a:solidFill>
                <a:latin typeface="方正兰亭粗黑_GBK" panose="02000000000000000000" pitchFamily="2" charset="-122"/>
                <a:ea typeface="方正兰亭粗黑_GBK" panose="02000000000000000000" pitchFamily="2" charset="-122"/>
                <a:cs typeface="方正兰亭粗黑_GBK" panose="02000000000000000000" pitchFamily="2" charset="-122"/>
              </a:defRPr>
            </a:lvl1pPr>
            <a:lvl2pPr marL="1040130" indent="-400050" algn="l" defTabSz="1279525" rtl="0" eaLnBrk="1" latinLnBrk="0" hangingPunct="1">
              <a:lnSpc>
                <a:spcPct val="150000"/>
              </a:lnSpc>
              <a:spcBef>
                <a:spcPct val="20000"/>
              </a:spcBef>
              <a:buFont typeface="Arial" panose="020B0604020202020204" pitchFamily="34" charset="0"/>
              <a:buChar char="–"/>
              <a:defRPr sz="24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2pPr>
            <a:lvl3pPr marL="1600200"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3pPr>
            <a:lvl4pPr marL="223964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4pPr>
            <a:lvl5pPr marL="287972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5pPr>
            <a:lvl6pPr marL="351980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5988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79996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39410"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Wingdings" panose="05000000000000000000" charset="0"/>
              <a:buChar char="l"/>
            </a:pPr>
            <a:r>
              <a:rPr lang="zh-CN" altLang="en-US" sz="2400" dirty="0" smtClean="0">
                <a:latin typeface="+mn-ea"/>
                <a:ea typeface="+mn-ea"/>
              </a:rPr>
              <a:t>国内竞品对比</a:t>
            </a:r>
            <a:endParaRPr lang="zh-CN" altLang="en-US" sz="2000" dirty="0" smtClean="0">
              <a:latin typeface="+mn-ea"/>
              <a:ea typeface="+mn-ea"/>
            </a:endParaRPr>
          </a:p>
          <a:p>
            <a:pPr marL="0" indent="0">
              <a:buFont typeface="Wingdings" panose="05000000000000000000" charset="0"/>
              <a:buNone/>
            </a:pPr>
            <a:r>
              <a:rPr lang="zh-CN" altLang="en-US" sz="1800" dirty="0" smtClean="0">
                <a:latin typeface="+mn-ea"/>
                <a:ea typeface="+mn-ea"/>
              </a:rPr>
              <a:t>通过测试对比</a:t>
            </a:r>
            <a:r>
              <a:rPr lang="en-US" altLang="zh-CN" sz="1800" dirty="0" smtClean="0">
                <a:latin typeface="+mn-ea"/>
                <a:ea typeface="+mn-ea"/>
              </a:rPr>
              <a:t>vivo</a:t>
            </a:r>
            <a:r>
              <a:rPr lang="zh-CN" altLang="en-US" sz="1800" dirty="0" smtClean="0">
                <a:latin typeface="+mn-ea"/>
                <a:ea typeface="+mn-ea"/>
              </a:rPr>
              <a:t>内核与主要竞争对手</a:t>
            </a:r>
            <a:r>
              <a:rPr lang="en-US" altLang="zh-CN" sz="1800" dirty="0" smtClean="0">
                <a:latin typeface="+mn-ea"/>
                <a:ea typeface="+mn-ea"/>
              </a:rPr>
              <a:t>UC</a:t>
            </a:r>
            <a:r>
              <a:rPr lang="zh-CN" altLang="en-US" sz="1800" dirty="0" smtClean="0">
                <a:latin typeface="+mn-ea"/>
                <a:ea typeface="+mn-ea"/>
              </a:rPr>
              <a:t>、</a:t>
            </a:r>
            <a:r>
              <a:rPr lang="en-US" altLang="zh-CN" sz="1800" dirty="0" smtClean="0">
                <a:latin typeface="+mn-ea"/>
                <a:ea typeface="+mn-ea"/>
              </a:rPr>
              <a:t>QQ</a:t>
            </a:r>
            <a:r>
              <a:rPr lang="zh-CN" altLang="en-US" sz="1800" dirty="0" smtClean="0">
                <a:latin typeface="+mn-ea"/>
                <a:ea typeface="+mn-ea"/>
              </a:rPr>
              <a:t>的技术指标现状，找到优势和差距，制定改善计划。</a:t>
            </a:r>
            <a:endParaRPr lang="zh-CN" altLang="en-US" sz="2000" dirty="0" smtClean="0">
              <a:latin typeface="+mn-ea"/>
              <a:ea typeface="+mn-ea"/>
            </a:endParaRPr>
          </a:p>
          <a:p>
            <a:pPr marL="0" indent="0">
              <a:buNone/>
            </a:pPr>
            <a:endParaRPr lang="en-US" altLang="zh-CN" sz="2000" dirty="0" smtClean="0">
              <a:latin typeface="+mn-ea"/>
              <a:ea typeface="+mn-ea"/>
            </a:endParaRPr>
          </a:p>
          <a:p>
            <a:pPr marL="342900" indent="-342900">
              <a:buFont typeface="Wingdings" panose="05000000000000000000" charset="0"/>
              <a:buChar char="l"/>
            </a:pPr>
            <a:r>
              <a:rPr lang="en-US" altLang="zh-CN" sz="2400" dirty="0" smtClean="0">
                <a:latin typeface="+mn-ea"/>
                <a:ea typeface="+mn-ea"/>
              </a:rPr>
              <a:t>W3C</a:t>
            </a:r>
            <a:r>
              <a:rPr lang="zh-CN" altLang="en-US" sz="2400" dirty="0" smtClean="0">
                <a:latin typeface="+mn-ea"/>
                <a:ea typeface="+mn-ea"/>
              </a:rPr>
              <a:t>发展扫描</a:t>
            </a:r>
            <a:endParaRPr lang="zh-CN" altLang="en-US" sz="2000" dirty="0" smtClean="0">
              <a:latin typeface="+mn-ea"/>
              <a:ea typeface="+mn-ea"/>
            </a:endParaRPr>
          </a:p>
          <a:p>
            <a:pPr marL="0" indent="0">
              <a:buFont typeface="Wingdings" panose="05000000000000000000" charset="0"/>
              <a:buNone/>
            </a:pPr>
            <a:r>
              <a:rPr lang="zh-CN" altLang="en-US" sz="1800" dirty="0" smtClean="0">
                <a:latin typeface="+mn-ea"/>
                <a:ea typeface="+mn-ea"/>
              </a:rPr>
              <a:t>扫描</a:t>
            </a:r>
            <a:r>
              <a:rPr lang="en-US" altLang="zh-CN" sz="1800" dirty="0" smtClean="0">
                <a:latin typeface="+mn-ea"/>
                <a:ea typeface="+mn-ea"/>
              </a:rPr>
              <a:t>vivo</a:t>
            </a:r>
            <a:r>
              <a:rPr lang="zh-CN" altLang="en-US" sz="1800" dirty="0" smtClean="0">
                <a:latin typeface="+mn-ea"/>
                <a:ea typeface="+mn-ea"/>
              </a:rPr>
              <a:t>浏览器与</a:t>
            </a:r>
            <a:r>
              <a:rPr lang="en-US" altLang="zh-CN" sz="1800" dirty="0" smtClean="0">
                <a:latin typeface="+mn-ea"/>
                <a:ea typeface="+mn-ea"/>
              </a:rPr>
              <a:t>Chrome</a:t>
            </a:r>
            <a:r>
              <a:rPr lang="zh-CN" altLang="en-US" sz="1800" dirty="0" smtClean="0">
                <a:latin typeface="+mn-ea"/>
                <a:ea typeface="+mn-ea"/>
              </a:rPr>
              <a:t>、</a:t>
            </a:r>
            <a:r>
              <a:rPr lang="en-US" altLang="zh-CN" sz="1800" dirty="0" smtClean="0">
                <a:latin typeface="+mn-ea"/>
                <a:ea typeface="+mn-ea"/>
              </a:rPr>
              <a:t>UC</a:t>
            </a:r>
            <a:r>
              <a:rPr lang="zh-CN" altLang="en-US" sz="1800" dirty="0" smtClean="0">
                <a:latin typeface="+mn-ea"/>
                <a:ea typeface="+mn-ea"/>
              </a:rPr>
              <a:t>、</a:t>
            </a:r>
            <a:r>
              <a:rPr lang="en-US" altLang="zh-CN" sz="1800" dirty="0" smtClean="0">
                <a:latin typeface="+mn-ea"/>
                <a:ea typeface="+mn-ea"/>
              </a:rPr>
              <a:t>QQ</a:t>
            </a:r>
            <a:r>
              <a:rPr lang="zh-CN" altLang="en-US" sz="1800" dirty="0" smtClean="0">
                <a:latin typeface="+mn-ea"/>
                <a:ea typeface="+mn-ea"/>
              </a:rPr>
              <a:t>等竞争对手对于</a:t>
            </a:r>
            <a:r>
              <a:rPr lang="en-US" altLang="zh-CN" sz="1800" dirty="0" smtClean="0">
                <a:latin typeface="+mn-ea"/>
                <a:ea typeface="+mn-ea"/>
              </a:rPr>
              <a:t>Web</a:t>
            </a:r>
            <a:r>
              <a:rPr lang="zh-CN" altLang="en-US" sz="1800" dirty="0" smtClean="0">
                <a:latin typeface="+mn-ea"/>
                <a:ea typeface="+mn-ea"/>
              </a:rPr>
              <a:t>新标准的支持程度，了解</a:t>
            </a:r>
            <a:r>
              <a:rPr lang="en-US" altLang="zh-CN" sz="1800" dirty="0" smtClean="0">
                <a:latin typeface="+mn-ea"/>
                <a:ea typeface="+mn-ea"/>
              </a:rPr>
              <a:t>Web</a:t>
            </a:r>
            <a:r>
              <a:rPr lang="zh-CN" altLang="en-US" sz="1800" dirty="0" smtClean="0">
                <a:latin typeface="+mn-ea"/>
                <a:ea typeface="+mn-ea"/>
              </a:rPr>
              <a:t>未来发展方向。</a:t>
            </a:r>
            <a:endParaRPr lang="zh-CN" altLang="en-US" sz="2000" dirty="0" smtClean="0">
              <a:latin typeface="+mn-ea"/>
              <a:ea typeface="+mn-ea"/>
            </a:endParaRPr>
          </a:p>
          <a:p>
            <a:pPr marL="0" indent="0">
              <a:buNone/>
            </a:pPr>
            <a:endParaRPr lang="zh-CN" altLang="en-US" sz="2000" dirty="0" smtClean="0">
              <a:latin typeface="+mn-ea"/>
              <a:ea typeface="+mn-ea"/>
            </a:endParaRPr>
          </a:p>
          <a:p>
            <a:pPr marL="342900" indent="-342900">
              <a:buFont typeface="Wingdings" panose="05000000000000000000" charset="0"/>
              <a:buChar char="l"/>
            </a:pPr>
            <a:r>
              <a:rPr lang="en-US" altLang="zh-CN" sz="2400" dirty="0" smtClean="0">
                <a:latin typeface="+mn-ea"/>
                <a:ea typeface="+mn-ea"/>
              </a:rPr>
              <a:t>Chrome</a:t>
            </a:r>
            <a:r>
              <a:rPr lang="zh-CN" altLang="en-US" sz="2400" dirty="0" smtClean="0">
                <a:latin typeface="+mn-ea"/>
                <a:ea typeface="+mn-ea"/>
              </a:rPr>
              <a:t>技术扫描</a:t>
            </a:r>
            <a:endParaRPr lang="zh-CN" altLang="en-US" sz="2000" dirty="0" smtClean="0">
              <a:latin typeface="+mn-ea"/>
              <a:ea typeface="+mn-ea"/>
            </a:endParaRPr>
          </a:p>
          <a:p>
            <a:pPr marL="0" indent="0">
              <a:buFont typeface="Wingdings" panose="05000000000000000000" charset="0"/>
              <a:buNone/>
            </a:pPr>
            <a:r>
              <a:rPr lang="zh-CN" altLang="en-US" sz="1800" dirty="0" smtClean="0">
                <a:latin typeface="+mn-ea"/>
                <a:ea typeface="+mn-ea"/>
              </a:rPr>
              <a:t>扫描处在技术最前沿的</a:t>
            </a:r>
            <a:r>
              <a:rPr lang="en-US" altLang="zh-CN" sz="1800" dirty="0" smtClean="0">
                <a:latin typeface="+mn-ea"/>
                <a:ea typeface="+mn-ea"/>
              </a:rPr>
              <a:t>Chrome</a:t>
            </a:r>
            <a:r>
              <a:rPr lang="zh-CN" altLang="en-US" sz="1800" dirty="0" smtClean="0">
                <a:latin typeface="+mn-ea"/>
                <a:ea typeface="+mn-ea"/>
              </a:rPr>
              <a:t>内核团队的产品和技术的发展方向，及时学习和借鉴</a:t>
            </a:r>
            <a:r>
              <a:rPr lang="zh-CN" altLang="en-US" sz="2000" dirty="0" smtClean="0">
                <a:latin typeface="+mn-ea"/>
                <a:ea typeface="+mn-ea"/>
              </a:rPr>
              <a:t>。</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490980"/>
          <a:ext cx="9307830" cy="422148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0">
                <a:tc>
                  <a:txBody>
                    <a:bodyPr/>
                    <a:lstStyle/>
                    <a:p>
                      <a:pPr>
                        <a:buNone/>
                      </a:pPr>
                      <a:r>
                        <a:rPr lang="zh-CN" altLang="en-US"/>
                        <a:t>游戏控制器</a:t>
                      </a:r>
                    </a:p>
                  </a:txBody>
                  <a:tcPr/>
                </a:tc>
                <a:tc>
                  <a:txBody>
                    <a:bodyPr/>
                    <a:lstStyle/>
                    <a:p>
                      <a:pPr>
                        <a:buNone/>
                      </a:pPr>
                      <a:r>
                        <a:rPr lang="zh-CN" altLang="en-US" sz="1200"/>
                        <a:t>游戏手柄 (Gamepad)</a:t>
                      </a:r>
                    </a:p>
                    <a:p>
                      <a:pPr>
                        <a:buNone/>
                      </a:pPr>
                      <a:r>
                        <a:rPr lang="zh-CN" altLang="en-US" sz="1200"/>
                        <a:t>Web 平台工作组 (Web Platform Working Group)	</a:t>
                      </a:r>
                    </a:p>
                  </a:txBody>
                  <a:tcPr/>
                </a:tc>
                <a:tc>
                  <a:txBody>
                    <a:bodyPr/>
                    <a:lstStyle/>
                    <a:p>
                      <a:pPr>
                        <a:buNone/>
                      </a:pPr>
                      <a:endParaRPr lang="zh-CN" altLang="en-US"/>
                    </a:p>
                  </a:txBody>
                  <a:tcPr/>
                </a:tc>
                <a:tc>
                  <a:txBody>
                    <a:bodyPr/>
                    <a:lstStyle/>
                    <a:p>
                      <a:pPr>
                        <a:buNone/>
                      </a:pPr>
                      <a:endParaRPr lang="zh-CN" altLang="en-US"/>
                    </a:p>
                  </a:txBody>
                  <a:tcPr/>
                </a:tc>
              </a:tr>
              <a:tr h="213360">
                <a:tc rowSpan="3">
                  <a:txBody>
                    <a:bodyPr/>
                    <a:lstStyle/>
                    <a:p>
                      <a:pPr>
                        <a:buNone/>
                      </a:pPr>
                      <a:r>
                        <a:rPr lang="zh-CN" altLang="en-US"/>
                        <a:t>平滑滚动</a:t>
                      </a:r>
                    </a:p>
                  </a:txBody>
                  <a:tcPr/>
                </a:tc>
                <a:tc>
                  <a:txBody>
                    <a:bodyPr/>
                    <a:lstStyle/>
                    <a:p>
                      <a:pPr>
                        <a:buNone/>
                      </a:pPr>
                      <a:r>
                        <a:rPr lang="zh-CN" altLang="en-US" sz="1200"/>
                        <a:t>CSSOM视图模块 (CSSOM View Module)</a:t>
                      </a:r>
                    </a:p>
                    <a:p>
                      <a:pPr>
                        <a:buNone/>
                      </a:pPr>
                      <a:r>
                        <a:rPr lang="zh-CN" altLang="en-US" sz="1200"/>
                        <a:t>CSS 工作组 (CSS Working Group)</a:t>
                      </a:r>
                    </a:p>
                    <a:p>
                      <a:pPr>
                        <a:buNone/>
                      </a:pPr>
                      <a:r>
                        <a:rPr lang="zh-CN" altLang="en-US" sz="1200"/>
                        <a:t>	</a:t>
                      </a:r>
                    </a:p>
                  </a:txBody>
                  <a:tcPr/>
                </a:tc>
                <a:tc>
                  <a:txBody>
                    <a:bodyPr/>
                    <a:lstStyle/>
                    <a:p>
                      <a:pPr>
                        <a:buNone/>
                      </a:pPr>
                      <a:endParaRPr lang="zh-CN" altLang="en-US"/>
                    </a:p>
                  </a:txBody>
                  <a:tcPr/>
                </a:tc>
                <a:tc>
                  <a:txBody>
                    <a:bodyPr/>
                    <a:lstStyle/>
                    <a:p>
                      <a:pPr>
                        <a:buNone/>
                      </a:pPr>
                      <a:endParaRPr lang="zh-CN" altLang="en-US"/>
                    </a:p>
                  </a:txBody>
                  <a:tcPr/>
                </a:tc>
              </a:tr>
              <a:tr h="213360">
                <a:tc vMerge="1">
                  <a:txBody>
                    <a:bodyPr/>
                    <a:lstStyle/>
                    <a:p>
                      <a:endParaRPr lang="zh-CN"/>
                    </a:p>
                  </a:txBody>
                  <a:tcPr/>
                </a:tc>
                <a:tc>
                  <a:txBody>
                    <a:bodyPr/>
                    <a:lstStyle/>
                    <a:p>
                      <a:pPr>
                        <a:buNone/>
                      </a:pPr>
                      <a:r>
                        <a:rPr lang="zh-CN" altLang="en-US" sz="1200"/>
                        <a:t>CSS 滚动捕捉点第一版 (CSS Scroll Snap Module Level 1)</a:t>
                      </a:r>
                    </a:p>
                    <a:p>
                      <a:pPr>
                        <a:buNone/>
                      </a:pPr>
                      <a:r>
                        <a:rPr lang="zh-CN" altLang="en-US" sz="1200"/>
                        <a:t>CSS 工作组 (CSS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213360">
                <a:tc vMerge="1">
                  <a:txBody>
                    <a:bodyPr/>
                    <a:lstStyle/>
                    <a:p>
                      <a:endParaRPr lang="zh-CN"/>
                    </a:p>
                  </a:txBody>
                  <a:tcPr/>
                </a:tc>
                <a:tc>
                  <a:txBody>
                    <a:bodyPr/>
                    <a:lstStyle/>
                    <a:p>
                      <a:pPr>
                        <a:buNone/>
                      </a:pPr>
                      <a:r>
                        <a:rPr lang="zh-CN" altLang="en-US" sz="1200"/>
                        <a:t>CSS Will Change Module Level 1</a:t>
                      </a:r>
                    </a:p>
                    <a:p>
                      <a:pPr>
                        <a:buNone/>
                      </a:pPr>
                      <a:r>
                        <a:rPr lang="zh-CN" altLang="en-US" sz="1200"/>
                        <a:t>CSS 工作组 (CSS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通知</a:t>
                      </a:r>
                    </a:p>
                  </a:txBody>
                  <a:tcPr/>
                </a:tc>
                <a:tc>
                  <a:txBody>
                    <a:bodyPr/>
                    <a:lstStyle/>
                    <a:p>
                      <a:pPr>
                        <a:buNone/>
                      </a:pPr>
                      <a:r>
                        <a:rPr lang="zh-CN" altLang="en-US" sz="1200"/>
                        <a:t>推送 API (Push API)</a:t>
                      </a:r>
                    </a:p>
                    <a:p>
                      <a:pPr>
                        <a:buNone/>
                      </a:pPr>
                      <a:r>
                        <a:rPr lang="zh-CN" altLang="en-US" sz="1200"/>
                        <a:t>Web 平台工作组 (Web Platform Working Group)</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屏幕唤醒</a:t>
                      </a:r>
                    </a:p>
                  </a:txBody>
                  <a:tcPr/>
                </a:tc>
                <a:tc>
                  <a:txBody>
                    <a:bodyPr/>
                    <a:lstStyle/>
                    <a:p>
                      <a:pPr>
                        <a:buNone/>
                      </a:pPr>
                      <a:r>
                        <a:rPr lang="zh-CN" altLang="en-US" sz="1200"/>
                        <a:t>唤醒锁 API (Wake Lock API)</a:t>
                      </a:r>
                    </a:p>
                    <a:p>
                      <a:pPr>
                        <a:buNone/>
                      </a:pPr>
                      <a:r>
                        <a:rPr lang="zh-CN" altLang="en-US" sz="1200"/>
                        <a:t>设备与传感器工作组 (Devices and Sensors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
        <p:nvSpPr>
          <p:cNvPr id="64" name="文本框 63"/>
          <p:cNvSpPr txBox="1"/>
          <p:nvPr/>
        </p:nvSpPr>
        <p:spPr>
          <a:xfrm>
            <a:off x="156210" y="3131185"/>
            <a:ext cx="2740660" cy="368300"/>
          </a:xfrm>
          <a:prstGeom prst="rect">
            <a:avLst/>
          </a:prstGeom>
          <a:noFill/>
        </p:spPr>
        <p:txBody>
          <a:bodyPr wrap="square" rtlCol="0">
            <a:spAutoFit/>
          </a:bodyPr>
          <a:lstStyle/>
          <a:p>
            <a:pPr algn="ctr"/>
            <a:r>
              <a:rPr lang="zh-CN" altLang="en-US" sz="1800"/>
              <a:t>用户交互</a:t>
            </a:r>
          </a:p>
        </p:txBody>
      </p:sp>
      <p:pic>
        <p:nvPicPr>
          <p:cNvPr id="10" name="图片 9" descr="wd"/>
          <p:cNvPicPr>
            <a:picLocks noChangeAspect="1"/>
          </p:cNvPicPr>
          <p:nvPr/>
        </p:nvPicPr>
        <p:blipFill>
          <a:blip r:embed="rId3"/>
          <a:stretch>
            <a:fillRect/>
          </a:stretch>
        </p:blipFill>
        <p:spPr>
          <a:xfrm>
            <a:off x="8599170" y="2579370"/>
            <a:ext cx="623570" cy="623570"/>
          </a:xfrm>
          <a:prstGeom prst="rect">
            <a:avLst/>
          </a:prstGeom>
        </p:spPr>
      </p:pic>
      <p:pic>
        <p:nvPicPr>
          <p:cNvPr id="5" name="图片 4" descr="wd"/>
          <p:cNvPicPr>
            <a:picLocks noChangeAspect="1"/>
          </p:cNvPicPr>
          <p:nvPr/>
        </p:nvPicPr>
        <p:blipFill>
          <a:blip r:embed="rId3"/>
          <a:stretch>
            <a:fillRect/>
          </a:stretch>
        </p:blipFill>
        <p:spPr>
          <a:xfrm>
            <a:off x="8599170" y="1911985"/>
            <a:ext cx="623570" cy="623570"/>
          </a:xfrm>
          <a:prstGeom prst="rect">
            <a:avLst/>
          </a:prstGeom>
        </p:spPr>
      </p:pic>
      <p:pic>
        <p:nvPicPr>
          <p:cNvPr id="19" name="图片 18" descr="chrome"/>
          <p:cNvPicPr>
            <a:picLocks noChangeAspect="1"/>
          </p:cNvPicPr>
          <p:nvPr/>
        </p:nvPicPr>
        <p:blipFill>
          <a:blip r:embed="rId4"/>
          <a:stretch>
            <a:fillRect/>
          </a:stretch>
        </p:blipFill>
        <p:spPr>
          <a:xfrm>
            <a:off x="9425305" y="4491355"/>
            <a:ext cx="571500" cy="571500"/>
          </a:xfrm>
          <a:prstGeom prst="rect">
            <a:avLst/>
          </a:prstGeom>
        </p:spPr>
      </p:pic>
      <p:pic>
        <p:nvPicPr>
          <p:cNvPr id="21" name="图片 20" descr="uc"/>
          <p:cNvPicPr>
            <a:picLocks noChangeAspect="1"/>
          </p:cNvPicPr>
          <p:nvPr/>
        </p:nvPicPr>
        <p:blipFill>
          <a:blip r:embed="rId5"/>
          <a:stretch>
            <a:fillRect/>
          </a:stretch>
        </p:blipFill>
        <p:spPr>
          <a:xfrm>
            <a:off x="10018395" y="4512945"/>
            <a:ext cx="549910" cy="549910"/>
          </a:xfrm>
          <a:prstGeom prst="rect">
            <a:avLst/>
          </a:prstGeom>
        </p:spPr>
      </p:pic>
      <p:pic>
        <p:nvPicPr>
          <p:cNvPr id="3" name="图片 2" descr="cr"/>
          <p:cNvPicPr>
            <a:picLocks noChangeAspect="1"/>
          </p:cNvPicPr>
          <p:nvPr/>
        </p:nvPicPr>
        <p:blipFill>
          <a:blip r:embed="rId6"/>
          <a:stretch>
            <a:fillRect/>
          </a:stretch>
        </p:blipFill>
        <p:spPr>
          <a:xfrm>
            <a:off x="8607425" y="3202940"/>
            <a:ext cx="615315" cy="615315"/>
          </a:xfrm>
          <a:prstGeom prst="rect">
            <a:avLst/>
          </a:prstGeom>
        </p:spPr>
      </p:pic>
      <p:pic>
        <p:nvPicPr>
          <p:cNvPr id="6" name="图片 5" descr="cr"/>
          <p:cNvPicPr>
            <a:picLocks noChangeAspect="1"/>
          </p:cNvPicPr>
          <p:nvPr/>
        </p:nvPicPr>
        <p:blipFill>
          <a:blip r:embed="rId6"/>
          <a:stretch>
            <a:fillRect/>
          </a:stretch>
        </p:blipFill>
        <p:spPr>
          <a:xfrm>
            <a:off x="8607425" y="3792855"/>
            <a:ext cx="615315" cy="615315"/>
          </a:xfrm>
          <a:prstGeom prst="rect">
            <a:avLst/>
          </a:prstGeom>
        </p:spPr>
      </p:pic>
      <p:pic>
        <p:nvPicPr>
          <p:cNvPr id="9" name="图片 8" descr="chrome"/>
          <p:cNvPicPr>
            <a:picLocks noChangeAspect="1"/>
          </p:cNvPicPr>
          <p:nvPr/>
        </p:nvPicPr>
        <p:blipFill>
          <a:blip r:embed="rId4"/>
          <a:stretch>
            <a:fillRect/>
          </a:stretch>
        </p:blipFill>
        <p:spPr>
          <a:xfrm>
            <a:off x="9425305" y="1911985"/>
            <a:ext cx="571500" cy="571500"/>
          </a:xfrm>
          <a:prstGeom prst="rect">
            <a:avLst/>
          </a:prstGeom>
        </p:spPr>
      </p:pic>
      <p:pic>
        <p:nvPicPr>
          <p:cNvPr id="11" name="图片 10" descr="chrome"/>
          <p:cNvPicPr>
            <a:picLocks noChangeAspect="1"/>
          </p:cNvPicPr>
          <p:nvPr/>
        </p:nvPicPr>
        <p:blipFill>
          <a:blip r:embed="rId4"/>
          <a:stretch>
            <a:fillRect/>
          </a:stretch>
        </p:blipFill>
        <p:spPr>
          <a:xfrm>
            <a:off x="9425305" y="2559685"/>
            <a:ext cx="571500" cy="571500"/>
          </a:xfrm>
          <a:prstGeom prst="rect">
            <a:avLst/>
          </a:prstGeom>
        </p:spPr>
      </p:pic>
      <p:pic>
        <p:nvPicPr>
          <p:cNvPr id="12" name="图片 11" descr="chrome"/>
          <p:cNvPicPr>
            <a:picLocks noChangeAspect="1"/>
          </p:cNvPicPr>
          <p:nvPr/>
        </p:nvPicPr>
        <p:blipFill>
          <a:blip r:embed="rId4"/>
          <a:stretch>
            <a:fillRect/>
          </a:stretch>
        </p:blipFill>
        <p:spPr>
          <a:xfrm>
            <a:off x="9425305" y="3202940"/>
            <a:ext cx="571500" cy="571500"/>
          </a:xfrm>
          <a:prstGeom prst="rect">
            <a:avLst/>
          </a:prstGeom>
        </p:spPr>
      </p:pic>
      <p:pic>
        <p:nvPicPr>
          <p:cNvPr id="13" name="图片 12" descr="chrome"/>
          <p:cNvPicPr>
            <a:picLocks noChangeAspect="1"/>
          </p:cNvPicPr>
          <p:nvPr/>
        </p:nvPicPr>
        <p:blipFill>
          <a:blip r:embed="rId4"/>
          <a:stretch>
            <a:fillRect/>
          </a:stretch>
        </p:blipFill>
        <p:spPr>
          <a:xfrm>
            <a:off x="9425305" y="3836670"/>
            <a:ext cx="571500" cy="571500"/>
          </a:xfrm>
          <a:prstGeom prst="rect">
            <a:avLst/>
          </a:prstGeom>
        </p:spPr>
      </p:pic>
      <p:pic>
        <p:nvPicPr>
          <p:cNvPr id="60" name="图片 59" descr="mobile-userinput"/>
          <p:cNvPicPr>
            <a:picLocks noChangeAspect="1"/>
          </p:cNvPicPr>
          <p:nvPr/>
        </p:nvPicPr>
        <p:blipFill>
          <a:blip r:embed="rId7"/>
          <a:stretch>
            <a:fillRect/>
          </a:stretch>
        </p:blipFill>
        <p:spPr>
          <a:xfrm>
            <a:off x="785495" y="1663065"/>
            <a:ext cx="1440000" cy="1440000"/>
          </a:xfrm>
          <a:prstGeom prst="rect">
            <a:avLst/>
          </a:prstGeom>
        </p:spPr>
      </p:pic>
      <p:pic>
        <p:nvPicPr>
          <p:cNvPr id="7" name="图片 6" descr="wd"/>
          <p:cNvPicPr>
            <a:picLocks noChangeAspect="1"/>
          </p:cNvPicPr>
          <p:nvPr/>
        </p:nvPicPr>
        <p:blipFill>
          <a:blip r:embed="rId3"/>
          <a:stretch>
            <a:fillRect/>
          </a:stretch>
        </p:blipFill>
        <p:spPr>
          <a:xfrm>
            <a:off x="8607425" y="4491355"/>
            <a:ext cx="623570" cy="623570"/>
          </a:xfrm>
          <a:prstGeom prst="rect">
            <a:avLst/>
          </a:prstGeom>
        </p:spPr>
      </p:pic>
      <p:pic>
        <p:nvPicPr>
          <p:cNvPr id="14" name="图片 13" descr="cr"/>
          <p:cNvPicPr>
            <a:picLocks noChangeAspect="1"/>
          </p:cNvPicPr>
          <p:nvPr/>
        </p:nvPicPr>
        <p:blipFill>
          <a:blip r:embed="rId6"/>
          <a:stretch>
            <a:fillRect/>
          </a:stretch>
        </p:blipFill>
        <p:spPr>
          <a:xfrm>
            <a:off x="8615680" y="5097145"/>
            <a:ext cx="615315" cy="615315"/>
          </a:xfrm>
          <a:prstGeom prst="rect">
            <a:avLst/>
          </a:prstGeom>
        </p:spPr>
      </p:pic>
      <p:pic>
        <p:nvPicPr>
          <p:cNvPr id="17" name="图片 16" descr="uc"/>
          <p:cNvPicPr>
            <a:picLocks noChangeAspect="1"/>
          </p:cNvPicPr>
          <p:nvPr/>
        </p:nvPicPr>
        <p:blipFill>
          <a:blip r:embed="rId5"/>
          <a:stretch>
            <a:fillRect/>
          </a:stretch>
        </p:blipFill>
        <p:spPr>
          <a:xfrm>
            <a:off x="10018395" y="1948815"/>
            <a:ext cx="549910" cy="549910"/>
          </a:xfrm>
          <a:prstGeom prst="rect">
            <a:avLst/>
          </a:prstGeom>
        </p:spPr>
      </p:pic>
      <p:pic>
        <p:nvPicPr>
          <p:cNvPr id="18" name="图片 17" descr="qq"/>
          <p:cNvPicPr>
            <a:picLocks noChangeAspect="1"/>
          </p:cNvPicPr>
          <p:nvPr/>
        </p:nvPicPr>
        <p:blipFill>
          <a:blip r:embed="rId8"/>
          <a:stretch>
            <a:fillRect/>
          </a:stretch>
        </p:blipFill>
        <p:spPr>
          <a:xfrm>
            <a:off x="10603865" y="1959610"/>
            <a:ext cx="528320" cy="528320"/>
          </a:xfrm>
          <a:prstGeom prst="rect">
            <a:avLst/>
          </a:prstGeom>
        </p:spPr>
      </p:pic>
      <p:pic>
        <p:nvPicPr>
          <p:cNvPr id="23" name="图片 22" descr="uc"/>
          <p:cNvPicPr>
            <a:picLocks noChangeAspect="1"/>
          </p:cNvPicPr>
          <p:nvPr/>
        </p:nvPicPr>
        <p:blipFill>
          <a:blip r:embed="rId5"/>
          <a:stretch>
            <a:fillRect/>
          </a:stretch>
        </p:blipFill>
        <p:spPr>
          <a:xfrm>
            <a:off x="10018395" y="2570480"/>
            <a:ext cx="549910" cy="549910"/>
          </a:xfrm>
          <a:prstGeom prst="rect">
            <a:avLst/>
          </a:prstGeom>
        </p:spPr>
      </p:pic>
      <p:pic>
        <p:nvPicPr>
          <p:cNvPr id="28" name="图片 27" descr="uc"/>
          <p:cNvPicPr>
            <a:picLocks noChangeAspect="1"/>
          </p:cNvPicPr>
          <p:nvPr/>
        </p:nvPicPr>
        <p:blipFill>
          <a:blip r:embed="rId5"/>
          <a:stretch>
            <a:fillRect/>
          </a:stretch>
        </p:blipFill>
        <p:spPr>
          <a:xfrm>
            <a:off x="10018395" y="3847465"/>
            <a:ext cx="549910" cy="549910"/>
          </a:xfrm>
          <a:prstGeom prst="rect">
            <a:avLst/>
          </a:prstGeom>
        </p:spPr>
      </p:pic>
      <p:pic>
        <p:nvPicPr>
          <p:cNvPr id="29" name="图片 28" descr="qq"/>
          <p:cNvPicPr>
            <a:picLocks noChangeAspect="1"/>
          </p:cNvPicPr>
          <p:nvPr/>
        </p:nvPicPr>
        <p:blipFill>
          <a:blip r:embed="rId8"/>
          <a:stretch>
            <a:fillRect/>
          </a:stretch>
        </p:blipFill>
        <p:spPr>
          <a:xfrm>
            <a:off x="10603865" y="3858260"/>
            <a:ext cx="528320" cy="528320"/>
          </a:xfrm>
          <a:prstGeom prst="rect">
            <a:avLst/>
          </a:prstGeom>
        </p:spPr>
      </p:pic>
      <p:pic>
        <p:nvPicPr>
          <p:cNvPr id="31" name="图片 30" descr="qq"/>
          <p:cNvPicPr>
            <a:picLocks noChangeAspect="1"/>
          </p:cNvPicPr>
          <p:nvPr/>
        </p:nvPicPr>
        <p:blipFill>
          <a:blip r:embed="rId8"/>
          <a:stretch>
            <a:fillRect/>
          </a:stretch>
        </p:blipFill>
        <p:spPr>
          <a:xfrm>
            <a:off x="10603865" y="4491355"/>
            <a:ext cx="528320" cy="528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490980"/>
          <a:ext cx="9307830" cy="294132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0">
                <a:tc>
                  <a:txBody>
                    <a:bodyPr/>
                    <a:lstStyle/>
                    <a:p>
                      <a:pPr>
                        <a:buNone/>
                      </a:pPr>
                      <a:r>
                        <a:rPr lang="zh-CN" altLang="en-US"/>
                        <a:t>底层I/O</a:t>
                      </a:r>
                    </a:p>
                  </a:txBody>
                  <a:tcPr/>
                </a:tc>
                <a:tc>
                  <a:txBody>
                    <a:bodyPr/>
                    <a:lstStyle/>
                    <a:p>
                      <a:pPr>
                        <a:buNone/>
                      </a:pPr>
                      <a:r>
                        <a:rPr lang="zh-CN" altLang="en-US" sz="1200"/>
                        <a:t>Streams</a:t>
                      </a:r>
                    </a:p>
                    <a:p>
                      <a:pPr>
                        <a:buNone/>
                      </a:pPr>
                      <a:r>
                        <a:rPr lang="zh-CN" altLang="en-US" sz="1200"/>
                        <a:t>Web 超文本应用技术工作小组 (WHATWG)		</a:t>
                      </a:r>
                    </a:p>
                  </a:txBody>
                  <a:tcPr/>
                </a:tc>
                <a:tc>
                  <a:txBody>
                    <a:bodyPr/>
                    <a:lstStyle/>
                    <a:p>
                      <a:pPr>
                        <a:buNone/>
                      </a:pPr>
                      <a:endParaRPr lang="zh-CN" altLang="en-US"/>
                    </a:p>
                  </a:txBody>
                  <a:tcPr/>
                </a:tc>
                <a:tc>
                  <a:txBody>
                    <a:bodyPr/>
                    <a:lstStyle/>
                    <a:p>
                      <a:pPr>
                        <a:buNone/>
                      </a:pPr>
                      <a:endParaRPr lang="zh-CN" altLang="en-US"/>
                    </a:p>
                  </a:txBody>
                  <a:tcPr/>
                </a:tc>
              </a:tr>
              <a:tr h="213360">
                <a:tc>
                  <a:txBody>
                    <a:bodyPr/>
                    <a:lstStyle/>
                    <a:p>
                      <a:pPr>
                        <a:buNone/>
                      </a:pPr>
                      <a:r>
                        <a:rPr lang="zh-CN" altLang="en-US"/>
                        <a:t>HTTP 网络 API</a:t>
                      </a:r>
                    </a:p>
                  </a:txBody>
                  <a:tcPr/>
                </a:tc>
                <a:tc>
                  <a:txBody>
                    <a:bodyPr/>
                    <a:lstStyle/>
                    <a:p>
                      <a:pPr>
                        <a:buNone/>
                      </a:pPr>
                      <a:r>
                        <a:rPr lang="zh-CN" altLang="en-US" sz="1200"/>
                        <a:t>Beacon</a:t>
                      </a:r>
                    </a:p>
                    <a:p>
                      <a:pPr>
                        <a:buNone/>
                      </a:pPr>
                      <a:r>
                        <a:rPr lang="zh-CN" altLang="en-US" sz="1200"/>
                        <a:t>Web 性能工作组 (Web Performance Working Group)</a:t>
                      </a:r>
                    </a:p>
                    <a:p>
                      <a:pPr>
                        <a:buNone/>
                      </a:pPr>
                      <a:r>
                        <a:rPr lang="zh-CN" altLang="en-US" sz="1200"/>
                        <a:t>	</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服务器推送请求</a:t>
                      </a:r>
                    </a:p>
                  </a:txBody>
                  <a:tcPr/>
                </a:tc>
                <a:tc>
                  <a:txBody>
                    <a:bodyPr/>
                    <a:lstStyle/>
                    <a:p>
                      <a:pPr>
                        <a:buNone/>
                      </a:pPr>
                      <a:r>
                        <a:rPr lang="zh-CN" altLang="en-US" sz="1200"/>
                        <a:t>推送 API (Push API)</a:t>
                      </a:r>
                    </a:p>
                    <a:p>
                      <a:pPr>
                        <a:buNone/>
                      </a:pPr>
                      <a:r>
                        <a:rPr lang="zh-CN" altLang="en-US" sz="1200"/>
                        <a:t>Web 平台工作组 (Web Platform Working Group)</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点对点数据连接</a:t>
                      </a:r>
                    </a:p>
                  </a:txBody>
                  <a:tcPr/>
                </a:tc>
                <a:tc>
                  <a:txBody>
                    <a:bodyPr/>
                    <a:lstStyle/>
                    <a:p>
                      <a:pPr>
                        <a:buNone/>
                      </a:pPr>
                      <a:r>
                        <a:rPr lang="zh-CN" altLang="en-US" sz="1200"/>
                        <a:t>WebRTC 1.0: 浏览器间实时通讯 (WebRTC 1.0: Real-time Communication Between Browsers)</a:t>
                      </a:r>
                    </a:p>
                    <a:p>
                      <a:pPr>
                        <a:buNone/>
                      </a:pPr>
                      <a:r>
                        <a:rPr lang="zh-CN" altLang="en-US" sz="1200"/>
                        <a:t>Web 实时通讯工作组 (WebRTC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
        <p:nvSpPr>
          <p:cNvPr id="64" name="文本框 63"/>
          <p:cNvSpPr txBox="1"/>
          <p:nvPr/>
        </p:nvSpPr>
        <p:spPr>
          <a:xfrm>
            <a:off x="156210" y="3131185"/>
            <a:ext cx="2740660" cy="368300"/>
          </a:xfrm>
          <a:prstGeom prst="rect">
            <a:avLst/>
          </a:prstGeom>
          <a:noFill/>
        </p:spPr>
        <p:txBody>
          <a:bodyPr wrap="square" rtlCol="0">
            <a:spAutoFit/>
          </a:bodyPr>
          <a:lstStyle/>
          <a:p>
            <a:pPr algn="ctr"/>
            <a:r>
              <a:rPr lang="zh-CN" altLang="en-US" sz="1800"/>
              <a:t>网络和通信</a:t>
            </a:r>
          </a:p>
        </p:txBody>
      </p:sp>
      <p:pic>
        <p:nvPicPr>
          <p:cNvPr id="3" name="图片 2" descr="cr"/>
          <p:cNvPicPr>
            <a:picLocks noChangeAspect="1"/>
          </p:cNvPicPr>
          <p:nvPr/>
        </p:nvPicPr>
        <p:blipFill>
          <a:blip r:embed="rId3"/>
          <a:stretch>
            <a:fillRect/>
          </a:stretch>
        </p:blipFill>
        <p:spPr>
          <a:xfrm>
            <a:off x="8586470" y="2515870"/>
            <a:ext cx="615315" cy="615315"/>
          </a:xfrm>
          <a:prstGeom prst="rect">
            <a:avLst/>
          </a:prstGeom>
        </p:spPr>
      </p:pic>
      <p:pic>
        <p:nvPicPr>
          <p:cNvPr id="6" name="图片 5" descr="cr"/>
          <p:cNvPicPr>
            <a:picLocks noChangeAspect="1"/>
          </p:cNvPicPr>
          <p:nvPr/>
        </p:nvPicPr>
        <p:blipFill>
          <a:blip r:embed="rId3"/>
          <a:stretch>
            <a:fillRect/>
          </a:stretch>
        </p:blipFill>
        <p:spPr>
          <a:xfrm>
            <a:off x="8607425" y="3792855"/>
            <a:ext cx="615315" cy="615315"/>
          </a:xfrm>
          <a:prstGeom prst="rect">
            <a:avLst/>
          </a:prstGeom>
        </p:spPr>
      </p:pic>
      <p:pic>
        <p:nvPicPr>
          <p:cNvPr id="9" name="图片 8" descr="chrome"/>
          <p:cNvPicPr>
            <a:picLocks noChangeAspect="1"/>
          </p:cNvPicPr>
          <p:nvPr/>
        </p:nvPicPr>
        <p:blipFill>
          <a:blip r:embed="rId4"/>
          <a:stretch>
            <a:fillRect/>
          </a:stretch>
        </p:blipFill>
        <p:spPr>
          <a:xfrm>
            <a:off x="9425305" y="1911985"/>
            <a:ext cx="571500" cy="571500"/>
          </a:xfrm>
          <a:prstGeom prst="rect">
            <a:avLst/>
          </a:prstGeom>
        </p:spPr>
      </p:pic>
      <p:pic>
        <p:nvPicPr>
          <p:cNvPr id="11" name="图片 10" descr="chrome"/>
          <p:cNvPicPr>
            <a:picLocks noChangeAspect="1"/>
          </p:cNvPicPr>
          <p:nvPr/>
        </p:nvPicPr>
        <p:blipFill>
          <a:blip r:embed="rId4"/>
          <a:stretch>
            <a:fillRect/>
          </a:stretch>
        </p:blipFill>
        <p:spPr>
          <a:xfrm>
            <a:off x="9425305" y="2559685"/>
            <a:ext cx="571500" cy="571500"/>
          </a:xfrm>
          <a:prstGeom prst="rect">
            <a:avLst/>
          </a:prstGeom>
        </p:spPr>
      </p:pic>
      <p:pic>
        <p:nvPicPr>
          <p:cNvPr id="12" name="图片 11" descr="chrome"/>
          <p:cNvPicPr>
            <a:picLocks noChangeAspect="1"/>
          </p:cNvPicPr>
          <p:nvPr/>
        </p:nvPicPr>
        <p:blipFill>
          <a:blip r:embed="rId4"/>
          <a:stretch>
            <a:fillRect/>
          </a:stretch>
        </p:blipFill>
        <p:spPr>
          <a:xfrm>
            <a:off x="9425305" y="3202940"/>
            <a:ext cx="571500" cy="571500"/>
          </a:xfrm>
          <a:prstGeom prst="rect">
            <a:avLst/>
          </a:prstGeom>
        </p:spPr>
      </p:pic>
      <p:pic>
        <p:nvPicPr>
          <p:cNvPr id="7" name="图片 6" descr="wd"/>
          <p:cNvPicPr>
            <a:picLocks noChangeAspect="1"/>
          </p:cNvPicPr>
          <p:nvPr/>
        </p:nvPicPr>
        <p:blipFill>
          <a:blip r:embed="rId5"/>
          <a:stretch>
            <a:fillRect/>
          </a:stretch>
        </p:blipFill>
        <p:spPr>
          <a:xfrm>
            <a:off x="8578215" y="3169285"/>
            <a:ext cx="623570" cy="623570"/>
          </a:xfrm>
          <a:prstGeom prst="rect">
            <a:avLst/>
          </a:prstGeom>
        </p:spPr>
      </p:pic>
      <p:pic>
        <p:nvPicPr>
          <p:cNvPr id="23" name="图片 22" descr="uc"/>
          <p:cNvPicPr>
            <a:picLocks noChangeAspect="1"/>
          </p:cNvPicPr>
          <p:nvPr/>
        </p:nvPicPr>
        <p:blipFill>
          <a:blip r:embed="rId6"/>
          <a:stretch>
            <a:fillRect/>
          </a:stretch>
        </p:blipFill>
        <p:spPr>
          <a:xfrm>
            <a:off x="10034270" y="2581275"/>
            <a:ext cx="549910" cy="549910"/>
          </a:xfrm>
          <a:prstGeom prst="rect">
            <a:avLst/>
          </a:prstGeom>
        </p:spPr>
      </p:pic>
      <p:pic>
        <p:nvPicPr>
          <p:cNvPr id="28" name="图片 27" descr="uc"/>
          <p:cNvPicPr>
            <a:picLocks noChangeAspect="1"/>
          </p:cNvPicPr>
          <p:nvPr/>
        </p:nvPicPr>
        <p:blipFill>
          <a:blip r:embed="rId6"/>
          <a:stretch>
            <a:fillRect/>
          </a:stretch>
        </p:blipFill>
        <p:spPr>
          <a:xfrm>
            <a:off x="10034270" y="3202940"/>
            <a:ext cx="549910" cy="549910"/>
          </a:xfrm>
          <a:prstGeom prst="rect">
            <a:avLst/>
          </a:prstGeom>
        </p:spPr>
      </p:pic>
      <p:pic>
        <p:nvPicPr>
          <p:cNvPr id="29" name="图片 28" descr="qq"/>
          <p:cNvPicPr>
            <a:picLocks noChangeAspect="1"/>
          </p:cNvPicPr>
          <p:nvPr/>
        </p:nvPicPr>
        <p:blipFill>
          <a:blip r:embed="rId7"/>
          <a:stretch>
            <a:fillRect/>
          </a:stretch>
        </p:blipFill>
        <p:spPr>
          <a:xfrm>
            <a:off x="10655300" y="2581275"/>
            <a:ext cx="528320" cy="528320"/>
          </a:xfrm>
          <a:prstGeom prst="rect">
            <a:avLst/>
          </a:prstGeom>
        </p:spPr>
      </p:pic>
      <p:pic>
        <p:nvPicPr>
          <p:cNvPr id="31" name="图片 30" descr="qq"/>
          <p:cNvPicPr>
            <a:picLocks noChangeAspect="1"/>
          </p:cNvPicPr>
          <p:nvPr/>
        </p:nvPicPr>
        <p:blipFill>
          <a:blip r:embed="rId7"/>
          <a:stretch>
            <a:fillRect/>
          </a:stretch>
        </p:blipFill>
        <p:spPr>
          <a:xfrm>
            <a:off x="10655300" y="3202940"/>
            <a:ext cx="528320" cy="528320"/>
          </a:xfrm>
          <a:prstGeom prst="rect">
            <a:avLst/>
          </a:prstGeom>
        </p:spPr>
      </p:pic>
      <p:pic>
        <p:nvPicPr>
          <p:cNvPr id="57" name="图片 56" descr="mobile-network"/>
          <p:cNvPicPr>
            <a:picLocks noChangeAspect="1"/>
          </p:cNvPicPr>
          <p:nvPr/>
        </p:nvPicPr>
        <p:blipFill>
          <a:blip r:embed="rId8"/>
          <a:stretch>
            <a:fillRect/>
          </a:stretch>
        </p:blipFill>
        <p:spPr>
          <a:xfrm>
            <a:off x="788035" y="1689100"/>
            <a:ext cx="1440000" cy="1440000"/>
          </a:xfrm>
          <a:prstGeom prst="rect">
            <a:avLst/>
          </a:prstGeom>
        </p:spPr>
      </p:pic>
      <p:pic>
        <p:nvPicPr>
          <p:cNvPr id="2" name="图片 1" descr="ls"/>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586470" y="1905635"/>
            <a:ext cx="636270" cy="636270"/>
          </a:xfrm>
          <a:prstGeom prst="rect">
            <a:avLst/>
          </a:prstGeom>
        </p:spPr>
      </p:pic>
      <p:pic>
        <p:nvPicPr>
          <p:cNvPr id="5" name="图片 4" descr="ic_launcher_browser"/>
          <p:cNvPicPr>
            <a:picLocks noChangeAspect="1"/>
          </p:cNvPicPr>
          <p:nvPr/>
        </p:nvPicPr>
        <p:blipFill>
          <a:blip r:embed="rId11"/>
          <a:stretch>
            <a:fillRect/>
          </a:stretch>
        </p:blipFill>
        <p:spPr>
          <a:xfrm>
            <a:off x="10034270" y="1931035"/>
            <a:ext cx="534035" cy="534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p:nvPr/>
        </p:nvGraphicFramePr>
        <p:xfrm>
          <a:off x="3005455" y="1490980"/>
          <a:ext cx="9307830" cy="321564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0">
                <a:tc>
                  <a:txBody>
                    <a:bodyPr/>
                    <a:lstStyle/>
                    <a:p>
                      <a:pPr>
                        <a:buNone/>
                      </a:pPr>
                      <a:r>
                        <a:rPr lang="zh-CN" altLang="en-US"/>
                        <a:t>打包</a:t>
                      </a:r>
                    </a:p>
                  </a:txBody>
                  <a:tcPr/>
                </a:tc>
                <a:tc>
                  <a:txBody>
                    <a:bodyPr/>
                    <a:lstStyle/>
                    <a:p>
                      <a:pPr>
                        <a:buNone/>
                      </a:pPr>
                      <a:r>
                        <a:rPr lang="zh-CN" altLang="en-US" sz="1200"/>
                        <a:t>Web 应用清单 (Web App Manifest)</a:t>
                      </a:r>
                    </a:p>
                    <a:p>
                      <a:pPr>
                        <a:buNone/>
                      </a:pPr>
                      <a:r>
                        <a:rPr lang="zh-CN" altLang="en-US" sz="1200"/>
                        <a:t>Web 平台工作组 (Web Platform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213360">
                <a:tc>
                  <a:txBody>
                    <a:bodyPr/>
                    <a:lstStyle/>
                    <a:p>
                      <a:pPr>
                        <a:buNone/>
                      </a:pPr>
                      <a:r>
                        <a:rPr lang="zh-CN" altLang="en-US"/>
                        <a:t>离线 Web 应用</a:t>
                      </a:r>
                    </a:p>
                  </a:txBody>
                  <a:tcPr/>
                </a:tc>
                <a:tc>
                  <a:txBody>
                    <a:bodyPr/>
                    <a:lstStyle/>
                    <a:p>
                      <a:pPr>
                        <a:buNone/>
                      </a:pPr>
                      <a:r>
                        <a:rPr lang="zh-CN" altLang="en-US" sz="1200"/>
                        <a:t>Service Workers 1</a:t>
                      </a:r>
                    </a:p>
                    <a:p>
                      <a:pPr>
                        <a:buNone/>
                      </a:pPr>
                      <a:r>
                        <a:rPr lang="zh-CN" altLang="en-US" sz="1200"/>
                        <a:t>Service Workers Working Group</a:t>
                      </a:r>
                    </a:p>
                    <a:p>
                      <a:pPr>
                        <a:buNone/>
                      </a:pPr>
                      <a:r>
                        <a:rPr lang="zh-CN" altLang="en-US" sz="1200"/>
                        <a:t>	</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远程通知</a:t>
                      </a:r>
                    </a:p>
                  </a:txBody>
                  <a:tcPr/>
                </a:tc>
                <a:tc>
                  <a:txBody>
                    <a:bodyPr/>
                    <a:lstStyle/>
                    <a:p>
                      <a:pPr>
                        <a:buNone/>
                      </a:pPr>
                      <a:r>
                        <a:rPr lang="zh-CN" altLang="en-US" sz="1200"/>
                        <a:t>推送 API (Push API)</a:t>
                      </a:r>
                    </a:p>
                    <a:p>
                      <a:pPr>
                        <a:buNone/>
                      </a:pPr>
                      <a:r>
                        <a:rPr lang="zh-CN" altLang="en-US" sz="1200"/>
                        <a:t>Web 平台工作组 (Web Platform Working Group)</a:t>
                      </a:r>
                    </a:p>
                  </a:txBody>
                  <a:tcPr/>
                </a:tc>
                <a:tc>
                  <a:txBody>
                    <a:bodyPr/>
                    <a:lstStyle/>
                    <a:p>
                      <a:pPr>
                        <a:buNone/>
                      </a:pPr>
                      <a:endParaRPr lang="zh-CN" altLang="en-US"/>
                    </a:p>
                  </a:txBody>
                  <a:tcPr/>
                </a:tc>
                <a:tc>
                  <a:txBody>
                    <a:bodyPr/>
                    <a:lstStyle/>
                    <a:p>
                      <a:pPr>
                        <a:buNone/>
                      </a:pPr>
                      <a:endParaRPr lang="zh-CN" altLang="en-US"/>
                    </a:p>
                  </a:txBody>
                  <a:tcPr/>
                </a:tc>
              </a:tr>
              <a:tr h="640080">
                <a:tc>
                  <a:txBody>
                    <a:bodyPr/>
                    <a:lstStyle/>
                    <a:p>
                      <a:pPr>
                        <a:buNone/>
                      </a:pPr>
                      <a:r>
                        <a:rPr lang="zh-CN" altLang="en-US"/>
                        <a:t>地理围栏	</a:t>
                      </a:r>
                    </a:p>
                  </a:txBody>
                  <a:tcPr/>
                </a:tc>
                <a:tc>
                  <a:txBody>
                    <a:bodyPr/>
                    <a:lstStyle/>
                    <a:p>
                      <a:pPr>
                        <a:buNone/>
                      </a:pPr>
                      <a:r>
                        <a:rPr lang="zh-CN" altLang="en-US" sz="1200"/>
                        <a:t>地理位置传感器 (Geolocation Sensor)</a:t>
                      </a:r>
                    </a:p>
                    <a:p>
                      <a:pPr>
                        <a:buNone/>
                      </a:pPr>
                      <a:r>
                        <a:rPr lang="zh-CN" altLang="en-US" sz="1200"/>
                        <a:t>设备与传感器工作组 (Devices and Sensors Working Group)</a:t>
                      </a:r>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
        <p:nvSpPr>
          <p:cNvPr id="64" name="文本框 63"/>
          <p:cNvSpPr txBox="1"/>
          <p:nvPr/>
        </p:nvSpPr>
        <p:spPr>
          <a:xfrm>
            <a:off x="156210" y="3131185"/>
            <a:ext cx="2740660" cy="368300"/>
          </a:xfrm>
          <a:prstGeom prst="rect">
            <a:avLst/>
          </a:prstGeom>
          <a:noFill/>
        </p:spPr>
        <p:txBody>
          <a:bodyPr wrap="square" rtlCol="0">
            <a:spAutoFit/>
          </a:bodyPr>
          <a:lstStyle/>
          <a:p>
            <a:pPr algn="ctr"/>
            <a:r>
              <a:rPr lang="zh-CN" altLang="en-US" sz="1800"/>
              <a:t>应用生命周期</a:t>
            </a:r>
          </a:p>
        </p:txBody>
      </p:sp>
      <p:pic>
        <p:nvPicPr>
          <p:cNvPr id="9" name="图片 8" descr="chrome"/>
          <p:cNvPicPr>
            <a:picLocks noChangeAspect="1"/>
          </p:cNvPicPr>
          <p:nvPr/>
        </p:nvPicPr>
        <p:blipFill>
          <a:blip r:embed="rId3"/>
          <a:stretch>
            <a:fillRect/>
          </a:stretch>
        </p:blipFill>
        <p:spPr>
          <a:xfrm>
            <a:off x="9425305" y="1911985"/>
            <a:ext cx="571500" cy="571500"/>
          </a:xfrm>
          <a:prstGeom prst="rect">
            <a:avLst/>
          </a:prstGeom>
        </p:spPr>
      </p:pic>
      <p:pic>
        <p:nvPicPr>
          <p:cNvPr id="11" name="图片 10" descr="chrome"/>
          <p:cNvPicPr>
            <a:picLocks noChangeAspect="1"/>
          </p:cNvPicPr>
          <p:nvPr/>
        </p:nvPicPr>
        <p:blipFill>
          <a:blip r:embed="rId3"/>
          <a:stretch>
            <a:fillRect/>
          </a:stretch>
        </p:blipFill>
        <p:spPr>
          <a:xfrm>
            <a:off x="9425305" y="2684780"/>
            <a:ext cx="571500" cy="571500"/>
          </a:xfrm>
          <a:prstGeom prst="rect">
            <a:avLst/>
          </a:prstGeom>
        </p:spPr>
      </p:pic>
      <p:pic>
        <p:nvPicPr>
          <p:cNvPr id="12" name="图片 11" descr="chrome"/>
          <p:cNvPicPr>
            <a:picLocks noChangeAspect="1"/>
          </p:cNvPicPr>
          <p:nvPr/>
        </p:nvPicPr>
        <p:blipFill>
          <a:blip r:embed="rId3"/>
          <a:stretch>
            <a:fillRect/>
          </a:stretch>
        </p:blipFill>
        <p:spPr>
          <a:xfrm>
            <a:off x="9425305" y="3499485"/>
            <a:ext cx="571500" cy="571500"/>
          </a:xfrm>
          <a:prstGeom prst="rect">
            <a:avLst/>
          </a:prstGeom>
        </p:spPr>
      </p:pic>
      <p:pic>
        <p:nvPicPr>
          <p:cNvPr id="7" name="图片 6" descr="wd"/>
          <p:cNvPicPr>
            <a:picLocks noChangeAspect="1"/>
          </p:cNvPicPr>
          <p:nvPr/>
        </p:nvPicPr>
        <p:blipFill>
          <a:blip r:embed="rId4"/>
          <a:stretch>
            <a:fillRect/>
          </a:stretch>
        </p:blipFill>
        <p:spPr>
          <a:xfrm>
            <a:off x="8535670" y="1936115"/>
            <a:ext cx="623570" cy="623570"/>
          </a:xfrm>
          <a:prstGeom prst="rect">
            <a:avLst/>
          </a:prstGeom>
        </p:spPr>
      </p:pic>
      <p:pic>
        <p:nvPicPr>
          <p:cNvPr id="71" name="图片 70" descr="mobile-lifecycle"/>
          <p:cNvPicPr>
            <a:picLocks noChangeAspect="1"/>
          </p:cNvPicPr>
          <p:nvPr/>
        </p:nvPicPr>
        <p:blipFill>
          <a:blip r:embed="rId5"/>
          <a:stretch>
            <a:fillRect/>
          </a:stretch>
        </p:blipFill>
        <p:spPr>
          <a:xfrm>
            <a:off x="791845" y="1705610"/>
            <a:ext cx="1440000" cy="1440000"/>
          </a:xfrm>
          <a:prstGeom prst="rect">
            <a:avLst/>
          </a:prstGeom>
        </p:spPr>
      </p:pic>
      <p:pic>
        <p:nvPicPr>
          <p:cNvPr id="5" name="图片 4" descr="wd"/>
          <p:cNvPicPr>
            <a:picLocks noChangeAspect="1"/>
          </p:cNvPicPr>
          <p:nvPr/>
        </p:nvPicPr>
        <p:blipFill>
          <a:blip r:embed="rId4"/>
          <a:stretch>
            <a:fillRect/>
          </a:stretch>
        </p:blipFill>
        <p:spPr>
          <a:xfrm>
            <a:off x="8535670" y="2658745"/>
            <a:ext cx="623570" cy="623570"/>
          </a:xfrm>
          <a:prstGeom prst="rect">
            <a:avLst/>
          </a:prstGeom>
        </p:spPr>
      </p:pic>
      <p:pic>
        <p:nvPicPr>
          <p:cNvPr id="8" name="图片 7" descr="wd"/>
          <p:cNvPicPr>
            <a:picLocks noChangeAspect="1"/>
          </p:cNvPicPr>
          <p:nvPr/>
        </p:nvPicPr>
        <p:blipFill>
          <a:blip r:embed="rId4"/>
          <a:stretch>
            <a:fillRect/>
          </a:stretch>
        </p:blipFill>
        <p:spPr>
          <a:xfrm>
            <a:off x="8535670" y="3499485"/>
            <a:ext cx="623570" cy="623570"/>
          </a:xfrm>
          <a:prstGeom prst="rect">
            <a:avLst/>
          </a:prstGeom>
        </p:spPr>
      </p:pic>
      <p:pic>
        <p:nvPicPr>
          <p:cNvPr id="10" name="图片 9" descr="wd"/>
          <p:cNvPicPr>
            <a:picLocks noChangeAspect="1"/>
          </p:cNvPicPr>
          <p:nvPr/>
        </p:nvPicPr>
        <p:blipFill>
          <a:blip r:embed="rId4"/>
          <a:stretch>
            <a:fillRect/>
          </a:stretch>
        </p:blipFill>
        <p:spPr>
          <a:xfrm>
            <a:off x="8535670" y="4123055"/>
            <a:ext cx="623570" cy="623570"/>
          </a:xfrm>
          <a:prstGeom prst="rect">
            <a:avLst/>
          </a:prstGeom>
        </p:spPr>
      </p:pic>
      <p:pic>
        <p:nvPicPr>
          <p:cNvPr id="2" name="图片 1" descr="ic_launcher_browser"/>
          <p:cNvPicPr>
            <a:picLocks noChangeAspect="1"/>
          </p:cNvPicPr>
          <p:nvPr/>
        </p:nvPicPr>
        <p:blipFill>
          <a:blip r:embed="rId6"/>
          <a:stretch>
            <a:fillRect/>
          </a:stretch>
        </p:blipFill>
        <p:spPr>
          <a:xfrm>
            <a:off x="9996805" y="2722245"/>
            <a:ext cx="534035" cy="534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62648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W3C</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发展扫描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新标准支持</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p:cNvSpPr txBox="1"/>
          <p:nvPr/>
        </p:nvSpPr>
        <p:spPr>
          <a:xfrm>
            <a:off x="156210" y="3131185"/>
            <a:ext cx="2740660" cy="368300"/>
          </a:xfrm>
          <a:prstGeom prst="rect">
            <a:avLst/>
          </a:prstGeom>
          <a:noFill/>
        </p:spPr>
        <p:txBody>
          <a:bodyPr wrap="square" rtlCol="0">
            <a:spAutoFit/>
          </a:bodyPr>
          <a:lstStyle/>
          <a:p>
            <a:pPr algn="ctr"/>
            <a:r>
              <a:rPr lang="zh-CN" altLang="en-US" sz="1800"/>
              <a:t>支付与服务</a:t>
            </a:r>
          </a:p>
        </p:txBody>
      </p:sp>
      <p:pic>
        <p:nvPicPr>
          <p:cNvPr id="69" name="图片 68" descr="mobile-payment"/>
          <p:cNvPicPr>
            <a:picLocks noChangeAspect="1"/>
          </p:cNvPicPr>
          <p:nvPr/>
        </p:nvPicPr>
        <p:blipFill>
          <a:blip r:embed="rId3"/>
          <a:stretch>
            <a:fillRect/>
          </a:stretch>
        </p:blipFill>
        <p:spPr>
          <a:xfrm>
            <a:off x="801370" y="1708785"/>
            <a:ext cx="1440000" cy="1440000"/>
          </a:xfrm>
          <a:prstGeom prst="rect">
            <a:avLst/>
          </a:prstGeom>
        </p:spPr>
      </p:pic>
      <p:graphicFrame>
        <p:nvGraphicFramePr>
          <p:cNvPr id="2" name="表格 1"/>
          <p:cNvGraphicFramePr/>
          <p:nvPr/>
        </p:nvGraphicFramePr>
        <p:xfrm>
          <a:off x="3005455" y="1490980"/>
          <a:ext cx="9307830" cy="3581400"/>
        </p:xfrm>
        <a:graphic>
          <a:graphicData uri="http://schemas.openxmlformats.org/drawingml/2006/table">
            <a:tbl>
              <a:tblPr firstRow="1" bandRow="1">
                <a:tableStyleId>{5C22544A-7EE6-4342-B048-85BDC9FD1C3A}</a:tableStyleId>
              </a:tblPr>
              <a:tblGrid>
                <a:gridCol w="1106170"/>
                <a:gridCol w="4328795"/>
                <a:gridCol w="916305"/>
                <a:gridCol w="2956560"/>
              </a:tblGrid>
              <a:tr h="381000">
                <a:tc>
                  <a:txBody>
                    <a:bodyPr/>
                    <a:lstStyle/>
                    <a:p>
                      <a:pPr>
                        <a:buNone/>
                      </a:pPr>
                      <a:r>
                        <a:rPr lang="zh-CN" altLang="en-US"/>
                        <a:t>特性</a:t>
                      </a:r>
                    </a:p>
                  </a:txBody>
                  <a:tcPr/>
                </a:tc>
                <a:tc>
                  <a:txBody>
                    <a:bodyPr/>
                    <a:lstStyle/>
                    <a:p>
                      <a:pPr>
                        <a:buNone/>
                      </a:pPr>
                      <a:r>
                        <a:rPr lang="zh-CN" altLang="en-US"/>
                        <a:t>规范</a:t>
                      </a:r>
                      <a:r>
                        <a:rPr lang="en-US" altLang="en-US"/>
                        <a:t>/</a:t>
                      </a:r>
                      <a:r>
                        <a:rPr lang="zh-CN" altLang="en-US"/>
                        <a:t>小组</a:t>
                      </a:r>
                    </a:p>
                  </a:txBody>
                  <a:tcPr/>
                </a:tc>
                <a:tc>
                  <a:txBody>
                    <a:bodyPr/>
                    <a:lstStyle/>
                    <a:p>
                      <a:pPr>
                        <a:buNone/>
                      </a:pPr>
                      <a:r>
                        <a:rPr lang="zh-CN" altLang="en-US"/>
                        <a:t>成熟度</a:t>
                      </a:r>
                    </a:p>
                  </a:txBody>
                  <a:tcPr/>
                </a:tc>
                <a:tc>
                  <a:txBody>
                    <a:bodyPr/>
                    <a:lstStyle/>
                    <a:p>
                      <a:pPr>
                        <a:buNone/>
                      </a:pPr>
                      <a:r>
                        <a:rPr lang="zh-CN" altLang="en-US"/>
                        <a:t>现有实现</a:t>
                      </a:r>
                    </a:p>
                  </a:txBody>
                  <a:tcPr/>
                </a:tc>
              </a:tr>
              <a:tr h="213360">
                <a:tc rowSpan="5">
                  <a:txBody>
                    <a:bodyPr/>
                    <a:lstStyle/>
                    <a:p>
                      <a:pPr>
                        <a:buNone/>
                      </a:pPr>
                      <a:r>
                        <a:rPr lang="zh-CN" altLang="en-US"/>
                        <a:t>Web 支付	</a:t>
                      </a:r>
                    </a:p>
                  </a:txBody>
                  <a:tcPr/>
                </a:tc>
                <a:tc>
                  <a:txBody>
                    <a:bodyPr/>
                    <a:lstStyle/>
                    <a:p>
                      <a:pPr>
                        <a:buNone/>
                      </a:pPr>
                      <a:r>
                        <a:rPr lang="zh-CN" altLang="en-US" sz="1200"/>
                        <a:t>支付请求API (Payment Request API)</a:t>
                      </a:r>
                    </a:p>
                    <a:p>
                      <a:pPr>
                        <a:buNone/>
                      </a:pPr>
                      <a:r>
                        <a:rPr lang="zh-CN" altLang="en-US" sz="1200"/>
                        <a:t>Web 支付工作组 (Web Payments Working Group)</a:t>
                      </a:r>
                    </a:p>
                    <a:p>
                      <a:pPr>
                        <a:buNone/>
                      </a:pPr>
                      <a:r>
                        <a:rPr lang="zh-CN" altLang="en-US" sz="1200"/>
                        <a:t>	</a:t>
                      </a:r>
                    </a:p>
                  </a:txBody>
                  <a:tcPr/>
                </a:tc>
                <a:tc>
                  <a:txBody>
                    <a:bodyPr/>
                    <a:lstStyle/>
                    <a:p>
                      <a:pPr>
                        <a:buNone/>
                      </a:pPr>
                      <a:endParaRPr lang="zh-CN" altLang="en-US"/>
                    </a:p>
                  </a:txBody>
                  <a:tcPr/>
                </a:tc>
                <a:tc>
                  <a:txBody>
                    <a:bodyPr/>
                    <a:lstStyle/>
                    <a:p>
                      <a:pPr>
                        <a:buNone/>
                      </a:pPr>
                      <a:endParaRPr lang="zh-CN" altLang="en-US"/>
                    </a:p>
                  </a:txBody>
                  <a:tcPr/>
                </a:tc>
              </a:tr>
              <a:tr h="213360">
                <a:tc vMerge="1">
                  <a:txBody>
                    <a:bodyPr/>
                    <a:lstStyle/>
                    <a:p>
                      <a:endParaRPr lang="zh-CN"/>
                    </a:p>
                  </a:txBody>
                  <a:tcPr/>
                </a:tc>
                <a:tc>
                  <a:txBody>
                    <a:bodyPr/>
                    <a:lstStyle/>
                    <a:p>
                      <a:pPr>
                        <a:buNone/>
                      </a:pPr>
                      <a:r>
                        <a:rPr lang="zh-CN" altLang="en-US" sz="1200"/>
                        <a:t>支付方式标识符 (Payment Method Identifiers)</a:t>
                      </a:r>
                    </a:p>
                    <a:p>
                      <a:pPr>
                        <a:buNone/>
                      </a:pPr>
                      <a:r>
                        <a:rPr lang="zh-CN" altLang="en-US" sz="1200"/>
                        <a:t>Web 支付工作组 (Web Payments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0">
                <a:tc vMerge="1">
                  <a:txBody>
                    <a:bodyPr/>
                    <a:lstStyle/>
                    <a:p>
                      <a:endParaRPr lang="zh-CN"/>
                    </a:p>
                  </a:txBody>
                  <a:tcPr/>
                </a:tc>
                <a:tc>
                  <a:txBody>
                    <a:bodyPr/>
                    <a:lstStyle/>
                    <a:p>
                      <a:pPr>
                        <a:buNone/>
                      </a:pPr>
                      <a:r>
                        <a:rPr lang="zh-CN" altLang="en-US" sz="1200"/>
                        <a:t>支付方式清单 (Payment Method Manifest)</a:t>
                      </a:r>
                    </a:p>
                    <a:p>
                      <a:pPr>
                        <a:buNone/>
                      </a:pPr>
                      <a:r>
                        <a:rPr lang="zh-CN" altLang="en-US" sz="1200"/>
                        <a:t>Web 支付工作组 (Web Payments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0">
                <a:tc vMerge="1">
                  <a:txBody>
                    <a:bodyPr/>
                    <a:lstStyle/>
                    <a:p>
                      <a:endParaRPr lang="zh-CN"/>
                    </a:p>
                  </a:txBody>
                  <a:tcPr/>
                </a:tc>
                <a:tc>
                  <a:txBody>
                    <a:bodyPr/>
                    <a:lstStyle/>
                    <a:p>
                      <a:pPr>
                        <a:buNone/>
                      </a:pPr>
                      <a:r>
                        <a:rPr lang="zh-CN" altLang="en-US" sz="1200"/>
                        <a:t>支付方式：基本卡 (Payment Method: Basic Card)</a:t>
                      </a:r>
                    </a:p>
                    <a:p>
                      <a:pPr>
                        <a:buNone/>
                      </a:pPr>
                      <a:r>
                        <a:rPr lang="zh-CN" altLang="en-US" sz="1200"/>
                        <a:t>Web 支付工作组 (Web Payments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r h="0">
                <a:tc vMerge="1">
                  <a:txBody>
                    <a:bodyPr/>
                    <a:lstStyle/>
                    <a:p>
                      <a:endParaRPr lang="zh-CN"/>
                    </a:p>
                  </a:txBody>
                  <a:tcPr/>
                </a:tc>
                <a:tc>
                  <a:txBody>
                    <a:bodyPr/>
                    <a:lstStyle/>
                    <a:p>
                      <a:pPr>
                        <a:buNone/>
                      </a:pPr>
                      <a:r>
                        <a:rPr lang="zh-CN" altLang="en-US" sz="1200"/>
                        <a:t>支付处理程序API (Payment Handler API)</a:t>
                      </a:r>
                    </a:p>
                    <a:p>
                      <a:pPr>
                        <a:buNone/>
                      </a:pPr>
                      <a:r>
                        <a:rPr lang="zh-CN" altLang="en-US" sz="1200"/>
                        <a:t>Web 支付工作组 (Web Payments Working Group)</a:t>
                      </a:r>
                    </a:p>
                    <a:p>
                      <a:pPr>
                        <a:buNone/>
                      </a:pPr>
                      <a:endParaRPr lang="zh-CN" altLang="en-US" sz="1200"/>
                    </a:p>
                  </a:txBody>
                  <a:tcPr/>
                </a:tc>
                <a:tc>
                  <a:txBody>
                    <a:bodyPr/>
                    <a:lstStyle/>
                    <a:p>
                      <a:pPr>
                        <a:buNone/>
                      </a:pPr>
                      <a:endParaRPr lang="zh-CN" altLang="en-US"/>
                    </a:p>
                  </a:txBody>
                  <a:tcPr/>
                </a:tc>
                <a:tc>
                  <a:txBody>
                    <a:bodyPr/>
                    <a:lstStyle/>
                    <a:p>
                      <a:pPr>
                        <a:buNone/>
                      </a:pPr>
                      <a:endParaRPr lang="zh-CN" altLang="en-US"/>
                    </a:p>
                  </a:txBody>
                  <a:tcPr/>
                </a:tc>
              </a:tr>
            </a:tbl>
          </a:graphicData>
        </a:graphic>
      </p:graphicFrame>
      <p:pic>
        <p:nvPicPr>
          <p:cNvPr id="3" name="图片 2" descr="cr"/>
          <p:cNvPicPr>
            <a:picLocks noChangeAspect="1"/>
          </p:cNvPicPr>
          <p:nvPr/>
        </p:nvPicPr>
        <p:blipFill>
          <a:blip r:embed="rId4"/>
          <a:stretch>
            <a:fillRect/>
          </a:stretch>
        </p:blipFill>
        <p:spPr>
          <a:xfrm>
            <a:off x="8586470" y="2515870"/>
            <a:ext cx="615315" cy="615315"/>
          </a:xfrm>
          <a:prstGeom prst="rect">
            <a:avLst/>
          </a:prstGeom>
        </p:spPr>
      </p:pic>
      <p:pic>
        <p:nvPicPr>
          <p:cNvPr id="6" name="图片 5" descr="cr"/>
          <p:cNvPicPr>
            <a:picLocks noChangeAspect="1"/>
          </p:cNvPicPr>
          <p:nvPr/>
        </p:nvPicPr>
        <p:blipFill>
          <a:blip r:embed="rId4"/>
          <a:stretch>
            <a:fillRect/>
          </a:stretch>
        </p:blipFill>
        <p:spPr>
          <a:xfrm>
            <a:off x="8586470" y="1900555"/>
            <a:ext cx="615315" cy="615315"/>
          </a:xfrm>
          <a:prstGeom prst="rect">
            <a:avLst/>
          </a:prstGeom>
        </p:spPr>
      </p:pic>
      <p:pic>
        <p:nvPicPr>
          <p:cNvPr id="13" name="图片 12" descr="wd"/>
          <p:cNvPicPr>
            <a:picLocks noChangeAspect="1"/>
          </p:cNvPicPr>
          <p:nvPr/>
        </p:nvPicPr>
        <p:blipFill>
          <a:blip r:embed="rId5"/>
          <a:stretch>
            <a:fillRect/>
          </a:stretch>
        </p:blipFill>
        <p:spPr>
          <a:xfrm>
            <a:off x="8578215" y="3169285"/>
            <a:ext cx="623570" cy="623570"/>
          </a:xfrm>
          <a:prstGeom prst="rect">
            <a:avLst/>
          </a:prstGeom>
        </p:spPr>
      </p:pic>
      <p:pic>
        <p:nvPicPr>
          <p:cNvPr id="19" name="图片 18" descr="wd"/>
          <p:cNvPicPr>
            <a:picLocks noChangeAspect="1"/>
          </p:cNvPicPr>
          <p:nvPr/>
        </p:nvPicPr>
        <p:blipFill>
          <a:blip r:embed="rId5"/>
          <a:stretch>
            <a:fillRect/>
          </a:stretch>
        </p:blipFill>
        <p:spPr>
          <a:xfrm>
            <a:off x="8586470" y="3825240"/>
            <a:ext cx="623570" cy="623570"/>
          </a:xfrm>
          <a:prstGeom prst="rect">
            <a:avLst/>
          </a:prstGeom>
        </p:spPr>
      </p:pic>
      <p:pic>
        <p:nvPicPr>
          <p:cNvPr id="20" name="图片 19" descr="wd"/>
          <p:cNvPicPr>
            <a:picLocks noChangeAspect="1"/>
          </p:cNvPicPr>
          <p:nvPr/>
        </p:nvPicPr>
        <p:blipFill>
          <a:blip r:embed="rId5"/>
          <a:stretch>
            <a:fillRect/>
          </a:stretch>
        </p:blipFill>
        <p:spPr>
          <a:xfrm>
            <a:off x="8578215" y="4448810"/>
            <a:ext cx="623570" cy="623570"/>
          </a:xfrm>
          <a:prstGeom prst="rect">
            <a:avLst/>
          </a:prstGeom>
        </p:spPr>
      </p:pic>
      <p:pic>
        <p:nvPicPr>
          <p:cNvPr id="21" name="图片 20" descr="chrome"/>
          <p:cNvPicPr>
            <a:picLocks noChangeAspect="1"/>
          </p:cNvPicPr>
          <p:nvPr/>
        </p:nvPicPr>
        <p:blipFill>
          <a:blip r:embed="rId6"/>
          <a:stretch>
            <a:fillRect/>
          </a:stretch>
        </p:blipFill>
        <p:spPr>
          <a:xfrm>
            <a:off x="9425305" y="3169285"/>
            <a:ext cx="571500" cy="571500"/>
          </a:xfrm>
          <a:prstGeom prst="rect">
            <a:avLst/>
          </a:prstGeom>
        </p:spPr>
      </p:pic>
      <p:pic>
        <p:nvPicPr>
          <p:cNvPr id="26" name="图片 25" descr="chrome"/>
          <p:cNvPicPr>
            <a:picLocks noChangeAspect="1"/>
          </p:cNvPicPr>
          <p:nvPr/>
        </p:nvPicPr>
        <p:blipFill>
          <a:blip r:embed="rId6"/>
          <a:stretch>
            <a:fillRect/>
          </a:stretch>
        </p:blipFill>
        <p:spPr>
          <a:xfrm>
            <a:off x="9425305" y="3825240"/>
            <a:ext cx="571500" cy="571500"/>
          </a:xfrm>
          <a:prstGeom prst="rect">
            <a:avLst/>
          </a:prstGeom>
        </p:spPr>
      </p:pic>
      <p:pic>
        <p:nvPicPr>
          <p:cNvPr id="27" name="图片 26" descr="chrome"/>
          <p:cNvPicPr>
            <a:picLocks noChangeAspect="1"/>
          </p:cNvPicPr>
          <p:nvPr/>
        </p:nvPicPr>
        <p:blipFill>
          <a:blip r:embed="rId6"/>
          <a:stretch>
            <a:fillRect/>
          </a:stretch>
        </p:blipFill>
        <p:spPr>
          <a:xfrm>
            <a:off x="9425305" y="4448810"/>
            <a:ext cx="571500" cy="571500"/>
          </a:xfrm>
          <a:prstGeom prst="rect">
            <a:avLst/>
          </a:prstGeom>
        </p:spPr>
      </p:pic>
      <p:pic>
        <p:nvPicPr>
          <p:cNvPr id="30" name="图片 29" descr="chrome"/>
          <p:cNvPicPr>
            <a:picLocks noChangeAspect="1"/>
          </p:cNvPicPr>
          <p:nvPr/>
        </p:nvPicPr>
        <p:blipFill>
          <a:blip r:embed="rId6"/>
          <a:stretch>
            <a:fillRect/>
          </a:stretch>
        </p:blipFill>
        <p:spPr>
          <a:xfrm>
            <a:off x="9425305" y="1900555"/>
            <a:ext cx="571500"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2695575"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总结</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内容占位符 3"/>
          <p:cNvSpPr>
            <a:spLocks noGrp="1"/>
          </p:cNvSpPr>
          <p:nvPr/>
        </p:nvSpPr>
        <p:spPr>
          <a:xfrm>
            <a:off x="992505" y="969010"/>
            <a:ext cx="10878820" cy="5996940"/>
          </a:xfrm>
          <a:prstGeom prst="rect">
            <a:avLst/>
          </a:prstGeom>
        </p:spPr>
        <p:txBody>
          <a:bodyPr lIns="127997" tIns="63999" rIns="127997" bIns="63999"/>
          <a:lstStyle>
            <a:lvl1pPr marL="507365" indent="-507365" algn="l" defTabSz="1279525" rtl="0" eaLnBrk="1" latinLnBrk="0" hangingPunct="1">
              <a:lnSpc>
                <a:spcPct val="150000"/>
              </a:lnSpc>
              <a:spcBef>
                <a:spcPct val="20000"/>
              </a:spcBef>
              <a:buFont typeface="+mj-lt"/>
              <a:buAutoNum type="arabicPeriod"/>
              <a:defRPr sz="2600" kern="1200" spc="148" baseline="0">
                <a:solidFill>
                  <a:schemeClr val="tx1">
                    <a:lumMod val="75000"/>
                    <a:lumOff val="25000"/>
                  </a:schemeClr>
                </a:solidFill>
                <a:latin typeface="方正兰亭粗黑_GBK" panose="02000000000000000000" pitchFamily="2" charset="-122"/>
                <a:ea typeface="方正兰亭粗黑_GBK" panose="02000000000000000000" pitchFamily="2" charset="-122"/>
                <a:cs typeface="方正兰亭粗黑_GBK" panose="02000000000000000000" pitchFamily="2" charset="-122"/>
              </a:defRPr>
            </a:lvl1pPr>
            <a:lvl2pPr marL="1040130" indent="-400050" algn="l" defTabSz="1279525" rtl="0" eaLnBrk="1" latinLnBrk="0" hangingPunct="1">
              <a:lnSpc>
                <a:spcPct val="150000"/>
              </a:lnSpc>
              <a:spcBef>
                <a:spcPct val="20000"/>
              </a:spcBef>
              <a:buFont typeface="Arial" panose="020B0604020202020204" pitchFamily="34" charset="0"/>
              <a:buChar char="–"/>
              <a:defRPr sz="24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2pPr>
            <a:lvl3pPr marL="1600200"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3pPr>
            <a:lvl4pPr marL="223964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4pPr>
            <a:lvl5pPr marL="287972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5pPr>
            <a:lvl6pPr marL="351980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5988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79996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39410"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Wingdings" panose="05000000000000000000" charset="0"/>
              <a:buChar char="l"/>
            </a:pPr>
            <a:r>
              <a:rPr lang="en-US" altLang="zh-CN" sz="2000" dirty="0" smtClean="0">
                <a:latin typeface="+mn-ea"/>
                <a:ea typeface="+mn-ea"/>
              </a:rPr>
              <a:t>W3C</a:t>
            </a:r>
            <a:r>
              <a:rPr lang="zh-CN" altLang="en-US" sz="2000" dirty="0" smtClean="0">
                <a:latin typeface="+mn-ea"/>
                <a:ea typeface="+mn-ea"/>
              </a:rPr>
              <a:t>作为</a:t>
            </a:r>
            <a:r>
              <a:rPr lang="en-US" altLang="zh-CN" sz="2000" dirty="0" smtClean="0">
                <a:latin typeface="+mn-ea"/>
                <a:ea typeface="+mn-ea"/>
              </a:rPr>
              <a:t>Web</a:t>
            </a:r>
            <a:r>
              <a:rPr lang="zh-CN" altLang="en-US" sz="2000" dirty="0" smtClean="0">
                <a:latin typeface="+mn-ea"/>
                <a:ea typeface="+mn-ea"/>
              </a:rPr>
              <a:t>标准的制定组织，一直在积极的推进</a:t>
            </a:r>
            <a:r>
              <a:rPr lang="en-US" altLang="zh-CN" sz="2000" dirty="0" smtClean="0">
                <a:latin typeface="+mn-ea"/>
                <a:ea typeface="+mn-ea"/>
              </a:rPr>
              <a:t>Web</a:t>
            </a:r>
            <a:r>
              <a:rPr lang="zh-CN" altLang="en-US" sz="2000" dirty="0" smtClean="0">
                <a:latin typeface="+mn-ea"/>
                <a:ea typeface="+mn-ea"/>
              </a:rPr>
              <a:t>技术的发展，每年都会制定大量的新标准，尽管新标准的落地和实现取决于各家浏览器厂商。</a:t>
            </a:r>
          </a:p>
          <a:p>
            <a:pPr marL="0" indent="0">
              <a:buNone/>
            </a:pPr>
            <a:endParaRPr lang="en-US" altLang="zh-CN" sz="2000" dirty="0" smtClean="0">
              <a:latin typeface="+mn-ea"/>
              <a:ea typeface="+mn-ea"/>
            </a:endParaRPr>
          </a:p>
          <a:p>
            <a:pPr marL="342900" indent="-342900">
              <a:buFont typeface="Wingdings" panose="05000000000000000000" charset="0"/>
              <a:buChar char="l"/>
            </a:pPr>
            <a:r>
              <a:rPr lang="zh-CN" altLang="en-US" sz="2000" dirty="0" smtClean="0">
                <a:latin typeface="+mn-ea"/>
                <a:ea typeface="+mn-ea"/>
              </a:rPr>
              <a:t>谷歌对于</a:t>
            </a:r>
            <a:r>
              <a:rPr lang="en-US" altLang="zh-CN" sz="2000" dirty="0" smtClean="0">
                <a:latin typeface="+mn-ea"/>
                <a:ea typeface="+mn-ea"/>
              </a:rPr>
              <a:t>Web</a:t>
            </a:r>
            <a:r>
              <a:rPr lang="zh-CN" altLang="en-US" sz="2000" dirty="0" smtClean="0">
                <a:latin typeface="+mn-ea"/>
                <a:ea typeface="+mn-ea"/>
              </a:rPr>
              <a:t>标准的制定一直都是最积极的，甚至一直引领着标准的方向，厂商中以苹果、三星为代表也会经常性的参与到</a:t>
            </a:r>
            <a:r>
              <a:rPr lang="en-US" altLang="zh-CN" sz="2000" dirty="0" smtClean="0">
                <a:latin typeface="+mn-ea"/>
                <a:ea typeface="+mn-ea"/>
              </a:rPr>
              <a:t>W3C</a:t>
            </a:r>
            <a:r>
              <a:rPr lang="zh-CN" altLang="en-US" sz="2000" dirty="0" smtClean="0">
                <a:latin typeface="+mn-ea"/>
                <a:ea typeface="+mn-ea"/>
              </a:rPr>
              <a:t>组织中来。值得欣喜的是，像</a:t>
            </a:r>
            <a:r>
              <a:rPr lang="en-US" altLang="zh-CN" sz="2000" dirty="0" smtClean="0">
                <a:latin typeface="+mn-ea"/>
                <a:ea typeface="+mn-ea"/>
              </a:rPr>
              <a:t>UC</a:t>
            </a:r>
            <a:r>
              <a:rPr lang="zh-CN" altLang="en-US" sz="2000" dirty="0" smtClean="0">
                <a:latin typeface="+mn-ea"/>
                <a:ea typeface="+mn-ea"/>
              </a:rPr>
              <a:t>这样的中国浏览器厂商也逐渐开始参与到</a:t>
            </a:r>
            <a:r>
              <a:rPr lang="en-US" altLang="zh-CN" sz="2000" dirty="0" smtClean="0">
                <a:latin typeface="+mn-ea"/>
                <a:ea typeface="+mn-ea"/>
              </a:rPr>
              <a:t>Web</a:t>
            </a:r>
            <a:r>
              <a:rPr lang="zh-CN" altLang="en-US" sz="2000" dirty="0" smtClean="0">
                <a:latin typeface="+mn-ea"/>
                <a:ea typeface="+mn-ea"/>
              </a:rPr>
              <a:t>标准的制定中来。</a:t>
            </a:r>
          </a:p>
          <a:p>
            <a:pPr marL="0" indent="0">
              <a:buNone/>
            </a:pPr>
            <a:endParaRPr lang="zh-CN" altLang="en-US" sz="2000" dirty="0" smtClean="0">
              <a:latin typeface="+mn-ea"/>
              <a:ea typeface="+mn-ea"/>
            </a:endParaRPr>
          </a:p>
          <a:p>
            <a:pPr marL="342900" indent="-342900">
              <a:buFont typeface="Wingdings" panose="05000000000000000000" charset="0"/>
              <a:buChar char="l"/>
            </a:pPr>
            <a:r>
              <a:rPr lang="zh-CN" altLang="en-US" sz="2000" dirty="0" smtClean="0">
                <a:latin typeface="+mn-ea"/>
                <a:ea typeface="+mn-ea"/>
              </a:rPr>
              <a:t>在标准的支持方面，谷歌响应最快。基于谷歌</a:t>
            </a:r>
            <a:r>
              <a:rPr lang="en-US" altLang="zh-CN" sz="2000" dirty="0" smtClean="0">
                <a:latin typeface="+mn-ea"/>
                <a:ea typeface="+mn-ea"/>
              </a:rPr>
              <a:t>Chromium</a:t>
            </a:r>
            <a:r>
              <a:rPr lang="zh-CN" altLang="en-US" sz="2000" dirty="0" smtClean="0">
                <a:latin typeface="+mn-ea"/>
                <a:ea typeface="+mn-ea"/>
              </a:rPr>
              <a:t>内核的国内厂商，如</a:t>
            </a:r>
            <a:r>
              <a:rPr lang="en-US" altLang="zh-CN" sz="2000" dirty="0" smtClean="0">
                <a:latin typeface="+mn-ea"/>
                <a:ea typeface="+mn-ea"/>
              </a:rPr>
              <a:t>vivo</a:t>
            </a:r>
            <a:r>
              <a:rPr lang="zh-CN" altLang="zh-CN" sz="2000" dirty="0" smtClean="0">
                <a:latin typeface="+mn-ea"/>
                <a:ea typeface="+mn-ea"/>
              </a:rPr>
              <a:t>、</a:t>
            </a:r>
            <a:r>
              <a:rPr lang="en-US" altLang="zh-CN" sz="2000" dirty="0" smtClean="0">
                <a:latin typeface="+mn-ea"/>
                <a:ea typeface="+mn-ea"/>
              </a:rPr>
              <a:t>UC</a:t>
            </a:r>
            <a:r>
              <a:rPr lang="zh-CN" altLang="en-US" sz="2000" dirty="0" smtClean="0">
                <a:latin typeface="+mn-ea"/>
                <a:ea typeface="+mn-ea"/>
              </a:rPr>
              <a:t>、</a:t>
            </a:r>
            <a:r>
              <a:rPr lang="en-US" altLang="zh-CN" sz="2000" dirty="0" smtClean="0">
                <a:latin typeface="+mn-ea"/>
                <a:ea typeface="+mn-ea"/>
              </a:rPr>
              <a:t>QQ</a:t>
            </a:r>
            <a:r>
              <a:rPr lang="zh-CN" altLang="en-US" sz="2000" dirty="0" smtClean="0">
                <a:latin typeface="+mn-ea"/>
                <a:ea typeface="+mn-ea"/>
              </a:rPr>
              <a:t>等可以通过升级最新的内核获得提升，也可以部分通过自身适配的方式来完成，从目前的结果看，相对于竞争对手，</a:t>
            </a:r>
            <a:r>
              <a:rPr lang="en-US" altLang="zh-CN" sz="2000" dirty="0" smtClean="0">
                <a:latin typeface="+mn-ea"/>
                <a:ea typeface="+mn-ea"/>
              </a:rPr>
              <a:t>vivo</a:t>
            </a:r>
            <a:r>
              <a:rPr lang="zh-CN" altLang="en-US" sz="2000" dirty="0" smtClean="0">
                <a:latin typeface="+mn-ea"/>
                <a:ea typeface="+mn-ea"/>
              </a:rPr>
              <a:t>内核在最新标准的支持上并不落后于对手。</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6213351" y="29056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6213351" y="36676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25171"/>
            <a:ext cx="3765079" cy="7257821"/>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6213351" y="20928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9"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40" name="矩形 39"/>
          <p:cNvSpPr/>
          <p:nvPr/>
        </p:nvSpPr>
        <p:spPr>
          <a:xfrm>
            <a:off x="6667200" y="2078404"/>
            <a:ext cx="1605280" cy="607695"/>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产品发展</a:t>
            </a:r>
          </a:p>
        </p:txBody>
      </p:sp>
      <p:sp>
        <p:nvSpPr>
          <p:cNvPr id="41" name="圆角矩形 40"/>
          <p:cNvSpPr/>
          <p:nvPr/>
        </p:nvSpPr>
        <p:spPr bwMode="auto">
          <a:xfrm>
            <a:off x="5282251" y="2066758"/>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01</a:t>
            </a:r>
            <a:endParaRPr lang="zh-CN" altLang="en-US" sz="2800" dirty="0">
              <a:latin typeface="Impact" panose="020B0806030902050204" pitchFamily="34" charset="0"/>
              <a:cs typeface="+mn-ea"/>
              <a:sym typeface="+mn-lt"/>
            </a:endParaRPr>
          </a:p>
        </p:txBody>
      </p:sp>
      <p:sp>
        <p:nvSpPr>
          <p:cNvPr id="42" name="矩形 41"/>
          <p:cNvSpPr/>
          <p:nvPr/>
        </p:nvSpPr>
        <p:spPr>
          <a:xfrm>
            <a:off x="6667200" y="2868979"/>
            <a:ext cx="1960880" cy="607695"/>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新技术介绍</a:t>
            </a:r>
          </a:p>
        </p:txBody>
      </p:sp>
      <p:sp>
        <p:nvSpPr>
          <p:cNvPr id="43" name="圆角矩形 42"/>
          <p:cNvSpPr/>
          <p:nvPr/>
        </p:nvSpPr>
        <p:spPr bwMode="auto">
          <a:xfrm>
            <a:off x="5282251" y="2857333"/>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02</a:t>
            </a:r>
            <a:endParaRPr lang="zh-CN" altLang="en-US" sz="2800" dirty="0">
              <a:latin typeface="Impact" panose="020B0806030902050204" pitchFamily="34" charset="0"/>
              <a:cs typeface="+mn-ea"/>
              <a:sym typeface="+mn-lt"/>
            </a:endParaRPr>
          </a:p>
        </p:txBody>
      </p:sp>
      <p:sp>
        <p:nvSpPr>
          <p:cNvPr id="44" name="矩形 43"/>
          <p:cNvSpPr/>
          <p:nvPr/>
        </p:nvSpPr>
        <p:spPr>
          <a:xfrm>
            <a:off x="6668010" y="3659554"/>
            <a:ext cx="894080" cy="607695"/>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总结</a:t>
            </a:r>
          </a:p>
        </p:txBody>
      </p:sp>
      <p:sp>
        <p:nvSpPr>
          <p:cNvPr id="61" name="圆角矩形 60"/>
          <p:cNvSpPr/>
          <p:nvPr/>
        </p:nvSpPr>
        <p:spPr bwMode="auto">
          <a:xfrm>
            <a:off x="5282251" y="3647908"/>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03</a:t>
            </a:r>
            <a:endParaRPr lang="zh-CN" altLang="en-US" sz="2800" dirty="0">
              <a:latin typeface="Impact" panose="020B0806030902050204" pitchFamily="34" charset="0"/>
              <a:cs typeface="+mn-ea"/>
              <a:sym typeface="+mn-lt"/>
            </a:endParaRPr>
          </a:p>
        </p:txBody>
      </p:sp>
      <p:sp>
        <p:nvSpPr>
          <p:cNvPr id="70" name="矩形 69"/>
          <p:cNvSpPr/>
          <p:nvPr/>
        </p:nvSpPr>
        <p:spPr>
          <a:xfrm>
            <a:off x="6667200" y="4450129"/>
            <a:ext cx="902811" cy="565604"/>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总结</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6" name="矩形 75"/>
          <p:cNvSpPr/>
          <p:nvPr/>
        </p:nvSpPr>
        <p:spPr>
          <a:xfrm>
            <a:off x="6667200" y="5240704"/>
            <a:ext cx="902812" cy="565604"/>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总结</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 name="TextBox 148"/>
          <p:cNvSpPr txBox="1"/>
          <p:nvPr/>
        </p:nvSpPr>
        <p:spPr>
          <a:xfrm>
            <a:off x="5282565" y="990600"/>
            <a:ext cx="4952365" cy="829945"/>
          </a:xfrm>
          <a:prstGeom prst="rect">
            <a:avLst/>
          </a:prstGeom>
          <a:noFill/>
        </p:spPr>
        <p:txBody>
          <a:bodyPr wrap="square" rtlCol="0">
            <a:spAutoFit/>
          </a:bodyPr>
          <a:lstStyle/>
          <a:p>
            <a:pPr>
              <a:lnSpc>
                <a:spcPct val="120000"/>
              </a:lnSpc>
            </a:pPr>
            <a:r>
              <a:rPr lang="en-US" altLang="zh-CN" sz="4000" b="1" cap="all" dirty="0">
                <a:solidFill>
                  <a:schemeClr val="tx2">
                    <a:lumMod val="60000"/>
                    <a:lumOff val="4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chrome</a:t>
            </a:r>
            <a:r>
              <a:rPr lang="zh-CN" altLang="en-US" sz="4000" b="1" cap="all" dirty="0">
                <a:solidFill>
                  <a:schemeClr val="tx2">
                    <a:lumMod val="60000"/>
                    <a:lumOff val="4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技术扫描</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500"/>
                                        <p:tgtEl>
                                          <p:spTgt spid="38"/>
                                        </p:tgtEl>
                                        <p:attrNameLst>
                                          <p:attrName>ppt_y</p:attrName>
                                        </p:attrNameLst>
                                      </p:cBhvr>
                                      <p:tavLst>
                                        <p:tav tm="0">
                                          <p:val>
                                            <p:strVal val="#ppt_y+#ppt_h*1.125000"/>
                                          </p:val>
                                        </p:tav>
                                        <p:tav tm="100000">
                                          <p:val>
                                            <p:strVal val="#ppt_y"/>
                                          </p:val>
                                        </p:tav>
                                      </p:tavLst>
                                    </p:anim>
                                    <p:animEffect transition="in" filter="wipe(up)">
                                      <p:cBhvr>
                                        <p:cTn id="11" dur="500"/>
                                        <p:tgtEl>
                                          <p:spTgt spid="38"/>
                                        </p:tgtEl>
                                      </p:cBhvr>
                                    </p:animEffect>
                                  </p:childTnLst>
                                </p:cTn>
                              </p:par>
                            </p:childTnLst>
                          </p:cTn>
                        </p:par>
                        <p:par>
                          <p:cTn id="12" fill="hold">
                            <p:stCondLst>
                              <p:cond delay="500"/>
                            </p:stCondLst>
                            <p:childTnLst>
                              <p:par>
                                <p:cTn id="13" presetID="23" presetClass="entr" presetSubtype="32"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strVal val="4*#ppt_w"/>
                                          </p:val>
                                        </p:tav>
                                        <p:tav tm="100000">
                                          <p:val>
                                            <p:strVal val="#ppt_w"/>
                                          </p:val>
                                        </p:tav>
                                      </p:tavLst>
                                    </p:anim>
                                    <p:anim calcmode="lin" valueType="num">
                                      <p:cBhvr>
                                        <p:cTn id="16" dur="500" fill="hold"/>
                                        <p:tgtEl>
                                          <p:spTgt spid="39"/>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ppt_x"/>
                                          </p:val>
                                        </p:tav>
                                        <p:tav tm="100000">
                                          <p:val>
                                            <p:strVal val="#ppt_x"/>
                                          </p:val>
                                        </p:tav>
                                      </p:tavLst>
                                    </p:anim>
                                    <p:anim calcmode="lin" valueType="num">
                                      <p:cBhvr additive="base">
                                        <p:cTn id="21" dur="500" fill="hold"/>
                                        <p:tgtEl>
                                          <p:spTgt spid="41"/>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par>
                          <p:cTn id="31" fill="hold">
                            <p:stCondLst>
                              <p:cond delay="2500"/>
                            </p:stCondLst>
                            <p:childTnLst>
                              <p:par>
                                <p:cTn id="32" presetID="2" presetClass="entr" presetSubtype="1"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ppt_x"/>
                                          </p:val>
                                        </p:tav>
                                        <p:tav tm="100000">
                                          <p:val>
                                            <p:strVal val="#ppt_x"/>
                                          </p:val>
                                        </p:tav>
                                      </p:tavLst>
                                    </p:anim>
                                    <p:anim calcmode="lin" valueType="num">
                                      <p:cBhvr additive="base">
                                        <p:cTn id="35" dur="500" fill="hold"/>
                                        <p:tgtEl>
                                          <p:spTgt spid="43"/>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 calcmode="lin" valueType="num">
                                      <p:cBhvr additive="base">
                                        <p:cTn id="38" dur="500" fill="hold"/>
                                        <p:tgtEl>
                                          <p:spTgt spid="78"/>
                                        </p:tgtEl>
                                        <p:attrNameLst>
                                          <p:attrName>ppt_x</p:attrName>
                                        </p:attrNameLst>
                                      </p:cBhvr>
                                      <p:tavLst>
                                        <p:tav tm="0">
                                          <p:val>
                                            <p:strVal val="#ppt_x"/>
                                          </p:val>
                                        </p:tav>
                                        <p:tav tm="100000">
                                          <p:val>
                                            <p:strVal val="#ppt_x"/>
                                          </p:val>
                                        </p:tav>
                                      </p:tavLst>
                                    </p:anim>
                                    <p:anim calcmode="lin" valueType="num">
                                      <p:cBhvr additive="base">
                                        <p:cTn id="39" dur="500" fill="hold"/>
                                        <p:tgtEl>
                                          <p:spTgt spid="78"/>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3500"/>
                            </p:stCondLst>
                            <p:childTnLst>
                              <p:par>
                                <p:cTn id="45" presetID="2" presetClass="entr" presetSubtype="1"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ppt_x"/>
                                          </p:val>
                                        </p:tav>
                                        <p:tav tm="100000">
                                          <p:val>
                                            <p:strVal val="#ppt_x"/>
                                          </p:val>
                                        </p:tav>
                                      </p:tavLst>
                                    </p:anim>
                                    <p:anim calcmode="lin" valueType="num">
                                      <p:cBhvr additive="base">
                                        <p:cTn id="48" dur="500" fill="hold"/>
                                        <p:tgtEl>
                                          <p:spTgt spid="61"/>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500"/>
                                        <p:tgtEl>
                                          <p:spTgt spid="44"/>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wipe(left)">
                                      <p:cBhvr>
                                        <p:cTn id="60" dur="500"/>
                                        <p:tgtEl>
                                          <p:spTgt spid="70"/>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wipe(left)">
                                      <p:cBhvr>
                                        <p:cTn id="64" dur="500"/>
                                        <p:tgtEl>
                                          <p:spTgt spid="76"/>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p:tgtEl>
                                          <p:spTgt spid="2"/>
                                        </p:tgtEl>
                                        <p:attrNameLst>
                                          <p:attrName>ppt_y</p:attrName>
                                        </p:attrNameLst>
                                      </p:cBhvr>
                                      <p:tavLst>
                                        <p:tav tm="0">
                                          <p:val>
                                            <p:strVal val="#ppt_y+#ppt_h*1.125000"/>
                                          </p:val>
                                        </p:tav>
                                        <p:tav tm="100000">
                                          <p:val>
                                            <p:strVal val="#ppt_y"/>
                                          </p:val>
                                        </p:tav>
                                      </p:tavLst>
                                    </p:anim>
                                    <p:animEffect transition="in" filter="wipe(up)">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79" grpId="0" bldLvl="0" animBg="1"/>
      <p:bldP spid="4" grpId="0" bldLvl="0" animBg="1"/>
      <p:bldP spid="37" grpId="0" bldLvl="0" animBg="1"/>
      <p:bldP spid="38" grpId="0"/>
      <p:bldP spid="39" grpId="0"/>
      <p:bldP spid="40" grpId="0" bldLvl="0" animBg="1"/>
      <p:bldP spid="41" grpId="0" bldLvl="0" animBg="1"/>
      <p:bldP spid="42" grpId="0" bldLvl="0" animBg="1"/>
      <p:bldP spid="43" grpId="0" bldLvl="0" animBg="1"/>
      <p:bldP spid="44" grpId="0" bldLvl="0" animBg="1"/>
      <p:bldP spid="61" grpId="0" bldLvl="0" animBg="1"/>
      <p:bldP spid="70" grpId="0" bldLvl="0" animBg="1"/>
      <p:bldP spid="76" grpId="0" bldLvl="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91828"/>
            <a:ext cx="12881849" cy="6872852"/>
            <a:chOff x="0" y="365801"/>
            <a:chExt cx="12881849" cy="6872852"/>
          </a:xfrm>
        </p:grpSpPr>
        <p:sp>
          <p:nvSpPr>
            <p:cNvPr id="36" name="任意多边形 35"/>
            <p:cNvSpPr/>
            <p:nvPr/>
          </p:nvSpPr>
          <p:spPr>
            <a:xfrm>
              <a:off x="0" y="36580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36580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36580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444641"/>
              <a:ext cx="3726815" cy="460375"/>
            </a:xfrm>
            <a:prstGeom prst="rect">
              <a:avLst/>
            </a:prstGeom>
            <a:noFill/>
          </p:spPr>
          <p:txBody>
            <a:bodyPr wrap="none" rtlCol="0">
              <a:spAutoFit/>
            </a:bodyPr>
            <a:lstStyle/>
            <a:p>
              <a:pPr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rPr>
                <a:t>Chrome</a:t>
              </a:r>
              <a:r>
                <a:rPr lang="zh-CN" altLang="en-US" sz="2400" b="1" dirty="0">
                  <a:solidFill>
                    <a:schemeClr val="bg1"/>
                  </a:solidFill>
                  <a:latin typeface="Franklin Gothic Medium" panose="020B0603020102020204" pitchFamily="34" charset="0"/>
                  <a:ea typeface="微软雅黑" panose="020B0503020204020204" pitchFamily="34" charset="-122"/>
                </a:rPr>
                <a:t>技术扫描</a:t>
              </a:r>
              <a:r>
                <a:rPr lang="en-US" altLang="zh-CN" sz="2400" b="1" dirty="0">
                  <a:solidFill>
                    <a:schemeClr val="bg1"/>
                  </a:solidFill>
                  <a:latin typeface="Franklin Gothic Medium" panose="020B0603020102020204" pitchFamily="34" charset="0"/>
                  <a:ea typeface="微软雅黑" panose="020B0503020204020204" pitchFamily="34" charset="-122"/>
                </a:rPr>
                <a:t>-</a:t>
              </a:r>
              <a:r>
                <a:rPr lang="zh-CN" altLang="en-US" sz="2400" b="1" dirty="0">
                  <a:solidFill>
                    <a:schemeClr val="bg1"/>
                  </a:solidFill>
                  <a:latin typeface="Franklin Gothic Medium" panose="020B0603020102020204" pitchFamily="34" charset="0"/>
                  <a:ea typeface="微软雅黑" panose="020B0503020204020204" pitchFamily="34" charset="-122"/>
                </a:rPr>
                <a:t>产品发展</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18049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Picture 3" descr="C:\Users\Administrator\Desktop\787637.png"/>
          <p:cNvPicPr>
            <a:picLocks noChangeAspect="1" noChangeArrowheads="1"/>
          </p:cNvPicPr>
          <p:nvPr/>
        </p:nvPicPr>
        <p:blipFill>
          <a:blip r:embed="rId3" cstate="screen"/>
          <a:srcRect/>
          <a:stretch>
            <a:fillRect/>
          </a:stretch>
        </p:blipFill>
        <p:spPr bwMode="auto">
          <a:xfrm>
            <a:off x="4109766" y="1107220"/>
            <a:ext cx="4086934" cy="575473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1" name="组合 30"/>
          <p:cNvGrpSpPr/>
          <p:nvPr/>
        </p:nvGrpSpPr>
        <p:grpSpPr>
          <a:xfrm>
            <a:off x="5615717" y="1271505"/>
            <a:ext cx="1075030" cy="1075274"/>
            <a:chOff x="3832873" y="2297208"/>
            <a:chExt cx="1516550" cy="1516550"/>
          </a:xfrm>
        </p:grpSpPr>
        <p:grpSp>
          <p:nvGrpSpPr>
            <p:cNvPr id="32" name="组合 3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2" name="椭圆 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33" name="椭圆 32"/>
            <p:cNvSpPr/>
            <p:nvPr/>
          </p:nvSpPr>
          <p:spPr>
            <a:xfrm>
              <a:off x="3983164" y="2466913"/>
              <a:ext cx="1185736" cy="1185736"/>
            </a:xfrm>
            <a:prstGeom prst="ellipse">
              <a:avLst/>
            </a:prstGeom>
            <a:solidFill>
              <a:srgbClr val="82B1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71</a:t>
              </a:r>
            </a:p>
          </p:txBody>
        </p:sp>
      </p:grpSp>
      <p:grpSp>
        <p:nvGrpSpPr>
          <p:cNvPr id="26" name="组合 25"/>
          <p:cNvGrpSpPr/>
          <p:nvPr/>
        </p:nvGrpSpPr>
        <p:grpSpPr>
          <a:xfrm>
            <a:off x="6697154" y="2436570"/>
            <a:ext cx="1075030" cy="1075274"/>
            <a:chOff x="3832873" y="2297208"/>
            <a:chExt cx="1516550" cy="1516550"/>
          </a:xfrm>
        </p:grpSpPr>
        <p:grpSp>
          <p:nvGrpSpPr>
            <p:cNvPr id="27" name="组合 2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30" name="椭圆 2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28" name="椭圆 27"/>
            <p:cNvSpPr/>
            <p:nvPr/>
          </p:nvSpPr>
          <p:spPr>
            <a:xfrm>
              <a:off x="3983164" y="2466913"/>
              <a:ext cx="1185736" cy="1185736"/>
            </a:xfrm>
            <a:prstGeom prst="ellipse">
              <a:avLst/>
            </a:prstGeom>
            <a:solidFill>
              <a:srgbClr val="008C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72</a:t>
              </a:r>
            </a:p>
          </p:txBody>
        </p:sp>
      </p:grpSp>
      <p:grpSp>
        <p:nvGrpSpPr>
          <p:cNvPr id="21" name="组合 20"/>
          <p:cNvGrpSpPr/>
          <p:nvPr/>
        </p:nvGrpSpPr>
        <p:grpSpPr>
          <a:xfrm>
            <a:off x="4551018" y="3127007"/>
            <a:ext cx="1075030" cy="1075274"/>
            <a:chOff x="3832873" y="2297208"/>
            <a:chExt cx="1516550" cy="1516550"/>
          </a:xfrm>
        </p:grpSpPr>
        <p:grpSp>
          <p:nvGrpSpPr>
            <p:cNvPr id="22" name="组合 2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25" name="椭圆 2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23" name="椭圆 22"/>
            <p:cNvSpPr/>
            <p:nvPr/>
          </p:nvSpPr>
          <p:spPr>
            <a:xfrm>
              <a:off x="3983164" y="2466913"/>
              <a:ext cx="1185736" cy="1185736"/>
            </a:xfrm>
            <a:prstGeom prst="ellipse">
              <a:avLst/>
            </a:prstGeom>
            <a:solidFill>
              <a:srgbClr val="008C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73</a:t>
              </a:r>
            </a:p>
          </p:txBody>
        </p:sp>
      </p:grpSp>
      <p:grpSp>
        <p:nvGrpSpPr>
          <p:cNvPr id="3" name="组合 2"/>
          <p:cNvGrpSpPr/>
          <p:nvPr/>
        </p:nvGrpSpPr>
        <p:grpSpPr>
          <a:xfrm>
            <a:off x="6697154" y="3818609"/>
            <a:ext cx="1075030" cy="1075274"/>
            <a:chOff x="3832873" y="2297208"/>
            <a:chExt cx="1516550" cy="1516550"/>
          </a:xfrm>
        </p:grpSpPr>
        <p:grpSp>
          <p:nvGrpSpPr>
            <p:cNvPr id="6" name="组合 5"/>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20" name="椭圆 1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18" name="椭圆 17"/>
            <p:cNvSpPr/>
            <p:nvPr/>
          </p:nvSpPr>
          <p:spPr>
            <a:xfrm>
              <a:off x="3983164" y="2466913"/>
              <a:ext cx="1185736" cy="1185736"/>
            </a:xfrm>
            <a:prstGeom prst="ellipse">
              <a:avLst/>
            </a:prstGeom>
            <a:solidFill>
              <a:srgbClr val="82B1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74</a:t>
              </a:r>
            </a:p>
          </p:txBody>
        </p:sp>
      </p:grpSp>
      <p:grpSp>
        <p:nvGrpSpPr>
          <p:cNvPr id="11" name="组合 10"/>
          <p:cNvGrpSpPr/>
          <p:nvPr/>
        </p:nvGrpSpPr>
        <p:grpSpPr>
          <a:xfrm>
            <a:off x="4551018" y="4532980"/>
            <a:ext cx="1075030" cy="1075274"/>
            <a:chOff x="3832873" y="2297208"/>
            <a:chExt cx="1516550" cy="1516550"/>
          </a:xfrm>
        </p:grpSpPr>
        <p:grpSp>
          <p:nvGrpSpPr>
            <p:cNvPr id="12" name="组合 1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15" name="椭圆 1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13" name="椭圆 12"/>
            <p:cNvSpPr/>
            <p:nvPr/>
          </p:nvSpPr>
          <p:spPr>
            <a:xfrm>
              <a:off x="3983164" y="2466913"/>
              <a:ext cx="1185736" cy="1185736"/>
            </a:xfrm>
            <a:prstGeom prst="ellipse">
              <a:avLst/>
            </a:prstGeom>
            <a:solidFill>
              <a:srgbClr val="82B1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75</a:t>
              </a:r>
            </a:p>
          </p:txBody>
        </p:sp>
      </p:grpSp>
      <p:grpSp>
        <p:nvGrpSpPr>
          <p:cNvPr id="8" name="组合 7"/>
          <p:cNvGrpSpPr/>
          <p:nvPr/>
        </p:nvGrpSpPr>
        <p:grpSpPr>
          <a:xfrm>
            <a:off x="5615717" y="5653349"/>
            <a:ext cx="1075030" cy="1075274"/>
            <a:chOff x="3832873" y="2297208"/>
            <a:chExt cx="1516550" cy="1516550"/>
          </a:xfrm>
        </p:grpSpPr>
        <p:grpSp>
          <p:nvGrpSpPr>
            <p:cNvPr id="9" name="组合 8"/>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37" name="椭圆 3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85240"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38" name="椭圆 37"/>
            <p:cNvSpPr/>
            <p:nvPr/>
          </p:nvSpPr>
          <p:spPr>
            <a:xfrm>
              <a:off x="3983164" y="2466913"/>
              <a:ext cx="1185736" cy="1185736"/>
            </a:xfrm>
            <a:prstGeom prst="ellipse">
              <a:avLst/>
            </a:prstGeom>
            <a:solidFill>
              <a:srgbClr val="008C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76</a:t>
              </a:r>
            </a:p>
          </p:txBody>
        </p:sp>
      </p:grpSp>
      <p:sp>
        <p:nvSpPr>
          <p:cNvPr id="41" name="文本框 13"/>
          <p:cNvSpPr txBox="1"/>
          <p:nvPr/>
        </p:nvSpPr>
        <p:spPr>
          <a:xfrm>
            <a:off x="6877860" y="1326427"/>
            <a:ext cx="3308337" cy="1139825"/>
          </a:xfrm>
          <a:prstGeom prst="rect">
            <a:avLst/>
          </a:prstGeom>
          <a:noFill/>
        </p:spPr>
        <p:txBody>
          <a:bodyPr wrap="square" lIns="92530" tIns="46263" rIns="92530" bIns="46263" rtlCol="0">
            <a:spAutoFit/>
          </a:bodyPr>
          <a:lstStyle/>
          <a:p>
            <a:pPr>
              <a:lnSpc>
                <a:spcPct val="130000"/>
              </a:lnSpc>
            </a:pPr>
            <a:r>
              <a:rPr lang="zh-CN" altLang="en-GB"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屏蔽</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r>
              <a:rPr lang="zh-CN" altLang="en-GB"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滥用体验</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r>
              <a:rPr lang="zh-CN" altLang="en-GB"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广告。</a:t>
            </a:r>
          </a:p>
          <a:p>
            <a:pPr>
              <a:lnSpc>
                <a:spcPct val="130000"/>
              </a:lnSpc>
            </a:pPr>
            <a:r>
              <a:rPr lang="zh-CN" altLang="en-GB"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滥用广告包括宣传恶意软件、隐藏点击区域、伪造鼠标指针、非交互式重定向、网络钓鱼、虚假消息或误导行为。如果 Google 检测到用户正在访问这些类型的网站，则会显示整页警告。</a:t>
            </a:r>
          </a:p>
        </p:txBody>
      </p:sp>
      <p:sp>
        <p:nvSpPr>
          <p:cNvPr id="43" name="文本框 13"/>
          <p:cNvSpPr txBox="1"/>
          <p:nvPr/>
        </p:nvSpPr>
        <p:spPr>
          <a:xfrm>
            <a:off x="8051975" y="3035373"/>
            <a:ext cx="3308337" cy="1139825"/>
          </a:xfrm>
          <a:prstGeom prst="rect">
            <a:avLst/>
          </a:prstGeom>
          <a:noFill/>
        </p:spPr>
        <p:txBody>
          <a:bodyPr wrap="square" lIns="92530" tIns="46263" rIns="92530" bIns="46263" rtlCol="0">
            <a:spAutoFit/>
          </a:bodyPr>
          <a:lstStyle/>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更新隐身模式</a:t>
            </a:r>
          </a:p>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Chrome不再在您正在播放视频和音频等媒体内容的网站的媒体通知中显示网页标题，域名或插图。此外，默认情况下，媒体控件也会隐藏在隐身模式中，用户只能使用播放/暂停按钮。</a:t>
            </a:r>
          </a:p>
        </p:txBody>
      </p:sp>
      <p:sp>
        <p:nvSpPr>
          <p:cNvPr id="39" name="矩形 3"/>
          <p:cNvSpPr>
            <a:spLocks noChangeArrowheads="1"/>
          </p:cNvSpPr>
          <p:nvPr/>
        </p:nvSpPr>
        <p:spPr bwMode="auto">
          <a:xfrm>
            <a:off x="8051975" y="2622332"/>
            <a:ext cx="1410970"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6408" tIns="48205" rIns="96408" bIns="48205">
            <a:spAutoFit/>
          </a:bodyPr>
          <a:lstStyle/>
          <a:p>
            <a:pPr fontAlgn="auto">
              <a:spcBef>
                <a:spcPts val="0"/>
              </a:spcBef>
              <a:spcAft>
                <a:spcPts val="0"/>
              </a:spcAft>
              <a:defRPr/>
            </a:pPr>
            <a:r>
              <a:rPr lang="zh-CN" altLang="en-US" sz="2400" dirty="0">
                <a:solidFill>
                  <a:schemeClr val="tx1"/>
                </a:solidFill>
                <a:effectLst/>
                <a:latin typeface="Franklin Gothic Book" panose="020B0503020102020204" pitchFamily="34" charset="0"/>
              </a:rPr>
              <a:t>安全增强</a:t>
            </a:r>
          </a:p>
        </p:txBody>
      </p:sp>
      <p:sp>
        <p:nvSpPr>
          <p:cNvPr id="40" name="文本框 39"/>
          <p:cNvSpPr txBox="1"/>
          <p:nvPr/>
        </p:nvSpPr>
        <p:spPr>
          <a:xfrm>
            <a:off x="823638" y="1075570"/>
            <a:ext cx="4597625" cy="460375"/>
          </a:xfrm>
          <a:prstGeom prst="rect">
            <a:avLst/>
          </a:prstGeom>
          <a:gradFill>
            <a:gsLst>
              <a:gs pos="0">
                <a:srgbClr val="008CD7"/>
              </a:gs>
              <a:gs pos="51000">
                <a:srgbClr val="008CD7"/>
              </a:gs>
              <a:gs pos="100000">
                <a:srgbClr val="82B1E5"/>
              </a:gs>
            </a:gsLst>
            <a:lin ang="18900000" scaled="0"/>
          </a:gradFill>
        </p:spPr>
        <p:txBody>
          <a:bodyPr wrap="square" rtlCol="0">
            <a:spAutoFit/>
          </a:bodyPr>
          <a:lstStyle/>
          <a:p>
            <a:pPr marL="342900" indent="-342900">
              <a:buFont typeface="Wingdings" panose="05000000000000000000" pitchFamily="2" charset="2"/>
              <a:buChar char="Ø"/>
            </a:pPr>
            <a:r>
              <a:rPr lang="en-US" altLang="zh-CN" sz="2400" dirty="0">
                <a:solidFill>
                  <a:schemeClr val="bg1"/>
                </a:solidFill>
                <a:latin typeface="+mn-ea"/>
                <a:ea typeface="+mn-ea"/>
              </a:rPr>
              <a:t>Chrome71-76</a:t>
            </a:r>
            <a:r>
              <a:rPr lang="zh-CN" altLang="en-US" sz="2400" dirty="0">
                <a:solidFill>
                  <a:schemeClr val="bg1"/>
                </a:solidFill>
                <a:latin typeface="+mn-ea"/>
                <a:ea typeface="+mn-ea"/>
              </a:rPr>
              <a:t>重要更新</a:t>
            </a:r>
          </a:p>
        </p:txBody>
      </p:sp>
      <p:sp>
        <p:nvSpPr>
          <p:cNvPr id="42" name="文本框 13"/>
          <p:cNvSpPr txBox="1"/>
          <p:nvPr/>
        </p:nvSpPr>
        <p:spPr>
          <a:xfrm>
            <a:off x="1088565" y="2632148"/>
            <a:ext cx="3308337" cy="1558925"/>
          </a:xfrm>
          <a:prstGeom prst="rect">
            <a:avLst/>
          </a:prstGeom>
          <a:noFill/>
        </p:spPr>
        <p:txBody>
          <a:bodyPr wrap="square" lIns="92530" tIns="46263" rIns="92530" bIns="46263" rtlCol="0">
            <a:spAutoFit/>
          </a:bodyPr>
          <a:lstStyle/>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黑暗模式</a:t>
            </a:r>
          </a:p>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Chrome现在可以跟随系统切换为</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黑色</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主题。</a:t>
            </a:r>
          </a:p>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自动画中画</a:t>
            </a:r>
          </a:p>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启用自动画中画功能之后，应用中嵌入的视频元素可以自动激活，并且会根据用户焦点自动离开画中画状态。用户还可以使用 Chrome添加使用画中画行为跳过视频中广告的功能。</a:t>
            </a:r>
          </a:p>
        </p:txBody>
      </p:sp>
      <p:sp>
        <p:nvSpPr>
          <p:cNvPr id="44" name="矩形 3"/>
          <p:cNvSpPr>
            <a:spLocks noChangeArrowheads="1"/>
          </p:cNvSpPr>
          <p:nvPr/>
        </p:nvSpPr>
        <p:spPr bwMode="auto">
          <a:xfrm>
            <a:off x="1088565" y="2167672"/>
            <a:ext cx="1410970"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6408" tIns="48205" rIns="96408" bIns="48205">
            <a:spAutoFit/>
            <a:scene3d>
              <a:camera prst="orthographicFront"/>
              <a:lightRig rig="threePt" dir="t"/>
            </a:scene3d>
          </a:bodyPr>
          <a:lstStyle/>
          <a:p>
            <a:pPr fontAlgn="auto">
              <a:spcBef>
                <a:spcPts val="0"/>
              </a:spcBef>
              <a:spcAft>
                <a:spcPts val="0"/>
              </a:spcAft>
              <a:defRPr/>
            </a:pPr>
            <a:r>
              <a:rPr lang="zh-CN" altLang="en-US" sz="2400" dirty="0">
                <a:solidFill>
                  <a:schemeClr val="tx1"/>
                </a:solidFill>
                <a:effectLst/>
                <a:latin typeface="Franklin Gothic Book" panose="020B0503020102020204" pitchFamily="34" charset="0"/>
              </a:rPr>
              <a:t>体验优化</a:t>
            </a:r>
          </a:p>
        </p:txBody>
      </p:sp>
      <p:sp>
        <p:nvSpPr>
          <p:cNvPr id="49" name="文本框 13"/>
          <p:cNvSpPr txBox="1"/>
          <p:nvPr/>
        </p:nvSpPr>
        <p:spPr>
          <a:xfrm>
            <a:off x="8051975" y="4599378"/>
            <a:ext cx="3308337" cy="720090"/>
          </a:xfrm>
          <a:prstGeom prst="rect">
            <a:avLst/>
          </a:prstGeom>
          <a:noFill/>
        </p:spPr>
        <p:txBody>
          <a:bodyPr wrap="square" lIns="92530" tIns="46263" rIns="92530" bIns="46263" rtlCol="0">
            <a:spAutoFit/>
          </a:bodyPr>
          <a:lstStyle/>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精简模式</a:t>
            </a:r>
          </a:p>
          <a:p>
            <a:pPr>
              <a:lnSpc>
                <a:spcPct val="130000"/>
              </a:lnSpc>
            </a:pPr>
            <a:r>
              <a:rPr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使用精简模式时，您可以节省数据流量并加快网页加载速度。</a:t>
            </a:r>
          </a:p>
        </p:txBody>
      </p:sp>
      <p:sp>
        <p:nvSpPr>
          <p:cNvPr id="50" name="矩形 3"/>
          <p:cNvSpPr>
            <a:spLocks noChangeArrowheads="1"/>
          </p:cNvSpPr>
          <p:nvPr/>
        </p:nvSpPr>
        <p:spPr bwMode="auto">
          <a:xfrm>
            <a:off x="8051975" y="4203482"/>
            <a:ext cx="1410970"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6408" tIns="48205" rIns="96408" bIns="48205">
            <a:spAutoFit/>
          </a:bodyPr>
          <a:lstStyle/>
          <a:p>
            <a:pPr fontAlgn="auto">
              <a:spcBef>
                <a:spcPts val="0"/>
              </a:spcBef>
              <a:spcAft>
                <a:spcPts val="0"/>
              </a:spcAft>
              <a:defRPr/>
            </a:pPr>
            <a:r>
              <a:rPr lang="zh-CN" altLang="en-US" sz="2400" dirty="0">
                <a:solidFill>
                  <a:schemeClr val="tx1"/>
                </a:solidFill>
                <a:effectLst/>
                <a:latin typeface="Franklin Gothic Book" panose="020B0503020102020204" pitchFamily="34" charset="0"/>
              </a:rPr>
              <a:t>性能优化</a:t>
            </a:r>
          </a:p>
        </p:txBody>
      </p:sp>
      <p:sp>
        <p:nvSpPr>
          <p:cNvPr id="51" name="文本框 13"/>
          <p:cNvSpPr txBox="1"/>
          <p:nvPr/>
        </p:nvSpPr>
        <p:spPr>
          <a:xfrm>
            <a:off x="1173655" y="4892113"/>
            <a:ext cx="3308337" cy="929640"/>
          </a:xfrm>
          <a:prstGeom prst="rect">
            <a:avLst/>
          </a:prstGeom>
          <a:noFill/>
        </p:spPr>
        <p:txBody>
          <a:bodyPr wrap="square" lIns="92530" tIns="46263" rIns="92530" bIns="46263" rtlCol="0">
            <a:spAutoFit/>
          </a:bodyPr>
          <a:lstStyle/>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阅读模式</a:t>
            </a:r>
          </a:p>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Chrome在此版本上推出了隐藏版的阅读模式，自动提取网页主要内容。相信在不久，该功能就会正式上线。</a:t>
            </a:r>
          </a:p>
        </p:txBody>
      </p:sp>
      <p:sp>
        <p:nvSpPr>
          <p:cNvPr id="52" name="矩形 3"/>
          <p:cNvSpPr>
            <a:spLocks noChangeArrowheads="1"/>
          </p:cNvSpPr>
          <p:nvPr/>
        </p:nvSpPr>
        <p:spPr bwMode="auto">
          <a:xfrm>
            <a:off x="1173655" y="4452402"/>
            <a:ext cx="1410970"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6408" tIns="48205" rIns="96408" bIns="48205">
            <a:spAutoFit/>
          </a:bodyPr>
          <a:lstStyle/>
          <a:p>
            <a:pPr fontAlgn="auto">
              <a:spcBef>
                <a:spcPts val="0"/>
              </a:spcBef>
              <a:spcAft>
                <a:spcPts val="0"/>
              </a:spcAft>
              <a:defRPr/>
            </a:pPr>
            <a:r>
              <a:rPr lang="zh-CN" altLang="en-US" sz="2400" dirty="0">
                <a:solidFill>
                  <a:schemeClr val="tx1"/>
                </a:solidFill>
                <a:effectLst/>
                <a:latin typeface="Franklin Gothic Book" panose="020B0503020102020204" pitchFamily="34" charset="0"/>
              </a:rPr>
              <a:t>体验优化</a:t>
            </a:r>
          </a:p>
        </p:txBody>
      </p:sp>
      <p:sp>
        <p:nvSpPr>
          <p:cNvPr id="53" name="文本框 13"/>
          <p:cNvSpPr txBox="1"/>
          <p:nvPr/>
        </p:nvSpPr>
        <p:spPr>
          <a:xfrm>
            <a:off x="6877860" y="6008443"/>
            <a:ext cx="3308337" cy="720090"/>
          </a:xfrm>
          <a:prstGeom prst="rect">
            <a:avLst/>
          </a:prstGeom>
          <a:noFill/>
        </p:spPr>
        <p:txBody>
          <a:bodyPr wrap="square" lIns="92530" tIns="46263" rIns="92530" bIns="46263" rtlCol="0">
            <a:spAutoFit/>
          </a:bodyPr>
          <a:lstStyle/>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延迟加载</a:t>
            </a:r>
          </a:p>
          <a:p>
            <a:pPr>
              <a:lnSpc>
                <a:spcPct val="130000"/>
              </a:lnSpc>
            </a:pPr>
            <a:r>
              <a:rPr 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Chrome</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现在支持延迟加载网页中某些非关键资源，使用该机制，网页加载速度可提升18％-35％。</a:t>
            </a:r>
          </a:p>
        </p:txBody>
      </p:sp>
      <p:sp>
        <p:nvSpPr>
          <p:cNvPr id="54" name="矩形 3"/>
          <p:cNvSpPr>
            <a:spLocks noChangeArrowheads="1"/>
          </p:cNvSpPr>
          <p:nvPr/>
        </p:nvSpPr>
        <p:spPr bwMode="auto">
          <a:xfrm>
            <a:off x="6877860" y="5543967"/>
            <a:ext cx="1410970"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6408" tIns="48205" rIns="96408" bIns="48205">
            <a:spAutoFit/>
          </a:bodyPr>
          <a:lstStyle/>
          <a:p>
            <a:pPr fontAlgn="auto">
              <a:spcBef>
                <a:spcPts val="0"/>
              </a:spcBef>
              <a:spcAft>
                <a:spcPts val="0"/>
              </a:spcAft>
              <a:defRPr/>
            </a:pPr>
            <a:r>
              <a:rPr lang="zh-CN" altLang="en-US" sz="2400" dirty="0">
                <a:solidFill>
                  <a:schemeClr val="tx1"/>
                </a:solidFill>
                <a:effectLst/>
                <a:latin typeface="Franklin Gothic Book" panose="020B0503020102020204" pitchFamily="34" charset="0"/>
              </a:rPr>
              <a:t>性能优化</a:t>
            </a:r>
          </a:p>
        </p:txBody>
      </p:sp>
      <p:sp>
        <p:nvSpPr>
          <p:cNvPr id="4" name="矩形 3"/>
          <p:cNvSpPr>
            <a:spLocks noChangeArrowheads="1"/>
          </p:cNvSpPr>
          <p:nvPr/>
        </p:nvSpPr>
        <p:spPr bwMode="auto">
          <a:xfrm>
            <a:off x="6836585" y="927517"/>
            <a:ext cx="1410970"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6408" tIns="48205" rIns="96408" bIns="48205">
            <a:spAutoFit/>
          </a:bodyPr>
          <a:lstStyle/>
          <a:p>
            <a:pPr fontAlgn="auto">
              <a:spcBef>
                <a:spcPts val="0"/>
              </a:spcBef>
              <a:spcAft>
                <a:spcPts val="0"/>
              </a:spcAft>
              <a:defRPr/>
            </a:pPr>
            <a:r>
              <a:rPr lang="zh-CN" altLang="en-US" sz="2400" dirty="0">
                <a:solidFill>
                  <a:schemeClr val="tx1"/>
                </a:solidFill>
                <a:effectLst/>
                <a:latin typeface="Franklin Gothic Book" panose="020B0503020102020204" pitchFamily="34" charset="0"/>
              </a:rPr>
              <a:t>安全增强</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strVal val="(6*min(max(#ppt_w*#ppt_h,.3),1)-7.4)/-.7*#ppt_w"/>
                                          </p:val>
                                        </p:tav>
                                        <p:tav tm="100000">
                                          <p:val>
                                            <p:strVal val="#ppt_w"/>
                                          </p:val>
                                        </p:tav>
                                      </p:tavLst>
                                    </p:anim>
                                    <p:anim calcmode="lin" valueType="num">
                                      <p:cBhvr>
                                        <p:cTn id="12" dur="500" fill="hold"/>
                                        <p:tgtEl>
                                          <p:spTgt spid="31"/>
                                        </p:tgtEl>
                                        <p:attrNameLst>
                                          <p:attrName>ppt_h</p:attrName>
                                        </p:attrNameLst>
                                      </p:cBhvr>
                                      <p:tavLst>
                                        <p:tav tm="0">
                                          <p:val>
                                            <p:strVal val="(6*min(max(#ppt_w*#ppt_h,.3),1)-7.4)/-.7*#ppt_h"/>
                                          </p:val>
                                        </p:tav>
                                        <p:tav tm="100000">
                                          <p:val>
                                            <p:strVal val="#ppt_h"/>
                                          </p:val>
                                        </p:tav>
                                      </p:tavLst>
                                    </p:anim>
                                    <p:anim calcmode="lin" valueType="num">
                                      <p:cBhvr>
                                        <p:cTn id="13" dur="500" fill="hold"/>
                                        <p:tgtEl>
                                          <p:spTgt spid="31"/>
                                        </p:tgtEl>
                                        <p:attrNameLst>
                                          <p:attrName>ppt_x</p:attrName>
                                        </p:attrNameLst>
                                      </p:cBhvr>
                                      <p:tavLst>
                                        <p:tav tm="0">
                                          <p:val>
                                            <p:fltVal val="0.5"/>
                                          </p:val>
                                        </p:tav>
                                        <p:tav tm="100000">
                                          <p:val>
                                            <p:strVal val="#ppt_x"/>
                                          </p:val>
                                        </p:tav>
                                      </p:tavLst>
                                    </p:anim>
                                    <p:anim calcmode="lin" valueType="num">
                                      <p:cBhvr>
                                        <p:cTn id="14" dur="500" fill="hold"/>
                                        <p:tgtEl>
                                          <p:spTgt spid="31"/>
                                        </p:tgtEl>
                                        <p:attrNameLst>
                                          <p:attrName>ppt_y</p:attrName>
                                        </p:attrNameLst>
                                      </p:cBhvr>
                                      <p:tavLst>
                                        <p:tav tm="0">
                                          <p:val>
                                            <p:strVal val="1+(6*min(max(#ppt_w*#ppt_h,.3),1)-7.4)/-.7*#ppt_h/2"/>
                                          </p:val>
                                        </p:tav>
                                        <p:tav tm="100000">
                                          <p:val>
                                            <p:strVal val="#ppt_y"/>
                                          </p:val>
                                        </p:tav>
                                      </p:tavLst>
                                    </p:anim>
                                  </p:childTnLst>
                                </p:cTn>
                              </p:par>
                              <p:par>
                                <p:cTn id="15" presetID="23" presetClass="entr" presetSubtype="36"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strVal val="(6*min(max(#ppt_w*#ppt_h,.3),1)-7.4)/-.7*#ppt_w"/>
                                          </p:val>
                                        </p:tav>
                                        <p:tav tm="100000">
                                          <p:val>
                                            <p:strVal val="#ppt_w"/>
                                          </p:val>
                                        </p:tav>
                                      </p:tavLst>
                                    </p:anim>
                                    <p:anim calcmode="lin" valueType="num">
                                      <p:cBhvr>
                                        <p:cTn id="18" dur="500" fill="hold"/>
                                        <p:tgtEl>
                                          <p:spTgt spid="26"/>
                                        </p:tgtEl>
                                        <p:attrNameLst>
                                          <p:attrName>ppt_h</p:attrName>
                                        </p:attrNameLst>
                                      </p:cBhvr>
                                      <p:tavLst>
                                        <p:tav tm="0">
                                          <p:val>
                                            <p:strVal val="(6*min(max(#ppt_w*#ppt_h,.3),1)-7.4)/-.7*#ppt_h"/>
                                          </p:val>
                                        </p:tav>
                                        <p:tav tm="100000">
                                          <p:val>
                                            <p:strVal val="#ppt_h"/>
                                          </p:val>
                                        </p:tav>
                                      </p:tavLst>
                                    </p:anim>
                                    <p:anim calcmode="lin" valueType="num">
                                      <p:cBhvr>
                                        <p:cTn id="19" dur="500" fill="hold"/>
                                        <p:tgtEl>
                                          <p:spTgt spid="26"/>
                                        </p:tgtEl>
                                        <p:attrNameLst>
                                          <p:attrName>ppt_x</p:attrName>
                                        </p:attrNameLst>
                                      </p:cBhvr>
                                      <p:tavLst>
                                        <p:tav tm="0">
                                          <p:val>
                                            <p:fltVal val="0.5"/>
                                          </p:val>
                                        </p:tav>
                                        <p:tav tm="100000">
                                          <p:val>
                                            <p:strVal val="#ppt_x"/>
                                          </p:val>
                                        </p:tav>
                                      </p:tavLst>
                                    </p:anim>
                                    <p:anim calcmode="lin" valueType="num">
                                      <p:cBhvr>
                                        <p:cTn id="20" dur="500" fill="hold"/>
                                        <p:tgtEl>
                                          <p:spTgt spid="26"/>
                                        </p:tgtEl>
                                        <p:attrNameLst>
                                          <p:attrName>ppt_y</p:attrName>
                                        </p:attrNameLst>
                                      </p:cBhvr>
                                      <p:tavLst>
                                        <p:tav tm="0">
                                          <p:val>
                                            <p:strVal val="1+(6*min(max(#ppt_w*#ppt_h,.3),1)-7.4)/-.7*#ppt_h/2"/>
                                          </p:val>
                                        </p:tav>
                                        <p:tav tm="100000">
                                          <p:val>
                                            <p:strVal val="#ppt_y"/>
                                          </p:val>
                                        </p:tav>
                                      </p:tavLst>
                                    </p:anim>
                                  </p:childTnLst>
                                </p:cTn>
                              </p:par>
                              <p:par>
                                <p:cTn id="21" presetID="23" presetClass="entr" presetSubtype="36"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6*min(max(#ppt_w*#ppt_h,.3),1)-7.4)/-.7*#ppt_w"/>
                                          </p:val>
                                        </p:tav>
                                        <p:tav tm="100000">
                                          <p:val>
                                            <p:strVal val="#ppt_w"/>
                                          </p:val>
                                        </p:tav>
                                      </p:tavLst>
                                    </p:anim>
                                    <p:anim calcmode="lin" valueType="num">
                                      <p:cBhvr>
                                        <p:cTn id="24" dur="500" fill="hold"/>
                                        <p:tgtEl>
                                          <p:spTgt spid="21"/>
                                        </p:tgtEl>
                                        <p:attrNameLst>
                                          <p:attrName>ppt_h</p:attrName>
                                        </p:attrNameLst>
                                      </p:cBhvr>
                                      <p:tavLst>
                                        <p:tav tm="0">
                                          <p:val>
                                            <p:strVal val="(6*min(max(#ppt_w*#ppt_h,.3),1)-7.4)/-.7*#ppt_h"/>
                                          </p:val>
                                        </p:tav>
                                        <p:tav tm="100000">
                                          <p:val>
                                            <p:strVal val="#ppt_h"/>
                                          </p:val>
                                        </p:tav>
                                      </p:tavLst>
                                    </p:anim>
                                    <p:anim calcmode="lin" valueType="num">
                                      <p:cBhvr>
                                        <p:cTn id="25" dur="500" fill="hold"/>
                                        <p:tgtEl>
                                          <p:spTgt spid="21"/>
                                        </p:tgtEl>
                                        <p:attrNameLst>
                                          <p:attrName>ppt_x</p:attrName>
                                        </p:attrNameLst>
                                      </p:cBhvr>
                                      <p:tavLst>
                                        <p:tav tm="0">
                                          <p:val>
                                            <p:fltVal val="0.5"/>
                                          </p:val>
                                        </p:tav>
                                        <p:tav tm="100000">
                                          <p:val>
                                            <p:strVal val="#ppt_x"/>
                                          </p:val>
                                        </p:tav>
                                      </p:tavLst>
                                    </p:anim>
                                    <p:anim calcmode="lin" valueType="num">
                                      <p:cBhvr>
                                        <p:cTn id="26" dur="500" fill="hold"/>
                                        <p:tgtEl>
                                          <p:spTgt spid="21"/>
                                        </p:tgtEl>
                                        <p:attrNameLst>
                                          <p:attrName>ppt_y</p:attrName>
                                        </p:attrNameLst>
                                      </p:cBhvr>
                                      <p:tavLst>
                                        <p:tav tm="0">
                                          <p:val>
                                            <p:strVal val="1+(6*min(max(#ppt_w*#ppt_h,.3),1)-7.4)/-.7*#ppt_h/2"/>
                                          </p:val>
                                        </p:tav>
                                        <p:tav tm="100000">
                                          <p:val>
                                            <p:strVal val="#ppt_y"/>
                                          </p:val>
                                        </p:tav>
                                      </p:tavLst>
                                    </p:anim>
                                  </p:childTnLst>
                                </p:cTn>
                              </p:par>
                              <p:par>
                                <p:cTn id="27" presetID="23" presetClass="entr" presetSubtype="36"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strVal val="(6*min(max(#ppt_w*#ppt_h,.3),1)-7.4)/-.7*#ppt_w"/>
                                          </p:val>
                                        </p:tav>
                                        <p:tav tm="100000">
                                          <p:val>
                                            <p:strVal val="#ppt_w"/>
                                          </p:val>
                                        </p:tav>
                                      </p:tavLst>
                                    </p:anim>
                                    <p:anim calcmode="lin" valueType="num">
                                      <p:cBhvr>
                                        <p:cTn id="30" dur="500" fill="hold"/>
                                        <p:tgtEl>
                                          <p:spTgt spid="3"/>
                                        </p:tgtEl>
                                        <p:attrNameLst>
                                          <p:attrName>ppt_h</p:attrName>
                                        </p:attrNameLst>
                                      </p:cBhvr>
                                      <p:tavLst>
                                        <p:tav tm="0">
                                          <p:val>
                                            <p:strVal val="(6*min(max(#ppt_w*#ppt_h,.3),1)-7.4)/-.7*#ppt_h"/>
                                          </p:val>
                                        </p:tav>
                                        <p:tav tm="100000">
                                          <p:val>
                                            <p:strVal val="#ppt_h"/>
                                          </p:val>
                                        </p:tav>
                                      </p:tavLst>
                                    </p:anim>
                                    <p:anim calcmode="lin" valueType="num">
                                      <p:cBhvr>
                                        <p:cTn id="31" dur="500" fill="hold"/>
                                        <p:tgtEl>
                                          <p:spTgt spid="3"/>
                                        </p:tgtEl>
                                        <p:attrNameLst>
                                          <p:attrName>ppt_x</p:attrName>
                                        </p:attrNameLst>
                                      </p:cBhvr>
                                      <p:tavLst>
                                        <p:tav tm="0">
                                          <p:val>
                                            <p:fltVal val="0.5"/>
                                          </p:val>
                                        </p:tav>
                                        <p:tav tm="100000">
                                          <p:val>
                                            <p:strVal val="#ppt_x"/>
                                          </p:val>
                                        </p:tav>
                                      </p:tavLst>
                                    </p:anim>
                                    <p:anim calcmode="lin" valueType="num">
                                      <p:cBhvr>
                                        <p:cTn id="32" dur="500" fill="hold"/>
                                        <p:tgtEl>
                                          <p:spTgt spid="3"/>
                                        </p:tgtEl>
                                        <p:attrNameLst>
                                          <p:attrName>ppt_y</p:attrName>
                                        </p:attrNameLst>
                                      </p:cBhvr>
                                      <p:tavLst>
                                        <p:tav tm="0">
                                          <p:val>
                                            <p:strVal val="1+(6*min(max(#ppt_w*#ppt_h,.3),1)-7.4)/-.7*#ppt_h/2"/>
                                          </p:val>
                                        </p:tav>
                                        <p:tav tm="100000">
                                          <p:val>
                                            <p:strVal val="#ppt_y"/>
                                          </p:val>
                                        </p:tav>
                                      </p:tavLst>
                                    </p:anim>
                                  </p:childTnLst>
                                </p:cTn>
                              </p:par>
                              <p:par>
                                <p:cTn id="33" presetID="23" presetClass="entr" presetSubtype="36"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6*min(max(#ppt_w*#ppt_h,.3),1)-7.4)/-.7*#ppt_w"/>
                                          </p:val>
                                        </p:tav>
                                        <p:tav tm="100000">
                                          <p:val>
                                            <p:strVal val="#ppt_w"/>
                                          </p:val>
                                        </p:tav>
                                      </p:tavLst>
                                    </p:anim>
                                    <p:anim calcmode="lin" valueType="num">
                                      <p:cBhvr>
                                        <p:cTn id="36" dur="500" fill="hold"/>
                                        <p:tgtEl>
                                          <p:spTgt spid="11"/>
                                        </p:tgtEl>
                                        <p:attrNameLst>
                                          <p:attrName>ppt_h</p:attrName>
                                        </p:attrNameLst>
                                      </p:cBhvr>
                                      <p:tavLst>
                                        <p:tav tm="0">
                                          <p:val>
                                            <p:strVal val="(6*min(max(#ppt_w*#ppt_h,.3),1)-7.4)/-.7*#ppt_h"/>
                                          </p:val>
                                        </p:tav>
                                        <p:tav tm="100000">
                                          <p:val>
                                            <p:strVal val="#ppt_h"/>
                                          </p:val>
                                        </p:tav>
                                      </p:tavLst>
                                    </p:anim>
                                    <p:anim calcmode="lin" valueType="num">
                                      <p:cBhvr>
                                        <p:cTn id="37" dur="500" fill="hold"/>
                                        <p:tgtEl>
                                          <p:spTgt spid="11"/>
                                        </p:tgtEl>
                                        <p:attrNameLst>
                                          <p:attrName>ppt_x</p:attrName>
                                        </p:attrNameLst>
                                      </p:cBhvr>
                                      <p:tavLst>
                                        <p:tav tm="0">
                                          <p:val>
                                            <p:fltVal val="0.5"/>
                                          </p:val>
                                        </p:tav>
                                        <p:tav tm="100000">
                                          <p:val>
                                            <p:strVal val="#ppt_x"/>
                                          </p:val>
                                        </p:tav>
                                      </p:tavLst>
                                    </p:anim>
                                    <p:anim calcmode="lin" valueType="num">
                                      <p:cBhvr>
                                        <p:cTn id="38" dur="500" fill="hold"/>
                                        <p:tgtEl>
                                          <p:spTgt spid="11"/>
                                        </p:tgtEl>
                                        <p:attrNameLst>
                                          <p:attrName>ppt_y</p:attrName>
                                        </p:attrNameLst>
                                      </p:cBhvr>
                                      <p:tavLst>
                                        <p:tav tm="0">
                                          <p:val>
                                            <p:strVal val="1+(6*min(max(#ppt_w*#ppt_h,.3),1)-7.4)/-.7*#ppt_h/2"/>
                                          </p:val>
                                        </p:tav>
                                        <p:tav tm="100000">
                                          <p:val>
                                            <p:strVal val="#ppt_y"/>
                                          </p:val>
                                        </p:tav>
                                      </p:tavLst>
                                    </p:anim>
                                  </p:childTnLst>
                                </p:cTn>
                              </p:par>
                              <p:par>
                                <p:cTn id="39" presetID="23" presetClass="entr" presetSubtype="36"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strVal val="(6*min(max(#ppt_w*#ppt_h,.3),1)-7.4)/-.7*#ppt_w"/>
                                          </p:val>
                                        </p:tav>
                                        <p:tav tm="100000">
                                          <p:val>
                                            <p:strVal val="#ppt_w"/>
                                          </p:val>
                                        </p:tav>
                                      </p:tavLst>
                                    </p:anim>
                                    <p:anim calcmode="lin" valueType="num">
                                      <p:cBhvr>
                                        <p:cTn id="42" dur="500" fill="hold"/>
                                        <p:tgtEl>
                                          <p:spTgt spid="8"/>
                                        </p:tgtEl>
                                        <p:attrNameLst>
                                          <p:attrName>ppt_h</p:attrName>
                                        </p:attrNameLst>
                                      </p:cBhvr>
                                      <p:tavLst>
                                        <p:tav tm="0">
                                          <p:val>
                                            <p:strVal val="(6*min(max(#ppt_w*#ppt_h,.3),1)-7.4)/-.7*#ppt_h"/>
                                          </p:val>
                                        </p:tav>
                                        <p:tav tm="100000">
                                          <p:val>
                                            <p:strVal val="#ppt_h"/>
                                          </p:val>
                                        </p:tav>
                                      </p:tavLst>
                                    </p:anim>
                                    <p:anim calcmode="lin" valueType="num">
                                      <p:cBhvr>
                                        <p:cTn id="43" dur="500" fill="hold"/>
                                        <p:tgtEl>
                                          <p:spTgt spid="8"/>
                                        </p:tgtEl>
                                        <p:attrNameLst>
                                          <p:attrName>ppt_x</p:attrName>
                                        </p:attrNameLst>
                                      </p:cBhvr>
                                      <p:tavLst>
                                        <p:tav tm="0">
                                          <p:val>
                                            <p:fltVal val="0.5"/>
                                          </p:val>
                                        </p:tav>
                                        <p:tav tm="100000">
                                          <p:val>
                                            <p:strVal val="#ppt_x"/>
                                          </p:val>
                                        </p:tav>
                                      </p:tavLst>
                                    </p:anim>
                                    <p:anim calcmode="lin" valueType="num">
                                      <p:cBhvr>
                                        <p:cTn id="44" dur="500" fill="hold"/>
                                        <p:tgtEl>
                                          <p:spTgt spid="8"/>
                                        </p:tgtEl>
                                        <p:attrNameLst>
                                          <p:attrName>ppt_y</p:attrName>
                                        </p:attrNameLst>
                                      </p:cBhvr>
                                      <p:tavLst>
                                        <p:tav tm="0">
                                          <p:val>
                                            <p:strVal val="1+(6*min(max(#ppt_w*#ppt_h,.3),1)-7.4)/-.7*#ppt_h/2"/>
                                          </p:val>
                                        </p:tav>
                                        <p:tav tm="100000">
                                          <p:val>
                                            <p:strVal val="#ppt_y"/>
                                          </p:val>
                                        </p:tav>
                                      </p:tavLst>
                                    </p:anim>
                                  </p:childTnLst>
                                </p:cTn>
                              </p:par>
                              <p:par>
                                <p:cTn id="45" presetID="22" presetClass="entr" presetSubtype="2"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right)">
                                      <p:cBhvr>
                                        <p:cTn id="47" dur="750"/>
                                        <p:tgtEl>
                                          <p:spTgt spid="41"/>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right)">
                                      <p:cBhvr>
                                        <p:cTn id="50" dur="750"/>
                                        <p:tgtEl>
                                          <p:spTgt spid="43"/>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500"/>
                                        <p:tgtEl>
                                          <p:spTgt spid="40"/>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right)">
                                      <p:cBhvr>
                                        <p:cTn id="61" dur="750"/>
                                        <p:tgtEl>
                                          <p:spTgt spid="42"/>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left)">
                                      <p:cBhvr>
                                        <p:cTn id="65" dur="500"/>
                                        <p:tgtEl>
                                          <p:spTgt spid="44"/>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right)">
                                      <p:cBhvr>
                                        <p:cTn id="68" dur="750"/>
                                        <p:tgtEl>
                                          <p:spTgt spid="49"/>
                                        </p:tgtEl>
                                      </p:cBhvr>
                                    </p:animEffect>
                                  </p:childTnLst>
                                </p:cTn>
                              </p:par>
                            </p:childTnLst>
                          </p:cTn>
                        </p:par>
                        <p:par>
                          <p:cTn id="69" fill="hold">
                            <p:stCondLst>
                              <p:cond delay="2500"/>
                            </p:stCondLst>
                            <p:childTnLst>
                              <p:par>
                                <p:cTn id="70" presetID="22" presetClass="entr" presetSubtype="8" fill="hold" grpId="0"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left)">
                                      <p:cBhvr>
                                        <p:cTn id="72" dur="500"/>
                                        <p:tgtEl>
                                          <p:spTgt spid="50"/>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right)">
                                      <p:cBhvr>
                                        <p:cTn id="75" dur="750"/>
                                        <p:tgtEl>
                                          <p:spTgt spid="51"/>
                                        </p:tgtEl>
                                      </p:cBhvr>
                                    </p:animEffect>
                                  </p:childTnLst>
                                </p:cTn>
                              </p:par>
                            </p:childTnLst>
                          </p:cTn>
                        </p:par>
                        <p:par>
                          <p:cTn id="76" fill="hold">
                            <p:stCondLst>
                              <p:cond delay="30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right)">
                                      <p:cBhvr>
                                        <p:cTn id="82" dur="750"/>
                                        <p:tgtEl>
                                          <p:spTgt spid="53"/>
                                        </p:tgtEl>
                                      </p:cBhvr>
                                    </p:animEffect>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par>
                          <p:cTn id="87" fill="hold">
                            <p:stCondLst>
                              <p:cond delay="4000"/>
                            </p:stCondLst>
                            <p:childTnLst>
                              <p:par>
                                <p:cTn id="88" presetID="22" presetClass="entr" presetSubtype="8" fill="hold" grpId="0" nodeType="after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wipe(left)">
                                      <p:cBhvr>
                                        <p:cTn id="9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39" grpId="0"/>
      <p:bldP spid="40" grpId="0" bldLvl="0" animBg="1"/>
      <p:bldP spid="42" grpId="0"/>
      <p:bldP spid="44" grpId="0"/>
      <p:bldP spid="49" grpId="0"/>
      <p:bldP spid="50" grpId="0"/>
      <p:bldP spid="51" grpId="0"/>
      <p:bldP spid="52" grpId="0"/>
      <p:bldP spid="53" grpId="0"/>
      <p:bldP spid="54"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403161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Chrome</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技术扫描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新技术介绍</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descr="4100ca3810c7c76"/>
          <p:cNvPicPr>
            <a:picLocks noChangeAspect="1"/>
          </p:cNvPicPr>
          <p:nvPr/>
        </p:nvPicPr>
        <p:blipFill>
          <a:blip r:embed="rId3"/>
          <a:stretch>
            <a:fillRect/>
          </a:stretch>
        </p:blipFill>
        <p:spPr>
          <a:xfrm>
            <a:off x="1788160" y="2792730"/>
            <a:ext cx="9105900" cy="3552825"/>
          </a:xfrm>
          <a:prstGeom prst="rect">
            <a:avLst/>
          </a:prstGeom>
        </p:spPr>
      </p:pic>
      <p:sp>
        <p:nvSpPr>
          <p:cNvPr id="6" name="文本框 5"/>
          <p:cNvSpPr txBox="1"/>
          <p:nvPr/>
        </p:nvSpPr>
        <p:spPr>
          <a:xfrm>
            <a:off x="979805" y="1327785"/>
            <a:ext cx="10911840" cy="1137285"/>
          </a:xfrm>
          <a:prstGeom prst="rect">
            <a:avLst/>
          </a:prstGeom>
          <a:noFill/>
        </p:spPr>
        <p:txBody>
          <a:bodyPr wrap="square" rtlCol="0" anchor="t">
            <a:spAutoFit/>
          </a:bodyPr>
          <a:lstStyle/>
          <a:p>
            <a:r>
              <a:rPr lang="en-US" altLang="zh-CN" sz="2800"/>
              <a:t>Lazy Loading</a:t>
            </a:r>
            <a:endParaRPr lang="zh-CN" altLang="en-US"/>
          </a:p>
          <a:p>
            <a:r>
              <a:rPr lang="en-US" altLang="zh-CN" sz="2000"/>
              <a:t>Chrome</a:t>
            </a:r>
            <a:r>
              <a:rPr lang="zh-CN" altLang="en-US" sz="2000"/>
              <a:t>支持开发者在</a:t>
            </a:r>
            <a:r>
              <a:rPr lang="en-US" altLang="zh-CN" sz="2000"/>
              <a:t>HTML</a:t>
            </a:r>
            <a:r>
              <a:rPr lang="zh-CN" altLang="en-US" sz="2000"/>
              <a:t>文档中加入</a:t>
            </a:r>
            <a:r>
              <a:rPr lang="en-US" altLang="zh-CN" sz="2000"/>
              <a:t>“lazy”</a:t>
            </a:r>
            <a:r>
              <a:rPr lang="zh-CN" altLang="en-US" sz="2000"/>
              <a:t>标志，添加这个标准的资源只有在需要时才进行加载。使用该机制，页面加载速度可以提升 18％-35％。</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403161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Chrome</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技术扫描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新技术介绍</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836295" y="1327785"/>
            <a:ext cx="10911840" cy="1137285"/>
          </a:xfrm>
          <a:prstGeom prst="rect">
            <a:avLst/>
          </a:prstGeom>
          <a:noFill/>
        </p:spPr>
        <p:txBody>
          <a:bodyPr wrap="square" rtlCol="0" anchor="t">
            <a:spAutoFit/>
          </a:bodyPr>
          <a:lstStyle/>
          <a:p>
            <a:r>
              <a:rPr lang="zh-CN" altLang="en-US" sz="2800"/>
              <a:t>V8 </a:t>
            </a:r>
            <a:r>
              <a:rPr lang="en-US" altLang="zh-CN" sz="2800"/>
              <a:t>Improvements</a:t>
            </a:r>
            <a:endParaRPr lang="zh-CN" altLang="en-US"/>
          </a:p>
          <a:p>
            <a:r>
              <a:rPr lang="zh-CN" altLang="en-US" sz="2000"/>
              <a:t>从</a:t>
            </a:r>
            <a:r>
              <a:rPr lang="en-US" altLang="zh-CN" sz="2000"/>
              <a:t>Chrome 60</a:t>
            </a:r>
            <a:r>
              <a:rPr lang="zh-CN" altLang="en-US" sz="2000"/>
              <a:t>版本开始，谷歌团队就在努力的提升</a:t>
            </a:r>
            <a:r>
              <a:rPr lang="en-US" altLang="zh-CN" sz="2000"/>
              <a:t>V8</a:t>
            </a:r>
            <a:r>
              <a:rPr lang="zh-CN" altLang="en-US" sz="2000"/>
              <a:t>的性能。</a:t>
            </a:r>
            <a:r>
              <a:rPr lang="en-US" altLang="zh-CN" sz="2000"/>
              <a:t>Chrome</a:t>
            </a:r>
            <a:r>
              <a:rPr lang="zh-CN" altLang="en-US" sz="2000"/>
              <a:t>  </a:t>
            </a:r>
            <a:r>
              <a:rPr lang="en-US" altLang="zh-CN" sz="2000"/>
              <a:t>75</a:t>
            </a:r>
            <a:r>
              <a:rPr lang="zh-CN" altLang="en-US" sz="2000"/>
              <a:t>版本解析JavaScript的速度比</a:t>
            </a:r>
            <a:r>
              <a:rPr lang="en-US" altLang="zh-CN" sz="2000"/>
              <a:t>60</a:t>
            </a:r>
            <a:r>
              <a:rPr lang="zh-CN" altLang="en-US" sz="2000"/>
              <a:t>版本快了一倍，并且少占用了20%的内存。</a:t>
            </a:r>
          </a:p>
        </p:txBody>
      </p:sp>
      <p:pic>
        <p:nvPicPr>
          <p:cNvPr id="3" name="图片 2" descr="bUF7Rv6"/>
          <p:cNvPicPr>
            <a:picLocks noChangeAspect="1"/>
          </p:cNvPicPr>
          <p:nvPr/>
        </p:nvPicPr>
        <p:blipFill>
          <a:blip r:embed="rId3"/>
          <a:stretch>
            <a:fillRect/>
          </a:stretch>
        </p:blipFill>
        <p:spPr>
          <a:xfrm>
            <a:off x="708660" y="2867025"/>
            <a:ext cx="5881370" cy="3244850"/>
          </a:xfrm>
          <a:prstGeom prst="rect">
            <a:avLst/>
          </a:prstGeom>
        </p:spPr>
      </p:pic>
      <p:pic>
        <p:nvPicPr>
          <p:cNvPr id="4" name="图片 3" descr="933fe534ec8063b14507cf02d3321e12"/>
          <p:cNvPicPr>
            <a:picLocks noChangeAspect="1"/>
          </p:cNvPicPr>
          <p:nvPr/>
        </p:nvPicPr>
        <p:blipFill>
          <a:blip r:embed="rId4"/>
          <a:stretch>
            <a:fillRect/>
          </a:stretch>
        </p:blipFill>
        <p:spPr>
          <a:xfrm>
            <a:off x="6691630" y="2826385"/>
            <a:ext cx="5367020" cy="33470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403161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Chrome</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技术扫描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新技术介绍</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908050" y="1256030"/>
            <a:ext cx="10911840" cy="1445260"/>
          </a:xfrm>
          <a:prstGeom prst="rect">
            <a:avLst/>
          </a:prstGeom>
          <a:noFill/>
        </p:spPr>
        <p:txBody>
          <a:bodyPr wrap="square" rtlCol="0" anchor="t">
            <a:spAutoFit/>
          </a:bodyPr>
          <a:lstStyle/>
          <a:p>
            <a:r>
              <a:rPr lang="zh-CN" altLang="en-US" sz="2800"/>
              <a:t>SameSite </a:t>
            </a:r>
            <a:r>
              <a:rPr lang="en-US" altLang="zh-CN" sz="2800"/>
              <a:t>C</a:t>
            </a:r>
            <a:r>
              <a:rPr lang="zh-CN" altLang="en-US" sz="2800"/>
              <a:t>ookies</a:t>
            </a:r>
            <a:endParaRPr lang="zh-CN" altLang="en-US"/>
          </a:p>
          <a:p>
            <a:r>
              <a:rPr sz="2000"/>
              <a:t>这是一项 cookie 反跟踪技术。同一页面的 cookie 可能来源于不同域，用户在访问不同页面时，第三方上下文中的 cookie 会相应地传送，这给 CSRF 等攻击带来了机会。Chrome 引入 SameSite 属性，允许用户声明自己的 cookie 是否应限制在第一方或同一站点上下文中，这增强了用户隐私控制权。</a:t>
            </a:r>
          </a:p>
        </p:txBody>
      </p:sp>
      <p:pic>
        <p:nvPicPr>
          <p:cNvPr id="5" name="图片 4" descr="762e973aa9a4003"/>
          <p:cNvPicPr>
            <a:picLocks noChangeAspect="1"/>
          </p:cNvPicPr>
          <p:nvPr/>
        </p:nvPicPr>
        <p:blipFill>
          <a:blip r:embed="rId3"/>
          <a:stretch>
            <a:fillRect/>
          </a:stretch>
        </p:blipFill>
        <p:spPr>
          <a:xfrm>
            <a:off x="2456815" y="2785745"/>
            <a:ext cx="7994650" cy="3918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6213351" y="29056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6213351" y="36676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25171"/>
            <a:ext cx="3765079" cy="7257821"/>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6213351" y="209282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9"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40" name="矩形 39"/>
          <p:cNvSpPr/>
          <p:nvPr/>
        </p:nvSpPr>
        <p:spPr>
          <a:xfrm>
            <a:off x="6667200" y="2078404"/>
            <a:ext cx="2316480" cy="607695"/>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测试方案介绍</a:t>
            </a:r>
          </a:p>
        </p:txBody>
      </p:sp>
      <p:sp>
        <p:nvSpPr>
          <p:cNvPr id="41" name="圆角矩形 40"/>
          <p:cNvSpPr/>
          <p:nvPr/>
        </p:nvSpPr>
        <p:spPr bwMode="auto">
          <a:xfrm>
            <a:off x="5282251" y="2066758"/>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01</a:t>
            </a:r>
            <a:endParaRPr lang="zh-CN" altLang="en-US" sz="2800" dirty="0">
              <a:latin typeface="Impact" panose="020B0806030902050204" pitchFamily="34" charset="0"/>
              <a:cs typeface="+mn-ea"/>
              <a:sym typeface="+mn-lt"/>
            </a:endParaRPr>
          </a:p>
        </p:txBody>
      </p:sp>
      <p:sp>
        <p:nvSpPr>
          <p:cNvPr id="42" name="矩形 41"/>
          <p:cNvSpPr/>
          <p:nvPr/>
        </p:nvSpPr>
        <p:spPr>
          <a:xfrm>
            <a:off x="6667200" y="2868979"/>
            <a:ext cx="2316480" cy="607695"/>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数据对比分析</a:t>
            </a:r>
          </a:p>
        </p:txBody>
      </p:sp>
      <p:sp>
        <p:nvSpPr>
          <p:cNvPr id="43" name="圆角矩形 42"/>
          <p:cNvSpPr/>
          <p:nvPr/>
        </p:nvSpPr>
        <p:spPr bwMode="auto">
          <a:xfrm>
            <a:off x="5282251" y="2857333"/>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02</a:t>
            </a:r>
            <a:endParaRPr lang="zh-CN" altLang="en-US" sz="2800" dirty="0">
              <a:latin typeface="Impact" panose="020B0806030902050204" pitchFamily="34" charset="0"/>
              <a:cs typeface="+mn-ea"/>
              <a:sym typeface="+mn-lt"/>
            </a:endParaRPr>
          </a:p>
        </p:txBody>
      </p:sp>
      <p:sp>
        <p:nvSpPr>
          <p:cNvPr id="44" name="矩形 43"/>
          <p:cNvSpPr/>
          <p:nvPr/>
        </p:nvSpPr>
        <p:spPr>
          <a:xfrm>
            <a:off x="6668010" y="3659554"/>
            <a:ext cx="894080" cy="607695"/>
          </a:xfrm>
          <a:prstGeom prst="rect">
            <a:avLst/>
          </a:prstGeom>
          <a:effectLst/>
        </p:spPr>
        <p:txBody>
          <a:bodyPr wrap="none">
            <a:spAutoFit/>
          </a:bodyPr>
          <a:lstStyle/>
          <a:p>
            <a:pPr algn="l">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总结</a:t>
            </a:r>
          </a:p>
        </p:txBody>
      </p:sp>
      <p:sp>
        <p:nvSpPr>
          <p:cNvPr id="61" name="圆角矩形 60"/>
          <p:cNvSpPr/>
          <p:nvPr/>
        </p:nvSpPr>
        <p:spPr bwMode="auto">
          <a:xfrm>
            <a:off x="5282251" y="3647908"/>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03</a:t>
            </a:r>
            <a:endParaRPr lang="zh-CN" altLang="en-US" sz="2800" dirty="0">
              <a:latin typeface="Impact" panose="020B0806030902050204" pitchFamily="34" charset="0"/>
              <a:cs typeface="+mn-ea"/>
              <a:sym typeface="+mn-lt"/>
            </a:endParaRPr>
          </a:p>
        </p:txBody>
      </p:sp>
      <p:sp>
        <p:nvSpPr>
          <p:cNvPr id="70" name="矩形 69"/>
          <p:cNvSpPr/>
          <p:nvPr/>
        </p:nvSpPr>
        <p:spPr>
          <a:xfrm>
            <a:off x="6667200" y="4450129"/>
            <a:ext cx="902811" cy="565604"/>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总结</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 name="TextBox 148"/>
          <p:cNvSpPr txBox="1"/>
          <p:nvPr/>
        </p:nvSpPr>
        <p:spPr>
          <a:xfrm>
            <a:off x="5282565" y="990600"/>
            <a:ext cx="4952365" cy="829945"/>
          </a:xfrm>
          <a:prstGeom prst="rect">
            <a:avLst/>
          </a:prstGeom>
          <a:noFill/>
        </p:spPr>
        <p:txBody>
          <a:bodyPr wrap="square" rtlCol="0">
            <a:spAutoFit/>
          </a:bodyPr>
          <a:lstStyle/>
          <a:p>
            <a:pPr>
              <a:lnSpc>
                <a:spcPct val="120000"/>
              </a:lnSpc>
            </a:pPr>
            <a:r>
              <a:rPr lang="zh-CN" altLang="en-US" sz="4000" b="1" cap="all" dirty="0">
                <a:solidFill>
                  <a:schemeClr val="tx2">
                    <a:lumMod val="60000"/>
                    <a:lumOff val="4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国内竞品对比</a:t>
            </a:r>
          </a:p>
        </p:txBody>
      </p:sp>
      <p:sp>
        <p:nvSpPr>
          <p:cNvPr id="3" name="圆角矩形 2"/>
          <p:cNvSpPr/>
          <p:nvPr/>
        </p:nvSpPr>
        <p:spPr bwMode="auto">
          <a:xfrm>
            <a:off x="5282251" y="4449913"/>
            <a:ext cx="714280" cy="588896"/>
          </a:xfrm>
          <a:prstGeom prst="roundRect">
            <a:avLst/>
          </a:prstGeom>
          <a:solidFill>
            <a:srgbClr val="008CD7"/>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04</a:t>
            </a:r>
            <a:endParaRPr lang="zh-CN" altLang="en-US" sz="2800" dirty="0">
              <a:latin typeface="Impact" panose="020B0806030902050204" pitchFamily="34" charset="0"/>
              <a:cs typeface="+mn-ea"/>
              <a:sym typeface="+mn-lt"/>
            </a:endParaRPr>
          </a:p>
        </p:txBody>
      </p:sp>
      <p:sp>
        <p:nvSpPr>
          <p:cNvPr id="5" name="圆角矩形 4"/>
          <p:cNvSpPr/>
          <p:nvPr/>
        </p:nvSpPr>
        <p:spPr>
          <a:xfrm>
            <a:off x="6288281" y="4502011"/>
            <a:ext cx="4021761" cy="536770"/>
          </a:xfrm>
          <a:prstGeom prst="roundRect">
            <a:avLst>
              <a:gd name="adj" fmla="val 50000"/>
            </a:avLst>
          </a:pr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6" name="矩形 5"/>
          <p:cNvSpPr/>
          <p:nvPr/>
        </p:nvSpPr>
        <p:spPr>
          <a:xfrm>
            <a:off x="6676265" y="4502199"/>
            <a:ext cx="1605280" cy="607695"/>
          </a:xfrm>
          <a:prstGeom prst="rect">
            <a:avLst/>
          </a:prstGeom>
          <a:effectLst/>
        </p:spPr>
        <p:txBody>
          <a:bodyPr wrap="none">
            <a:spAutoFit/>
          </a:bodyPr>
          <a:lstStyle/>
          <a:p>
            <a:pP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改进计划</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500"/>
                                        <p:tgtEl>
                                          <p:spTgt spid="38"/>
                                        </p:tgtEl>
                                        <p:attrNameLst>
                                          <p:attrName>ppt_y</p:attrName>
                                        </p:attrNameLst>
                                      </p:cBhvr>
                                      <p:tavLst>
                                        <p:tav tm="0">
                                          <p:val>
                                            <p:strVal val="#ppt_y+#ppt_h*1.125000"/>
                                          </p:val>
                                        </p:tav>
                                        <p:tav tm="100000">
                                          <p:val>
                                            <p:strVal val="#ppt_y"/>
                                          </p:val>
                                        </p:tav>
                                      </p:tavLst>
                                    </p:anim>
                                    <p:animEffect transition="in" filter="wipe(up)">
                                      <p:cBhvr>
                                        <p:cTn id="11" dur="500"/>
                                        <p:tgtEl>
                                          <p:spTgt spid="38"/>
                                        </p:tgtEl>
                                      </p:cBhvr>
                                    </p:animEffect>
                                  </p:childTnLst>
                                </p:cTn>
                              </p:par>
                            </p:childTnLst>
                          </p:cTn>
                        </p:par>
                        <p:par>
                          <p:cTn id="12" fill="hold">
                            <p:stCondLst>
                              <p:cond delay="500"/>
                            </p:stCondLst>
                            <p:childTnLst>
                              <p:par>
                                <p:cTn id="13" presetID="23" presetClass="entr" presetSubtype="32"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strVal val="4*#ppt_w"/>
                                          </p:val>
                                        </p:tav>
                                        <p:tav tm="100000">
                                          <p:val>
                                            <p:strVal val="#ppt_w"/>
                                          </p:val>
                                        </p:tav>
                                      </p:tavLst>
                                    </p:anim>
                                    <p:anim calcmode="lin" valueType="num">
                                      <p:cBhvr>
                                        <p:cTn id="16" dur="500" fill="hold"/>
                                        <p:tgtEl>
                                          <p:spTgt spid="39"/>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ppt_x"/>
                                          </p:val>
                                        </p:tav>
                                        <p:tav tm="100000">
                                          <p:val>
                                            <p:strVal val="#ppt_x"/>
                                          </p:val>
                                        </p:tav>
                                      </p:tavLst>
                                    </p:anim>
                                    <p:anim calcmode="lin" valueType="num">
                                      <p:cBhvr additive="base">
                                        <p:cTn id="21" dur="500" fill="hold"/>
                                        <p:tgtEl>
                                          <p:spTgt spid="41"/>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par>
                          <p:cTn id="31" fill="hold">
                            <p:stCondLst>
                              <p:cond delay="2500"/>
                            </p:stCondLst>
                            <p:childTnLst>
                              <p:par>
                                <p:cTn id="32" presetID="2" presetClass="entr" presetSubtype="1"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ppt_x"/>
                                          </p:val>
                                        </p:tav>
                                        <p:tav tm="100000">
                                          <p:val>
                                            <p:strVal val="#ppt_x"/>
                                          </p:val>
                                        </p:tav>
                                      </p:tavLst>
                                    </p:anim>
                                    <p:anim calcmode="lin" valueType="num">
                                      <p:cBhvr additive="base">
                                        <p:cTn id="35" dur="500" fill="hold"/>
                                        <p:tgtEl>
                                          <p:spTgt spid="43"/>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 calcmode="lin" valueType="num">
                                      <p:cBhvr additive="base">
                                        <p:cTn id="38" dur="500" fill="hold"/>
                                        <p:tgtEl>
                                          <p:spTgt spid="78"/>
                                        </p:tgtEl>
                                        <p:attrNameLst>
                                          <p:attrName>ppt_x</p:attrName>
                                        </p:attrNameLst>
                                      </p:cBhvr>
                                      <p:tavLst>
                                        <p:tav tm="0">
                                          <p:val>
                                            <p:strVal val="#ppt_x"/>
                                          </p:val>
                                        </p:tav>
                                        <p:tav tm="100000">
                                          <p:val>
                                            <p:strVal val="#ppt_x"/>
                                          </p:val>
                                        </p:tav>
                                      </p:tavLst>
                                    </p:anim>
                                    <p:anim calcmode="lin" valueType="num">
                                      <p:cBhvr additive="base">
                                        <p:cTn id="39" dur="500" fill="hold"/>
                                        <p:tgtEl>
                                          <p:spTgt spid="78"/>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3500"/>
                            </p:stCondLst>
                            <p:childTnLst>
                              <p:par>
                                <p:cTn id="45" presetID="2" presetClass="entr" presetSubtype="1"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ppt_x"/>
                                          </p:val>
                                        </p:tav>
                                        <p:tav tm="100000">
                                          <p:val>
                                            <p:strVal val="#ppt_x"/>
                                          </p:val>
                                        </p:tav>
                                      </p:tavLst>
                                    </p:anim>
                                    <p:anim calcmode="lin" valueType="num">
                                      <p:cBhvr additive="base">
                                        <p:cTn id="48" dur="500" fill="hold"/>
                                        <p:tgtEl>
                                          <p:spTgt spid="61"/>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500"/>
                                        <p:tgtEl>
                                          <p:spTgt spid="44"/>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wipe(left)">
                                      <p:cBhvr>
                                        <p:cTn id="60" dur="500"/>
                                        <p:tgtEl>
                                          <p:spTgt spid="70"/>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p:tgtEl>
                                          <p:spTgt spid="2"/>
                                        </p:tgtEl>
                                        <p:attrNameLst>
                                          <p:attrName>ppt_y</p:attrName>
                                        </p:attrNameLst>
                                      </p:cBhvr>
                                      <p:tavLst>
                                        <p:tav tm="0">
                                          <p:val>
                                            <p:strVal val="#ppt_y+#ppt_h*1.125000"/>
                                          </p:val>
                                        </p:tav>
                                        <p:tav tm="100000">
                                          <p:val>
                                            <p:strVal val="#ppt_y"/>
                                          </p:val>
                                        </p:tav>
                                      </p:tavLst>
                                    </p:anim>
                                    <p:animEffect transition="in" filter="wipe(up)">
                                      <p:cBhvr>
                                        <p:cTn id="64" dur="500"/>
                                        <p:tgtEl>
                                          <p:spTgt spid="2"/>
                                        </p:tgtEl>
                                      </p:cBhvr>
                                    </p:animEffect>
                                  </p:childTnLst>
                                </p:cTn>
                              </p:par>
                            </p:childTnLst>
                          </p:cTn>
                        </p:par>
                        <p:par>
                          <p:cTn id="65" fill="hold">
                            <p:stCondLst>
                              <p:cond delay="5000"/>
                            </p:stCondLst>
                            <p:childTnLst>
                              <p:par>
                                <p:cTn id="66" presetID="2" presetClass="entr" presetSubtype="1" fill="hold" grpId="0" nodeType="afterEffect">
                                  <p:stCondLst>
                                    <p:cond delay="0"/>
                                  </p:stCondLst>
                                  <p:childTnLst>
                                    <p:set>
                                      <p:cBhvr>
                                        <p:cTn id="67" dur="1" fill="hold">
                                          <p:stCondLst>
                                            <p:cond delay="0"/>
                                          </p:stCondLst>
                                        </p:cTn>
                                        <p:tgtEl>
                                          <p:spTgt spid="3"/>
                                        </p:tgtEl>
                                        <p:attrNameLst>
                                          <p:attrName>style.visibility</p:attrName>
                                        </p:attrNameLst>
                                      </p:cBhvr>
                                      <p:to>
                                        <p:strVal val="visible"/>
                                      </p:to>
                                    </p:set>
                                    <p:anim calcmode="lin" valueType="num">
                                      <p:cBhvr additive="base">
                                        <p:cTn id="68" dur="500" fill="hold"/>
                                        <p:tgtEl>
                                          <p:spTgt spid="3"/>
                                        </p:tgtEl>
                                        <p:attrNameLst>
                                          <p:attrName>ppt_x</p:attrName>
                                        </p:attrNameLst>
                                      </p:cBhvr>
                                      <p:tavLst>
                                        <p:tav tm="0">
                                          <p:val>
                                            <p:strVal val="#ppt_x"/>
                                          </p:val>
                                        </p:tav>
                                        <p:tav tm="100000">
                                          <p:val>
                                            <p:strVal val="#ppt_x"/>
                                          </p:val>
                                        </p:tav>
                                      </p:tavLst>
                                    </p:anim>
                                    <p:anim calcmode="lin" valueType="num">
                                      <p:cBhvr additive="base">
                                        <p:cTn id="69" dur="500" fill="hold"/>
                                        <p:tgtEl>
                                          <p:spTgt spid="3"/>
                                        </p:tgtEl>
                                        <p:attrNameLst>
                                          <p:attrName>ppt_y</p:attrName>
                                        </p:attrNameLst>
                                      </p:cBhvr>
                                      <p:tavLst>
                                        <p:tav tm="0">
                                          <p:val>
                                            <p:strVal val="0-#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ppt_x"/>
                                          </p:val>
                                        </p:tav>
                                        <p:tav tm="100000">
                                          <p:val>
                                            <p:strVal val="#ppt_x"/>
                                          </p:val>
                                        </p:tav>
                                      </p:tavLst>
                                    </p:anim>
                                    <p:anim calcmode="lin" valueType="num">
                                      <p:cBhvr additive="base">
                                        <p:cTn id="73" dur="500" fill="hold"/>
                                        <p:tgtEl>
                                          <p:spTgt spid="5"/>
                                        </p:tgtEl>
                                        <p:attrNameLst>
                                          <p:attrName>ppt_y</p:attrName>
                                        </p:attrNameLst>
                                      </p:cBhvr>
                                      <p:tavLst>
                                        <p:tav tm="0">
                                          <p:val>
                                            <p:strVal val="1+#ppt_h/2"/>
                                          </p:val>
                                        </p:tav>
                                        <p:tav tm="100000">
                                          <p:val>
                                            <p:strVal val="#ppt_y"/>
                                          </p:val>
                                        </p:tav>
                                      </p:tavLst>
                                    </p:anim>
                                  </p:childTnLst>
                                </p:cTn>
                              </p:par>
                            </p:childTnLst>
                          </p:cTn>
                        </p:par>
                        <p:par>
                          <p:cTn id="74" fill="hold">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left)">
                                      <p:cBhvr>
                                        <p:cTn id="7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79" grpId="0" bldLvl="0" animBg="1"/>
      <p:bldP spid="4" grpId="0" bldLvl="0" animBg="1"/>
      <p:bldP spid="37" grpId="0" bldLvl="0" animBg="1"/>
      <p:bldP spid="38" grpId="0"/>
      <p:bldP spid="39" grpId="0"/>
      <p:bldP spid="40" grpId="0" bldLvl="0" animBg="1"/>
      <p:bldP spid="41" grpId="0" bldLvl="0" animBg="1"/>
      <p:bldP spid="42" grpId="0" bldLvl="0" animBg="1"/>
      <p:bldP spid="43" grpId="0" bldLvl="0" animBg="1"/>
      <p:bldP spid="44" grpId="0" bldLvl="0" animBg="1"/>
      <p:bldP spid="61" grpId="0" bldLvl="0" animBg="1"/>
      <p:bldP spid="70" grpId="0" bldLvl="0" animBg="1"/>
      <p:bldP spid="2" grpId="0"/>
      <p:bldP spid="3" grpId="0" bldLvl="0" animBg="1"/>
      <p:bldP spid="5" grpId="0" bldLvl="0" animBg="1"/>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403161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Chrome</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技术扫描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新技术介绍</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908050" y="1040765"/>
            <a:ext cx="10911840" cy="1445260"/>
          </a:xfrm>
          <a:prstGeom prst="rect">
            <a:avLst/>
          </a:prstGeom>
          <a:noFill/>
        </p:spPr>
        <p:txBody>
          <a:bodyPr wrap="square" rtlCol="0" anchor="t">
            <a:spAutoFit/>
          </a:bodyPr>
          <a:lstStyle/>
          <a:p>
            <a:r>
              <a:rPr lang="en-US" altLang="zh-CN" sz="2800"/>
              <a:t>Web  Packaging</a:t>
            </a:r>
            <a:endParaRPr lang="zh-CN" altLang="en-US"/>
          </a:p>
          <a:p>
            <a:r>
              <a:rPr sz="2000"/>
              <a:t>这是Web开发人员和Web服务器之间的一个大胆的</a:t>
            </a:r>
            <a:r>
              <a:rPr lang="zh-CN" sz="2000"/>
              <a:t>新尝试</a:t>
            </a:r>
            <a:r>
              <a:rPr sz="2000"/>
              <a:t>。</a:t>
            </a:r>
            <a:r>
              <a:rPr lang="zh-CN" sz="2000"/>
              <a:t>当前浏览器加载页面只能从</a:t>
            </a:r>
            <a:r>
              <a:rPr sz="2000">
                <a:sym typeface="+mn-ea"/>
              </a:rPr>
              <a:t>源服务器</a:t>
            </a:r>
            <a:r>
              <a:rPr lang="zh-CN" sz="2000">
                <a:sym typeface="+mn-ea"/>
              </a:rPr>
              <a:t>请求，</a:t>
            </a:r>
            <a:r>
              <a:rPr sz="2000"/>
              <a:t>使用Web Packaging，</a:t>
            </a:r>
            <a:r>
              <a:rPr lang="zh-CN" sz="2000"/>
              <a:t>浏览器</a:t>
            </a:r>
            <a:r>
              <a:rPr sz="2000"/>
              <a:t>能够从任何地方加载</a:t>
            </a:r>
            <a:r>
              <a:rPr lang="zh-CN" sz="2000"/>
              <a:t>页面</a:t>
            </a:r>
            <a:r>
              <a:rPr sz="2000"/>
              <a:t> - 甚至可能是其他对等设备</a:t>
            </a:r>
            <a:r>
              <a:rPr lang="zh-CN" sz="2000"/>
              <a:t>。</a:t>
            </a:r>
            <a:r>
              <a:rPr sz="2000"/>
              <a:t>这使浏览器可以灵活地预先加载内容并在保护隐私的同时加载页面</a:t>
            </a:r>
            <a:r>
              <a:rPr lang="zh-CN" sz="2000"/>
              <a:t>。</a:t>
            </a:r>
          </a:p>
        </p:txBody>
      </p:sp>
      <p:pic>
        <p:nvPicPr>
          <p:cNvPr id="9" name="图片 8" descr="Screen Shot 2019-05-08 at 3.33.53 PM"/>
          <p:cNvPicPr>
            <a:picLocks noChangeAspect="1"/>
          </p:cNvPicPr>
          <p:nvPr/>
        </p:nvPicPr>
        <p:blipFill>
          <a:blip r:embed="rId3"/>
          <a:stretch>
            <a:fillRect/>
          </a:stretch>
        </p:blipFill>
        <p:spPr>
          <a:xfrm>
            <a:off x="2388870" y="2450465"/>
            <a:ext cx="8007350" cy="44938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403161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Chrome</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技术扫描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新技术介绍</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908050" y="969010"/>
            <a:ext cx="10911840" cy="1753235"/>
          </a:xfrm>
          <a:prstGeom prst="rect">
            <a:avLst/>
          </a:prstGeom>
          <a:noFill/>
        </p:spPr>
        <p:txBody>
          <a:bodyPr wrap="square" rtlCol="0" anchor="t">
            <a:spAutoFit/>
          </a:bodyPr>
          <a:lstStyle/>
          <a:p>
            <a:r>
              <a:rPr lang="en-US" altLang="zh-CN" sz="2800"/>
              <a:t>Chrome Lite</a:t>
            </a:r>
            <a:endParaRPr lang="zh-CN" altLang="en-US"/>
          </a:p>
          <a:p>
            <a:r>
              <a:rPr sz="2000"/>
              <a:t>Chrome </a:t>
            </a:r>
            <a:r>
              <a:rPr lang="en-US" sz="2000"/>
              <a:t>Lite</a:t>
            </a:r>
            <a:r>
              <a:rPr lang="zh-CN" altLang="en-US" sz="2000"/>
              <a:t>模式</a:t>
            </a:r>
            <a:r>
              <a:rPr sz="2000"/>
              <a:t>有助于自动优化网页，使其加载速度更快。当用户面临网络或数据限制时，</a:t>
            </a:r>
            <a:r>
              <a:rPr lang="en-US" sz="2000"/>
              <a:t>Chrome Lite</a:t>
            </a:r>
            <a:r>
              <a:rPr sz="2000"/>
              <a:t>可以将数据使用量减少高达90％，加载页面的速度提高两倍，并且通过加快页面加载速度，大部分页面实际上可以在慢速网络上完成加载。</a:t>
            </a:r>
            <a:r>
              <a:rPr lang="en-US" sz="2000"/>
              <a:t>Chrome</a:t>
            </a:r>
            <a:r>
              <a:rPr sz="2000"/>
              <a:t>使用内置优化和Google服务器来改善页面加载。具体的优化技术取决于用户所处的区域以及开发人员如何编写和提供该特定页面</a:t>
            </a:r>
            <a:r>
              <a:rPr lang="zh-CN" sz="2000"/>
              <a:t>。</a:t>
            </a:r>
          </a:p>
        </p:txBody>
      </p:sp>
      <p:pic>
        <p:nvPicPr>
          <p:cNvPr id="3" name="图片 2" descr="image"/>
          <p:cNvPicPr>
            <a:picLocks noChangeAspect="1"/>
          </p:cNvPicPr>
          <p:nvPr/>
        </p:nvPicPr>
        <p:blipFill>
          <a:blip r:embed="rId3"/>
          <a:stretch>
            <a:fillRect/>
          </a:stretch>
        </p:blipFill>
        <p:spPr>
          <a:xfrm>
            <a:off x="3290570" y="2691130"/>
            <a:ext cx="5671185" cy="4235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403161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Chrome</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技术扫描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新技术介绍</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764540" y="1040765"/>
            <a:ext cx="10911840" cy="1137285"/>
          </a:xfrm>
          <a:prstGeom prst="rect">
            <a:avLst/>
          </a:prstGeom>
          <a:noFill/>
        </p:spPr>
        <p:txBody>
          <a:bodyPr wrap="square" rtlCol="0" anchor="t">
            <a:spAutoFit/>
          </a:bodyPr>
          <a:lstStyle/>
          <a:p>
            <a:r>
              <a:rPr lang="en-US" altLang="zh-CN" sz="2800"/>
              <a:t>Dark Mode</a:t>
            </a:r>
            <a:endParaRPr lang="zh-CN" altLang="en-US"/>
          </a:p>
          <a:p>
            <a:r>
              <a:rPr lang="en-US" sz="2000"/>
              <a:t>Chrome</a:t>
            </a:r>
            <a:r>
              <a:rPr lang="zh-CN" altLang="en-US" sz="2000"/>
              <a:t>的</a:t>
            </a:r>
            <a:r>
              <a:rPr lang="en-US" altLang="zh-CN" sz="2000"/>
              <a:t>“</a:t>
            </a:r>
            <a:r>
              <a:rPr lang="zh-CN" altLang="en-US" sz="2000"/>
              <a:t>夜间模式</a:t>
            </a:r>
            <a:r>
              <a:rPr lang="en-US" altLang="zh-CN" sz="2000"/>
              <a:t>”</a:t>
            </a:r>
            <a:r>
              <a:rPr lang="zh-CN" altLang="en-US" sz="2000"/>
              <a:t>终于来了。</a:t>
            </a:r>
            <a:r>
              <a:rPr sz="2000"/>
              <a:t>许多操作系统现在支持反转颜色方案，系统设置称为“暗主题”或“暗模式”，</a:t>
            </a:r>
            <a:r>
              <a:rPr lang="zh-CN" sz="2000"/>
              <a:t>这</a:t>
            </a:r>
            <a:r>
              <a:rPr sz="2000"/>
              <a:t>具体取决于系统。</a:t>
            </a:r>
            <a:r>
              <a:rPr lang="en-US" sz="2000"/>
              <a:t>Chrome</a:t>
            </a:r>
            <a:r>
              <a:rPr lang="zh-CN" altLang="en-US" sz="2000"/>
              <a:t>允许用户自己选择是否黑暗模式，或者跟随系统。</a:t>
            </a:r>
            <a:endParaRPr lang="en-US" altLang="zh-CN" sz="2000"/>
          </a:p>
        </p:txBody>
      </p:sp>
      <p:sp>
        <p:nvSpPr>
          <p:cNvPr id="4" name="文本框 3"/>
          <p:cNvSpPr txBox="1"/>
          <p:nvPr/>
        </p:nvSpPr>
        <p:spPr>
          <a:xfrm>
            <a:off x="1642745" y="3071495"/>
            <a:ext cx="4296410" cy="2891790"/>
          </a:xfrm>
          <a:prstGeom prst="rect">
            <a:avLst/>
          </a:prstGeom>
          <a:noFill/>
        </p:spPr>
        <p:txBody>
          <a:bodyPr wrap="square" rtlCol="0" anchor="t">
            <a:spAutoFit/>
          </a:bodyPr>
          <a:lstStyle/>
          <a:p>
            <a:r>
              <a:rPr lang="zh-CN" altLang="en-US" i="1">
                <a:solidFill>
                  <a:schemeClr val="tx1"/>
                </a:solidFill>
                <a:effectLst>
                  <a:outerShdw blurRad="38100" dist="19050" dir="2700000" algn="tl" rotWithShape="0">
                    <a:schemeClr val="dk1">
                      <a:alpha val="40000"/>
                    </a:schemeClr>
                  </a:outerShdw>
                </a:effectLst>
              </a:rPr>
              <a:t>@media（prefers-color-scheme：dark）{</a:t>
            </a:r>
          </a:p>
          <a:p>
            <a:r>
              <a:rPr lang="zh-CN" altLang="en-US" i="1">
                <a:solidFill>
                  <a:schemeClr val="tx1"/>
                </a:solidFill>
                <a:effectLst>
                  <a:outerShdw blurRad="38100" dist="19050" dir="2700000" algn="tl" rotWithShape="0">
                    <a:schemeClr val="dk1">
                      <a:alpha val="40000"/>
                    </a:schemeClr>
                  </a:outerShdw>
                </a:effectLst>
              </a:rPr>
              <a:t>  body {</a:t>
            </a:r>
          </a:p>
          <a:p>
            <a:r>
              <a:rPr lang="zh-CN" altLang="en-US" i="1">
                <a:solidFill>
                  <a:schemeClr val="tx1"/>
                </a:solidFill>
                <a:effectLst>
                  <a:outerShdw blurRad="38100" dist="19050" dir="2700000" algn="tl" rotWithShape="0">
                    <a:schemeClr val="dk1">
                      <a:alpha val="40000"/>
                    </a:schemeClr>
                  </a:outerShdw>
                </a:effectLst>
              </a:rPr>
              <a:t>    color: white;</a:t>
            </a:r>
          </a:p>
          <a:p>
            <a:r>
              <a:rPr lang="zh-CN" altLang="en-US" i="1">
                <a:solidFill>
                  <a:schemeClr val="tx1"/>
                </a:solidFill>
                <a:effectLst>
                  <a:outerShdw blurRad="38100" dist="19050" dir="2700000" algn="tl" rotWithShape="0">
                    <a:schemeClr val="dk1">
                      <a:alpha val="40000"/>
                    </a:schemeClr>
                  </a:outerShdw>
                </a:effectLst>
              </a:rPr>
              <a:t>    background-color: black;</a:t>
            </a:r>
          </a:p>
          <a:p>
            <a:r>
              <a:rPr lang="zh-CN" altLang="en-US" i="1">
                <a:solidFill>
                  <a:schemeClr val="tx1"/>
                </a:solidFill>
                <a:effectLst>
                  <a:outerShdw blurRad="38100" dist="19050" dir="2700000" algn="tl" rotWithShape="0">
                    <a:schemeClr val="dk1">
                      <a:alpha val="40000"/>
                    </a:schemeClr>
                  </a:outerShdw>
                </a:effectLst>
              </a:rPr>
              <a:t>  }</a:t>
            </a:r>
          </a:p>
          <a:p>
            <a:r>
              <a:rPr lang="zh-CN" altLang="en-US" i="1">
                <a:solidFill>
                  <a:schemeClr val="tx1"/>
                </a:solidFill>
                <a:effectLst>
                  <a:outerShdw blurRad="38100" dist="19050" dir="2700000" algn="tl" rotWithShape="0">
                    <a:schemeClr val="dk1">
                      <a:alpha val="40000"/>
                    </a:schemeClr>
                  </a:outerShdw>
                </a:effectLst>
              </a:rPr>
              <a:t>}</a:t>
            </a:r>
          </a:p>
        </p:txBody>
      </p:sp>
      <p:pic>
        <p:nvPicPr>
          <p:cNvPr id="5" name="图片 4" descr="light-dark"/>
          <p:cNvPicPr>
            <a:picLocks noChangeAspect="1"/>
          </p:cNvPicPr>
          <p:nvPr/>
        </p:nvPicPr>
        <p:blipFill>
          <a:blip r:embed="rId3"/>
          <a:stretch>
            <a:fillRect/>
          </a:stretch>
        </p:blipFill>
        <p:spPr>
          <a:xfrm>
            <a:off x="6419850" y="2366010"/>
            <a:ext cx="3955415" cy="4438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403161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Chrome</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技术扫描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新技术介绍</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836295" y="1184275"/>
            <a:ext cx="10911840" cy="1137285"/>
          </a:xfrm>
          <a:prstGeom prst="rect">
            <a:avLst/>
          </a:prstGeom>
          <a:noFill/>
        </p:spPr>
        <p:txBody>
          <a:bodyPr wrap="square" rtlCol="0" anchor="t">
            <a:spAutoFit/>
          </a:bodyPr>
          <a:lstStyle/>
          <a:p>
            <a:r>
              <a:rPr lang="en-US" altLang="zh-CN" sz="2800"/>
              <a:t>Web Authentication</a:t>
            </a:r>
            <a:endParaRPr lang="en-US" altLang="zh-CN"/>
          </a:p>
          <a:p>
            <a:r>
              <a:rPr lang="en-US" sz="2000"/>
              <a:t>Chrome</a:t>
            </a:r>
            <a:r>
              <a:rPr lang="zh-CN" altLang="en-US" sz="2000"/>
              <a:t>目前在</a:t>
            </a:r>
            <a:r>
              <a:rPr lang="en-US" altLang="zh-CN" sz="2000"/>
              <a:t>Android</a:t>
            </a:r>
            <a:r>
              <a:rPr lang="zh-CN" altLang="en-US" sz="2000"/>
              <a:t>版本上支持了</a:t>
            </a:r>
            <a:r>
              <a:rPr sz="2000"/>
              <a:t>Web身份验证</a:t>
            </a:r>
            <a:r>
              <a:rPr lang="zh-CN" sz="2000"/>
              <a:t>。用户在访问网页中的支付等隐私请求时，可以通过身份验证来完成操作。</a:t>
            </a:r>
          </a:p>
        </p:txBody>
      </p:sp>
      <p:pic>
        <p:nvPicPr>
          <p:cNvPr id="3" name="图片 2" descr="webauth"/>
          <p:cNvPicPr>
            <a:picLocks noChangeAspect="1"/>
          </p:cNvPicPr>
          <p:nvPr/>
        </p:nvPicPr>
        <p:blipFill>
          <a:blip r:embed="rId3"/>
          <a:stretch>
            <a:fillRect/>
          </a:stretch>
        </p:blipFill>
        <p:spPr>
          <a:xfrm>
            <a:off x="3655060" y="2552700"/>
            <a:ext cx="5173345" cy="3799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6040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3117215" cy="460375"/>
            </a:xfrm>
            <a:prstGeom prst="rect">
              <a:avLst/>
            </a:prstGeom>
            <a:noFill/>
          </p:spPr>
          <p:txBody>
            <a:bodyPr wrap="none" rtlCol="0">
              <a:spAutoFit/>
            </a:bodyPr>
            <a:lstStyle/>
            <a:p>
              <a:pPr algn="l"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ea"/>
                </a:rPr>
                <a:t>Chrome</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技术扫描</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总结</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内容占位符 3"/>
          <p:cNvSpPr>
            <a:spLocks noGrp="1"/>
          </p:cNvSpPr>
          <p:nvPr/>
        </p:nvSpPr>
        <p:spPr>
          <a:xfrm>
            <a:off x="992505" y="1112520"/>
            <a:ext cx="10878820" cy="5996940"/>
          </a:xfrm>
          <a:prstGeom prst="rect">
            <a:avLst/>
          </a:prstGeom>
        </p:spPr>
        <p:txBody>
          <a:bodyPr lIns="127997" tIns="63999" rIns="127997" bIns="63999"/>
          <a:lstStyle>
            <a:lvl1pPr marL="507365" indent="-507365" algn="l" defTabSz="1279525" rtl="0" eaLnBrk="1" latinLnBrk="0" hangingPunct="1">
              <a:lnSpc>
                <a:spcPct val="150000"/>
              </a:lnSpc>
              <a:spcBef>
                <a:spcPct val="20000"/>
              </a:spcBef>
              <a:buFont typeface="+mj-lt"/>
              <a:buAutoNum type="arabicPeriod"/>
              <a:defRPr sz="2600" kern="1200" spc="148" baseline="0">
                <a:solidFill>
                  <a:schemeClr val="tx1">
                    <a:lumMod val="75000"/>
                    <a:lumOff val="25000"/>
                  </a:schemeClr>
                </a:solidFill>
                <a:latin typeface="方正兰亭粗黑_GBK" panose="02000000000000000000" pitchFamily="2" charset="-122"/>
                <a:ea typeface="方正兰亭粗黑_GBK" panose="02000000000000000000" pitchFamily="2" charset="-122"/>
                <a:cs typeface="方正兰亭粗黑_GBK" panose="02000000000000000000" pitchFamily="2" charset="-122"/>
              </a:defRPr>
            </a:lvl1pPr>
            <a:lvl2pPr marL="1040130" indent="-400050" algn="l" defTabSz="1279525" rtl="0" eaLnBrk="1" latinLnBrk="0" hangingPunct="1">
              <a:lnSpc>
                <a:spcPct val="150000"/>
              </a:lnSpc>
              <a:spcBef>
                <a:spcPct val="20000"/>
              </a:spcBef>
              <a:buFont typeface="Arial" panose="020B0604020202020204" pitchFamily="34" charset="0"/>
              <a:buChar char="–"/>
              <a:defRPr sz="24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2pPr>
            <a:lvl3pPr marL="1600200"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3pPr>
            <a:lvl4pPr marL="223964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4pPr>
            <a:lvl5pPr marL="287972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5pPr>
            <a:lvl6pPr marL="351980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5988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79996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39410"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marL="342900" indent="-342900">
              <a:buFont typeface="Wingdings" panose="05000000000000000000" charset="0"/>
              <a:buChar char="l"/>
            </a:pPr>
            <a:r>
              <a:rPr lang="en-US" altLang="zh-CN" sz="2000" dirty="0" smtClean="0">
                <a:latin typeface="+mn-ea"/>
                <a:ea typeface="+mn-ea"/>
              </a:rPr>
              <a:t>Chrome</a:t>
            </a:r>
            <a:r>
              <a:rPr lang="zh-CN" altLang="en-US" sz="2000" dirty="0" smtClean="0">
                <a:latin typeface="+mn-ea"/>
                <a:ea typeface="+mn-ea"/>
              </a:rPr>
              <a:t>团队特别重视产品生态建设。一些重要的技术优化和革新，都是由标准制定者、</a:t>
            </a:r>
            <a:r>
              <a:rPr lang="en-US" altLang="zh-CN" sz="2000" dirty="0" smtClean="0">
                <a:latin typeface="+mn-ea"/>
                <a:ea typeface="+mn-ea"/>
              </a:rPr>
              <a:t>Web</a:t>
            </a:r>
            <a:r>
              <a:rPr lang="zh-CN" altLang="en-US" sz="2000" dirty="0" smtClean="0">
                <a:latin typeface="+mn-ea"/>
                <a:ea typeface="+mn-ea"/>
              </a:rPr>
              <a:t>开发者和浏览器客户端团队共同推进。这与</a:t>
            </a:r>
            <a:r>
              <a:rPr lang="en-US" altLang="zh-CN" sz="2000" dirty="0" smtClean="0">
                <a:latin typeface="+mn-ea"/>
                <a:ea typeface="+mn-ea"/>
              </a:rPr>
              <a:t>Chrome</a:t>
            </a:r>
            <a:r>
              <a:rPr lang="zh-CN" altLang="en-US" sz="2000" dirty="0" smtClean="0">
                <a:latin typeface="+mn-ea"/>
                <a:ea typeface="+mn-ea"/>
              </a:rPr>
              <a:t>团队多年的产品生态建设是分不开的，其他竞争对手在这一点上望尘莫及。</a:t>
            </a:r>
          </a:p>
          <a:p>
            <a:pPr marL="0" indent="0">
              <a:buNone/>
            </a:pPr>
            <a:endParaRPr lang="en-US" altLang="zh-CN" sz="2000" dirty="0" smtClean="0">
              <a:latin typeface="+mn-ea"/>
              <a:ea typeface="+mn-ea"/>
            </a:endParaRPr>
          </a:p>
          <a:p>
            <a:pPr marL="342900" indent="-342900">
              <a:buFont typeface="Wingdings" panose="05000000000000000000" charset="0"/>
              <a:buChar char="l"/>
            </a:pPr>
            <a:r>
              <a:rPr lang="en-US" altLang="zh-CN" sz="2000" dirty="0" smtClean="0">
                <a:latin typeface="+mn-ea"/>
                <a:ea typeface="+mn-ea"/>
              </a:rPr>
              <a:t>Chrome</a:t>
            </a:r>
            <a:r>
              <a:rPr lang="zh-CN" altLang="en-US" sz="2000" dirty="0" smtClean="0">
                <a:latin typeface="+mn-ea"/>
                <a:ea typeface="+mn-ea"/>
              </a:rPr>
              <a:t>团队的技术发展方向主要聚焦在安全、性能、</a:t>
            </a:r>
            <a:r>
              <a:rPr lang="en-US" altLang="zh-CN" sz="2000" dirty="0" smtClean="0">
                <a:latin typeface="+mn-ea"/>
                <a:ea typeface="+mn-ea"/>
              </a:rPr>
              <a:t>Web</a:t>
            </a:r>
            <a:r>
              <a:rPr lang="zh-CN" altLang="en-US" sz="2000" dirty="0" smtClean="0">
                <a:latin typeface="+mn-ea"/>
                <a:ea typeface="+mn-ea"/>
              </a:rPr>
              <a:t>开发效率提升方面。而这些也是</a:t>
            </a:r>
            <a:r>
              <a:rPr lang="en-US" altLang="zh-CN" sz="2000" dirty="0" smtClean="0">
                <a:latin typeface="+mn-ea"/>
                <a:ea typeface="+mn-ea"/>
              </a:rPr>
              <a:t>Chrome</a:t>
            </a:r>
            <a:r>
              <a:rPr lang="zh-CN" altLang="en-US" sz="2000" dirty="0" smtClean="0">
                <a:latin typeface="+mn-ea"/>
                <a:ea typeface="+mn-ea"/>
              </a:rPr>
              <a:t>产品生态建设中最重要的几个方面。</a:t>
            </a:r>
          </a:p>
          <a:p>
            <a:pPr marL="0" indent="0">
              <a:buNone/>
            </a:pPr>
            <a:endParaRPr lang="zh-CN" altLang="en-US" sz="2000" dirty="0" smtClean="0">
              <a:latin typeface="+mn-ea"/>
              <a:ea typeface="+mn-ea"/>
            </a:endParaRPr>
          </a:p>
          <a:p>
            <a:pPr marL="342900" indent="-342900">
              <a:buFont typeface="Wingdings" panose="05000000000000000000" charset="0"/>
              <a:buChar char="l"/>
            </a:pPr>
            <a:r>
              <a:rPr lang="en-US" altLang="zh-CN" sz="2000" dirty="0" smtClean="0">
                <a:latin typeface="+mn-ea"/>
                <a:ea typeface="+mn-ea"/>
              </a:rPr>
              <a:t>Chrome</a:t>
            </a:r>
            <a:r>
              <a:rPr lang="zh-CN" altLang="en-US" sz="2000" dirty="0" smtClean="0">
                <a:latin typeface="+mn-ea"/>
                <a:ea typeface="+mn-ea"/>
              </a:rPr>
              <a:t>团队在产品用户体验方面的进步乏善可陈，如</a:t>
            </a:r>
            <a:r>
              <a:rPr lang="en-US" altLang="zh-CN" sz="2000" dirty="0" smtClean="0">
                <a:latin typeface="+mn-ea"/>
                <a:ea typeface="+mn-ea"/>
              </a:rPr>
              <a:t>“</a:t>
            </a:r>
            <a:r>
              <a:rPr lang="zh-CN" altLang="en-US" sz="2000" dirty="0" smtClean="0">
                <a:latin typeface="+mn-ea"/>
                <a:ea typeface="+mn-ea"/>
              </a:rPr>
              <a:t>夜间模式</a:t>
            </a:r>
            <a:r>
              <a:rPr lang="en-US" altLang="zh-CN" sz="2000" dirty="0" smtClean="0">
                <a:latin typeface="+mn-ea"/>
                <a:ea typeface="+mn-ea"/>
              </a:rPr>
              <a:t>”</a:t>
            </a:r>
            <a:r>
              <a:rPr lang="zh-CN" altLang="en-US" sz="2000" dirty="0" smtClean="0">
                <a:latin typeface="+mn-ea"/>
                <a:ea typeface="+mn-ea"/>
              </a:rPr>
              <a:t>、</a:t>
            </a:r>
            <a:r>
              <a:rPr lang="en-US" altLang="zh-CN" sz="2000" dirty="0" smtClean="0">
                <a:latin typeface="+mn-ea"/>
                <a:ea typeface="+mn-ea"/>
              </a:rPr>
              <a:t>“</a:t>
            </a:r>
            <a:r>
              <a:rPr lang="zh-CN" altLang="en-US" sz="2000" dirty="0" smtClean="0">
                <a:latin typeface="+mn-ea"/>
                <a:ea typeface="+mn-ea"/>
              </a:rPr>
              <a:t>省流加速</a:t>
            </a:r>
            <a:r>
              <a:rPr lang="en-US" altLang="zh-CN" sz="2000" dirty="0" smtClean="0">
                <a:latin typeface="+mn-ea"/>
                <a:ea typeface="+mn-ea"/>
              </a:rPr>
              <a:t>”</a:t>
            </a:r>
            <a:r>
              <a:rPr lang="zh-CN" altLang="en-US" sz="2000" dirty="0" smtClean="0">
                <a:latin typeface="+mn-ea"/>
                <a:ea typeface="+mn-ea"/>
              </a:rPr>
              <a:t>这种基础的浏览器功能最近才获得上线。虽说一流的公司做生态，三流的公司做产品，但是用户体验的不佳以及对本地化的忽视，使得</a:t>
            </a:r>
            <a:r>
              <a:rPr lang="en-US" altLang="zh-CN" sz="2000" dirty="0" smtClean="0">
                <a:latin typeface="+mn-ea"/>
                <a:ea typeface="+mn-ea"/>
              </a:rPr>
              <a:t>Chrome</a:t>
            </a:r>
            <a:r>
              <a:rPr lang="zh-CN" altLang="en-US" sz="2000" dirty="0" smtClean="0">
                <a:latin typeface="+mn-ea"/>
                <a:ea typeface="+mn-ea"/>
              </a:rPr>
              <a:t>在一些重要市场上流失了大量的用户。</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p:nvPr/>
        </p:nvSpPr>
        <p:spPr bwMode="auto">
          <a:xfrm>
            <a:off x="0" y="946270"/>
            <a:ext cx="11328078" cy="5332963"/>
          </a:xfrm>
          <a:custGeom>
            <a:avLst/>
            <a:gdLst>
              <a:gd name="T0" fmla="*/ 0 w 4756"/>
              <a:gd name="T1" fmla="*/ 0 h 2239"/>
              <a:gd name="T2" fmla="*/ 3897 w 4756"/>
              <a:gd name="T3" fmla="*/ 0 h 2239"/>
              <a:gd name="T4" fmla="*/ 4756 w 4756"/>
              <a:gd name="T5" fmla="*/ 1121 h 2239"/>
              <a:gd name="T6" fmla="*/ 3897 w 4756"/>
              <a:gd name="T7" fmla="*/ 2239 h 2239"/>
              <a:gd name="T8" fmla="*/ 0 w 4756"/>
              <a:gd name="T9" fmla="*/ 2239 h 2239"/>
              <a:gd name="T10" fmla="*/ 0 w 4756"/>
              <a:gd name="T11" fmla="*/ 0 h 2239"/>
            </a:gdLst>
            <a:ahLst/>
            <a:cxnLst>
              <a:cxn ang="0">
                <a:pos x="T0" y="T1"/>
              </a:cxn>
              <a:cxn ang="0">
                <a:pos x="T2" y="T3"/>
              </a:cxn>
              <a:cxn ang="0">
                <a:pos x="T4" y="T5"/>
              </a:cxn>
              <a:cxn ang="0">
                <a:pos x="T6" y="T7"/>
              </a:cxn>
              <a:cxn ang="0">
                <a:pos x="T8" y="T9"/>
              </a:cxn>
              <a:cxn ang="0">
                <a:pos x="T10" y="T11"/>
              </a:cxn>
            </a:cxnLst>
            <a:rect l="0" t="0" r="r" b="b"/>
            <a:pathLst>
              <a:path w="4756" h="2239">
                <a:moveTo>
                  <a:pt x="0" y="0"/>
                </a:moveTo>
                <a:lnTo>
                  <a:pt x="3897" y="0"/>
                </a:lnTo>
                <a:lnTo>
                  <a:pt x="4756" y="1121"/>
                </a:lnTo>
                <a:lnTo>
                  <a:pt x="3897" y="2239"/>
                </a:lnTo>
                <a:lnTo>
                  <a:pt x="0" y="2239"/>
                </a:lnTo>
                <a:lnTo>
                  <a:pt x="0" y="0"/>
                </a:lnTo>
                <a:close/>
              </a:path>
            </a:pathLst>
          </a:custGeom>
          <a:solidFill>
            <a:srgbClr val="008CD7"/>
          </a:solidFill>
          <a:ln w="0">
            <a:noFill/>
            <a:prstDash val="solid"/>
            <a:round/>
          </a:ln>
        </p:spPr>
        <p:txBody>
          <a:bodyPr vert="horz" wrap="square" lIns="128580" tIns="64290" rIns="128580" bIns="64290" numCol="1" anchor="t" anchorCtr="0" compatLnSpc="1"/>
          <a:lstStyle/>
          <a:p>
            <a:endParaRPr lang="zh-CN" altLang="en-US" dirty="0"/>
          </a:p>
        </p:txBody>
      </p:sp>
      <p:sp>
        <p:nvSpPr>
          <p:cNvPr id="18" name="Freeform 7"/>
          <p:cNvSpPr/>
          <p:nvPr/>
        </p:nvSpPr>
        <p:spPr bwMode="auto">
          <a:xfrm>
            <a:off x="5942716" y="-4087"/>
            <a:ext cx="4620789" cy="7240824"/>
          </a:xfrm>
          <a:custGeom>
            <a:avLst/>
            <a:gdLst>
              <a:gd name="T0" fmla="*/ 0 w 1940"/>
              <a:gd name="T1" fmla="*/ 0 h 3040"/>
              <a:gd name="T2" fmla="*/ 774 w 1940"/>
              <a:gd name="T3" fmla="*/ 0 h 3040"/>
              <a:gd name="T4" fmla="*/ 1938 w 1940"/>
              <a:gd name="T5" fmla="*/ 1537 h 3040"/>
              <a:gd name="T6" fmla="*/ 1940 w 1940"/>
              <a:gd name="T7" fmla="*/ 1537 h 3040"/>
              <a:gd name="T8" fmla="*/ 774 w 1940"/>
              <a:gd name="T9" fmla="*/ 3040 h 3040"/>
              <a:gd name="T10" fmla="*/ 0 w 1940"/>
              <a:gd name="T11" fmla="*/ 3040 h 3040"/>
              <a:gd name="T12" fmla="*/ 1167 w 1940"/>
              <a:gd name="T13" fmla="*/ 1537 h 3040"/>
              <a:gd name="T14" fmla="*/ 0 w 1940"/>
              <a:gd name="T15" fmla="*/ 0 h 3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0" h="3040">
                <a:moveTo>
                  <a:pt x="0" y="0"/>
                </a:moveTo>
                <a:lnTo>
                  <a:pt x="774" y="0"/>
                </a:lnTo>
                <a:lnTo>
                  <a:pt x="1938" y="1537"/>
                </a:lnTo>
                <a:lnTo>
                  <a:pt x="1940" y="1537"/>
                </a:lnTo>
                <a:lnTo>
                  <a:pt x="774" y="3040"/>
                </a:lnTo>
                <a:lnTo>
                  <a:pt x="0" y="3040"/>
                </a:lnTo>
                <a:lnTo>
                  <a:pt x="1167" y="1537"/>
                </a:lnTo>
                <a:lnTo>
                  <a:pt x="0" y="0"/>
                </a:lnTo>
                <a:close/>
              </a:path>
            </a:pathLst>
          </a:custGeom>
          <a:solidFill>
            <a:srgbClr val="82B1E5"/>
          </a:solidFill>
          <a:ln w="0">
            <a:noFill/>
            <a:prstDash val="solid"/>
            <a:round/>
          </a:ln>
        </p:spPr>
        <p:txBody>
          <a:bodyPr vert="horz" wrap="square" lIns="128580" tIns="64290" rIns="128580" bIns="64290" numCol="1" anchor="t" anchorCtr="0" compatLnSpc="1"/>
          <a:lstStyle/>
          <a:p>
            <a:endParaRPr lang="zh-CN" altLang="en-US"/>
          </a:p>
        </p:txBody>
      </p:sp>
      <p:cxnSp>
        <p:nvCxnSpPr>
          <p:cNvPr id="13" name="直接连接符 12"/>
          <p:cNvCxnSpPr/>
          <p:nvPr/>
        </p:nvCxnSpPr>
        <p:spPr>
          <a:xfrm>
            <a:off x="838200" y="4466783"/>
            <a:ext cx="68183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259"/>
          <p:cNvSpPr>
            <a:spLocks noChangeArrowheads="1"/>
          </p:cNvSpPr>
          <p:nvPr/>
        </p:nvSpPr>
        <p:spPr bwMode="auto">
          <a:xfrm>
            <a:off x="838200" y="4507423"/>
            <a:ext cx="6818313" cy="4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500" cap="all" dirty="0">
                <a:solidFill>
                  <a:schemeClr val="bg1"/>
                </a:solidFill>
                <a:latin typeface="Franklin Gothic Book" panose="020B0503020102020204" pitchFamily="34" charset="0"/>
                <a:cs typeface="Arial" panose="020B0604020202020204" pitchFamily="34" charset="0"/>
              </a:rPr>
              <a:t>Thank you to READ</a:t>
            </a:r>
            <a:endParaRPr lang="zh-CN" altLang="en-US" sz="2500" cap="all" dirty="0">
              <a:solidFill>
                <a:schemeClr val="bg1"/>
              </a:solidFill>
              <a:latin typeface="Franklin Gothic Book" panose="020B0503020102020204" pitchFamily="34" charset="0"/>
              <a:cs typeface="Arial" panose="020B0604020202020204" pitchFamily="34" charset="0"/>
            </a:endParaRPr>
          </a:p>
        </p:txBody>
      </p:sp>
      <p:sp>
        <p:nvSpPr>
          <p:cNvPr id="19" name="矩形 259"/>
          <p:cNvSpPr>
            <a:spLocks noChangeArrowheads="1"/>
          </p:cNvSpPr>
          <p:nvPr/>
        </p:nvSpPr>
        <p:spPr bwMode="auto">
          <a:xfrm>
            <a:off x="812751" y="2910761"/>
            <a:ext cx="64087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9600" cap="all" spc="300" dirty="0">
                <a:solidFill>
                  <a:schemeClr val="bg1"/>
                </a:solidFill>
                <a:latin typeface="Impact" panose="020B0806030902050204" pitchFamily="34" charset="0"/>
                <a:cs typeface="Arial" panose="020B0604020202020204" pitchFamily="34" charset="0"/>
              </a:rPr>
              <a:t>感谢阅读</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5330" y="494806"/>
            <a:ext cx="1960364" cy="644120"/>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3914775"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测试方案介绍</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内容占位符 3"/>
          <p:cNvSpPr>
            <a:spLocks noGrp="1"/>
          </p:cNvSpPr>
          <p:nvPr/>
        </p:nvSpPr>
        <p:spPr>
          <a:xfrm>
            <a:off x="992505" y="897255"/>
            <a:ext cx="10878820" cy="5996940"/>
          </a:xfrm>
          <a:prstGeom prst="rect">
            <a:avLst/>
          </a:prstGeom>
        </p:spPr>
        <p:txBody>
          <a:bodyPr lIns="127997" tIns="63999" rIns="127997" bIns="63999"/>
          <a:lstStyle>
            <a:lvl1pPr marL="507365" indent="-507365" algn="l" defTabSz="1279525" rtl="0" eaLnBrk="1" latinLnBrk="0" hangingPunct="1">
              <a:lnSpc>
                <a:spcPct val="150000"/>
              </a:lnSpc>
              <a:spcBef>
                <a:spcPct val="20000"/>
              </a:spcBef>
              <a:buFont typeface="+mj-lt"/>
              <a:buAutoNum type="arabicPeriod"/>
              <a:defRPr sz="2600" kern="1200" spc="148" baseline="0">
                <a:solidFill>
                  <a:schemeClr val="tx1">
                    <a:lumMod val="75000"/>
                    <a:lumOff val="25000"/>
                  </a:schemeClr>
                </a:solidFill>
                <a:latin typeface="方正兰亭粗黑_GBK" panose="02000000000000000000" pitchFamily="2" charset="-122"/>
                <a:ea typeface="方正兰亭粗黑_GBK" panose="02000000000000000000" pitchFamily="2" charset="-122"/>
                <a:cs typeface="方正兰亭粗黑_GBK" panose="02000000000000000000" pitchFamily="2" charset="-122"/>
              </a:defRPr>
            </a:lvl1pPr>
            <a:lvl2pPr marL="1040130" indent="-400050" algn="l" defTabSz="1279525" rtl="0" eaLnBrk="1" latinLnBrk="0" hangingPunct="1">
              <a:lnSpc>
                <a:spcPct val="150000"/>
              </a:lnSpc>
              <a:spcBef>
                <a:spcPct val="20000"/>
              </a:spcBef>
              <a:buFont typeface="Arial" panose="020B0604020202020204" pitchFamily="34" charset="0"/>
              <a:buChar char="–"/>
              <a:defRPr sz="24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2pPr>
            <a:lvl3pPr marL="1600200"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3pPr>
            <a:lvl4pPr marL="223964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4pPr>
            <a:lvl5pPr marL="2879725" indent="-320040" algn="l" defTabSz="1279525" rtl="0" eaLnBrk="1" latinLnBrk="0" hangingPunct="1">
              <a:lnSpc>
                <a:spcPct val="150000"/>
              </a:lnSpc>
              <a:spcBef>
                <a:spcPct val="20000"/>
              </a:spcBef>
              <a:buFont typeface="Arial" panose="020B0604020202020204" pitchFamily="34" charset="0"/>
              <a:buChar char="»"/>
              <a:defRPr sz="1800" kern="1200" spc="148" baseline="0">
                <a:solidFill>
                  <a:schemeClr val="tx1"/>
                </a:solidFill>
                <a:latin typeface="方正兰亭纤黑_GBK" panose="02000000000000000000" pitchFamily="2" charset="-122"/>
                <a:ea typeface="方正兰亭纤黑_GBK" panose="02000000000000000000" pitchFamily="2" charset="-122"/>
                <a:cs typeface="方正兰亭纤黑_GBK" panose="02000000000000000000" pitchFamily="2" charset="-122"/>
              </a:defRPr>
            </a:lvl5pPr>
            <a:lvl6pPr marL="351980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5988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799965"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39410" indent="-320040" algn="l" defTabSz="12795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zh-CN" altLang="en-US" dirty="0" smtClean="0"/>
              <a:t>使用软件版本</a:t>
            </a:r>
            <a:endParaRPr lang="en-US" altLang="zh-CN" dirty="0" smtClean="0"/>
          </a:p>
          <a:p>
            <a:pPr marL="0" indent="0">
              <a:buNone/>
            </a:pPr>
            <a:r>
              <a:rPr lang="en-US" altLang="zh-CN" sz="2000" dirty="0" smtClean="0"/>
              <a:t>       </a:t>
            </a:r>
            <a:r>
              <a:rPr lang="en-US" altLang="zh-CN" sz="1800" dirty="0" smtClean="0">
                <a:latin typeface="+mn-ea"/>
                <a:ea typeface="+mn-ea"/>
              </a:rPr>
              <a:t>vivo(6.5.4.0</a:t>
            </a:r>
            <a:r>
              <a:rPr lang="en-US" altLang="zh-CN" sz="1800" dirty="0">
                <a:latin typeface="+mn-ea"/>
                <a:ea typeface="+mn-ea"/>
              </a:rPr>
              <a:t>)</a:t>
            </a:r>
            <a:r>
              <a:rPr lang="zh-CN" altLang="en-US" sz="1800" dirty="0">
                <a:latin typeface="+mn-ea"/>
                <a:ea typeface="+mn-ea"/>
              </a:rPr>
              <a:t>， </a:t>
            </a:r>
            <a:r>
              <a:rPr lang="en-US" altLang="zh-CN" sz="1800" dirty="0">
                <a:latin typeface="+mn-ea"/>
                <a:ea typeface="+mn-ea"/>
              </a:rPr>
              <a:t>UC(V12.5.2.1032)</a:t>
            </a:r>
            <a:r>
              <a:rPr lang="zh-CN" altLang="en-US" sz="1800" dirty="0">
                <a:latin typeface="+mn-ea"/>
                <a:ea typeface="+mn-ea"/>
              </a:rPr>
              <a:t>， </a:t>
            </a:r>
            <a:r>
              <a:rPr lang="en-US" altLang="zh-CN" sz="1800" dirty="0">
                <a:latin typeface="+mn-ea"/>
                <a:ea typeface="+mn-ea"/>
              </a:rPr>
              <a:t>QQ(V9.4.1.5009)</a:t>
            </a:r>
            <a:endParaRPr lang="en-US" altLang="zh-CN" sz="2000" dirty="0">
              <a:latin typeface="+mn-ea"/>
              <a:ea typeface="+mn-ea"/>
            </a:endParaRPr>
          </a:p>
          <a:p>
            <a:pPr>
              <a:buAutoNum type="arabicPeriod" startAt="2"/>
            </a:pPr>
            <a:r>
              <a:rPr lang="zh-CN" altLang="en-US" dirty="0" smtClean="0"/>
              <a:t>测试对比内容</a:t>
            </a:r>
            <a:endParaRPr lang="en-US" altLang="zh-CN" dirty="0" smtClean="0"/>
          </a:p>
          <a:p>
            <a:pPr marL="0" indent="0">
              <a:buNone/>
            </a:pPr>
            <a:r>
              <a:rPr lang="en-US" altLang="zh-CN" sz="1600" dirty="0">
                <a:latin typeface="+mn-ea"/>
                <a:ea typeface="+mn-ea"/>
              </a:rPr>
              <a:t> </a:t>
            </a:r>
            <a:r>
              <a:rPr lang="en-US" altLang="zh-CN" sz="1600" dirty="0" smtClean="0">
                <a:latin typeface="+mn-ea"/>
                <a:ea typeface="+mn-ea"/>
              </a:rPr>
              <a:t>          1.</a:t>
            </a:r>
            <a:r>
              <a:rPr lang="zh-CN" altLang="en-US" sz="1600" dirty="0" smtClean="0">
                <a:latin typeface="+mn-ea"/>
                <a:ea typeface="+mn-ea"/>
              </a:rPr>
              <a:t>首字速度（测试浏览器打开网页出现首块内容的时间，用户感知为打开网页的快慢）</a:t>
            </a:r>
          </a:p>
          <a:p>
            <a:pPr marL="0" indent="0">
              <a:buNone/>
            </a:pPr>
            <a:r>
              <a:rPr lang="zh-CN" altLang="en-US" sz="1600" dirty="0" smtClean="0">
                <a:latin typeface="+mn-ea"/>
                <a:ea typeface="+mn-ea"/>
              </a:rPr>
              <a:t>           </a:t>
            </a:r>
            <a:r>
              <a:rPr lang="en-US" altLang="zh-CN" sz="1600" dirty="0" smtClean="0">
                <a:latin typeface="+mn-ea"/>
                <a:ea typeface="+mn-ea"/>
              </a:rPr>
              <a:t>2.</a:t>
            </a:r>
            <a:r>
              <a:rPr lang="zh-CN" altLang="en-US" sz="1600" dirty="0">
                <a:latin typeface="+mn-ea"/>
                <a:ea typeface="+mn-ea"/>
              </a:rPr>
              <a:t>连通率（测试浏览器打开网页的成功率，用户感知为是否能正常打开网页）</a:t>
            </a:r>
          </a:p>
          <a:p>
            <a:pPr marL="0" indent="0">
              <a:buNone/>
            </a:pPr>
            <a:r>
              <a:rPr lang="en-US" altLang="zh-CN" sz="1600" dirty="0">
                <a:latin typeface="+mn-ea"/>
                <a:ea typeface="+mn-ea"/>
              </a:rPr>
              <a:t>           3.</a:t>
            </a:r>
            <a:r>
              <a:rPr lang="zh-CN" altLang="en-US" sz="1600" dirty="0">
                <a:latin typeface="+mn-ea"/>
                <a:ea typeface="+mn-ea"/>
              </a:rPr>
              <a:t>帧</a:t>
            </a:r>
            <a:r>
              <a:rPr lang="zh-CN" altLang="en-US" sz="1600" dirty="0" smtClean="0">
                <a:latin typeface="+mn-ea"/>
                <a:ea typeface="+mn-ea"/>
              </a:rPr>
              <a:t>率（测试浏览器滑动页面的帧率，用户感知为滑动网页的流畅度）</a:t>
            </a:r>
          </a:p>
          <a:p>
            <a:pPr marL="0" indent="0">
              <a:buNone/>
            </a:pPr>
            <a:r>
              <a:rPr lang="en-US" altLang="zh-CN" sz="1600" dirty="0" smtClean="0">
                <a:latin typeface="+mn-ea"/>
                <a:ea typeface="+mn-ea"/>
              </a:rPr>
              <a:t>           4.</a:t>
            </a:r>
            <a:r>
              <a:rPr lang="zh-CN" altLang="en-US" sz="1600" dirty="0" smtClean="0">
                <a:latin typeface="+mn-ea"/>
                <a:ea typeface="+mn-ea"/>
              </a:rPr>
              <a:t>性能跑分（测试浏览器</a:t>
            </a:r>
            <a:r>
              <a:rPr lang="en-US" altLang="zh-CN" sz="1600" dirty="0" smtClean="0">
                <a:latin typeface="+mn-ea"/>
                <a:ea typeface="+mn-ea"/>
              </a:rPr>
              <a:t>HTML5</a:t>
            </a:r>
            <a:r>
              <a:rPr lang="zh-CN" altLang="en-US" sz="1600" dirty="0" smtClean="0">
                <a:latin typeface="+mn-ea"/>
                <a:ea typeface="+mn-ea"/>
              </a:rPr>
              <a:t>支持度、</a:t>
            </a:r>
            <a:r>
              <a:rPr lang="en-US" altLang="zh-CN" sz="1600" dirty="0" smtClean="0">
                <a:latin typeface="+mn-ea"/>
                <a:ea typeface="+mn-ea"/>
              </a:rPr>
              <a:t>JavaScript</a:t>
            </a:r>
            <a:r>
              <a:rPr lang="zh-CN" altLang="en-US" sz="1600" dirty="0" smtClean="0">
                <a:latin typeface="+mn-ea"/>
                <a:ea typeface="+mn-ea"/>
              </a:rPr>
              <a:t>、</a:t>
            </a:r>
            <a:r>
              <a:rPr lang="en-US" altLang="zh-CN" sz="1600" dirty="0" smtClean="0">
                <a:latin typeface="+mn-ea"/>
                <a:ea typeface="+mn-ea"/>
              </a:rPr>
              <a:t>2D/3D</a:t>
            </a:r>
            <a:r>
              <a:rPr lang="zh-CN" altLang="zh-CN" sz="1600" dirty="0" smtClean="0">
                <a:latin typeface="+mn-ea"/>
                <a:ea typeface="+mn-ea"/>
              </a:rPr>
              <a:t>图形、动画</a:t>
            </a:r>
            <a:r>
              <a:rPr lang="zh-CN" altLang="en-US" sz="1600" dirty="0" smtClean="0">
                <a:latin typeface="+mn-ea"/>
                <a:ea typeface="+mn-ea"/>
              </a:rPr>
              <a:t>、交互等性能，影响网页  </a:t>
            </a:r>
            <a:r>
              <a:rPr lang="en-US" altLang="zh-CN" sz="1600" dirty="0" smtClean="0">
                <a:latin typeface="+mn-ea"/>
                <a:ea typeface="+mn-ea"/>
              </a:rPr>
              <a:t>	           </a:t>
            </a:r>
            <a:r>
              <a:rPr lang="zh-CN" altLang="en-US" sz="1600" dirty="0" smtClean="0">
                <a:latin typeface="+mn-ea"/>
                <a:ea typeface="+mn-ea"/>
              </a:rPr>
              <a:t>展示的正确性、打开网页速度、用户交互、网页动画的流畅度等）</a:t>
            </a:r>
          </a:p>
          <a:p>
            <a:pPr marL="0" indent="0">
              <a:buNone/>
            </a:pPr>
            <a:r>
              <a:rPr lang="zh-CN" altLang="en-US" sz="1600" dirty="0" smtClean="0">
                <a:latin typeface="+mn-ea"/>
                <a:ea typeface="+mn-ea"/>
              </a:rPr>
              <a:t>           </a:t>
            </a:r>
            <a:r>
              <a:rPr lang="en-US" altLang="zh-CN" sz="1600" dirty="0" smtClean="0">
                <a:latin typeface="+mn-ea"/>
                <a:ea typeface="+mn-ea"/>
              </a:rPr>
              <a:t>5.</a:t>
            </a:r>
            <a:r>
              <a:rPr lang="zh-CN" altLang="en-US" sz="1600" dirty="0" smtClean="0">
                <a:latin typeface="+mn-ea"/>
                <a:ea typeface="+mn-ea"/>
              </a:rPr>
              <a:t>页面</a:t>
            </a:r>
            <a:r>
              <a:rPr lang="zh-CN" altLang="en-US" sz="1600" dirty="0" smtClean="0">
                <a:latin typeface="+mn-ea"/>
                <a:ea typeface="+mn-ea"/>
                <a:sym typeface="+mn-ea"/>
              </a:rPr>
              <a:t>内存（测试浏览器打开网页的内存占用情况）</a:t>
            </a:r>
            <a:endParaRPr lang="en-US" altLang="zh-CN" sz="1600" dirty="0" smtClean="0">
              <a:latin typeface="+mn-ea"/>
              <a:ea typeface="+mn-ea"/>
            </a:endParaRPr>
          </a:p>
          <a:p>
            <a:pPr marL="0" indent="0">
              <a:buNone/>
            </a:pPr>
            <a:r>
              <a:rPr lang="zh-CN" altLang="en-US" sz="1600" dirty="0" smtClean="0">
                <a:latin typeface="+mn-ea"/>
                <a:ea typeface="+mn-ea"/>
              </a:rPr>
              <a:t>           </a:t>
            </a:r>
            <a:r>
              <a:rPr lang="en-US" altLang="zh-CN" sz="1600" dirty="0" smtClean="0">
                <a:latin typeface="+mn-ea"/>
                <a:ea typeface="+mn-ea"/>
              </a:rPr>
              <a:t>6.</a:t>
            </a:r>
            <a:r>
              <a:rPr lang="zh-CN" altLang="en-US" sz="1600" dirty="0" smtClean="0">
                <a:latin typeface="+mn-ea"/>
                <a:ea typeface="+mn-ea"/>
              </a:rPr>
              <a:t>视频首帧速度（测试浏览器打开视频出现首个画面的速度，用户感知为点击视频后开始播放的快慢）</a:t>
            </a:r>
          </a:p>
          <a:p>
            <a:pPr marL="0" indent="0">
              <a:buNone/>
            </a:pPr>
            <a:r>
              <a:rPr lang="zh-CN" altLang="en-US" sz="1600" dirty="0" smtClean="0">
                <a:latin typeface="+mn-ea"/>
                <a:ea typeface="+mn-ea"/>
              </a:rPr>
              <a:t>           </a:t>
            </a:r>
            <a:r>
              <a:rPr lang="en-US" altLang="zh-CN" sz="1600" dirty="0" smtClean="0">
                <a:latin typeface="+mn-ea"/>
                <a:ea typeface="+mn-ea"/>
              </a:rPr>
              <a:t>7.</a:t>
            </a:r>
            <a:r>
              <a:rPr lang="zh-CN" altLang="en-US" sz="1600" dirty="0" smtClean="0">
                <a:latin typeface="+mn-ea"/>
                <a:ea typeface="+mn-ea"/>
              </a:rPr>
              <a:t>多媒体格式支持（测试浏览器对各种多媒体格式的支持程度，影响多媒体播放成功率）</a:t>
            </a:r>
          </a:p>
          <a:p>
            <a:pPr marL="0" indent="0">
              <a:buNone/>
            </a:pPr>
            <a:r>
              <a:rPr lang="zh-CN" altLang="en-US" sz="1600" dirty="0" smtClean="0">
                <a:latin typeface="+mn-ea"/>
                <a:ea typeface="+mn-ea"/>
              </a:rPr>
              <a:t>           </a:t>
            </a:r>
            <a:r>
              <a:rPr lang="en-US" altLang="zh-CN" sz="1600" dirty="0" smtClean="0">
                <a:latin typeface="+mn-ea"/>
                <a:ea typeface="+mn-ea"/>
              </a:rPr>
              <a:t>8.</a:t>
            </a:r>
            <a:r>
              <a:rPr lang="zh-CN" altLang="en-US" sz="1600" dirty="0" smtClean="0">
                <a:latin typeface="+mn-ea"/>
                <a:ea typeface="+mn-ea"/>
              </a:rPr>
              <a:t>多媒体播放成功率（测试浏览器打开网页多媒体的成功率，用户感知为是否能正常播放多媒体）</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3914775"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测试方案介绍</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p:cNvGraphicFramePr/>
          <p:nvPr/>
        </p:nvGraphicFramePr>
        <p:xfrm>
          <a:off x="824230" y="1901825"/>
          <a:ext cx="10934065" cy="3825240"/>
        </p:xfrm>
        <a:graphic>
          <a:graphicData uri="http://schemas.openxmlformats.org/drawingml/2006/table">
            <a:tbl>
              <a:tblPr firstRow="1" bandRow="1">
                <a:tableStyleId>{5C22544A-7EE6-4342-B048-85BDC9FD1C3A}</a:tableStyleId>
              </a:tblPr>
              <a:tblGrid>
                <a:gridCol w="2134235"/>
                <a:gridCol w="8799830"/>
              </a:tblGrid>
              <a:tr h="381000">
                <a:tc>
                  <a:txBody>
                    <a:bodyPr/>
                    <a:lstStyle/>
                    <a:p>
                      <a:pPr>
                        <a:buNone/>
                      </a:pPr>
                      <a:r>
                        <a:rPr lang="zh-CN" altLang="en-US"/>
                        <a:t>测试项目</a:t>
                      </a:r>
                    </a:p>
                  </a:txBody>
                  <a:tcPr/>
                </a:tc>
                <a:tc>
                  <a:txBody>
                    <a:bodyPr/>
                    <a:lstStyle/>
                    <a:p>
                      <a:pPr>
                        <a:buNone/>
                      </a:pPr>
                      <a:r>
                        <a:rPr lang="zh-CN" altLang="en-US"/>
                        <a:t>测试方法</a:t>
                      </a:r>
                    </a:p>
                  </a:txBody>
                  <a:tcPr/>
                </a:tc>
              </a:tr>
              <a:tr h="381000">
                <a:tc>
                  <a:txBody>
                    <a:bodyPr/>
                    <a:lstStyle/>
                    <a:p>
                      <a:pPr>
                        <a:buNone/>
                      </a:pPr>
                      <a:r>
                        <a:rPr lang="zh-CN" altLang="en-US" sz="1800" dirty="0" smtClean="0">
                          <a:latin typeface="+mn-ea"/>
                          <a:sym typeface="+mn-ea"/>
                        </a:rPr>
                        <a:t>首字速度</a:t>
                      </a:r>
                      <a:endParaRPr lang="zh-CN" altLang="en-US"/>
                    </a:p>
                  </a:txBody>
                  <a:tcPr/>
                </a:tc>
                <a:tc>
                  <a:txBody>
                    <a:bodyPr/>
                    <a:lstStyle/>
                    <a:p>
                      <a:pPr>
                        <a:buNone/>
                      </a:pPr>
                      <a:r>
                        <a:rPr lang="zh-CN" altLang="en-US" sz="1600">
                          <a:latin typeface="华文细黑" panose="02010600040101010101" charset="-122"/>
                          <a:ea typeface="华文细黑" panose="02010600040101010101" charset="-122"/>
                          <a:cs typeface="华文细黑" panose="02010600040101010101" charset="-122"/>
                        </a:rPr>
                        <a:t>4G/wifi（开加速）条件下，测试TOP50网站首帧耗时。</a:t>
                      </a:r>
                    </a:p>
                  </a:txBody>
                  <a:tcPr/>
                </a:tc>
              </a:tr>
              <a:tr h="381000">
                <a:tc>
                  <a:txBody>
                    <a:bodyPr/>
                    <a:lstStyle/>
                    <a:p>
                      <a:pPr>
                        <a:buNone/>
                      </a:pPr>
                      <a:r>
                        <a:rPr lang="zh-CN" altLang="en-US" sz="1800" dirty="0">
                          <a:latin typeface="+mn-ea"/>
                          <a:sym typeface="+mn-ea"/>
                        </a:rPr>
                        <a:t>连通率</a:t>
                      </a:r>
                      <a:endParaRPr lang="zh-CN" altLang="en-US"/>
                    </a:p>
                  </a:txBody>
                  <a:tcPr/>
                </a:tc>
                <a:tc>
                  <a:txBody>
                    <a:bodyPr/>
                    <a:lstStyle/>
                    <a:p>
                      <a:pPr>
                        <a:buNone/>
                      </a:pPr>
                      <a:r>
                        <a:rPr lang="zh-CN" altLang="en-US" sz="1600">
                          <a:latin typeface="华文细黑" panose="02010600040101010101" charset="-122"/>
                          <a:ea typeface="华文细黑" panose="02010600040101010101" charset="-122"/>
                          <a:cs typeface="华文细黑" panose="02010600040101010101" charset="-122"/>
                        </a:rPr>
                        <a:t>4G/wifi（开加速）条件下，测试TOP1000 url，按域名去重（最多保留5个）链接。10s未打开或出错的PV/总PV。</a:t>
                      </a:r>
                    </a:p>
                  </a:txBody>
                  <a:tcPr/>
                </a:tc>
              </a:tr>
              <a:tr h="381000">
                <a:tc>
                  <a:txBody>
                    <a:bodyPr/>
                    <a:lstStyle/>
                    <a:p>
                      <a:pPr>
                        <a:buNone/>
                      </a:pPr>
                      <a:r>
                        <a:rPr lang="zh-CN" altLang="en-US" sz="1800" dirty="0">
                          <a:latin typeface="+mn-ea"/>
                          <a:sym typeface="+mn-ea"/>
                        </a:rPr>
                        <a:t>帧</a:t>
                      </a:r>
                      <a:r>
                        <a:rPr lang="zh-CN" altLang="en-US" sz="1800" dirty="0" smtClean="0">
                          <a:latin typeface="+mn-ea"/>
                          <a:sym typeface="+mn-ea"/>
                        </a:rPr>
                        <a:t>率</a:t>
                      </a:r>
                      <a:endParaRPr lang="zh-CN" altLang="en-US"/>
                    </a:p>
                  </a:txBody>
                  <a:tcPr/>
                </a:tc>
                <a:tc>
                  <a:txBody>
                    <a:bodyPr/>
                    <a:lstStyle/>
                    <a:p>
                      <a:pPr>
                        <a:buNone/>
                      </a:pPr>
                      <a:r>
                        <a:rPr lang="zh-CN" altLang="en-US" sz="1600">
                          <a:latin typeface="华文细黑" panose="02010600040101010101" charset="-122"/>
                          <a:ea typeface="华文细黑" panose="02010600040101010101" charset="-122"/>
                          <a:cs typeface="华文细黑" panose="02010600040101010101" charset="-122"/>
                        </a:rPr>
                        <a:t>测试六个网站快滑/漫滑，网站需包含主流网站手机与电脑版。</a:t>
                      </a:r>
                    </a:p>
                  </a:txBody>
                  <a:tcPr/>
                </a:tc>
              </a:tr>
              <a:tr h="381000">
                <a:tc>
                  <a:txBody>
                    <a:bodyPr/>
                    <a:lstStyle/>
                    <a:p>
                      <a:pPr>
                        <a:buNone/>
                      </a:pPr>
                      <a:r>
                        <a:rPr lang="zh-CN" altLang="en-US" sz="1800" dirty="0" smtClean="0">
                          <a:latin typeface="+mn-ea"/>
                          <a:sym typeface="+mn-ea"/>
                        </a:rPr>
                        <a:t>性能跑分</a:t>
                      </a:r>
                      <a:endParaRPr lang="zh-CN" altLang="en-US"/>
                    </a:p>
                  </a:txBody>
                  <a:tcPr/>
                </a:tc>
                <a:tc>
                  <a:txBody>
                    <a:bodyPr/>
                    <a:lstStyle/>
                    <a:p>
                      <a:pPr>
                        <a:buNone/>
                      </a:pPr>
                      <a:r>
                        <a:rPr lang="zh-CN" altLang="en-US" sz="1600">
                          <a:latin typeface="华文细黑" panose="02010600040101010101" charset="-122"/>
                          <a:ea typeface="华文细黑" panose="02010600040101010101" charset="-122"/>
                          <a:cs typeface="华文细黑" panose="02010600040101010101" charset="-122"/>
                        </a:rPr>
                        <a:t>HTML5跑分、ARES-6 JS特性性能、MotionMark图形性能、Speedomoter用户操作、WebGL 3D硬件加速测试。</a:t>
                      </a:r>
                    </a:p>
                  </a:txBody>
                  <a:tcPr/>
                </a:tc>
              </a:tr>
              <a:tr h="381000">
                <a:tc>
                  <a:txBody>
                    <a:bodyPr/>
                    <a:lstStyle/>
                    <a:p>
                      <a:pPr>
                        <a:buNone/>
                      </a:pPr>
                      <a:r>
                        <a:rPr lang="zh-CN" altLang="en-US" sz="1800" dirty="0" smtClean="0">
                          <a:latin typeface="+mn-ea"/>
                          <a:sym typeface="+mn-ea"/>
                        </a:rPr>
                        <a:t>页面内存</a:t>
                      </a:r>
                      <a:endParaRPr lang="zh-CN" altLang="en-US"/>
                    </a:p>
                  </a:txBody>
                  <a:tcPr/>
                </a:tc>
                <a:tc>
                  <a:txBody>
                    <a:bodyPr/>
                    <a:lstStyle/>
                    <a:p>
                      <a:pPr>
                        <a:buNone/>
                      </a:pPr>
                      <a:r>
                        <a:rPr lang="zh-CN" altLang="en-US" sz="1600">
                          <a:latin typeface="华文细黑" panose="02010600040101010101" charset="-122"/>
                          <a:ea typeface="华文细黑" panose="02010600040101010101" charset="-122"/>
                          <a:cs typeface="华文细黑" panose="02010600040101010101" charset="-122"/>
                        </a:rPr>
                        <a:t>测试图片、资讯、视频网站及多标签页下等11个场景前后台内存。</a:t>
                      </a:r>
                    </a:p>
                  </a:txBody>
                  <a:tcPr/>
                </a:tc>
              </a:tr>
              <a:tr h="381000">
                <a:tc>
                  <a:txBody>
                    <a:bodyPr/>
                    <a:lstStyle/>
                    <a:p>
                      <a:pPr>
                        <a:buNone/>
                      </a:pPr>
                      <a:r>
                        <a:rPr lang="zh-CN" altLang="en-US" sz="1800" dirty="0" smtClean="0">
                          <a:latin typeface="+mn-ea"/>
                          <a:sym typeface="+mn-ea"/>
                        </a:rPr>
                        <a:t>视频首帧速度</a:t>
                      </a:r>
                      <a:endParaRPr lang="zh-CN" altLang="en-US"/>
                    </a:p>
                  </a:txBody>
                  <a:tcPr/>
                </a:tc>
                <a:tc>
                  <a:txBody>
                    <a:bodyPr/>
                    <a:lstStyle/>
                    <a:p>
                      <a:pPr>
                        <a:buNone/>
                      </a:pPr>
                      <a:r>
                        <a:rPr lang="zh-CN" altLang="en-US" sz="1600">
                          <a:latin typeface="华文细黑" panose="02010600040101010101" charset="-122"/>
                          <a:ea typeface="华文细黑" panose="02010600040101010101" charset="-122"/>
                          <a:cs typeface="华文细黑" panose="02010600040101010101" charset="-122"/>
                        </a:rPr>
                        <a:t>4G/wifi</a:t>
                      </a:r>
                      <a:r>
                        <a:rPr lang="zh-CN" altLang="en-US" sz="1600">
                          <a:latin typeface="华文细黑" panose="02010600040101010101" charset="-122"/>
                          <a:ea typeface="华文细黑" panose="02010600040101010101" charset="-122"/>
                          <a:cs typeface="华文细黑" panose="02010600040101010101" charset="-122"/>
                          <a:sym typeface="+mn-ea"/>
                        </a:rPr>
                        <a:t>（开加速）</a:t>
                      </a:r>
                      <a:r>
                        <a:rPr lang="zh-CN" altLang="en-US" sz="1600">
                          <a:latin typeface="华文细黑" panose="02010600040101010101" charset="-122"/>
                          <a:ea typeface="华文细黑" panose="02010600040101010101" charset="-122"/>
                          <a:cs typeface="华文细黑" panose="02010600040101010101" charset="-122"/>
                        </a:rPr>
                        <a:t>条件下，测试TOP10 视频站点链接。</a:t>
                      </a:r>
                    </a:p>
                  </a:txBody>
                  <a:tcPr/>
                </a:tc>
              </a:tr>
              <a:tr h="381000">
                <a:tc>
                  <a:txBody>
                    <a:bodyPr/>
                    <a:lstStyle/>
                    <a:p>
                      <a:pPr>
                        <a:buNone/>
                      </a:pPr>
                      <a:r>
                        <a:rPr lang="zh-CN" altLang="en-US" sz="1800" dirty="0" smtClean="0">
                          <a:latin typeface="+mn-ea"/>
                          <a:sym typeface="+mn-ea"/>
                        </a:rPr>
                        <a:t>多媒体格式支持</a:t>
                      </a:r>
                      <a:endParaRPr lang="zh-CN" altLang="en-US"/>
                    </a:p>
                  </a:txBody>
                  <a:tcPr/>
                </a:tc>
                <a:tc>
                  <a:txBody>
                    <a:bodyPr/>
                    <a:lstStyle/>
                    <a:p>
                      <a:pPr>
                        <a:buNone/>
                      </a:pPr>
                      <a:r>
                        <a:rPr lang="zh-CN" altLang="en-US" sz="1600">
                          <a:latin typeface="华文细黑" panose="02010600040101010101" charset="-122"/>
                          <a:ea typeface="华文细黑" panose="02010600040101010101" charset="-122"/>
                          <a:cs typeface="华文细黑" panose="02010600040101010101" charset="-122"/>
                        </a:rPr>
                        <a:t>观察不同音/视频源组合的视频是否可以正常播放，现有测试网址：203个。</a:t>
                      </a:r>
                    </a:p>
                  </a:txBody>
                  <a:tcPr/>
                </a:tc>
              </a:tr>
              <a:tr h="381000">
                <a:tc>
                  <a:txBody>
                    <a:bodyPr/>
                    <a:lstStyle/>
                    <a:p>
                      <a:pPr>
                        <a:buNone/>
                      </a:pPr>
                      <a:r>
                        <a:rPr lang="zh-CN" altLang="en-US" sz="1800" dirty="0" smtClean="0">
                          <a:latin typeface="+mn-ea"/>
                          <a:sym typeface="+mn-ea"/>
                        </a:rPr>
                        <a:t>多媒体播放成功率</a:t>
                      </a:r>
                      <a:endParaRPr lang="zh-CN" altLang="en-US"/>
                    </a:p>
                  </a:txBody>
                  <a:tcPr/>
                </a:tc>
                <a:tc>
                  <a:txBody>
                    <a:bodyPr/>
                    <a:lstStyle/>
                    <a:p>
                      <a:pPr>
                        <a:buNone/>
                      </a:pPr>
                      <a:r>
                        <a:rPr lang="zh-CN" altLang="en-US" sz="1600">
                          <a:latin typeface="华文细黑" panose="02010600040101010101" charset="-122"/>
                          <a:ea typeface="华文细黑" panose="02010600040101010101" charset="-122"/>
                          <a:cs typeface="华文细黑" panose="02010600040101010101" charset="-122"/>
                        </a:rPr>
                        <a:t>4G/wifi（开加速）条件下，测试TOP500 url,按域名去重（最多保留5个）链接。</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520827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数据分析对比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整体情况</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p:cNvGraphicFramePr/>
          <p:nvPr/>
        </p:nvGraphicFramePr>
        <p:xfrm>
          <a:off x="1092200" y="1036955"/>
          <a:ext cx="10674350" cy="5770880"/>
        </p:xfrm>
        <a:graphic>
          <a:graphicData uri="http://schemas.openxmlformats.org/drawingml/2006/table">
            <a:tbl>
              <a:tblPr firstRow="1" bandRow="1">
                <a:tableStyleId>{5C22544A-7EE6-4342-B048-85BDC9FD1C3A}</a:tableStyleId>
              </a:tblPr>
              <a:tblGrid>
                <a:gridCol w="1610995"/>
                <a:gridCol w="1024890"/>
                <a:gridCol w="1024890"/>
                <a:gridCol w="1024890"/>
                <a:gridCol w="1024890"/>
                <a:gridCol w="4963795"/>
              </a:tblGrid>
              <a:tr h="360680">
                <a:tc gridSpan="6">
                  <a:txBody>
                    <a:bodyPr/>
                    <a:lstStyle/>
                    <a:p>
                      <a:pPr indent="0" algn="ctr">
                        <a:buNone/>
                      </a:pPr>
                      <a:r>
                        <a:rPr lang="zh-CN" sz="1000" b="1">
                          <a:solidFill>
                            <a:srgbClr val="000000"/>
                          </a:solidFill>
                          <a:ea typeface="微软雅黑" panose="020B0503020204020204" pitchFamily="34" charset="-122"/>
                        </a:rPr>
                        <a:t>浏览器[Q2/6.5.4.0]性能报告</a:t>
                      </a:r>
                      <a:endParaRPr lang="en-US" altLang="en-US" sz="1000" b="1">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360680">
                <a:tc>
                  <a:txBody>
                    <a:bodyPr/>
                    <a:lstStyle/>
                    <a:p>
                      <a:pPr indent="0" algn="ctr">
                        <a:buNone/>
                      </a:pPr>
                      <a:r>
                        <a:rPr lang="zh-CN" sz="1000" b="1">
                          <a:solidFill>
                            <a:srgbClr val="000000"/>
                          </a:solidFill>
                          <a:ea typeface="微软雅黑" panose="020B0503020204020204" pitchFamily="34" charset="-122"/>
                        </a:rPr>
                        <a:t>【内核类】指标</a:t>
                      </a:r>
                      <a:endParaRPr lang="en-US" altLang="en-US" sz="1000" b="1">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0B4"/>
                    </a:solidFill>
                  </a:tcPr>
                </a:tc>
                <a:tc>
                  <a:txBody>
                    <a:bodyPr/>
                    <a:lstStyle/>
                    <a:p>
                      <a:pPr indent="0" algn="ctr">
                        <a:buNone/>
                      </a:pPr>
                      <a:r>
                        <a:rPr lang="zh-CN" sz="1000" b="1">
                          <a:solidFill>
                            <a:srgbClr val="000000"/>
                          </a:solidFill>
                          <a:ea typeface="微软雅黑" panose="020B0503020204020204" pitchFamily="34" charset="-122"/>
                        </a:rPr>
                        <a:t>详细指标总数</a:t>
                      </a:r>
                      <a:endParaRPr lang="en-US" altLang="en-US" sz="1000" b="1">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0B4"/>
                    </a:solidFill>
                  </a:tcPr>
                </a:tc>
                <a:tc>
                  <a:txBody>
                    <a:bodyPr/>
                    <a:lstStyle/>
                    <a:p>
                      <a:pPr indent="0" algn="ctr">
                        <a:buNone/>
                      </a:pPr>
                      <a:r>
                        <a:rPr lang="en-US" sz="1000" b="1">
                          <a:solidFill>
                            <a:srgbClr val="000000"/>
                          </a:solidFill>
                          <a:latin typeface="微软雅黑" panose="020B0503020204020204" pitchFamily="34" charset="-122"/>
                        </a:rPr>
                        <a:t>vivo</a:t>
                      </a:r>
                      <a:endParaRPr lang="en-US" altLang="en-US" sz="1000" b="1">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0B4"/>
                    </a:solidFill>
                  </a:tcPr>
                </a:tc>
                <a:tc>
                  <a:txBody>
                    <a:bodyPr/>
                    <a:lstStyle/>
                    <a:p>
                      <a:pPr indent="0" algn="ctr">
                        <a:buNone/>
                      </a:pPr>
                      <a:r>
                        <a:rPr lang="en-US" sz="1000" b="1">
                          <a:solidFill>
                            <a:srgbClr val="000000"/>
                          </a:solidFill>
                          <a:latin typeface="微软雅黑" panose="020B0503020204020204" pitchFamily="34" charset="-122"/>
                        </a:rPr>
                        <a:t>UC</a:t>
                      </a:r>
                      <a:endParaRPr lang="en-US" altLang="en-US" sz="1000" b="1">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0B4"/>
                    </a:solidFill>
                  </a:tcPr>
                </a:tc>
                <a:tc>
                  <a:txBody>
                    <a:bodyPr/>
                    <a:lstStyle/>
                    <a:p>
                      <a:pPr indent="0" algn="ctr">
                        <a:buNone/>
                      </a:pPr>
                      <a:r>
                        <a:rPr lang="en-US" sz="1000" b="1">
                          <a:solidFill>
                            <a:srgbClr val="000000"/>
                          </a:solidFill>
                          <a:latin typeface="微软雅黑" panose="020B0503020204020204" pitchFamily="34" charset="-122"/>
                        </a:rPr>
                        <a:t>QQ</a:t>
                      </a:r>
                      <a:endParaRPr lang="en-US" altLang="en-US" sz="1000" b="1">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0B4"/>
                    </a:solidFill>
                  </a:tcPr>
                </a:tc>
                <a:tc>
                  <a:txBody>
                    <a:bodyPr/>
                    <a:lstStyle/>
                    <a:p>
                      <a:pPr indent="0" algn="ctr">
                        <a:buNone/>
                      </a:pPr>
                      <a:r>
                        <a:rPr lang="zh-CN" sz="1000" b="1">
                          <a:solidFill>
                            <a:srgbClr val="000000"/>
                          </a:solidFill>
                          <a:ea typeface="微软雅黑" panose="020B0503020204020204" pitchFamily="34" charset="-122"/>
                        </a:rPr>
                        <a:t>说明</a:t>
                      </a:r>
                      <a:endParaRPr lang="en-US" altLang="en-US" sz="1000" b="1">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0B4"/>
                    </a:solidFill>
                  </a:tcPr>
                </a:tc>
              </a:tr>
              <a:tr h="360680">
                <a:tc>
                  <a:txBody>
                    <a:bodyPr/>
                    <a:lstStyle/>
                    <a:p>
                      <a:pPr indent="0">
                        <a:buNone/>
                      </a:pPr>
                      <a:r>
                        <a:rPr lang="zh-CN" sz="1000" b="0">
                          <a:solidFill>
                            <a:srgbClr val="000000"/>
                          </a:solidFill>
                          <a:ea typeface="微软雅黑" panose="020B0503020204020204" pitchFamily="34" charset="-122"/>
                        </a:rPr>
                        <a:t>内核跑分</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6</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3</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0</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1</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zh-CN" sz="1000" b="0">
                          <a:solidFill>
                            <a:srgbClr val="000000"/>
                          </a:solidFill>
                          <a:ea typeface="微软雅黑" panose="020B0503020204020204" pitchFamily="34" charset="-122"/>
                        </a:rPr>
                        <a:t>WebGL 3D测试 vivo=UC=QQ</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r>
              <a:tr h="360680">
                <a:tc>
                  <a:txBody>
                    <a:bodyPr/>
                    <a:lstStyle/>
                    <a:p>
                      <a:pPr indent="0">
                        <a:buNone/>
                      </a:pPr>
                      <a:r>
                        <a:rPr lang="zh-CN" sz="1000" b="0">
                          <a:solidFill>
                            <a:srgbClr val="000000"/>
                          </a:solidFill>
                          <a:ea typeface="微软雅黑" panose="020B0503020204020204" pitchFamily="34" charset="-122"/>
                        </a:rPr>
                        <a:t>页面内存</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22</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14</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0</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6</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zh-CN" sz="1000" b="0">
                          <a:solidFill>
                            <a:srgbClr val="000000"/>
                          </a:solidFill>
                          <a:ea typeface="微软雅黑" panose="020B0503020204020204" pitchFamily="34" charset="-122"/>
                        </a:rPr>
                        <a:t>多数场景下vivo内存占用情况优于竞品</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r>
              <a:tr h="360680">
                <a:tc rowSpan="2">
                  <a:txBody>
                    <a:bodyPr/>
                    <a:lstStyle/>
                    <a:p>
                      <a:pPr indent="0">
                        <a:buNone/>
                      </a:pPr>
                      <a:r>
                        <a:rPr lang="zh-CN" sz="1000" b="0">
                          <a:solidFill>
                            <a:srgbClr val="000000"/>
                          </a:solidFill>
                          <a:ea typeface="微软雅黑" panose="020B0503020204020204" pitchFamily="34" charset="-122"/>
                        </a:rPr>
                        <a:t>视频播放成功率</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zh-CN" sz="1000" b="0">
                          <a:solidFill>
                            <a:srgbClr val="000000"/>
                          </a:solidFill>
                          <a:ea typeface="微软雅黑" panose="020B0503020204020204" pitchFamily="34" charset="-122"/>
                        </a:rPr>
                        <a:t>500（WIFI）</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493</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492</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493</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vivo=QQ&gt;UC</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r>
              <a:tr h="360680">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1000" b="0">
                          <a:solidFill>
                            <a:srgbClr val="000000"/>
                          </a:solidFill>
                          <a:ea typeface="微软雅黑" panose="020B0503020204020204" pitchFamily="34" charset="-122"/>
                        </a:rPr>
                        <a:t>500（4G）</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492</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490</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491</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p>
                      <a:pPr indent="0">
                        <a:buNone/>
                      </a:pPr>
                      <a:r>
                        <a:rPr lang="en-US" sz="1000" b="0">
                          <a:solidFill>
                            <a:srgbClr val="000000"/>
                          </a:solidFill>
                          <a:latin typeface="微软雅黑" panose="020B0503020204020204" pitchFamily="34" charset="-122"/>
                        </a:rPr>
                        <a:t>vivo&gt;QQ&gt;UC</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CFFFF"/>
                    </a:solidFill>
                  </a:tcPr>
                </a:tc>
              </a:tr>
              <a:tr h="360680">
                <a:tc>
                  <a:txBody>
                    <a:bodyPr/>
                    <a:lstStyle/>
                    <a:p>
                      <a:pPr indent="0">
                        <a:buNone/>
                      </a:pPr>
                      <a:r>
                        <a:rPr lang="zh-CN" sz="1000" b="0">
                          <a:solidFill>
                            <a:srgbClr val="000000"/>
                          </a:solidFill>
                          <a:ea typeface="微软雅黑" panose="020B0503020204020204" pitchFamily="34" charset="-122"/>
                        </a:rPr>
                        <a:t>视频首帧耗时</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r>
                        <a:rPr lang="en-US" sz="1000" b="0">
                          <a:solidFill>
                            <a:srgbClr val="000000"/>
                          </a:solidFill>
                          <a:latin typeface="微软雅黑" panose="020B0503020204020204" pitchFamily="34" charset="-122"/>
                        </a:rPr>
                        <a:t>20</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r>
                        <a:rPr lang="zh-CN" sz="1000" b="0">
                          <a:solidFill>
                            <a:srgbClr val="000000"/>
                          </a:solidFill>
                          <a:ea typeface="微软雅黑" panose="020B0503020204020204" pitchFamily="34" charset="-122"/>
                        </a:rPr>
                        <a:t>6项胜出</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r>
                        <a:rPr lang="zh-CN" sz="1000" b="0">
                          <a:solidFill>
                            <a:srgbClr val="000000"/>
                          </a:solidFill>
                          <a:ea typeface="微软雅黑" panose="020B0503020204020204" pitchFamily="34" charset="-122"/>
                        </a:rPr>
                        <a:t>7项胜出</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r>
                        <a:rPr lang="zh-CN" sz="1000" b="0">
                          <a:solidFill>
                            <a:srgbClr val="000000"/>
                          </a:solidFill>
                          <a:ea typeface="微软雅黑" panose="020B0503020204020204" pitchFamily="34" charset="-122"/>
                        </a:rPr>
                        <a:t>6项胜出</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r>
              <a:tr h="360680">
                <a:tc>
                  <a:txBody>
                    <a:bodyPr/>
                    <a:lstStyle/>
                    <a:p>
                      <a:pPr indent="0">
                        <a:buNone/>
                      </a:pPr>
                      <a:r>
                        <a:rPr lang="zh-CN" sz="1000" b="0">
                          <a:solidFill>
                            <a:srgbClr val="000000"/>
                          </a:solidFill>
                          <a:ea typeface="微软雅黑" panose="020B0503020204020204" pitchFamily="34" charset="-122"/>
                        </a:rPr>
                        <a:t>网页流畅度（FPS）</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r>
                        <a:rPr lang="en-US" sz="1000" b="0">
                          <a:solidFill>
                            <a:srgbClr val="000000"/>
                          </a:solidFill>
                          <a:latin typeface="微软雅黑" panose="020B0503020204020204" pitchFamily="34" charset="-122"/>
                        </a:rPr>
                        <a:t>12</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r>
                        <a:rPr lang="zh-CN" sz="1000" b="0">
                          <a:solidFill>
                            <a:srgbClr val="000000"/>
                          </a:solidFill>
                          <a:cs typeface="Arial" panose="020B0604020202020204" pitchFamily="34" charset="0"/>
                        </a:rPr>
                        <a:t>≈60帧</a:t>
                      </a:r>
                      <a:endParaRPr lang="en-US" altLang="en-US" sz="1000" b="0">
                        <a:solidFill>
                          <a:srgbClr val="000000"/>
                        </a:solidFill>
                        <a:latin typeface="Arial" panose="020B0604020202020204" pitchFamily="3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r>
                        <a:rPr lang="zh-CN" sz="1000" b="0">
                          <a:solidFill>
                            <a:srgbClr val="000000"/>
                          </a:solidFill>
                          <a:cs typeface="Arial" panose="020B0604020202020204" pitchFamily="34" charset="0"/>
                        </a:rPr>
                        <a:t>≈60帧</a:t>
                      </a:r>
                      <a:endParaRPr lang="en-US" altLang="en-US" sz="1000" b="0">
                        <a:solidFill>
                          <a:srgbClr val="000000"/>
                        </a:solidFill>
                        <a:latin typeface="Arial" panose="020B0604020202020204" pitchFamily="3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r>
                        <a:rPr lang="zh-CN" sz="1000" b="0">
                          <a:solidFill>
                            <a:srgbClr val="000000"/>
                          </a:solidFill>
                          <a:cs typeface="Arial" panose="020B0604020202020204" pitchFamily="34" charset="0"/>
                        </a:rPr>
                        <a:t>≈60帧</a:t>
                      </a:r>
                      <a:endParaRPr lang="en-US" altLang="en-US" sz="1000" b="0">
                        <a:solidFill>
                          <a:srgbClr val="000000"/>
                        </a:solidFill>
                        <a:latin typeface="Arial" panose="020B0604020202020204" pitchFamily="34"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c>
                  <a:txBody>
                    <a:bodyPr/>
                    <a:lstStyle/>
                    <a:p>
                      <a:pPr indent="0">
                        <a:buNone/>
                      </a:pPr>
                      <a:r>
                        <a:rPr lang="en-US" sz="1000" b="0">
                          <a:solidFill>
                            <a:srgbClr val="000000"/>
                          </a:solidFill>
                          <a:latin typeface="微软雅黑" panose="020B0503020204020204" pitchFamily="34" charset="-122"/>
                        </a:rPr>
                        <a:t>vivo=UC=QQ</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CCC"/>
                    </a:solidFill>
                  </a:tcPr>
                </a:tc>
              </a:tr>
              <a:tr h="360680">
                <a:tc rowSpan="2">
                  <a:txBody>
                    <a:bodyPr/>
                    <a:lstStyle/>
                    <a:p>
                      <a:pPr indent="0">
                        <a:buNone/>
                      </a:pPr>
                      <a:r>
                        <a:rPr lang="zh-CN" sz="1000" b="0">
                          <a:solidFill>
                            <a:srgbClr val="000000"/>
                          </a:solidFill>
                          <a:ea typeface="微软雅黑" panose="020B0503020204020204" pitchFamily="34" charset="-122"/>
                        </a:rPr>
                        <a:t>连通率</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WIFI</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78.60%</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79.90%</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85.20%</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QQ&gt;UC&gt;vivo              </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360680">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en-US" sz="1000" b="0">
                          <a:solidFill>
                            <a:srgbClr val="000000"/>
                          </a:solidFill>
                          <a:latin typeface="微软雅黑" panose="020B0503020204020204" pitchFamily="34" charset="-122"/>
                        </a:rPr>
                        <a:t>4G</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77.00%</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78.70%</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77.80%</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UC&gt;QQ&gt;vivo</a:t>
                      </a:r>
                      <a:endParaRPr lang="en-US" altLang="en-US" sz="1000" b="0">
                        <a:solidFill>
                          <a:srgbClr val="0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360680">
                <a:tc>
                  <a:txBody>
                    <a:bodyPr/>
                    <a:lstStyle/>
                    <a:p>
                      <a:pPr indent="0">
                        <a:buNone/>
                      </a:pPr>
                      <a:r>
                        <a:rPr lang="zh-CN" sz="1000" b="0">
                          <a:solidFill>
                            <a:srgbClr val="000000"/>
                          </a:solidFill>
                          <a:ea typeface="微软雅黑" panose="020B0503020204020204" pitchFamily="34" charset="-122"/>
                        </a:rPr>
                        <a:t>视频格式兼容</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203</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129</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163</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173</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QQ&gt;UC&gt;vivo              </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360680">
                <a:tc>
                  <a:txBody>
                    <a:bodyPr/>
                    <a:lstStyle/>
                    <a:p>
                      <a:pPr indent="0">
                        <a:buNone/>
                      </a:pPr>
                      <a:r>
                        <a:rPr lang="zh-CN" sz="1000" b="0">
                          <a:solidFill>
                            <a:srgbClr val="000000"/>
                          </a:solidFill>
                          <a:ea typeface="微软雅黑" panose="020B0503020204020204" pitchFamily="34" charset="-122"/>
                        </a:rPr>
                        <a:t>网页打开耗时</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100</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17</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63</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微软雅黑" panose="020B0503020204020204" pitchFamily="34" charset="-122"/>
                        </a:rPr>
                        <a:t>20</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zh-CN" sz="1000" b="0">
                          <a:solidFill>
                            <a:srgbClr val="000000"/>
                          </a:solidFill>
                          <a:ea typeface="微软雅黑" panose="020B0503020204020204" pitchFamily="34" charset="-122"/>
                        </a:rPr>
                        <a:t>UC明显好于vivo和QQ</a:t>
                      </a:r>
                      <a:endParaRPr lang="en-US" altLang="en-US" sz="10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360680">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cap="flat">
                      <a:noFill/>
                    </a:lnR>
                    <a:lnT w="6350" cap="flat" cmpd="sng">
                      <a:solidFill>
                        <a:srgbClr val="000000"/>
                      </a:solidFill>
                      <a:prstDash val="solid"/>
                      <a:headEnd type="none" w="med" len="med"/>
                      <a:tailEnd type="none" w="med" len="med"/>
                    </a:lnT>
                    <a:lnB cap="flat">
                      <a:noFill/>
                    </a:lnB>
                    <a:lnTlToBr>
                      <a:noFill/>
                    </a:lnTlToBr>
                    <a:lnBlToTr>
                      <a:noFill/>
                    </a:lnBlToTr>
                    <a:noFill/>
                  </a:tcPr>
                </a:tc>
              </a:tr>
              <a:tr h="360680">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zh-CN" sz="1000" b="0">
                          <a:solidFill>
                            <a:srgbClr val="000000"/>
                          </a:solidFill>
                          <a:ea typeface="微软雅黑" panose="020B0503020204020204" pitchFamily="34" charset="-122"/>
                        </a:rPr>
                        <a:t>vivo优于竞品</a:t>
                      </a:r>
                      <a:endParaRPr lang="en-US" altLang="en-US" sz="1000" b="0">
                        <a:solidFill>
                          <a:srgbClr val="000000"/>
                        </a:solidFill>
                        <a:latin typeface="微软雅黑" panose="020B0503020204020204" pitchFamily="34" charset="-122"/>
                      </a:endParaRPr>
                    </a:p>
                  </a:txBody>
                  <a:tcPr marL="12700" marR="12700" marT="12700" anchor="b">
                    <a:lnL>
                      <a:noFill/>
                    </a:lnL>
                    <a:lnR cap="flat">
                      <a:noFill/>
                    </a:lnR>
                    <a:lnT cap="flat">
                      <a:noFill/>
                    </a:lnT>
                    <a:lnB cap="flat">
                      <a:noFill/>
                    </a:lnB>
                    <a:lnTlToBr>
                      <a:noFill/>
                    </a:lnTlToBr>
                    <a:lnBlToTr>
                      <a:noFill/>
                    </a:lnBlToTr>
                    <a:solidFill>
                      <a:srgbClr val="CCFFFF"/>
                    </a:solidFill>
                  </a:tcPr>
                </a:tc>
              </a:tr>
              <a:tr h="360680">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zh-CN" sz="1000" b="0">
                          <a:solidFill>
                            <a:srgbClr val="000000"/>
                          </a:solidFill>
                          <a:ea typeface="微软雅黑" panose="020B0503020204020204" pitchFamily="34" charset="-122"/>
                        </a:rPr>
                        <a:t>vivo与竞品互有优劣</a:t>
                      </a:r>
                      <a:endParaRPr lang="en-US" altLang="en-US" sz="1000" b="0">
                        <a:solidFill>
                          <a:srgbClr val="000000"/>
                        </a:solidFill>
                        <a:latin typeface="微软雅黑" panose="020B0503020204020204" pitchFamily="34" charset="-122"/>
                      </a:endParaRPr>
                    </a:p>
                  </a:txBody>
                  <a:tcPr marL="12700" marR="12700" marT="12700" anchor="b">
                    <a:lnL>
                      <a:noFill/>
                    </a:lnL>
                    <a:lnR cap="flat">
                      <a:noFill/>
                    </a:lnR>
                    <a:lnT cap="flat">
                      <a:noFill/>
                    </a:lnT>
                    <a:lnB cap="flat">
                      <a:noFill/>
                    </a:lnB>
                    <a:lnTlToBr>
                      <a:noFill/>
                    </a:lnTlToBr>
                    <a:lnBlToTr>
                      <a:noFill/>
                    </a:lnBlToTr>
                    <a:solidFill>
                      <a:srgbClr val="FFCCCC"/>
                    </a:solidFill>
                  </a:tcPr>
                </a:tc>
              </a:tr>
              <a:tr h="360680">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endParaRPr lang="en-US" altLang="en-US" sz="1000" b="0">
                        <a:solidFill>
                          <a:srgbClr val="000000"/>
                        </a:solidFill>
                        <a:latin typeface="微软雅黑" panose="020B0503020204020204" pitchFamily="34" charset="-122"/>
                      </a:endParaRPr>
                    </a:p>
                  </a:txBody>
                  <a:tcPr marL="12700" marR="12700" marT="12700" anchor="b">
                    <a:lnL>
                      <a:noFill/>
                    </a:lnL>
                    <a:lnR>
                      <a:noFill/>
                    </a:lnR>
                    <a:lnT cap="flat">
                      <a:noFill/>
                    </a:lnT>
                    <a:lnB cap="flat">
                      <a:noFill/>
                    </a:lnB>
                    <a:lnTlToBr>
                      <a:noFill/>
                    </a:lnTlToBr>
                    <a:lnBlToTr>
                      <a:noFill/>
                    </a:lnBlToTr>
                    <a:noFill/>
                  </a:tcPr>
                </a:tc>
                <a:tc>
                  <a:txBody>
                    <a:bodyPr/>
                    <a:lstStyle/>
                    <a:p>
                      <a:pPr indent="0">
                        <a:buNone/>
                      </a:pPr>
                      <a:r>
                        <a:rPr lang="zh-CN" sz="1000" b="0">
                          <a:solidFill>
                            <a:srgbClr val="000000"/>
                          </a:solidFill>
                          <a:ea typeface="微软雅黑" panose="020B0503020204020204" pitchFamily="34" charset="-122"/>
                        </a:rPr>
                        <a:t>vivo差于竞品</a:t>
                      </a:r>
                      <a:endParaRPr lang="en-US" altLang="en-US" sz="1000" b="0">
                        <a:solidFill>
                          <a:srgbClr val="000000"/>
                        </a:solidFill>
                        <a:latin typeface="微软雅黑" panose="020B0503020204020204" pitchFamily="34" charset="-122"/>
                      </a:endParaRPr>
                    </a:p>
                  </a:txBody>
                  <a:tcPr marL="12700" marR="12700" marT="12700" anchor="b">
                    <a:lnL>
                      <a:noFill/>
                    </a:lnL>
                    <a:lnR cap="flat">
                      <a:noFill/>
                    </a:lnR>
                    <a:lnT cap="flat">
                      <a:noFill/>
                    </a:lnT>
                    <a:lnB cap="flat">
                      <a:noFill/>
                    </a:lnB>
                    <a:lnTlToBr>
                      <a:noFill/>
                    </a:lnTlToBr>
                    <a:lnBlToTr>
                      <a:noFill/>
                    </a:lnBlToTr>
                    <a:solidFill>
                      <a:srgbClr val="FFFF00"/>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520827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数据分析对比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首字速度</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14"/>
          <p:cNvSpPr txBox="1"/>
          <p:nvPr/>
        </p:nvSpPr>
        <p:spPr>
          <a:xfrm>
            <a:off x="1284942" y="6215936"/>
            <a:ext cx="10481310" cy="398780"/>
          </a:xfrm>
          <a:prstGeom prst="rect">
            <a:avLst/>
          </a:prstGeom>
          <a:noFill/>
        </p:spPr>
        <p:txBody>
          <a:bodyPr wrap="none" rtlCol="0">
            <a:spAutoFit/>
          </a:bodyPr>
          <a:lstStyle/>
          <a:p>
            <a:r>
              <a:rPr lang="zh-CN" altLang="en-US" sz="2000" dirty="0"/>
              <a:t>说明</a:t>
            </a:r>
            <a:r>
              <a:rPr lang="zh-CN" altLang="en-US" sz="2000" dirty="0" smtClean="0"/>
              <a:t>：首字指标，</a:t>
            </a:r>
            <a:r>
              <a:rPr lang="en-US" altLang="zh-CN" sz="2000" dirty="0" smtClean="0"/>
              <a:t>vivo 17</a:t>
            </a:r>
            <a:r>
              <a:rPr lang="zh-CN" altLang="en-US" sz="2000" dirty="0" smtClean="0"/>
              <a:t>项排名第一，</a:t>
            </a:r>
            <a:r>
              <a:rPr lang="en-US" altLang="zh-CN" sz="2000" dirty="0" smtClean="0"/>
              <a:t>UC 63</a:t>
            </a:r>
            <a:r>
              <a:rPr lang="zh-CN" altLang="en-US" sz="2000" dirty="0" smtClean="0"/>
              <a:t>项排名第一，</a:t>
            </a:r>
            <a:r>
              <a:rPr lang="en-US" altLang="zh-CN" sz="2000" dirty="0" smtClean="0"/>
              <a:t>QQ 20</a:t>
            </a:r>
            <a:r>
              <a:rPr lang="zh-CN" altLang="en-US" sz="2000" dirty="0" smtClean="0"/>
              <a:t>项排名第一，</a:t>
            </a:r>
            <a:r>
              <a:rPr lang="en-US" altLang="zh-CN" sz="2000" dirty="0" smtClean="0"/>
              <a:t>vivo</a:t>
            </a:r>
            <a:r>
              <a:rPr lang="zh-CN" altLang="en-US" sz="2000" dirty="0" smtClean="0"/>
              <a:t>表现较差。</a:t>
            </a:r>
          </a:p>
        </p:txBody>
      </p:sp>
      <p:graphicFrame>
        <p:nvGraphicFramePr>
          <p:cNvPr id="6" name="图表 5"/>
          <p:cNvGraphicFramePr/>
          <p:nvPr/>
        </p:nvGraphicFramePr>
        <p:xfrm>
          <a:off x="950595" y="1094740"/>
          <a:ext cx="10695305" cy="2270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nvGraphicFramePr>
        <p:xfrm>
          <a:off x="950595" y="3629660"/>
          <a:ext cx="10695305" cy="2238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049" y="235338"/>
            <a:ext cx="12881849" cy="7016362"/>
            <a:chOff x="0" y="222291"/>
            <a:chExt cx="12881849" cy="7016362"/>
          </a:xfrm>
        </p:grpSpPr>
        <p:sp>
          <p:nvSpPr>
            <p:cNvPr id="36" name="任意多边形 3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2B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27688" y="222291"/>
              <a:ext cx="650240" cy="58356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7" name="TextBox 41"/>
            <p:cNvSpPr txBox="1"/>
            <p:nvPr/>
          </p:nvSpPr>
          <p:spPr>
            <a:xfrm>
              <a:off x="1969590" y="301131"/>
              <a:ext cx="4903470" cy="460375"/>
            </a:xfrm>
            <a:prstGeom prst="rect">
              <a:avLst/>
            </a:prstGeom>
            <a:noFill/>
          </p:spPr>
          <p:txBody>
            <a:bodyPr wrap="none" rtlCol="0">
              <a:spAutoFit/>
            </a:bodyPr>
            <a:lstStyle/>
            <a:p>
              <a:pPr algn="l" fontAlgn="auto">
                <a:spcBef>
                  <a:spcPts val="0"/>
                </a:spcBef>
                <a:spcAft>
                  <a:spcPts val="0"/>
                </a:spcAft>
                <a:defRPr/>
              </a:pPr>
              <a:r>
                <a:rPr lang="zh-CN" altLang="en-US" sz="2400" b="1" dirty="0">
                  <a:solidFill>
                    <a:schemeClr val="bg1"/>
                  </a:solidFill>
                  <a:latin typeface="Franklin Gothic Medium" panose="020B0603020102020204" pitchFamily="34" charset="0"/>
                  <a:ea typeface="微软雅黑" panose="020B0503020204020204" pitchFamily="34" charset="-122"/>
                  <a:sym typeface="+mn-ea"/>
                </a:rPr>
                <a:t>国内竞品对比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数据分析对比</a:t>
              </a:r>
              <a:r>
                <a:rPr lang="en-US" altLang="zh-CN" sz="2400" b="1" dirty="0">
                  <a:solidFill>
                    <a:schemeClr val="bg1"/>
                  </a:solidFill>
                  <a:latin typeface="Franklin Gothic Medium" panose="020B0603020102020204" pitchFamily="34" charset="0"/>
                  <a:ea typeface="微软雅黑" panose="020B0503020204020204" pitchFamily="34" charset="-122"/>
                  <a:sym typeface="+mn-ea"/>
                </a:rPr>
                <a:t>-</a:t>
              </a:r>
              <a:r>
                <a:rPr lang="zh-CN" altLang="en-US" sz="2400" b="1" dirty="0">
                  <a:solidFill>
                    <a:schemeClr val="bg1"/>
                  </a:solidFill>
                  <a:latin typeface="Franklin Gothic Medium" panose="020B0603020102020204" pitchFamily="34" charset="0"/>
                  <a:ea typeface="微软雅黑" panose="020B0503020204020204" pitchFamily="34" charset="-122"/>
                  <a:sym typeface="+mn-ea"/>
                </a:rPr>
                <a:t>连通率</a:t>
              </a:r>
            </a:p>
          </p:txBody>
        </p:sp>
        <p:sp>
          <p:nvSpPr>
            <p:cNvPr id="48" name="矩形 47"/>
            <p:cNvSpPr/>
            <p:nvPr/>
          </p:nvSpPr>
          <p:spPr>
            <a:xfrm>
              <a:off x="0" y="7124353"/>
              <a:ext cx="12881849" cy="114300"/>
            </a:xfrm>
            <a:prstGeom prst="rect">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动作按钮: 上一张 15">
            <a:hlinkClick r:id="" action="ppaction://hlinkshowjump?jump=lastslideviewed" highlightClick="1"/>
          </p:cNvPr>
          <p:cNvSpPr/>
          <p:nvPr/>
        </p:nvSpPr>
        <p:spPr>
          <a:xfrm>
            <a:off x="12240000" y="324000"/>
            <a:ext cx="432048" cy="432000"/>
          </a:xfrm>
          <a:prstGeom prst="actionButtonReturn">
            <a:avLst/>
          </a:prstGeom>
          <a:solidFill>
            <a:srgbClr val="008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10"/>
          <p:cNvSpPr txBox="1"/>
          <p:nvPr/>
        </p:nvSpPr>
        <p:spPr>
          <a:xfrm>
            <a:off x="1460823" y="6168543"/>
            <a:ext cx="9733049" cy="400110"/>
          </a:xfrm>
          <a:prstGeom prst="rect">
            <a:avLst/>
          </a:prstGeom>
          <a:noFill/>
        </p:spPr>
        <p:txBody>
          <a:bodyPr wrap="none" rtlCol="0">
            <a:spAutoFit/>
          </a:bodyPr>
          <a:lstStyle/>
          <a:p>
            <a:r>
              <a:rPr lang="zh-CN" altLang="en-US" sz="2000" dirty="0"/>
              <a:t>说明</a:t>
            </a:r>
            <a:r>
              <a:rPr lang="zh-CN" altLang="en-US" sz="2000" dirty="0" smtClean="0"/>
              <a:t>：</a:t>
            </a:r>
            <a:r>
              <a:rPr lang="en-US" altLang="zh-CN" sz="2000" dirty="0" smtClean="0"/>
              <a:t>WIFI</a:t>
            </a:r>
            <a:r>
              <a:rPr lang="zh-CN" altLang="en-US" sz="2000" dirty="0"/>
              <a:t>开</a:t>
            </a:r>
            <a:r>
              <a:rPr lang="zh-CN" altLang="en-US" sz="2000" dirty="0" smtClean="0"/>
              <a:t>加速 </a:t>
            </a:r>
            <a:r>
              <a:rPr lang="en-US" altLang="zh-CN" sz="2000" dirty="0" smtClean="0"/>
              <a:t>QQ &gt; UC &gt; vivo</a:t>
            </a:r>
            <a:r>
              <a:rPr lang="zh-CN" altLang="en-US" sz="2000" dirty="0" smtClean="0"/>
              <a:t>，</a:t>
            </a:r>
            <a:r>
              <a:rPr lang="en-US" altLang="zh-CN" sz="2000" dirty="0" smtClean="0"/>
              <a:t>4G</a:t>
            </a:r>
            <a:r>
              <a:rPr lang="zh-CN" altLang="en-US" sz="2000" dirty="0"/>
              <a:t>开加速的情况</a:t>
            </a:r>
            <a:r>
              <a:rPr lang="zh-CN" altLang="en-US" sz="2000" dirty="0" smtClean="0"/>
              <a:t>下</a:t>
            </a:r>
            <a:r>
              <a:rPr lang="en-US" altLang="zh-CN" sz="2000" dirty="0" smtClean="0"/>
              <a:t> </a:t>
            </a:r>
            <a:r>
              <a:rPr lang="en-US" altLang="zh-CN" sz="2000" dirty="0"/>
              <a:t>UC &gt; </a:t>
            </a:r>
            <a:r>
              <a:rPr lang="en-US" altLang="zh-CN" sz="2000" dirty="0" smtClean="0"/>
              <a:t>QQ &gt; vivo</a:t>
            </a:r>
            <a:r>
              <a:rPr lang="zh-CN" altLang="en-US" sz="2000" dirty="0" smtClean="0"/>
              <a:t>，</a:t>
            </a:r>
            <a:r>
              <a:rPr lang="en-US" altLang="zh-CN" sz="2000" dirty="0" smtClean="0"/>
              <a:t>vivo</a:t>
            </a:r>
            <a:r>
              <a:rPr lang="zh-CN" altLang="en-US" sz="2000" dirty="0" smtClean="0"/>
              <a:t>表现最差。</a:t>
            </a:r>
            <a:endParaRPr lang="zh-CN" altLang="zh-CN" sz="2000" dirty="0" smtClean="0"/>
          </a:p>
        </p:txBody>
      </p:sp>
      <p:graphicFrame>
        <p:nvGraphicFramePr>
          <p:cNvPr id="12" name="图表 11"/>
          <p:cNvGraphicFramePr/>
          <p:nvPr/>
        </p:nvGraphicFramePr>
        <p:xfrm>
          <a:off x="2468935" y="1744117"/>
          <a:ext cx="8004075" cy="3744416"/>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5"/>
          <p:cNvSpPr txBox="1"/>
          <p:nvPr/>
        </p:nvSpPr>
        <p:spPr>
          <a:xfrm>
            <a:off x="4453190" y="5789007"/>
            <a:ext cx="6656705" cy="275590"/>
          </a:xfrm>
          <a:prstGeom prst="rect">
            <a:avLst/>
          </a:prstGeom>
          <a:noFill/>
        </p:spPr>
        <p:txBody>
          <a:bodyPr wrap="square" rtlCol="0">
            <a:spAutoFit/>
          </a:bodyPr>
          <a:lstStyle/>
          <a:p>
            <a:r>
              <a:rPr lang="zh-CN" altLang="en-US" sz="1200" dirty="0" smtClean="0"/>
              <a:t>注：各家浏览器的连通率较低与测试网站有关。</a:t>
            </a:r>
          </a:p>
        </p:txBody>
      </p:sp>
    </p:spTree>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1bdd7de3-c3d6-4051-8b08-56b765f60596}"/>
</p:tagLst>
</file>

<file path=ppt/theme/theme1.xml><?xml version="1.0" encoding="utf-8"?>
<a:theme xmlns:a="http://schemas.openxmlformats.org/drawingml/2006/main" name="第一PPT，www.1ppt.com">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3980</Words>
  <Application>Microsoft Office PowerPoint</Application>
  <PresentationFormat>自定义</PresentationFormat>
  <Paragraphs>635</Paragraphs>
  <Slides>45</Slides>
  <Notes>45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方正兰亭粗黑_GBK</vt:lpstr>
      <vt:lpstr>华文细黑</vt:lpstr>
      <vt:lpstr>宋体</vt:lpstr>
      <vt:lpstr>微软雅黑</vt:lpstr>
      <vt:lpstr>Arial</vt:lpstr>
      <vt:lpstr>Calibri</vt:lpstr>
      <vt:lpstr>Cambria Math</vt:lpstr>
      <vt:lpstr>Franklin Gothic Book</vt:lpstr>
      <vt:lpstr>Franklin Gothic Medium</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第一PPT www.1ppt.com</cp:keywords>
  <cp:lastModifiedBy/>
  <cp:revision>401</cp:revision>
  <dcterms:created xsi:type="dcterms:W3CDTF">2016-09-15T16:21:00Z</dcterms:created>
  <dcterms:modified xsi:type="dcterms:W3CDTF">2019-07-26T09:27:30Z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